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p:scale>
          <a:sx n="75" d="100"/>
          <a:sy n="75" d="100"/>
        </p:scale>
        <p:origin x="132" y="5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49710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587618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4137304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499852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004079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77378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963042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40810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300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81410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3/25/2022</a:t>
            </a:fld>
            <a:endParaRPr lang="en-US" dirty="0"/>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40782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3/25/2022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87652461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link.springer.com/article/10.1007/s10615-015-0521-x" TargetMode="External"/><Relationship Id="rId2" Type="http://schemas.openxmlformats.org/officeDocument/2006/relationships/hyperlink" Target="https://www.learntechlib.org/p/188018/" TargetMode="External"/><Relationship Id="rId1" Type="http://schemas.openxmlformats.org/officeDocument/2006/relationships/slideLayout" Target="../slideLayouts/slideLayout3.xml"/><Relationship Id="rId5" Type="http://schemas.openxmlformats.org/officeDocument/2006/relationships/hyperlink" Target="https://www.tandfonline.com/doi/abs/10.1080/03601277.2015.1109405" TargetMode="External"/><Relationship Id="rId4" Type="http://schemas.openxmlformats.org/officeDocument/2006/relationships/hyperlink" Target="file:///C:\Users\2020854\Downloads\PromotingUniversityIndustryCollaborationInDevelopingCountries.pdf"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eur01.safelinks.protection.outlook.com/?url=https%3A%2F%2Fforms.office.com%2FPages%2FDesignPage.aspx%3Ffragment%3DFormId%253D-REPTm4EBUWcuNshUjEeIfNWVfquMz9BuTfaiVvIBglUMlFBSzJINDBTS1ZLVEZKMFFaTkZTSjlLNS4u%2526Token%253Df1e0277fe2e74c7f9faf61d843bf782bhttps%3A%2F%2Fforms.office.com%2FPages%2FDesignPage.aspx%3Ffragment%3DFormId%253D-REPTm4EBUWcuNshUjEeIfNWVfquMz9BuTfaiVvIBglUMlFBSzJINDBTS1ZLVEZKMFFaTkZTSjlLNS4u%2526Token%253Df1e0277fe2e74c7f9faf61d843bf782b&amp;data=04%7C01%7C2020854%40student.uwtsd.ac.uk%7C16427441b2774cce6f1b08da0a714d84%7C4e0f11f9046e45059cb8db2152311e21%7C0%7C0%7C637833778989869600%7CUnknown%7CTWFpbGZsb3d8eyJWIjoiMC4wLjAwMDAiLCJQIjoiV2luMzIiLCJBTiI6Ik1haWwiLCJXVCI6Mn0%3D%7C3000&amp;sdata=22fpQtRZq4MKShqGpwMD%2FOVkYd%2FTFBe%2BABdGH7u%2FutY%3D&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69588A-701E-476E-BD87-04E0A335C24A}"/>
              </a:ext>
            </a:extLst>
          </p:cNvPr>
          <p:cNvSpPr>
            <a:spLocks noGrp="1"/>
          </p:cNvSpPr>
          <p:nvPr>
            <p:ph type="ctrTitle"/>
          </p:nvPr>
        </p:nvSpPr>
        <p:spPr>
          <a:xfrm>
            <a:off x="5297762" y="640080"/>
            <a:ext cx="6251110" cy="3566160"/>
          </a:xfrm>
        </p:spPr>
        <p:txBody>
          <a:bodyPr anchor="b">
            <a:normAutofit/>
          </a:bodyPr>
          <a:lstStyle/>
          <a:p>
            <a:pPr>
              <a:lnSpc>
                <a:spcPct val="90000"/>
              </a:lnSpc>
            </a:pPr>
            <a:r>
              <a:rPr lang="en-GB" sz="2400" dirty="0">
                <a:latin typeface="Arial" panose="020B0604020202020204" pitchFamily="34" charset="0"/>
                <a:cs typeface="Arial" panose="020B0604020202020204" pitchFamily="34" charset="0"/>
              </a:rPr>
              <a:t>Student Name: Tamanna Chowdhury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Number: 2020854</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Digital Skills and Research Methods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Code: BMSW4003</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Lecturer Name: Dale Clark</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D340B82-9A54-499C-AA03-2CA595EA7094}"/>
              </a:ext>
            </a:extLst>
          </p:cNvPr>
          <p:cNvSpPr>
            <a:spLocks noGrp="1"/>
          </p:cNvSpPr>
          <p:nvPr>
            <p:ph type="subTitle" idx="1"/>
          </p:nvPr>
        </p:nvSpPr>
        <p:spPr>
          <a:xfrm>
            <a:off x="5297760" y="4636008"/>
            <a:ext cx="6251111" cy="1572768"/>
          </a:xfrm>
        </p:spPr>
        <p:txBody>
          <a:bodyPr>
            <a:normAutofit/>
          </a:bodyPr>
          <a:lstStyle/>
          <a:p>
            <a:r>
              <a:rPr lang="en-GB" dirty="0"/>
              <a:t>Assignment Title: Presentation – Research proposal </a:t>
            </a:r>
            <a:br>
              <a:rPr lang="en-GB" dirty="0"/>
            </a:br>
            <a:r>
              <a:rPr lang="en-GB" dirty="0"/>
              <a:t>How do we use technology to collaborate at UWTSD?</a:t>
            </a:r>
            <a:br>
              <a:rPr lang="en-GB" dirty="0"/>
            </a:br>
            <a:endParaRPr lang="en-GB" dirty="0"/>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D58B64"/>
          </a:solidFill>
          <a:ln w="38100" cap="rnd">
            <a:solidFill>
              <a:srgbClr val="D58B6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23D6E48C-37A1-3E37-92DF-8DB0CA527FDC}"/>
              </a:ext>
            </a:extLst>
          </p:cNvPr>
          <p:cNvPicPr>
            <a:picLocks noChangeAspect="1"/>
          </p:cNvPicPr>
          <p:nvPr/>
        </p:nvPicPr>
        <p:blipFill rotWithShape="1">
          <a:blip r:embed="rId2"/>
          <a:srcRect l="23458" r="2560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88673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305A-6B3B-45D6-B6F2-DCED42DADE33}"/>
              </a:ext>
            </a:extLst>
          </p:cNvPr>
          <p:cNvSpPr>
            <a:spLocks noGrp="1"/>
          </p:cNvSpPr>
          <p:nvPr>
            <p:ph type="title"/>
          </p:nvPr>
        </p:nvSpPr>
        <p:spPr/>
        <p:txBody>
          <a:bodyPr>
            <a:normAutofit fontScale="90000"/>
          </a:bodyPr>
          <a:lstStyle/>
          <a:p>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Introduction</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Modern technologies make an important contribution to our education. Use of technology is an inevitable part in UWTSD to collaborate. It is important to consider how efficiently we are using educational software to collaborate and how training can improve the digital skills </a:t>
            </a:r>
            <a:r>
              <a:rPr lang="en-GB" sz="2400" dirty="0">
                <a:effectLst/>
                <a:latin typeface="Calibri" panose="020F0502020204030204" pitchFamily="34" charset="0"/>
                <a:ea typeface="DengXian" panose="02010600030101010101" pitchFamily="2" charset="-122"/>
                <a:cs typeface="Times New Roman" panose="02020603050405020304" pitchFamily="18" charset="0"/>
              </a:rPr>
              <a:t>(Dawson, 2009).</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96937E75-0D4F-45AB-B39B-93ED10BC61FA}"/>
              </a:ext>
            </a:extLst>
          </p:cNvPr>
          <p:cNvSpPr>
            <a:spLocks noGrp="1"/>
          </p:cNvSpPr>
          <p:nvPr>
            <p:ph type="body" idx="1"/>
          </p:nvPr>
        </p:nvSpPr>
        <p:spPr>
          <a:xfrm>
            <a:off x="683306" y="5174673"/>
            <a:ext cx="10515600" cy="1124712"/>
          </a:xfrm>
        </p:spPr>
        <p:txBody>
          <a:bodyPr>
            <a:noAutofit/>
          </a:bodyPr>
          <a:lstStyle/>
          <a:p>
            <a:r>
              <a:rPr lang="en-GB" sz="2000" dirty="0">
                <a:solidFill>
                  <a:srgbClr val="00B050"/>
                </a:solidFill>
                <a:latin typeface="Arial" panose="020B0604020202020204" pitchFamily="34" charset="0"/>
                <a:cs typeface="Arial" panose="020B0604020202020204" pitchFamily="34" charset="0"/>
              </a:rPr>
              <a:t>Research Question:</a:t>
            </a:r>
          </a:p>
          <a:p>
            <a:pPr marL="342900" indent="-342900">
              <a:buFontTx/>
              <a:buChar char="-"/>
            </a:pPr>
            <a:r>
              <a:rPr lang="en-GB" sz="2000" dirty="0">
                <a:solidFill>
                  <a:srgbClr val="00B050"/>
                </a:solidFill>
                <a:latin typeface="Arial" panose="020B0604020202020204" pitchFamily="34" charset="0"/>
                <a:cs typeface="Arial" panose="020B0604020202020204" pitchFamily="34" charset="0"/>
              </a:rPr>
              <a:t>Is there a need to provide training on how to use technology to collaborate at UWTSD? </a:t>
            </a:r>
          </a:p>
          <a:p>
            <a:pPr marL="342900" indent="-342900">
              <a:buFontTx/>
              <a:buChar char="-"/>
            </a:pPr>
            <a:endParaRPr lang="en-GB" sz="2000" dirty="0">
              <a:solidFill>
                <a:srgbClr val="00B050"/>
              </a:solidFill>
              <a:latin typeface="Arial" panose="020B0604020202020204" pitchFamily="34" charset="0"/>
              <a:cs typeface="Arial" panose="020B0604020202020204" pitchFamily="34" charset="0"/>
            </a:endParaRPr>
          </a:p>
          <a:p>
            <a:r>
              <a:rPr lang="en-GB" sz="2000" dirty="0">
                <a:solidFill>
                  <a:srgbClr val="00B050"/>
                </a:solidFill>
                <a:latin typeface="Arial" panose="020B0604020202020204" pitchFamily="34" charset="0"/>
                <a:cs typeface="Arial" panose="020B0604020202020204" pitchFamily="34" charset="0"/>
              </a:rPr>
              <a:t>                                                                                                          </a:t>
            </a:r>
            <a:r>
              <a:rPr lang="en-GB" sz="1100" dirty="0">
                <a:solidFill>
                  <a:srgbClr val="00B050"/>
                </a:solidFill>
                <a:latin typeface="Arial" panose="020B0604020202020204" pitchFamily="34" charset="0"/>
                <a:cs typeface="Arial" panose="020B0604020202020204" pitchFamily="34" charset="0"/>
              </a:rPr>
              <a:t>Presented by: Tamanna</a:t>
            </a:r>
          </a:p>
        </p:txBody>
      </p:sp>
    </p:spTree>
    <p:extLst>
      <p:ext uri="{BB962C8B-B14F-4D97-AF65-F5344CB8AC3E}">
        <p14:creationId xmlns:p14="http://schemas.microsoft.com/office/powerpoint/2010/main" val="640654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64377-CC4C-4C0E-85C6-0ECE38C7AA9F}"/>
              </a:ext>
            </a:extLst>
          </p:cNvPr>
          <p:cNvSpPr>
            <a:spLocks noGrp="1"/>
          </p:cNvSpPr>
          <p:nvPr>
            <p:ph type="title"/>
          </p:nvPr>
        </p:nvSpPr>
        <p:spPr/>
        <p:txBody>
          <a:bodyPr/>
          <a:lstStyle/>
          <a:p>
            <a:r>
              <a:rPr lang="en-GB" dirty="0"/>
              <a:t>Rational</a:t>
            </a:r>
          </a:p>
        </p:txBody>
      </p:sp>
      <p:sp>
        <p:nvSpPr>
          <p:cNvPr id="3" name="Content Placeholder 2">
            <a:extLst>
              <a:ext uri="{FF2B5EF4-FFF2-40B4-BE49-F238E27FC236}">
                <a16:creationId xmlns:a16="http://schemas.microsoft.com/office/drawing/2014/main" id="{7A89C924-10E2-4CF3-BF39-1419A7ADCA77}"/>
              </a:ext>
            </a:extLst>
          </p:cNvPr>
          <p:cNvSpPr>
            <a:spLocks noGrp="1"/>
          </p:cNvSpPr>
          <p:nvPr>
            <p:ph idx="1"/>
          </p:nvPr>
        </p:nvSpPr>
        <p:spPr/>
        <p:txBody>
          <a:bodyPr/>
          <a:lstStyle/>
          <a:p>
            <a:r>
              <a:rPr lang="en-GB" dirty="0">
                <a:solidFill>
                  <a:srgbClr val="00B050"/>
                </a:solidFill>
              </a:rPr>
              <a:t>Effective strategy for delivering training to students and staffs will significantly improve their skills to use of technology</a:t>
            </a:r>
          </a:p>
          <a:p>
            <a:r>
              <a:rPr lang="en-GB" dirty="0">
                <a:solidFill>
                  <a:srgbClr val="00B050"/>
                </a:solidFill>
              </a:rPr>
              <a:t>According to research some adults has fundamental limitations in their digital skills </a:t>
            </a:r>
          </a:p>
          <a:p>
            <a:r>
              <a:rPr lang="en-GB" dirty="0">
                <a:solidFill>
                  <a:srgbClr val="00B050"/>
                </a:solidFill>
              </a:rPr>
              <a:t>Collaboration may be more or less intense. It may be formal or informal.</a:t>
            </a:r>
          </a:p>
          <a:p>
            <a:r>
              <a:rPr lang="en-GB" dirty="0">
                <a:solidFill>
                  <a:srgbClr val="00B050"/>
                </a:solidFill>
              </a:rPr>
              <a:t>It is useful to differentiate between long-term and short-term collaboration</a:t>
            </a:r>
          </a:p>
          <a:p>
            <a:r>
              <a:rPr lang="en-GB" dirty="0">
                <a:solidFill>
                  <a:srgbClr val="00B050"/>
                </a:solidFill>
              </a:rPr>
              <a:t>Training will bridge the gap of the skills</a:t>
            </a:r>
          </a:p>
          <a:p>
            <a:pPr marL="0" indent="0">
              <a:buNone/>
            </a:pPr>
            <a:r>
              <a:rPr lang="en-GB" sz="2000" dirty="0"/>
              <a:t>                                                                       (</a:t>
            </a:r>
            <a:r>
              <a:rPr lang="en-GB" sz="2000" dirty="0" err="1"/>
              <a:t>Brazzi</a:t>
            </a:r>
            <a:r>
              <a:rPr lang="en-GB" sz="2000" dirty="0"/>
              <a:t>, 2020)</a:t>
            </a:r>
          </a:p>
          <a:p>
            <a:pPr marL="0" indent="0">
              <a:buNone/>
            </a:pPr>
            <a:r>
              <a:rPr lang="en-GB" dirty="0">
                <a:solidFill>
                  <a:srgbClr val="00B050"/>
                </a:solidFill>
              </a:rPr>
              <a:t>                                                                                                   Presented By: Tamanna</a:t>
            </a:r>
          </a:p>
        </p:txBody>
      </p:sp>
    </p:spTree>
    <p:extLst>
      <p:ext uri="{BB962C8B-B14F-4D97-AF65-F5344CB8AC3E}">
        <p14:creationId xmlns:p14="http://schemas.microsoft.com/office/powerpoint/2010/main" val="763383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889E6-4781-4E07-917D-0EE69D8C2F67}"/>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6F657CB2-4BDE-4699-90A2-E16B2FFCFB72}"/>
              </a:ext>
            </a:extLst>
          </p:cNvPr>
          <p:cNvSpPr>
            <a:spLocks noGrp="1"/>
          </p:cNvSpPr>
          <p:nvPr>
            <p:ph idx="1"/>
          </p:nvPr>
        </p:nvSpPr>
        <p:spPr/>
        <p:txBody>
          <a:bodyPr/>
          <a:lstStyle/>
          <a:p>
            <a:r>
              <a:rPr lang="en-GB" dirty="0">
                <a:solidFill>
                  <a:srgbClr val="00B050"/>
                </a:solidFill>
              </a:rPr>
              <a:t>A list of question has been chosen to create questionnaire using Microsoft Forms</a:t>
            </a:r>
          </a:p>
          <a:p>
            <a:r>
              <a:rPr lang="en-GB" dirty="0">
                <a:solidFill>
                  <a:srgbClr val="00B050"/>
                </a:solidFill>
              </a:rPr>
              <a:t>Questionnaire has been shared with UWTSD’s students and staffs through MS team and email to collect data for primary research</a:t>
            </a:r>
          </a:p>
          <a:p>
            <a:r>
              <a:rPr lang="en-GB" dirty="0">
                <a:solidFill>
                  <a:srgbClr val="00B050"/>
                </a:solidFill>
              </a:rPr>
              <a:t>Collected data will be represent in Microsoft Excel for analysing </a:t>
            </a:r>
          </a:p>
          <a:p>
            <a:r>
              <a:rPr lang="en-GB" dirty="0">
                <a:solidFill>
                  <a:srgbClr val="00B050"/>
                </a:solidFill>
              </a:rPr>
              <a:t>Analysed data will help us to draw the summary of the mini research</a:t>
            </a:r>
          </a:p>
          <a:p>
            <a:endParaRPr lang="en-GB" dirty="0">
              <a:solidFill>
                <a:srgbClr val="00B050"/>
              </a:solidFill>
            </a:endParaRPr>
          </a:p>
          <a:p>
            <a:pPr marL="0" indent="0">
              <a:buNone/>
            </a:pPr>
            <a:r>
              <a:rPr lang="en-GB" dirty="0">
                <a:solidFill>
                  <a:srgbClr val="00B050"/>
                </a:solidFill>
              </a:rPr>
              <a:t>                                                                                     Presented by : Tamanna</a:t>
            </a:r>
          </a:p>
          <a:p>
            <a:endParaRPr lang="en-GB" dirty="0"/>
          </a:p>
          <a:p>
            <a:endParaRPr lang="en-GB" dirty="0"/>
          </a:p>
          <a:p>
            <a:endParaRPr lang="en-GB" dirty="0"/>
          </a:p>
        </p:txBody>
      </p:sp>
    </p:spTree>
    <p:extLst>
      <p:ext uri="{BB962C8B-B14F-4D97-AF65-F5344CB8AC3E}">
        <p14:creationId xmlns:p14="http://schemas.microsoft.com/office/powerpoint/2010/main" val="1161955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57E21-79FA-4973-BCA8-FDF5A1ADBCF9}"/>
              </a:ext>
            </a:extLst>
          </p:cNvPr>
          <p:cNvSpPr>
            <a:spLocks noGrp="1"/>
          </p:cNvSpPr>
          <p:nvPr>
            <p:ph type="ctrTitle"/>
          </p:nvPr>
        </p:nvSpPr>
        <p:spPr>
          <a:xfrm>
            <a:off x="733182" y="-2328395"/>
            <a:ext cx="10515600" cy="4069080"/>
          </a:xfrm>
        </p:spPr>
        <p:txBody>
          <a:bodyPr/>
          <a:lstStyle/>
          <a:p>
            <a:r>
              <a:rPr lang="en-GB" sz="2000" dirty="0"/>
              <a:t>Reference list</a:t>
            </a:r>
          </a:p>
        </p:txBody>
      </p:sp>
      <p:sp>
        <p:nvSpPr>
          <p:cNvPr id="3" name="Subtitle 2">
            <a:extLst>
              <a:ext uri="{FF2B5EF4-FFF2-40B4-BE49-F238E27FC236}">
                <a16:creationId xmlns:a16="http://schemas.microsoft.com/office/drawing/2014/main" id="{CD89FB38-7141-4134-9CBE-0A46E7EAE346}"/>
              </a:ext>
            </a:extLst>
          </p:cNvPr>
          <p:cNvSpPr>
            <a:spLocks noGrp="1"/>
          </p:cNvSpPr>
          <p:nvPr>
            <p:ph type="subTitle" idx="1"/>
          </p:nvPr>
        </p:nvSpPr>
        <p:spPr>
          <a:xfrm>
            <a:off x="841248" y="2344189"/>
            <a:ext cx="10515600" cy="3764003"/>
          </a:xfrm>
        </p:spPr>
        <p:txBody>
          <a:bodyPr>
            <a:normAutofit/>
          </a:bodyPr>
          <a:lstStyle/>
          <a:p>
            <a:pPr>
              <a:lnSpc>
                <a:spcPct val="107000"/>
              </a:lnSpc>
              <a:spcAft>
                <a:spcPts val="800"/>
              </a:spcAft>
            </a:pPr>
            <a:r>
              <a:rPr lang="en-GB" sz="1100" dirty="0">
                <a:solidFill>
                  <a:srgbClr val="222222"/>
                </a:solidFill>
                <a:effectLst/>
                <a:latin typeface="Arial" panose="020B0604020202020204" pitchFamily="34" charset="0"/>
                <a:ea typeface="DengXian" panose="02010600030101010101" pitchFamily="2" charset="-122"/>
                <a:cs typeface="Times New Roman" panose="02020603050405020304" pitchFamily="18" charset="0"/>
              </a:rPr>
              <a:t>Choy, M.S.K., 2012. </a:t>
            </a:r>
            <a:r>
              <a:rPr lang="en-GB" sz="1100" i="1" dirty="0">
                <a:solidFill>
                  <a:srgbClr val="222222"/>
                </a:solidFill>
                <a:effectLst/>
                <a:latin typeface="Arial" panose="020B0604020202020204" pitchFamily="34" charset="0"/>
                <a:ea typeface="DengXian" panose="02010600030101010101" pitchFamily="2" charset="-122"/>
                <a:cs typeface="Times New Roman" panose="02020603050405020304" pitchFamily="18" charset="0"/>
              </a:rPr>
              <a:t>A case study of how a private school in Singapore implements technology in teaching and learning</a:t>
            </a:r>
            <a:r>
              <a:rPr lang="en-GB" sz="1100" dirty="0">
                <a:solidFill>
                  <a:srgbClr val="222222"/>
                </a:solidFill>
                <a:effectLst/>
                <a:latin typeface="Arial" panose="020B0604020202020204" pitchFamily="34" charset="0"/>
                <a:ea typeface="DengXian" panose="02010600030101010101" pitchFamily="2" charset="-122"/>
                <a:cs typeface="Times New Roman" panose="02020603050405020304" pitchFamily="18" charset="0"/>
              </a:rPr>
              <a:t> (Doctoral dissertation, University of Leicester).</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t>
            </a:r>
          </a:p>
          <a:p>
            <a:pPr>
              <a:lnSpc>
                <a:spcPct val="107000"/>
              </a:lnSpc>
              <a:spcAft>
                <a:spcPts val="800"/>
              </a:spcAft>
            </a:pPr>
            <a:r>
              <a:rPr lang="en-GB" sz="1100" dirty="0">
                <a:effectLst/>
                <a:latin typeface="Arial" panose="020B0604020202020204" pitchFamily="34" charset="0"/>
                <a:ea typeface="DengXian" panose="02010600030101010101" pitchFamily="2" charset="-122"/>
                <a:cs typeface="Arial" panose="020B0604020202020204" pitchFamily="34" charset="0"/>
              </a:rPr>
              <a:t>Dawson, C., 2009. </a:t>
            </a:r>
            <a:r>
              <a:rPr lang="en-GB" sz="1100" i="1" dirty="0">
                <a:effectLst/>
                <a:latin typeface="Arial" panose="020B0604020202020204" pitchFamily="34" charset="0"/>
                <a:ea typeface="DengXian" panose="02010600030101010101" pitchFamily="2" charset="-122"/>
                <a:cs typeface="Arial" panose="020B0604020202020204" pitchFamily="34" charset="0"/>
              </a:rPr>
              <a:t>Introduction to Research Methods [electronic resource] : A Practical Guide for Anyone Undertaking a Research Project. </a:t>
            </a:r>
            <a:r>
              <a:rPr lang="en-GB" sz="1100" dirty="0">
                <a:effectLst/>
                <a:latin typeface="Arial" panose="020B0604020202020204" pitchFamily="34" charset="0"/>
                <a:ea typeface="DengXian" panose="02010600030101010101" pitchFamily="2" charset="-122"/>
                <a:cs typeface="Arial" panose="020B0604020202020204" pitchFamily="34" charset="0"/>
              </a:rPr>
              <a:t>New York: Constable &amp; Robinson.</a:t>
            </a:r>
          </a:p>
          <a:p>
            <a:r>
              <a:rPr lang="en-GB" sz="1100" dirty="0">
                <a:latin typeface="Arial" panose="020B0604020202020204" pitchFamily="34" charset="0"/>
                <a:cs typeface="Arial" panose="020B0604020202020204" pitchFamily="34" charset="0"/>
              </a:rPr>
              <a:t>Nick </a:t>
            </a:r>
            <a:r>
              <a:rPr lang="en-GB" sz="1100" dirty="0" err="1">
                <a:latin typeface="Arial" panose="020B0604020202020204" pitchFamily="34" charset="0"/>
                <a:cs typeface="Arial" panose="020B0604020202020204" pitchFamily="34" charset="0"/>
              </a:rPr>
              <a:t>Brazzi</a:t>
            </a:r>
            <a:r>
              <a:rPr lang="en-GB" sz="1100" dirty="0">
                <a:latin typeface="Arial" panose="020B0604020202020204" pitchFamily="34" charset="0"/>
                <a:cs typeface="Arial" panose="020B0604020202020204" pitchFamily="34" charset="0"/>
              </a:rPr>
              <a:t>, 2020(Video) Directed by Nick </a:t>
            </a:r>
            <a:r>
              <a:rPr lang="en-GB" sz="1100" dirty="0" err="1">
                <a:latin typeface="Arial" panose="020B0604020202020204" pitchFamily="34" charset="0"/>
                <a:cs typeface="Arial" panose="020B0604020202020204" pitchFamily="34" charset="0"/>
              </a:rPr>
              <a:t>Brazzi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Carpenteria,CA</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linkedincom</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7233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ACCEF-9D64-4DEC-A38A-B8C5B5560AC7}"/>
              </a:ext>
            </a:extLst>
          </p:cNvPr>
          <p:cNvSpPr>
            <a:spLocks noGrp="1"/>
          </p:cNvSpPr>
          <p:nvPr>
            <p:ph type="title"/>
          </p:nvPr>
        </p:nvSpPr>
        <p:spPr>
          <a:xfrm>
            <a:off x="333248" y="-1050544"/>
            <a:ext cx="10515600" cy="4069080"/>
          </a:xfrm>
        </p:spPr>
        <p:txBody>
          <a:bodyPr>
            <a:normAutofit/>
          </a:bodyPr>
          <a:lstStyle/>
          <a:p>
            <a:r>
              <a:rPr lang="en-GB" sz="2400" dirty="0">
                <a:latin typeface="Arial" panose="020B0604020202020204" pitchFamily="34" charset="0"/>
                <a:cs typeface="Arial" panose="020B0604020202020204" pitchFamily="34" charset="0"/>
              </a:rPr>
              <a:t>Bibliography</a:t>
            </a:r>
          </a:p>
        </p:txBody>
      </p:sp>
      <p:sp>
        <p:nvSpPr>
          <p:cNvPr id="3" name="Text Placeholder 2">
            <a:extLst>
              <a:ext uri="{FF2B5EF4-FFF2-40B4-BE49-F238E27FC236}">
                <a16:creationId xmlns:a16="http://schemas.microsoft.com/office/drawing/2014/main" id="{C4B79258-8E41-49EB-B5C3-558A72DC07D2}"/>
              </a:ext>
            </a:extLst>
          </p:cNvPr>
          <p:cNvSpPr>
            <a:spLocks noGrp="1"/>
          </p:cNvSpPr>
          <p:nvPr>
            <p:ph type="body" idx="1"/>
          </p:nvPr>
        </p:nvSpPr>
        <p:spPr>
          <a:xfrm>
            <a:off x="841248" y="4842934"/>
            <a:ext cx="10515600" cy="1265258"/>
          </a:xfrm>
        </p:spPr>
        <p:txBody>
          <a:bodyPr>
            <a:normAutofit fontScale="25000" lnSpcReduction="20000"/>
          </a:bodyPr>
          <a:lstStyle/>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GB" sz="4400" b="0" i="0" u="none" strike="noStrike" kern="1200" cap="none" spc="0" normalizeH="0" baseline="0" noProof="0" dirty="0">
                <a:ln>
                  <a:noFill/>
                </a:ln>
                <a:solidFill>
                  <a:srgbClr val="000000">
                    <a:tint val="75000"/>
                  </a:srgbClr>
                </a:solidFill>
                <a:effectLst/>
                <a:uLnTx/>
                <a:uFillTx/>
                <a:latin typeface="Arial" panose="020B0604020202020204" pitchFamily="34" charset="0"/>
                <a:ea typeface="DengXian" panose="02010600030101010101" pitchFamily="2" charset="-122"/>
                <a:cs typeface="Arial" panose="020B0604020202020204" pitchFamily="34" charset="0"/>
              </a:rPr>
              <a:t>   </a:t>
            </a:r>
            <a:r>
              <a:rPr kumimoji="0" lang="en-GB" sz="4400" b="0" i="0" u="sng" strike="noStrike" kern="1200" cap="none" spc="0" normalizeH="0" baseline="0" noProof="0" dirty="0">
                <a:ln>
                  <a:noFill/>
                </a:ln>
                <a:solidFill>
                  <a:srgbClr val="0000FF"/>
                </a:solidFill>
                <a:effectLst/>
                <a:uLnTx/>
                <a:uFillTx/>
                <a:latin typeface="Arial" panose="020B0604020202020204" pitchFamily="34" charset="0"/>
                <a:ea typeface="DengXian" panose="02010600030101010101" pitchFamily="2" charset="-122"/>
                <a:cs typeface="Arial" panose="020B0604020202020204" pitchFamily="34" charset="0"/>
                <a:hlinkClick r:id="rId2"/>
              </a:rPr>
              <a:t>https://www.learntechlib.org/p/188018/</a:t>
            </a:r>
            <a:endParaRPr kumimoji="0" lang="en-GB" sz="4400" b="0" i="0" u="none" strike="noStrike" kern="1200" cap="none" spc="0" normalizeH="0" baseline="0" noProof="0" dirty="0">
              <a:ln>
                <a:noFill/>
              </a:ln>
              <a:solidFill>
                <a:srgbClr val="000000">
                  <a:tint val="75000"/>
                </a:srgbClr>
              </a:solidFill>
              <a:effectLst/>
              <a:uLnTx/>
              <a:uFillTx/>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GB" sz="4400" b="0" i="0" u="none" strike="noStrike" kern="1200" cap="none" spc="0" normalizeH="0" baseline="0" noProof="0" dirty="0">
                <a:ln>
                  <a:noFill/>
                </a:ln>
                <a:solidFill>
                  <a:srgbClr val="000000">
                    <a:tint val="75000"/>
                  </a:srgbClr>
                </a:solidFill>
                <a:effectLst/>
                <a:uLnTx/>
                <a:uFillTx/>
                <a:latin typeface="Arial" panose="020B0604020202020204" pitchFamily="34" charset="0"/>
                <a:ea typeface="DengXian" panose="02010600030101010101" pitchFamily="2" charset="-122"/>
                <a:cs typeface="Arial" panose="020B0604020202020204" pitchFamily="34" charset="0"/>
              </a:rPr>
              <a:t>  </a:t>
            </a:r>
            <a:r>
              <a:rPr kumimoji="0" lang="en-GB" sz="4400" b="0" i="0" u="sng" strike="noStrike" kern="1200" cap="none" spc="0" normalizeH="0" baseline="0" noProof="0" dirty="0">
                <a:ln>
                  <a:noFill/>
                </a:ln>
                <a:solidFill>
                  <a:srgbClr val="0000FF"/>
                </a:solidFill>
                <a:effectLst/>
                <a:uLnTx/>
                <a:uFillTx/>
                <a:latin typeface="Arial" panose="020B0604020202020204" pitchFamily="34" charset="0"/>
                <a:ea typeface="DengXian" panose="02010600030101010101" pitchFamily="2" charset="-122"/>
                <a:cs typeface="Arial" panose="020B0604020202020204" pitchFamily="34" charset="0"/>
                <a:hlinkClick r:id="rId3"/>
              </a:rPr>
              <a:t>Moving from Flipcharts to the Flipped Classroom: Using Technology Driven Teaching Methods to Promote Active Learning in Foundation and Advanced Masters Social Work Courses | SpringerLink</a:t>
            </a:r>
            <a:endParaRPr kumimoji="0" lang="en-GB" sz="4400" b="0" i="0" u="none" strike="noStrike" kern="1200" cap="none" spc="0" normalizeH="0" baseline="0" noProof="0" dirty="0">
              <a:ln>
                <a:noFill/>
              </a:ln>
              <a:solidFill>
                <a:srgbClr val="000000">
                  <a:tint val="75000"/>
                </a:srgbClr>
              </a:solidFill>
              <a:effectLst/>
              <a:uLnTx/>
              <a:uFillTx/>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GB" sz="4400" b="0" i="0" u="sng" strike="noStrike" kern="1200" cap="none" spc="0" normalizeH="0" baseline="0" noProof="0" dirty="0">
                <a:ln>
                  <a:noFill/>
                </a:ln>
                <a:solidFill>
                  <a:srgbClr val="0000FF"/>
                </a:solidFill>
                <a:effectLst/>
                <a:uLnTx/>
                <a:uFillTx/>
                <a:latin typeface="Arial" panose="020B0604020202020204" pitchFamily="34" charset="0"/>
                <a:ea typeface="DengXian" panose="02010600030101010101" pitchFamily="2" charset="-122"/>
                <a:cs typeface="Arial" panose="020B0604020202020204" pitchFamily="34" charset="0"/>
                <a:hlinkClick r:id="rId4"/>
              </a:rPr>
              <a:t>PromotingUniversityIndustryCollaborationInDevelopingCountries.pdf</a:t>
            </a:r>
            <a:endParaRPr kumimoji="0" lang="en-GB" sz="4400" b="0" i="0" u="none" strike="noStrike" kern="1200" cap="none" spc="0" normalizeH="0" baseline="0" noProof="0" dirty="0">
              <a:ln>
                <a:noFill/>
              </a:ln>
              <a:solidFill>
                <a:srgbClr val="000000">
                  <a:tint val="75000"/>
                </a:srgbClr>
              </a:solidFill>
              <a:effectLst/>
              <a:uLnTx/>
              <a:uFillTx/>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lang="en-GB" sz="44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5"/>
              </a:rPr>
              <a:t>Technology training for older job-seeking adults: The efficacy of a program offered through a university-community collaboration: Educational Gerontology: Vol 42, No 4 (tandfonline.com)</a:t>
            </a:r>
            <a:r>
              <a:rPr lang="en-GB" sz="4400" dirty="0">
                <a:effectLst/>
                <a:latin typeface="Arial" panose="020B060402020202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 </a:t>
            </a:r>
          </a:p>
          <a:p>
            <a:endParaRPr lang="en-GB" dirty="0"/>
          </a:p>
        </p:txBody>
      </p:sp>
    </p:spTree>
    <p:extLst>
      <p:ext uri="{BB962C8B-B14F-4D97-AF65-F5344CB8AC3E}">
        <p14:creationId xmlns:p14="http://schemas.microsoft.com/office/powerpoint/2010/main" val="1178123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6A5F2-2564-407C-94B8-14BECC63C818}"/>
              </a:ext>
            </a:extLst>
          </p:cNvPr>
          <p:cNvSpPr>
            <a:spLocks noGrp="1"/>
          </p:cNvSpPr>
          <p:nvPr>
            <p:ph type="title"/>
          </p:nvPr>
        </p:nvSpPr>
        <p:spPr/>
        <p:txBody>
          <a:bodyPr/>
          <a:lstStyle/>
          <a:p>
            <a:r>
              <a:rPr lang="en-GB" dirty="0"/>
              <a:t>Appendix</a:t>
            </a:r>
          </a:p>
        </p:txBody>
      </p:sp>
      <p:sp>
        <p:nvSpPr>
          <p:cNvPr id="3" name="Content Placeholder 2">
            <a:extLst>
              <a:ext uri="{FF2B5EF4-FFF2-40B4-BE49-F238E27FC236}">
                <a16:creationId xmlns:a16="http://schemas.microsoft.com/office/drawing/2014/main" id="{E2CDF9E0-6E76-4D47-8A49-048374DD30AD}"/>
              </a:ext>
            </a:extLst>
          </p:cNvPr>
          <p:cNvSpPr>
            <a:spLocks noGrp="1"/>
          </p:cNvSpPr>
          <p:nvPr>
            <p:ph idx="1"/>
          </p:nvPr>
        </p:nvSpPr>
        <p:spPr/>
        <p:txBody>
          <a:bodyPr>
            <a:normAutofit/>
          </a:bodyPr>
          <a:lstStyle/>
          <a:p>
            <a:pPr marL="0" indent="0">
              <a:buNone/>
            </a:pPr>
            <a:r>
              <a:rPr lang="en-GB" sz="1900" u="sng" dirty="0">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MS Forms Questionnaire</a:t>
            </a:r>
          </a:p>
          <a:p>
            <a:r>
              <a:rPr lang="en-GB" sz="1500" u="sng" dirty="0">
                <a:solidFill>
                  <a:srgbClr val="5B879E"/>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forms.office.com/Pages/DesignPage.aspx?fragment=FormId%3D-REPTm4EBUWcuNshUjEeIfNWVfquMz9BuTfaiVvIBglUMlFBSzJINDBTS1ZLVEZKMFFaTkZTSjlLNS4u%26Token%3Df1e0277fe2e74c7f9faf61d843bf782bhttps://forms.office.com/Pages/DesignPage.aspx?fragment=FormId%3D-REPTm4EBUWcuNshUjEeIfNWVfquMz9BuTfaiVvIBglUMlFBSzJINDBTS1ZLVEZKMFFaTkZTSjlLNS4u%26Token%3Df1e0277fe2e74c7f9faf61d843bf782b</a:t>
            </a:r>
            <a:endParaRPr lang="en-GB" sz="1500" dirty="0"/>
          </a:p>
        </p:txBody>
      </p:sp>
    </p:spTree>
    <p:extLst>
      <p:ext uri="{BB962C8B-B14F-4D97-AF65-F5344CB8AC3E}">
        <p14:creationId xmlns:p14="http://schemas.microsoft.com/office/powerpoint/2010/main" val="343103666"/>
      </p:ext>
    </p:extLst>
  </p:cSld>
  <p:clrMapOvr>
    <a:masterClrMapping/>
  </p:clrMapOvr>
</p:sld>
</file>

<file path=ppt/theme/theme1.xml><?xml version="1.0" encoding="utf-8"?>
<a:theme xmlns:a="http://schemas.openxmlformats.org/drawingml/2006/main" name="SketchyVTI">
  <a:themeElements>
    <a:clrScheme name="AnalogousFromLightSeed_2SEEDS">
      <a:dk1>
        <a:srgbClr val="000000"/>
      </a:dk1>
      <a:lt1>
        <a:srgbClr val="FFFFFF"/>
      </a:lt1>
      <a:dk2>
        <a:srgbClr val="412E24"/>
      </a:dk2>
      <a:lt2>
        <a:srgbClr val="E2E6E8"/>
      </a:lt2>
      <a:accent1>
        <a:srgbClr val="D58B64"/>
      </a:accent1>
      <a:accent2>
        <a:srgbClr val="DD8086"/>
      </a:accent2>
      <a:accent3>
        <a:srgbClr val="B4A161"/>
      </a:accent3>
      <a:accent4>
        <a:srgbClr val="56B0B8"/>
      </a:accent4>
      <a:accent5>
        <a:srgbClr val="74A8D9"/>
      </a:accent5>
      <a:accent6>
        <a:srgbClr val="646ED5"/>
      </a:accent6>
      <a:hlink>
        <a:srgbClr val="5B879E"/>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Gallery</Template>
  <TotalTime>296</TotalTime>
  <Words>484</Words>
  <Application>Microsoft Office PowerPoint</Application>
  <PresentationFormat>Widescreen</PresentationFormat>
  <Paragraphs>36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Modern Love</vt:lpstr>
      <vt:lpstr>The Hand</vt:lpstr>
      <vt:lpstr>SketchyVTI</vt:lpstr>
      <vt:lpstr>Student Name: Tamanna Chowdhury Student Number: 2020854 Module: Digital Skills and Research Methods Module Code: BMSW4003 Lecturer Name: Dale Clark  </vt:lpstr>
      <vt:lpstr>    Introduction  Modern technologies make an important contribution to our education. Use of technology is an inevitable part in UWTSD to collaborate. It is important to consider how efficiently we are using educational software to collaborate and how training can improve the digital skills (Dawson, 2009).    </vt:lpstr>
      <vt:lpstr>Rational</vt:lpstr>
      <vt:lpstr>Proposed Method</vt:lpstr>
      <vt:lpstr>Reference list</vt:lpstr>
      <vt:lpstr>Bibliography</vt:lpstr>
      <vt:lpstr>Appendix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Tamanna Chowdhury Student Number: 2020854 Module: Digital Skills and Research Methods Module Code: BMSW4003 Lecturer: Dale Clark  </dc:title>
  <dc:creator>Tamanna Chowdhury (2020854)</dc:creator>
  <cp:lastModifiedBy>Tamanna Chowdhury (2020854)</cp:lastModifiedBy>
  <cp:revision>19</cp:revision>
  <dcterms:created xsi:type="dcterms:W3CDTF">2022-03-23T22:24:08Z</dcterms:created>
  <dcterms:modified xsi:type="dcterms:W3CDTF">2022-03-25T09:03:20Z</dcterms:modified>
</cp:coreProperties>
</file>