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1" r:id="rId1"/>
  </p:sldMasterIdLst>
  <p:sldIdLst>
    <p:sldId id="258" r:id="rId2"/>
    <p:sldId id="262" r:id="rId3"/>
    <p:sldId id="263" r:id="rId4"/>
    <p:sldId id="264" r:id="rId5"/>
    <p:sldId id="267" r:id="rId6"/>
    <p:sldId id="260" r:id="rId7"/>
    <p:sldId id="261" r:id="rId8"/>
    <p:sldId id="272" r:id="rId9"/>
    <p:sldId id="271" r:id="rId10"/>
    <p:sldId id="277" r:id="rId11"/>
    <p:sldId id="273" r:id="rId12"/>
    <p:sldId id="275" r:id="rId13"/>
    <p:sldId id="269" r:id="rId14"/>
    <p:sldId id="259" r:id="rId15"/>
    <p:sldId id="276" r:id="rId16"/>
    <p:sldId id="274" r:id="rId17"/>
    <p:sldId id="278" r:id="rId18"/>
    <p:sldId id="266" r:id="rId19"/>
    <p:sldId id="279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8779C"/>
    <a:srgbClr val="49C1D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1C5ACF-F793-1A53-2AFC-C74AF5D34910}" v="386" dt="2025-03-10T15:42:17.413"/>
    <p1510:client id="{5B17BAE6-55A7-9753-C1DF-B3ECD69E2848}" v="12" dt="2025-03-10T11:08:37.656"/>
    <p1510:client id="{A1802FEA-55D3-DFD3-1B92-3124FB5A0FDB}" v="998" dt="2025-03-09T22:43:50.9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3A49F2-D853-44F6-B7B3-5606025E87F5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B6F26B0-EF53-4461-B4DE-443DCAC9F62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Managers should hold a pre set-up briefing to highlight each staff members job roles and tasks to be completed before the beginning of service. </a:t>
          </a:r>
        </a:p>
      </dgm:t>
    </dgm:pt>
    <dgm:pt modelId="{6DA1ECBD-61D4-475B-B5A5-7A19AD59B5EE}" type="parTrans" cxnId="{805645DC-6FBA-4E22-A85E-FA7E3EA5DCE3}">
      <dgm:prSet/>
      <dgm:spPr/>
      <dgm:t>
        <a:bodyPr/>
        <a:lstStyle/>
        <a:p>
          <a:endParaRPr lang="en-US"/>
        </a:p>
      </dgm:t>
    </dgm:pt>
    <dgm:pt modelId="{00FB07EB-7C9C-4F2E-ABBA-AE9DDF854AEE}" type="sibTrans" cxnId="{805645DC-6FBA-4E22-A85E-FA7E3EA5DCE3}">
      <dgm:prSet/>
      <dgm:spPr/>
      <dgm:t>
        <a:bodyPr/>
        <a:lstStyle/>
        <a:p>
          <a:endParaRPr lang="en-US"/>
        </a:p>
      </dgm:t>
    </dgm:pt>
    <dgm:pt modelId="{BA4B59B5-56E0-4D69-BA0E-F62B0EE883C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Briefings help focus staff on their goals and prepare them for the beginning of service (Walmsey, 2019).</a:t>
          </a:r>
        </a:p>
      </dgm:t>
    </dgm:pt>
    <dgm:pt modelId="{A0A27622-3EDF-4DD8-A222-D580085ED304}" type="parTrans" cxnId="{DCB023B8-8C28-498A-B0AC-3CC9E6AD02DF}">
      <dgm:prSet/>
      <dgm:spPr/>
      <dgm:t>
        <a:bodyPr/>
        <a:lstStyle/>
        <a:p>
          <a:endParaRPr lang="en-US"/>
        </a:p>
      </dgm:t>
    </dgm:pt>
    <dgm:pt modelId="{17F1DD50-3784-4985-9C03-CF647FD0DDBB}" type="sibTrans" cxnId="{DCB023B8-8C28-498A-B0AC-3CC9E6AD02DF}">
      <dgm:prSet/>
      <dgm:spPr/>
      <dgm:t>
        <a:bodyPr/>
        <a:lstStyle/>
        <a:p>
          <a:endParaRPr lang="en-US"/>
        </a:p>
      </dgm:t>
    </dgm:pt>
    <dgm:pt modelId="{61998E27-D42C-49A6-ABE6-3A6EFE08310A}" type="pres">
      <dgm:prSet presAssocID="{BF3A49F2-D853-44F6-B7B3-5606025E87F5}" presName="root" presStyleCnt="0">
        <dgm:presLayoutVars>
          <dgm:dir/>
          <dgm:resizeHandles val="exact"/>
        </dgm:presLayoutVars>
      </dgm:prSet>
      <dgm:spPr/>
    </dgm:pt>
    <dgm:pt modelId="{A3EBF380-678A-468B-9191-56221E6DC46C}" type="pres">
      <dgm:prSet presAssocID="{DB6F26B0-EF53-4461-B4DE-443DCAC9F62B}" presName="compNode" presStyleCnt="0"/>
      <dgm:spPr/>
    </dgm:pt>
    <dgm:pt modelId="{96440005-A8C9-48CA-A769-E3B6A79B17A9}" type="pres">
      <dgm:prSet presAssocID="{DB6F26B0-EF53-4461-B4DE-443DCAC9F62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D1725CB8-6230-4A09-A8ED-C6BB52C3FE2C}" type="pres">
      <dgm:prSet presAssocID="{DB6F26B0-EF53-4461-B4DE-443DCAC9F62B}" presName="spaceRect" presStyleCnt="0"/>
      <dgm:spPr/>
    </dgm:pt>
    <dgm:pt modelId="{3F72BD58-EA18-4404-9425-EFF94E783300}" type="pres">
      <dgm:prSet presAssocID="{DB6F26B0-EF53-4461-B4DE-443DCAC9F62B}" presName="textRect" presStyleLbl="revTx" presStyleIdx="0" presStyleCnt="2">
        <dgm:presLayoutVars>
          <dgm:chMax val="1"/>
          <dgm:chPref val="1"/>
        </dgm:presLayoutVars>
      </dgm:prSet>
      <dgm:spPr/>
    </dgm:pt>
    <dgm:pt modelId="{EBFB4942-D52E-40D1-BB37-74BBA669413A}" type="pres">
      <dgm:prSet presAssocID="{00FB07EB-7C9C-4F2E-ABBA-AE9DDF854AEE}" presName="sibTrans" presStyleCnt="0"/>
      <dgm:spPr/>
    </dgm:pt>
    <dgm:pt modelId="{35A99E60-2224-4F1E-BC5B-B1E5F52A45C6}" type="pres">
      <dgm:prSet presAssocID="{BA4B59B5-56E0-4D69-BA0E-F62B0EE883C7}" presName="compNode" presStyleCnt="0"/>
      <dgm:spPr/>
    </dgm:pt>
    <dgm:pt modelId="{C4A00C2D-B348-4826-8181-DA69B269FDA7}" type="pres">
      <dgm:prSet presAssocID="{BA4B59B5-56E0-4D69-BA0E-F62B0EE883C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D08D99F3-4DDD-45DF-A89D-507A86C23A0F}" type="pres">
      <dgm:prSet presAssocID="{BA4B59B5-56E0-4D69-BA0E-F62B0EE883C7}" presName="spaceRect" presStyleCnt="0"/>
      <dgm:spPr/>
    </dgm:pt>
    <dgm:pt modelId="{2FD63E51-1A63-4D7B-AF5E-9AE9BC39222C}" type="pres">
      <dgm:prSet presAssocID="{BA4B59B5-56E0-4D69-BA0E-F62B0EE883C7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234C1C1D-7CBA-4EFD-B48C-E692651494CE}" type="presOf" srcId="{BA4B59B5-56E0-4D69-BA0E-F62B0EE883C7}" destId="{2FD63E51-1A63-4D7B-AF5E-9AE9BC39222C}" srcOrd="0" destOrd="0" presId="urn:microsoft.com/office/officeart/2018/2/layout/IconLabelList"/>
    <dgm:cxn modelId="{CC09E96B-EE57-482E-9EB2-6920A263B897}" type="presOf" srcId="{BF3A49F2-D853-44F6-B7B3-5606025E87F5}" destId="{61998E27-D42C-49A6-ABE6-3A6EFE08310A}" srcOrd="0" destOrd="0" presId="urn:microsoft.com/office/officeart/2018/2/layout/IconLabelList"/>
    <dgm:cxn modelId="{DCB023B8-8C28-498A-B0AC-3CC9E6AD02DF}" srcId="{BF3A49F2-D853-44F6-B7B3-5606025E87F5}" destId="{BA4B59B5-56E0-4D69-BA0E-F62B0EE883C7}" srcOrd="1" destOrd="0" parTransId="{A0A27622-3EDF-4DD8-A222-D580085ED304}" sibTransId="{17F1DD50-3784-4985-9C03-CF647FD0DDBB}"/>
    <dgm:cxn modelId="{805645DC-6FBA-4E22-A85E-FA7E3EA5DCE3}" srcId="{BF3A49F2-D853-44F6-B7B3-5606025E87F5}" destId="{DB6F26B0-EF53-4461-B4DE-443DCAC9F62B}" srcOrd="0" destOrd="0" parTransId="{6DA1ECBD-61D4-475B-B5A5-7A19AD59B5EE}" sibTransId="{00FB07EB-7C9C-4F2E-ABBA-AE9DDF854AEE}"/>
    <dgm:cxn modelId="{795DE7EC-A96A-4CE1-AE8E-72B2ACB092EF}" type="presOf" srcId="{DB6F26B0-EF53-4461-B4DE-443DCAC9F62B}" destId="{3F72BD58-EA18-4404-9425-EFF94E783300}" srcOrd="0" destOrd="0" presId="urn:microsoft.com/office/officeart/2018/2/layout/IconLabelList"/>
    <dgm:cxn modelId="{1E9601E6-0533-4F9D-A9EC-8D0042C52C2E}" type="presParOf" srcId="{61998E27-D42C-49A6-ABE6-3A6EFE08310A}" destId="{A3EBF380-678A-468B-9191-56221E6DC46C}" srcOrd="0" destOrd="0" presId="urn:microsoft.com/office/officeart/2018/2/layout/IconLabelList"/>
    <dgm:cxn modelId="{B0A902C8-8CF5-4CEE-9082-66FD1126BF58}" type="presParOf" srcId="{A3EBF380-678A-468B-9191-56221E6DC46C}" destId="{96440005-A8C9-48CA-A769-E3B6A79B17A9}" srcOrd="0" destOrd="0" presId="urn:microsoft.com/office/officeart/2018/2/layout/IconLabelList"/>
    <dgm:cxn modelId="{5DB429FF-D3F4-4DA1-8B13-1CEEBB996D0E}" type="presParOf" srcId="{A3EBF380-678A-468B-9191-56221E6DC46C}" destId="{D1725CB8-6230-4A09-A8ED-C6BB52C3FE2C}" srcOrd="1" destOrd="0" presId="urn:microsoft.com/office/officeart/2018/2/layout/IconLabelList"/>
    <dgm:cxn modelId="{8D03B8DE-E840-4A88-AFC4-DAA9F276AEFF}" type="presParOf" srcId="{A3EBF380-678A-468B-9191-56221E6DC46C}" destId="{3F72BD58-EA18-4404-9425-EFF94E783300}" srcOrd="2" destOrd="0" presId="urn:microsoft.com/office/officeart/2018/2/layout/IconLabelList"/>
    <dgm:cxn modelId="{096B481E-939A-415F-BEAE-43D3798CB245}" type="presParOf" srcId="{61998E27-D42C-49A6-ABE6-3A6EFE08310A}" destId="{EBFB4942-D52E-40D1-BB37-74BBA669413A}" srcOrd="1" destOrd="0" presId="urn:microsoft.com/office/officeart/2018/2/layout/IconLabelList"/>
    <dgm:cxn modelId="{6142473E-6AE7-4140-8CED-5FF23FE157DF}" type="presParOf" srcId="{61998E27-D42C-49A6-ABE6-3A6EFE08310A}" destId="{35A99E60-2224-4F1E-BC5B-B1E5F52A45C6}" srcOrd="2" destOrd="0" presId="urn:microsoft.com/office/officeart/2018/2/layout/IconLabelList"/>
    <dgm:cxn modelId="{59CA66DB-4670-4E89-A1FD-7A9CBCFC8B8B}" type="presParOf" srcId="{35A99E60-2224-4F1E-BC5B-B1E5F52A45C6}" destId="{C4A00C2D-B348-4826-8181-DA69B269FDA7}" srcOrd="0" destOrd="0" presId="urn:microsoft.com/office/officeart/2018/2/layout/IconLabelList"/>
    <dgm:cxn modelId="{089A2F37-CEF8-4C62-8620-7022A5B1774C}" type="presParOf" srcId="{35A99E60-2224-4F1E-BC5B-B1E5F52A45C6}" destId="{D08D99F3-4DDD-45DF-A89D-507A86C23A0F}" srcOrd="1" destOrd="0" presId="urn:microsoft.com/office/officeart/2018/2/layout/IconLabelList"/>
    <dgm:cxn modelId="{36619CE7-2A60-47BE-932E-03572E811F5C}" type="presParOf" srcId="{35A99E60-2224-4F1E-BC5B-B1E5F52A45C6}" destId="{2FD63E51-1A63-4D7B-AF5E-9AE9BC39222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802D39F-4C73-4315-812C-05659FE098F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2AC6560-BE14-4F18-B184-A532BDBE610F}">
      <dgm:prSet/>
      <dgm:spPr/>
      <dgm:t>
        <a:bodyPr/>
        <a:lstStyle/>
        <a:p>
          <a:r>
            <a:rPr lang="en-US" dirty="0">
              <a:latin typeface="Arial"/>
              <a:cs typeface="Arial"/>
            </a:rPr>
            <a:t>To ensure a smooth service, managers should conduct a staff briefing pre-service informing staff of the outline of service. </a:t>
          </a:r>
        </a:p>
      </dgm:t>
    </dgm:pt>
    <dgm:pt modelId="{AC29D152-69F1-4377-B56E-43919A176EF2}" type="parTrans" cxnId="{1FF5F418-2960-415C-A9BA-8F329939E3C5}">
      <dgm:prSet/>
      <dgm:spPr/>
      <dgm:t>
        <a:bodyPr/>
        <a:lstStyle/>
        <a:p>
          <a:endParaRPr lang="en-US"/>
        </a:p>
      </dgm:t>
    </dgm:pt>
    <dgm:pt modelId="{0465F3F5-2A0F-4ED8-855F-3119CE75A84B}" type="sibTrans" cxnId="{1FF5F418-2960-415C-A9BA-8F329939E3C5}">
      <dgm:prSet/>
      <dgm:spPr/>
      <dgm:t>
        <a:bodyPr/>
        <a:lstStyle/>
        <a:p>
          <a:endParaRPr lang="en-US"/>
        </a:p>
      </dgm:t>
    </dgm:pt>
    <dgm:pt modelId="{863FE7E2-D25B-404E-8809-CCD5D6731112}">
      <dgm:prSet/>
      <dgm:spPr/>
      <dgm:t>
        <a:bodyPr/>
        <a:lstStyle/>
        <a:p>
          <a:r>
            <a:rPr lang="en-US" dirty="0">
              <a:latin typeface="Arial"/>
              <a:cs typeface="Arial"/>
            </a:rPr>
            <a:t>It is important that all staff are aware of the reservations and the plan with potential walk-ins.</a:t>
          </a:r>
        </a:p>
      </dgm:t>
    </dgm:pt>
    <dgm:pt modelId="{BB0B3FF3-A908-42AC-B238-7EF58C466498}" type="parTrans" cxnId="{9BCDB818-DA1B-407E-9C77-3FF4BDEA39A0}">
      <dgm:prSet/>
      <dgm:spPr/>
      <dgm:t>
        <a:bodyPr/>
        <a:lstStyle/>
        <a:p>
          <a:endParaRPr lang="en-US"/>
        </a:p>
      </dgm:t>
    </dgm:pt>
    <dgm:pt modelId="{4BCD1D0B-3747-4FDE-9206-AD62C4E2B0BC}" type="sibTrans" cxnId="{9BCDB818-DA1B-407E-9C77-3FF4BDEA39A0}">
      <dgm:prSet/>
      <dgm:spPr/>
      <dgm:t>
        <a:bodyPr/>
        <a:lstStyle/>
        <a:p>
          <a:endParaRPr lang="en-US"/>
        </a:p>
      </dgm:t>
    </dgm:pt>
    <dgm:pt modelId="{B8813EDC-8AF1-48E0-A1AA-44AF20E43CD7}">
      <dgm:prSet/>
      <dgm:spPr/>
      <dgm:t>
        <a:bodyPr/>
        <a:lstStyle/>
        <a:p>
          <a:r>
            <a:rPr lang="en-US" dirty="0">
              <a:latin typeface="Arial"/>
              <a:cs typeface="Arial"/>
            </a:rPr>
            <a:t>The Bottom Line (2023) states that briefings pre-service are essential for informing staff of shift expectations.</a:t>
          </a:r>
        </a:p>
      </dgm:t>
    </dgm:pt>
    <dgm:pt modelId="{1CFC2B4B-CEB0-4223-946B-87CF76A38B97}" type="parTrans" cxnId="{C0F947B9-62EC-4EF1-812F-A61CCF746723}">
      <dgm:prSet/>
      <dgm:spPr/>
      <dgm:t>
        <a:bodyPr/>
        <a:lstStyle/>
        <a:p>
          <a:endParaRPr lang="en-US"/>
        </a:p>
      </dgm:t>
    </dgm:pt>
    <dgm:pt modelId="{B52027D6-DF31-4A34-8361-37B1E2CCD58A}" type="sibTrans" cxnId="{C0F947B9-62EC-4EF1-812F-A61CCF746723}">
      <dgm:prSet/>
      <dgm:spPr/>
      <dgm:t>
        <a:bodyPr/>
        <a:lstStyle/>
        <a:p>
          <a:endParaRPr lang="en-US"/>
        </a:p>
      </dgm:t>
    </dgm:pt>
    <dgm:pt modelId="{8D3D6C30-B034-4393-A40D-BC198E70C86D}" type="pres">
      <dgm:prSet presAssocID="{5802D39F-4C73-4315-812C-05659FE098F6}" presName="linear" presStyleCnt="0">
        <dgm:presLayoutVars>
          <dgm:animLvl val="lvl"/>
          <dgm:resizeHandles val="exact"/>
        </dgm:presLayoutVars>
      </dgm:prSet>
      <dgm:spPr/>
    </dgm:pt>
    <dgm:pt modelId="{1CDAC1FB-B1B9-4334-A28B-93EA80EF9EC2}" type="pres">
      <dgm:prSet presAssocID="{12AC6560-BE14-4F18-B184-A532BDBE610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C62A9BE-7921-4E61-BDC2-7A7252463EA0}" type="pres">
      <dgm:prSet presAssocID="{0465F3F5-2A0F-4ED8-855F-3119CE75A84B}" presName="spacer" presStyleCnt="0"/>
      <dgm:spPr/>
    </dgm:pt>
    <dgm:pt modelId="{6B5523A7-7FA3-4D79-939E-61AB0F624502}" type="pres">
      <dgm:prSet presAssocID="{863FE7E2-D25B-404E-8809-CCD5D673111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D5EC561-F971-4E23-BECB-7F7B173B6CF6}" type="pres">
      <dgm:prSet presAssocID="{4BCD1D0B-3747-4FDE-9206-AD62C4E2B0BC}" presName="spacer" presStyleCnt="0"/>
      <dgm:spPr/>
    </dgm:pt>
    <dgm:pt modelId="{611A3CCD-D4F6-47B8-8AD4-00C53A1C8982}" type="pres">
      <dgm:prSet presAssocID="{B8813EDC-8AF1-48E0-A1AA-44AF20E43CD7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9BCDB818-DA1B-407E-9C77-3FF4BDEA39A0}" srcId="{5802D39F-4C73-4315-812C-05659FE098F6}" destId="{863FE7E2-D25B-404E-8809-CCD5D6731112}" srcOrd="1" destOrd="0" parTransId="{BB0B3FF3-A908-42AC-B238-7EF58C466498}" sibTransId="{4BCD1D0B-3747-4FDE-9206-AD62C4E2B0BC}"/>
    <dgm:cxn modelId="{1FF5F418-2960-415C-A9BA-8F329939E3C5}" srcId="{5802D39F-4C73-4315-812C-05659FE098F6}" destId="{12AC6560-BE14-4F18-B184-A532BDBE610F}" srcOrd="0" destOrd="0" parTransId="{AC29D152-69F1-4377-B56E-43919A176EF2}" sibTransId="{0465F3F5-2A0F-4ED8-855F-3119CE75A84B}"/>
    <dgm:cxn modelId="{173F086C-D515-497E-BEDB-EBB60FB3AD2B}" type="presOf" srcId="{B8813EDC-8AF1-48E0-A1AA-44AF20E43CD7}" destId="{611A3CCD-D4F6-47B8-8AD4-00C53A1C8982}" srcOrd="0" destOrd="0" presId="urn:microsoft.com/office/officeart/2005/8/layout/vList2"/>
    <dgm:cxn modelId="{32596A6E-77D7-491C-BF2E-F22ABAAF0F56}" type="presOf" srcId="{5802D39F-4C73-4315-812C-05659FE098F6}" destId="{8D3D6C30-B034-4393-A40D-BC198E70C86D}" srcOrd="0" destOrd="0" presId="urn:microsoft.com/office/officeart/2005/8/layout/vList2"/>
    <dgm:cxn modelId="{C0F947B9-62EC-4EF1-812F-A61CCF746723}" srcId="{5802D39F-4C73-4315-812C-05659FE098F6}" destId="{B8813EDC-8AF1-48E0-A1AA-44AF20E43CD7}" srcOrd="2" destOrd="0" parTransId="{1CFC2B4B-CEB0-4223-946B-87CF76A38B97}" sibTransId="{B52027D6-DF31-4A34-8361-37B1E2CCD58A}"/>
    <dgm:cxn modelId="{8A4CDBDF-C9E4-4380-84D2-65C24010B1E8}" type="presOf" srcId="{863FE7E2-D25B-404E-8809-CCD5D6731112}" destId="{6B5523A7-7FA3-4D79-939E-61AB0F624502}" srcOrd="0" destOrd="0" presId="urn:microsoft.com/office/officeart/2005/8/layout/vList2"/>
    <dgm:cxn modelId="{C2879BEF-206C-489C-B916-901804FC10D9}" type="presOf" srcId="{12AC6560-BE14-4F18-B184-A532BDBE610F}" destId="{1CDAC1FB-B1B9-4334-A28B-93EA80EF9EC2}" srcOrd="0" destOrd="0" presId="urn:microsoft.com/office/officeart/2005/8/layout/vList2"/>
    <dgm:cxn modelId="{6177D737-481E-4EE2-9AB4-6CC88008571B}" type="presParOf" srcId="{8D3D6C30-B034-4393-A40D-BC198E70C86D}" destId="{1CDAC1FB-B1B9-4334-A28B-93EA80EF9EC2}" srcOrd="0" destOrd="0" presId="urn:microsoft.com/office/officeart/2005/8/layout/vList2"/>
    <dgm:cxn modelId="{D1A10EA9-E496-4B58-9FBE-44374A50DDF0}" type="presParOf" srcId="{8D3D6C30-B034-4393-A40D-BC198E70C86D}" destId="{8C62A9BE-7921-4E61-BDC2-7A7252463EA0}" srcOrd="1" destOrd="0" presId="urn:microsoft.com/office/officeart/2005/8/layout/vList2"/>
    <dgm:cxn modelId="{A5819B3C-859B-42AF-AA27-7B4439C8C3FE}" type="presParOf" srcId="{8D3D6C30-B034-4393-A40D-BC198E70C86D}" destId="{6B5523A7-7FA3-4D79-939E-61AB0F624502}" srcOrd="2" destOrd="0" presId="urn:microsoft.com/office/officeart/2005/8/layout/vList2"/>
    <dgm:cxn modelId="{B64AD999-EDED-4D7E-8891-2F3D3165D370}" type="presParOf" srcId="{8D3D6C30-B034-4393-A40D-BC198E70C86D}" destId="{ED5EC561-F971-4E23-BECB-7F7B173B6CF6}" srcOrd="3" destOrd="0" presId="urn:microsoft.com/office/officeart/2005/8/layout/vList2"/>
    <dgm:cxn modelId="{6A510959-DC98-4ABF-AEB9-C0E60F7598D0}" type="presParOf" srcId="{8D3D6C30-B034-4393-A40D-BC198E70C86D}" destId="{611A3CCD-D4F6-47B8-8AD4-00C53A1C8982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8EF88D4-8994-43CA-8CEB-A9313D05AC01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C873ACE0-D3CF-4397-8EDD-F7FE459959D3}">
      <dgm:prSet/>
      <dgm:spPr/>
      <dgm:t>
        <a:bodyPr/>
        <a:lstStyle/>
        <a:p>
          <a:r>
            <a:rPr lang="en-US" dirty="0">
              <a:latin typeface="Arial"/>
              <a:cs typeface="Arial"/>
            </a:rPr>
            <a:t>Throught the service the manager will be in control of greeting and seating all diners.</a:t>
          </a:r>
        </a:p>
      </dgm:t>
    </dgm:pt>
    <dgm:pt modelId="{615F98C1-F026-4009-BFB8-9357E809B0E6}" type="parTrans" cxnId="{612D8734-6131-485C-AABB-0407BD2406A3}">
      <dgm:prSet/>
      <dgm:spPr/>
      <dgm:t>
        <a:bodyPr/>
        <a:lstStyle/>
        <a:p>
          <a:endParaRPr lang="en-US"/>
        </a:p>
      </dgm:t>
    </dgm:pt>
    <dgm:pt modelId="{592C15F1-F950-4729-92CA-B241B6196BC9}" type="sibTrans" cxnId="{612D8734-6131-485C-AABB-0407BD2406A3}">
      <dgm:prSet/>
      <dgm:spPr/>
      <dgm:t>
        <a:bodyPr/>
        <a:lstStyle/>
        <a:p>
          <a:endParaRPr lang="en-US"/>
        </a:p>
      </dgm:t>
    </dgm:pt>
    <dgm:pt modelId="{CD3CDEF2-B0EC-4A0C-9707-6456BDA6AADA}">
      <dgm:prSet/>
      <dgm:spPr/>
      <dgm:t>
        <a:bodyPr/>
        <a:lstStyle/>
        <a:p>
          <a:r>
            <a:rPr lang="en-US" dirty="0">
              <a:latin typeface="Arial"/>
              <a:cs typeface="Arial"/>
            </a:rPr>
            <a:t>This allows them to control the flow of the service and how many available tables there are. </a:t>
          </a:r>
        </a:p>
      </dgm:t>
    </dgm:pt>
    <dgm:pt modelId="{837D158E-650A-4A6D-85F8-BB06BE4D4266}" type="parTrans" cxnId="{7AF9057A-7327-4EAF-9E75-B8656DC0EAD4}">
      <dgm:prSet/>
      <dgm:spPr/>
      <dgm:t>
        <a:bodyPr/>
        <a:lstStyle/>
        <a:p>
          <a:endParaRPr lang="en-US"/>
        </a:p>
      </dgm:t>
    </dgm:pt>
    <dgm:pt modelId="{F8ECF228-ABA1-4ABF-97EF-D4962271A250}" type="sibTrans" cxnId="{7AF9057A-7327-4EAF-9E75-B8656DC0EAD4}">
      <dgm:prSet/>
      <dgm:spPr/>
      <dgm:t>
        <a:bodyPr/>
        <a:lstStyle/>
        <a:p>
          <a:endParaRPr lang="en-US"/>
        </a:p>
      </dgm:t>
    </dgm:pt>
    <dgm:pt modelId="{D8F639B4-6C79-4203-8363-F7FF1EF41CBD}">
      <dgm:prSet/>
      <dgm:spPr/>
      <dgm:t>
        <a:bodyPr/>
        <a:lstStyle/>
        <a:p>
          <a:r>
            <a:rPr lang="en-US" dirty="0">
              <a:latin typeface="Arial"/>
              <a:cs typeface="Arial"/>
            </a:rPr>
            <a:t>Keep track of timings and portion availability for potential walk-ins.</a:t>
          </a:r>
        </a:p>
      </dgm:t>
    </dgm:pt>
    <dgm:pt modelId="{C5E145D8-A9E0-4A23-9FB5-CAA3F6BD1811}" type="parTrans" cxnId="{A59AC98A-5054-4401-8596-B6801FB884CA}">
      <dgm:prSet/>
      <dgm:spPr/>
      <dgm:t>
        <a:bodyPr/>
        <a:lstStyle/>
        <a:p>
          <a:endParaRPr lang="en-US"/>
        </a:p>
      </dgm:t>
    </dgm:pt>
    <dgm:pt modelId="{32D02B36-AB7D-4338-82C6-C9BD0C996DDA}" type="sibTrans" cxnId="{A59AC98A-5054-4401-8596-B6801FB884CA}">
      <dgm:prSet/>
      <dgm:spPr/>
      <dgm:t>
        <a:bodyPr/>
        <a:lstStyle/>
        <a:p>
          <a:endParaRPr lang="en-US"/>
        </a:p>
      </dgm:t>
    </dgm:pt>
    <dgm:pt modelId="{C3994FE6-87FB-4A4F-AA85-96FAE5A9259A}">
      <dgm:prSet/>
      <dgm:spPr/>
      <dgm:t>
        <a:bodyPr/>
        <a:lstStyle/>
        <a:p>
          <a:r>
            <a:rPr lang="en-US" dirty="0">
              <a:latin typeface="Arial"/>
              <a:cs typeface="Arial"/>
            </a:rPr>
            <a:t>Communicate with staff and receive updates on the service.</a:t>
          </a:r>
        </a:p>
      </dgm:t>
    </dgm:pt>
    <dgm:pt modelId="{78803294-F94A-4DB9-AC72-8114B1B04D67}" type="parTrans" cxnId="{3147CC53-25A7-453F-B42B-6F0E0A651EF8}">
      <dgm:prSet/>
      <dgm:spPr/>
      <dgm:t>
        <a:bodyPr/>
        <a:lstStyle/>
        <a:p>
          <a:endParaRPr lang="en-US"/>
        </a:p>
      </dgm:t>
    </dgm:pt>
    <dgm:pt modelId="{0D00953D-1851-4B93-B0B3-0D5E15A08D70}" type="sibTrans" cxnId="{3147CC53-25A7-453F-B42B-6F0E0A651EF8}">
      <dgm:prSet/>
      <dgm:spPr/>
      <dgm:t>
        <a:bodyPr/>
        <a:lstStyle/>
        <a:p>
          <a:endParaRPr lang="en-US"/>
        </a:p>
      </dgm:t>
    </dgm:pt>
    <dgm:pt modelId="{557A3F53-AACA-476E-8AA6-466DC2BA0A98}" type="pres">
      <dgm:prSet presAssocID="{E8EF88D4-8994-43CA-8CEB-A9313D05AC01}" presName="root" presStyleCnt="0">
        <dgm:presLayoutVars>
          <dgm:dir/>
          <dgm:resizeHandles val="exact"/>
        </dgm:presLayoutVars>
      </dgm:prSet>
      <dgm:spPr/>
    </dgm:pt>
    <dgm:pt modelId="{B5C9F892-7DB6-46AE-B002-0B83E280AF3E}" type="pres">
      <dgm:prSet presAssocID="{E8EF88D4-8994-43CA-8CEB-A9313D05AC01}" presName="container" presStyleCnt="0">
        <dgm:presLayoutVars>
          <dgm:dir/>
          <dgm:resizeHandles val="exact"/>
        </dgm:presLayoutVars>
      </dgm:prSet>
      <dgm:spPr/>
    </dgm:pt>
    <dgm:pt modelId="{4A5A26AC-D57B-4B7C-AE4F-1D0BDAFCAC44}" type="pres">
      <dgm:prSet presAssocID="{C873ACE0-D3CF-4397-8EDD-F7FE459959D3}" presName="compNode" presStyleCnt="0"/>
      <dgm:spPr/>
    </dgm:pt>
    <dgm:pt modelId="{A041B3B0-9863-4F73-B85B-E4C477B292B0}" type="pres">
      <dgm:prSet presAssocID="{C873ACE0-D3CF-4397-8EDD-F7FE459959D3}" presName="iconBgRect" presStyleLbl="bgShp" presStyleIdx="0" presStyleCnt="4"/>
      <dgm:spPr/>
    </dgm:pt>
    <dgm:pt modelId="{3046BDD3-8088-4DE8-8221-931703A72AC8}" type="pres">
      <dgm:prSet presAssocID="{C873ACE0-D3CF-4397-8EDD-F7FE459959D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iter"/>
        </a:ext>
      </dgm:extLst>
    </dgm:pt>
    <dgm:pt modelId="{4E56FEE4-1C03-47C7-8565-BD031CAC8FF1}" type="pres">
      <dgm:prSet presAssocID="{C873ACE0-D3CF-4397-8EDD-F7FE459959D3}" presName="spaceRect" presStyleCnt="0"/>
      <dgm:spPr/>
    </dgm:pt>
    <dgm:pt modelId="{42639A4A-3B9C-4EC2-8478-46E665E27ED9}" type="pres">
      <dgm:prSet presAssocID="{C873ACE0-D3CF-4397-8EDD-F7FE459959D3}" presName="textRect" presStyleLbl="revTx" presStyleIdx="0" presStyleCnt="4">
        <dgm:presLayoutVars>
          <dgm:chMax val="1"/>
          <dgm:chPref val="1"/>
        </dgm:presLayoutVars>
      </dgm:prSet>
      <dgm:spPr/>
    </dgm:pt>
    <dgm:pt modelId="{2E1A40F6-4072-485E-AB99-9BF753C3AA41}" type="pres">
      <dgm:prSet presAssocID="{592C15F1-F950-4729-92CA-B241B6196BC9}" presName="sibTrans" presStyleLbl="sibTrans2D1" presStyleIdx="0" presStyleCnt="0"/>
      <dgm:spPr/>
    </dgm:pt>
    <dgm:pt modelId="{B814E3A8-6AD1-455E-A83F-B66F72A980EF}" type="pres">
      <dgm:prSet presAssocID="{CD3CDEF2-B0EC-4A0C-9707-6456BDA6AADA}" presName="compNode" presStyleCnt="0"/>
      <dgm:spPr/>
    </dgm:pt>
    <dgm:pt modelId="{607815AF-97AA-4F92-9437-EAD2AFE3C5FC}" type="pres">
      <dgm:prSet presAssocID="{CD3CDEF2-B0EC-4A0C-9707-6456BDA6AADA}" presName="iconBgRect" presStyleLbl="bgShp" presStyleIdx="1" presStyleCnt="4"/>
      <dgm:spPr/>
    </dgm:pt>
    <dgm:pt modelId="{E0907EB8-3C8B-4E30-90DD-72474497BC80}" type="pres">
      <dgm:prSet presAssocID="{CD3CDEF2-B0EC-4A0C-9707-6456BDA6AAD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CA6C6DFC-916C-4DD1-B959-485863B4116F}" type="pres">
      <dgm:prSet presAssocID="{CD3CDEF2-B0EC-4A0C-9707-6456BDA6AADA}" presName="spaceRect" presStyleCnt="0"/>
      <dgm:spPr/>
    </dgm:pt>
    <dgm:pt modelId="{B946A826-1A97-420F-A763-C45157E2D9E4}" type="pres">
      <dgm:prSet presAssocID="{CD3CDEF2-B0EC-4A0C-9707-6456BDA6AADA}" presName="textRect" presStyleLbl="revTx" presStyleIdx="1" presStyleCnt="4">
        <dgm:presLayoutVars>
          <dgm:chMax val="1"/>
          <dgm:chPref val="1"/>
        </dgm:presLayoutVars>
      </dgm:prSet>
      <dgm:spPr/>
    </dgm:pt>
    <dgm:pt modelId="{AC8CD310-808A-491B-8ED2-E3E9E91927B2}" type="pres">
      <dgm:prSet presAssocID="{F8ECF228-ABA1-4ABF-97EF-D4962271A250}" presName="sibTrans" presStyleLbl="sibTrans2D1" presStyleIdx="0" presStyleCnt="0"/>
      <dgm:spPr/>
    </dgm:pt>
    <dgm:pt modelId="{FDD9C8EB-5FE0-4672-BA4B-42D20C16E1EF}" type="pres">
      <dgm:prSet presAssocID="{D8F639B4-6C79-4203-8363-F7FF1EF41CBD}" presName="compNode" presStyleCnt="0"/>
      <dgm:spPr/>
    </dgm:pt>
    <dgm:pt modelId="{66B8B7B6-A291-4D23-9398-4A95671C5C17}" type="pres">
      <dgm:prSet presAssocID="{D8F639B4-6C79-4203-8363-F7FF1EF41CBD}" presName="iconBgRect" presStyleLbl="bgShp" presStyleIdx="2" presStyleCnt="4"/>
      <dgm:spPr/>
    </dgm:pt>
    <dgm:pt modelId="{30639EF5-DEA1-4B9D-B829-7509EA42034A}" type="pres">
      <dgm:prSet presAssocID="{D8F639B4-6C79-4203-8363-F7FF1EF41CBD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lk"/>
        </a:ext>
      </dgm:extLst>
    </dgm:pt>
    <dgm:pt modelId="{24E5639E-089A-4B52-8BFE-61750D7428B0}" type="pres">
      <dgm:prSet presAssocID="{D8F639B4-6C79-4203-8363-F7FF1EF41CBD}" presName="spaceRect" presStyleCnt="0"/>
      <dgm:spPr/>
    </dgm:pt>
    <dgm:pt modelId="{E9362F5D-E711-4F96-893F-814764C61A35}" type="pres">
      <dgm:prSet presAssocID="{D8F639B4-6C79-4203-8363-F7FF1EF41CBD}" presName="textRect" presStyleLbl="revTx" presStyleIdx="2" presStyleCnt="4">
        <dgm:presLayoutVars>
          <dgm:chMax val="1"/>
          <dgm:chPref val="1"/>
        </dgm:presLayoutVars>
      </dgm:prSet>
      <dgm:spPr/>
    </dgm:pt>
    <dgm:pt modelId="{8363620B-0FC7-4F8A-8D69-773D8CCC97F6}" type="pres">
      <dgm:prSet presAssocID="{32D02B36-AB7D-4338-82C6-C9BD0C996DDA}" presName="sibTrans" presStyleLbl="sibTrans2D1" presStyleIdx="0" presStyleCnt="0"/>
      <dgm:spPr/>
    </dgm:pt>
    <dgm:pt modelId="{998CD953-874E-41B7-A5BF-B7236920FA4B}" type="pres">
      <dgm:prSet presAssocID="{C3994FE6-87FB-4A4F-AA85-96FAE5A9259A}" presName="compNode" presStyleCnt="0"/>
      <dgm:spPr/>
    </dgm:pt>
    <dgm:pt modelId="{50DD627C-7011-4E72-843C-25731BE3587B}" type="pres">
      <dgm:prSet presAssocID="{C3994FE6-87FB-4A4F-AA85-96FAE5A9259A}" presName="iconBgRect" presStyleLbl="bgShp" presStyleIdx="3" presStyleCnt="4"/>
      <dgm:spPr/>
    </dgm:pt>
    <dgm:pt modelId="{0A1ECF81-38E0-42BF-9AAC-EBF223C49742}" type="pres">
      <dgm:prSet presAssocID="{C3994FE6-87FB-4A4F-AA85-96FAE5A9259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B27A526E-4449-4F74-BAA1-E145E342F729}" type="pres">
      <dgm:prSet presAssocID="{C3994FE6-87FB-4A4F-AA85-96FAE5A9259A}" presName="spaceRect" presStyleCnt="0"/>
      <dgm:spPr/>
    </dgm:pt>
    <dgm:pt modelId="{1944FF9C-C071-426E-8E92-E6062A0BF165}" type="pres">
      <dgm:prSet presAssocID="{C3994FE6-87FB-4A4F-AA85-96FAE5A9259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CC3C5109-4C86-4FD8-953F-6F3F2152A518}" type="presOf" srcId="{592C15F1-F950-4729-92CA-B241B6196BC9}" destId="{2E1A40F6-4072-485E-AB99-9BF753C3AA41}" srcOrd="0" destOrd="0" presId="urn:microsoft.com/office/officeart/2018/2/layout/IconCircleList"/>
    <dgm:cxn modelId="{7DE1E61D-4530-4725-BF3B-B274732173AF}" type="presOf" srcId="{C3994FE6-87FB-4A4F-AA85-96FAE5A9259A}" destId="{1944FF9C-C071-426E-8E92-E6062A0BF165}" srcOrd="0" destOrd="0" presId="urn:microsoft.com/office/officeart/2018/2/layout/IconCircleList"/>
    <dgm:cxn modelId="{2410392E-AC67-4D27-BD60-F5931C2A0741}" type="presOf" srcId="{F8ECF228-ABA1-4ABF-97EF-D4962271A250}" destId="{AC8CD310-808A-491B-8ED2-E3E9E91927B2}" srcOrd="0" destOrd="0" presId="urn:microsoft.com/office/officeart/2018/2/layout/IconCircleList"/>
    <dgm:cxn modelId="{CC48F12E-3D74-4F10-8DBD-D229FBEF1D50}" type="presOf" srcId="{32D02B36-AB7D-4338-82C6-C9BD0C996DDA}" destId="{8363620B-0FC7-4F8A-8D69-773D8CCC97F6}" srcOrd="0" destOrd="0" presId="urn:microsoft.com/office/officeart/2018/2/layout/IconCircleList"/>
    <dgm:cxn modelId="{612D8734-6131-485C-AABB-0407BD2406A3}" srcId="{E8EF88D4-8994-43CA-8CEB-A9313D05AC01}" destId="{C873ACE0-D3CF-4397-8EDD-F7FE459959D3}" srcOrd="0" destOrd="0" parTransId="{615F98C1-F026-4009-BFB8-9357E809B0E6}" sibTransId="{592C15F1-F950-4729-92CA-B241B6196BC9}"/>
    <dgm:cxn modelId="{F8A53073-45A5-46D9-AE60-B4768BEB9C1F}" type="presOf" srcId="{E8EF88D4-8994-43CA-8CEB-A9313D05AC01}" destId="{557A3F53-AACA-476E-8AA6-466DC2BA0A98}" srcOrd="0" destOrd="0" presId="urn:microsoft.com/office/officeart/2018/2/layout/IconCircleList"/>
    <dgm:cxn modelId="{3147CC53-25A7-453F-B42B-6F0E0A651EF8}" srcId="{E8EF88D4-8994-43CA-8CEB-A9313D05AC01}" destId="{C3994FE6-87FB-4A4F-AA85-96FAE5A9259A}" srcOrd="3" destOrd="0" parTransId="{78803294-F94A-4DB9-AC72-8114B1B04D67}" sibTransId="{0D00953D-1851-4B93-B0B3-0D5E15A08D70}"/>
    <dgm:cxn modelId="{7AF9057A-7327-4EAF-9E75-B8656DC0EAD4}" srcId="{E8EF88D4-8994-43CA-8CEB-A9313D05AC01}" destId="{CD3CDEF2-B0EC-4A0C-9707-6456BDA6AADA}" srcOrd="1" destOrd="0" parTransId="{837D158E-650A-4A6D-85F8-BB06BE4D4266}" sibTransId="{F8ECF228-ABA1-4ABF-97EF-D4962271A250}"/>
    <dgm:cxn modelId="{45DDC787-534C-4399-9458-F10497415DBC}" type="presOf" srcId="{C873ACE0-D3CF-4397-8EDD-F7FE459959D3}" destId="{42639A4A-3B9C-4EC2-8478-46E665E27ED9}" srcOrd="0" destOrd="0" presId="urn:microsoft.com/office/officeart/2018/2/layout/IconCircleList"/>
    <dgm:cxn modelId="{A59AC98A-5054-4401-8596-B6801FB884CA}" srcId="{E8EF88D4-8994-43CA-8CEB-A9313D05AC01}" destId="{D8F639B4-6C79-4203-8363-F7FF1EF41CBD}" srcOrd="2" destOrd="0" parTransId="{C5E145D8-A9E0-4A23-9FB5-CAA3F6BD1811}" sibTransId="{32D02B36-AB7D-4338-82C6-C9BD0C996DDA}"/>
    <dgm:cxn modelId="{5900869D-0B3D-4123-8EDD-4951008C32F8}" type="presOf" srcId="{CD3CDEF2-B0EC-4A0C-9707-6456BDA6AADA}" destId="{B946A826-1A97-420F-A763-C45157E2D9E4}" srcOrd="0" destOrd="0" presId="urn:microsoft.com/office/officeart/2018/2/layout/IconCircleList"/>
    <dgm:cxn modelId="{3FC3D0A2-91A3-4081-B8E3-8C028BD644FA}" type="presOf" srcId="{D8F639B4-6C79-4203-8363-F7FF1EF41CBD}" destId="{E9362F5D-E711-4F96-893F-814764C61A35}" srcOrd="0" destOrd="0" presId="urn:microsoft.com/office/officeart/2018/2/layout/IconCircleList"/>
    <dgm:cxn modelId="{C2274439-2C17-492E-8BD3-824E87040A26}" type="presParOf" srcId="{557A3F53-AACA-476E-8AA6-466DC2BA0A98}" destId="{B5C9F892-7DB6-46AE-B002-0B83E280AF3E}" srcOrd="0" destOrd="0" presId="urn:microsoft.com/office/officeart/2018/2/layout/IconCircleList"/>
    <dgm:cxn modelId="{CBAF87BF-7A7F-4C23-B9CF-F76DC3F182CC}" type="presParOf" srcId="{B5C9F892-7DB6-46AE-B002-0B83E280AF3E}" destId="{4A5A26AC-D57B-4B7C-AE4F-1D0BDAFCAC44}" srcOrd="0" destOrd="0" presId="urn:microsoft.com/office/officeart/2018/2/layout/IconCircleList"/>
    <dgm:cxn modelId="{8EE3D2E5-4017-4D30-86E9-79BB39564EDD}" type="presParOf" srcId="{4A5A26AC-D57B-4B7C-AE4F-1D0BDAFCAC44}" destId="{A041B3B0-9863-4F73-B85B-E4C477B292B0}" srcOrd="0" destOrd="0" presId="urn:microsoft.com/office/officeart/2018/2/layout/IconCircleList"/>
    <dgm:cxn modelId="{8CE273A0-2D01-462F-849C-93EE50F91148}" type="presParOf" srcId="{4A5A26AC-D57B-4B7C-AE4F-1D0BDAFCAC44}" destId="{3046BDD3-8088-4DE8-8221-931703A72AC8}" srcOrd="1" destOrd="0" presId="urn:microsoft.com/office/officeart/2018/2/layout/IconCircleList"/>
    <dgm:cxn modelId="{9B6C7E44-EECE-465A-BE17-7DA481385D26}" type="presParOf" srcId="{4A5A26AC-D57B-4B7C-AE4F-1D0BDAFCAC44}" destId="{4E56FEE4-1C03-47C7-8565-BD031CAC8FF1}" srcOrd="2" destOrd="0" presId="urn:microsoft.com/office/officeart/2018/2/layout/IconCircleList"/>
    <dgm:cxn modelId="{8CBD262C-D8FC-4AC7-B317-35328449FA98}" type="presParOf" srcId="{4A5A26AC-D57B-4B7C-AE4F-1D0BDAFCAC44}" destId="{42639A4A-3B9C-4EC2-8478-46E665E27ED9}" srcOrd="3" destOrd="0" presId="urn:microsoft.com/office/officeart/2018/2/layout/IconCircleList"/>
    <dgm:cxn modelId="{6386B453-F512-495D-9925-2914DCB5B5A8}" type="presParOf" srcId="{B5C9F892-7DB6-46AE-B002-0B83E280AF3E}" destId="{2E1A40F6-4072-485E-AB99-9BF753C3AA41}" srcOrd="1" destOrd="0" presId="urn:microsoft.com/office/officeart/2018/2/layout/IconCircleList"/>
    <dgm:cxn modelId="{CEA25F0C-2A78-4467-A792-713030A7B16B}" type="presParOf" srcId="{B5C9F892-7DB6-46AE-B002-0B83E280AF3E}" destId="{B814E3A8-6AD1-455E-A83F-B66F72A980EF}" srcOrd="2" destOrd="0" presId="urn:microsoft.com/office/officeart/2018/2/layout/IconCircleList"/>
    <dgm:cxn modelId="{ED08240B-B0F9-4DEB-988D-5A32BFBA9FC4}" type="presParOf" srcId="{B814E3A8-6AD1-455E-A83F-B66F72A980EF}" destId="{607815AF-97AA-4F92-9437-EAD2AFE3C5FC}" srcOrd="0" destOrd="0" presId="urn:microsoft.com/office/officeart/2018/2/layout/IconCircleList"/>
    <dgm:cxn modelId="{2C2035CD-CBC3-4FFB-9A6A-46D02447C8BE}" type="presParOf" srcId="{B814E3A8-6AD1-455E-A83F-B66F72A980EF}" destId="{E0907EB8-3C8B-4E30-90DD-72474497BC80}" srcOrd="1" destOrd="0" presId="urn:microsoft.com/office/officeart/2018/2/layout/IconCircleList"/>
    <dgm:cxn modelId="{39437663-2621-4FB5-9383-8196F25F753F}" type="presParOf" srcId="{B814E3A8-6AD1-455E-A83F-B66F72A980EF}" destId="{CA6C6DFC-916C-4DD1-B959-485863B4116F}" srcOrd="2" destOrd="0" presId="urn:microsoft.com/office/officeart/2018/2/layout/IconCircleList"/>
    <dgm:cxn modelId="{14772235-89ED-41F0-A514-2A70EB6B3ED4}" type="presParOf" srcId="{B814E3A8-6AD1-455E-A83F-B66F72A980EF}" destId="{B946A826-1A97-420F-A763-C45157E2D9E4}" srcOrd="3" destOrd="0" presId="urn:microsoft.com/office/officeart/2018/2/layout/IconCircleList"/>
    <dgm:cxn modelId="{D4CACEF5-E73A-4D48-B9AE-CBD99CC2AE8F}" type="presParOf" srcId="{B5C9F892-7DB6-46AE-B002-0B83E280AF3E}" destId="{AC8CD310-808A-491B-8ED2-E3E9E91927B2}" srcOrd="3" destOrd="0" presId="urn:microsoft.com/office/officeart/2018/2/layout/IconCircleList"/>
    <dgm:cxn modelId="{1F773CFB-1C13-44B6-A92E-762E8B62E349}" type="presParOf" srcId="{B5C9F892-7DB6-46AE-B002-0B83E280AF3E}" destId="{FDD9C8EB-5FE0-4672-BA4B-42D20C16E1EF}" srcOrd="4" destOrd="0" presId="urn:microsoft.com/office/officeart/2018/2/layout/IconCircleList"/>
    <dgm:cxn modelId="{192EDAD6-39E2-4505-AF6C-BCA66104109A}" type="presParOf" srcId="{FDD9C8EB-5FE0-4672-BA4B-42D20C16E1EF}" destId="{66B8B7B6-A291-4D23-9398-4A95671C5C17}" srcOrd="0" destOrd="0" presId="urn:microsoft.com/office/officeart/2018/2/layout/IconCircleList"/>
    <dgm:cxn modelId="{009B8686-C026-4135-9695-E9512EA21379}" type="presParOf" srcId="{FDD9C8EB-5FE0-4672-BA4B-42D20C16E1EF}" destId="{30639EF5-DEA1-4B9D-B829-7509EA42034A}" srcOrd="1" destOrd="0" presId="urn:microsoft.com/office/officeart/2018/2/layout/IconCircleList"/>
    <dgm:cxn modelId="{AB5108FB-5820-4AA3-82BD-0ED5AA3095B9}" type="presParOf" srcId="{FDD9C8EB-5FE0-4672-BA4B-42D20C16E1EF}" destId="{24E5639E-089A-4B52-8BFE-61750D7428B0}" srcOrd="2" destOrd="0" presId="urn:microsoft.com/office/officeart/2018/2/layout/IconCircleList"/>
    <dgm:cxn modelId="{6D09E21C-88FF-47D7-BEA6-F2797EA38D93}" type="presParOf" srcId="{FDD9C8EB-5FE0-4672-BA4B-42D20C16E1EF}" destId="{E9362F5D-E711-4F96-893F-814764C61A35}" srcOrd="3" destOrd="0" presId="urn:microsoft.com/office/officeart/2018/2/layout/IconCircleList"/>
    <dgm:cxn modelId="{3E2D3DEA-2C67-4AF3-8C74-63AD19B643A5}" type="presParOf" srcId="{B5C9F892-7DB6-46AE-B002-0B83E280AF3E}" destId="{8363620B-0FC7-4F8A-8D69-773D8CCC97F6}" srcOrd="5" destOrd="0" presId="urn:microsoft.com/office/officeart/2018/2/layout/IconCircleList"/>
    <dgm:cxn modelId="{5ECC0E4C-DDEF-4A6E-B48D-550F0CF2C1DC}" type="presParOf" srcId="{B5C9F892-7DB6-46AE-B002-0B83E280AF3E}" destId="{998CD953-874E-41B7-A5BF-B7236920FA4B}" srcOrd="6" destOrd="0" presId="urn:microsoft.com/office/officeart/2018/2/layout/IconCircleList"/>
    <dgm:cxn modelId="{BA083ADA-1E43-45B7-82C9-741C2665B00B}" type="presParOf" srcId="{998CD953-874E-41B7-A5BF-B7236920FA4B}" destId="{50DD627C-7011-4E72-843C-25731BE3587B}" srcOrd="0" destOrd="0" presId="urn:microsoft.com/office/officeart/2018/2/layout/IconCircleList"/>
    <dgm:cxn modelId="{CBC69D22-8839-46EC-9FA8-B56EF0BF7514}" type="presParOf" srcId="{998CD953-874E-41B7-A5BF-B7236920FA4B}" destId="{0A1ECF81-38E0-42BF-9AAC-EBF223C49742}" srcOrd="1" destOrd="0" presId="urn:microsoft.com/office/officeart/2018/2/layout/IconCircleList"/>
    <dgm:cxn modelId="{FA110B22-6B47-4F3E-AEED-A5685C3099A1}" type="presParOf" srcId="{998CD953-874E-41B7-A5BF-B7236920FA4B}" destId="{B27A526E-4449-4F74-BAA1-E145E342F729}" srcOrd="2" destOrd="0" presId="urn:microsoft.com/office/officeart/2018/2/layout/IconCircleList"/>
    <dgm:cxn modelId="{5052E7AE-DAAD-4895-9432-BFE7BC426B5C}" type="presParOf" srcId="{998CD953-874E-41B7-A5BF-B7236920FA4B}" destId="{1944FF9C-C071-426E-8E92-E6062A0BF16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0D6E119-2E58-4A0F-B76C-F36761B4C60A}" type="doc">
      <dgm:prSet loTypeId="urn:microsoft.com/office/officeart/2005/8/layout/matrix3" loCatId="matrix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D4F6DD3-5A3B-4845-95D6-1B0AA9C105CE}">
      <dgm:prSet/>
      <dgm:spPr/>
      <dgm:t>
        <a:bodyPr/>
        <a:lstStyle/>
        <a:p>
          <a:r>
            <a:rPr lang="en-US" dirty="0">
              <a:latin typeface="Arial"/>
              <a:cs typeface="Arial"/>
            </a:rPr>
            <a:t>An efficient manager will help all staff with the clean down.</a:t>
          </a:r>
        </a:p>
      </dgm:t>
    </dgm:pt>
    <dgm:pt modelId="{81314E1F-8F19-49BE-AE5B-FA7AF7B82E17}" type="parTrans" cxnId="{427D7283-D0E7-4B48-8047-A9DF708C2CBD}">
      <dgm:prSet/>
      <dgm:spPr/>
      <dgm:t>
        <a:bodyPr/>
        <a:lstStyle/>
        <a:p>
          <a:endParaRPr lang="en-US"/>
        </a:p>
      </dgm:t>
    </dgm:pt>
    <dgm:pt modelId="{5BDE98ED-0A78-4FED-93F6-E2B9C48B9C73}" type="sibTrans" cxnId="{427D7283-D0E7-4B48-8047-A9DF708C2CBD}">
      <dgm:prSet/>
      <dgm:spPr/>
      <dgm:t>
        <a:bodyPr/>
        <a:lstStyle/>
        <a:p>
          <a:endParaRPr lang="en-US"/>
        </a:p>
      </dgm:t>
    </dgm:pt>
    <dgm:pt modelId="{3B592334-81FA-4C13-8F9C-B605B86F84A0}">
      <dgm:prSet/>
      <dgm:spPr/>
      <dgm:t>
        <a:bodyPr/>
        <a:lstStyle/>
        <a:p>
          <a:r>
            <a:rPr lang="en-US" dirty="0">
              <a:latin typeface="Arial"/>
              <a:cs typeface="Arial"/>
            </a:rPr>
            <a:t>At the end of the service, it is the manager's job to perform the cashing up tasks.</a:t>
          </a:r>
        </a:p>
      </dgm:t>
    </dgm:pt>
    <dgm:pt modelId="{11783490-A9AC-4851-9982-F875D2F28BCC}" type="parTrans" cxnId="{C93CC79B-93CD-4A6B-B0EA-CF460EC2A41F}">
      <dgm:prSet/>
      <dgm:spPr/>
      <dgm:t>
        <a:bodyPr/>
        <a:lstStyle/>
        <a:p>
          <a:endParaRPr lang="en-US"/>
        </a:p>
      </dgm:t>
    </dgm:pt>
    <dgm:pt modelId="{FDEEE00C-9B41-43EC-A093-A1509BA28777}" type="sibTrans" cxnId="{C93CC79B-93CD-4A6B-B0EA-CF460EC2A41F}">
      <dgm:prSet/>
      <dgm:spPr/>
      <dgm:t>
        <a:bodyPr/>
        <a:lstStyle/>
        <a:p>
          <a:endParaRPr lang="en-US"/>
        </a:p>
      </dgm:t>
    </dgm:pt>
    <dgm:pt modelId="{B23AD591-CAA3-4A1B-A1CA-2D8B94520167}">
      <dgm:prSet/>
      <dgm:spPr/>
      <dgm:t>
        <a:bodyPr/>
        <a:lstStyle/>
        <a:p>
          <a:r>
            <a:rPr lang="en-US" dirty="0">
              <a:latin typeface="Arial"/>
              <a:cs typeface="Arial"/>
            </a:rPr>
            <a:t>A post-service brief is a vital task as this allows for feedback from both the manager and their staff force.</a:t>
          </a:r>
        </a:p>
      </dgm:t>
    </dgm:pt>
    <dgm:pt modelId="{F8EE286A-4995-4F62-BA7D-37D45E9212EF}" type="parTrans" cxnId="{41F382FB-FC77-47EB-B979-C8E05EC19411}">
      <dgm:prSet/>
      <dgm:spPr/>
      <dgm:t>
        <a:bodyPr/>
        <a:lstStyle/>
        <a:p>
          <a:endParaRPr lang="en-US"/>
        </a:p>
      </dgm:t>
    </dgm:pt>
    <dgm:pt modelId="{7B01ACAE-FF90-4C4E-A82A-FAFEDE8D29BF}" type="sibTrans" cxnId="{41F382FB-FC77-47EB-B979-C8E05EC19411}">
      <dgm:prSet/>
      <dgm:spPr/>
      <dgm:t>
        <a:bodyPr/>
        <a:lstStyle/>
        <a:p>
          <a:endParaRPr lang="en-US"/>
        </a:p>
      </dgm:t>
    </dgm:pt>
    <dgm:pt modelId="{64D6A4F5-A805-4910-AA43-10258EC1F1C8}">
      <dgm:prSet/>
      <dgm:spPr/>
      <dgm:t>
        <a:bodyPr/>
        <a:lstStyle/>
        <a:p>
          <a:r>
            <a:rPr lang="en-US" dirty="0">
              <a:latin typeface="Arial"/>
              <a:cs typeface="Arial"/>
            </a:rPr>
            <a:t>Ensure the staff room has been tidied and the </a:t>
          </a:r>
          <a:r>
            <a:rPr lang="en-US" dirty="0" err="1">
              <a:latin typeface="Arial"/>
              <a:cs typeface="Arial"/>
            </a:rPr>
            <a:t>Ipads</a:t>
          </a:r>
          <a:r>
            <a:rPr lang="en-US" dirty="0">
              <a:latin typeface="Arial"/>
              <a:cs typeface="Arial"/>
            </a:rPr>
            <a:t> for order taking have been placed on charge.</a:t>
          </a:r>
        </a:p>
      </dgm:t>
    </dgm:pt>
    <dgm:pt modelId="{A030110D-4626-48FC-9EF0-A00CC673E073}" type="parTrans" cxnId="{E790D268-3606-4BE8-AEEA-BEE273898112}">
      <dgm:prSet/>
      <dgm:spPr/>
      <dgm:t>
        <a:bodyPr/>
        <a:lstStyle/>
        <a:p>
          <a:endParaRPr lang="en-US"/>
        </a:p>
      </dgm:t>
    </dgm:pt>
    <dgm:pt modelId="{8D2444BE-2D76-43D5-A464-AE0251F41A3B}" type="sibTrans" cxnId="{E790D268-3606-4BE8-AEEA-BEE273898112}">
      <dgm:prSet/>
      <dgm:spPr/>
      <dgm:t>
        <a:bodyPr/>
        <a:lstStyle/>
        <a:p>
          <a:endParaRPr lang="en-US"/>
        </a:p>
      </dgm:t>
    </dgm:pt>
    <dgm:pt modelId="{46B7EFA1-59E3-4B7C-A2ED-AD52E195B51A}" type="pres">
      <dgm:prSet presAssocID="{80D6E119-2E58-4A0F-B76C-F36761B4C60A}" presName="matrix" presStyleCnt="0">
        <dgm:presLayoutVars>
          <dgm:chMax val="1"/>
          <dgm:dir/>
          <dgm:resizeHandles val="exact"/>
        </dgm:presLayoutVars>
      </dgm:prSet>
      <dgm:spPr/>
    </dgm:pt>
    <dgm:pt modelId="{0A3C55D5-E0A4-4380-9248-62F423E361F3}" type="pres">
      <dgm:prSet presAssocID="{80D6E119-2E58-4A0F-B76C-F36761B4C60A}" presName="diamond" presStyleLbl="bgShp" presStyleIdx="0" presStyleCnt="1"/>
      <dgm:spPr/>
    </dgm:pt>
    <dgm:pt modelId="{17BFC07C-FA36-48AC-B1ED-C9037382D1D5}" type="pres">
      <dgm:prSet presAssocID="{80D6E119-2E58-4A0F-B76C-F36761B4C60A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09D26FA7-FBE3-4126-A271-143D9CB61768}" type="pres">
      <dgm:prSet presAssocID="{80D6E119-2E58-4A0F-B76C-F36761B4C60A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9BBF0FCA-2DA5-4893-8EB1-18968E19385C}" type="pres">
      <dgm:prSet presAssocID="{80D6E119-2E58-4A0F-B76C-F36761B4C60A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8108160E-17CE-428C-942A-046B64B1748A}" type="pres">
      <dgm:prSet presAssocID="{80D6E119-2E58-4A0F-B76C-F36761B4C60A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19D88323-4B43-4180-AC3C-29D01AF09CBF}" type="presOf" srcId="{80D6E119-2E58-4A0F-B76C-F36761B4C60A}" destId="{46B7EFA1-59E3-4B7C-A2ED-AD52E195B51A}" srcOrd="0" destOrd="0" presId="urn:microsoft.com/office/officeart/2005/8/layout/matrix3"/>
    <dgm:cxn modelId="{11E93F3B-86B2-4710-81B9-B6B2CB476E55}" type="presOf" srcId="{B23AD591-CAA3-4A1B-A1CA-2D8B94520167}" destId="{9BBF0FCA-2DA5-4893-8EB1-18968E19385C}" srcOrd="0" destOrd="0" presId="urn:microsoft.com/office/officeart/2005/8/layout/matrix3"/>
    <dgm:cxn modelId="{E790D268-3606-4BE8-AEEA-BEE273898112}" srcId="{80D6E119-2E58-4A0F-B76C-F36761B4C60A}" destId="{64D6A4F5-A805-4910-AA43-10258EC1F1C8}" srcOrd="3" destOrd="0" parTransId="{A030110D-4626-48FC-9EF0-A00CC673E073}" sibTransId="{8D2444BE-2D76-43D5-A464-AE0251F41A3B}"/>
    <dgm:cxn modelId="{B9B87651-4FEE-407F-8574-F3894700063D}" type="presOf" srcId="{64D6A4F5-A805-4910-AA43-10258EC1F1C8}" destId="{8108160E-17CE-428C-942A-046B64B1748A}" srcOrd="0" destOrd="0" presId="urn:microsoft.com/office/officeart/2005/8/layout/matrix3"/>
    <dgm:cxn modelId="{69F30D7C-B604-46B0-9BEB-428E1E38971E}" type="presOf" srcId="{DD4F6DD3-5A3B-4845-95D6-1B0AA9C105CE}" destId="{17BFC07C-FA36-48AC-B1ED-C9037382D1D5}" srcOrd="0" destOrd="0" presId="urn:microsoft.com/office/officeart/2005/8/layout/matrix3"/>
    <dgm:cxn modelId="{427D7283-D0E7-4B48-8047-A9DF708C2CBD}" srcId="{80D6E119-2E58-4A0F-B76C-F36761B4C60A}" destId="{DD4F6DD3-5A3B-4845-95D6-1B0AA9C105CE}" srcOrd="0" destOrd="0" parTransId="{81314E1F-8F19-49BE-AE5B-FA7AF7B82E17}" sibTransId="{5BDE98ED-0A78-4FED-93F6-E2B9C48B9C73}"/>
    <dgm:cxn modelId="{C93CC79B-93CD-4A6B-B0EA-CF460EC2A41F}" srcId="{80D6E119-2E58-4A0F-B76C-F36761B4C60A}" destId="{3B592334-81FA-4C13-8F9C-B605B86F84A0}" srcOrd="1" destOrd="0" parTransId="{11783490-A9AC-4851-9982-F875D2F28BCC}" sibTransId="{FDEEE00C-9B41-43EC-A093-A1509BA28777}"/>
    <dgm:cxn modelId="{533C47D5-2DE9-4BD6-A912-0B24B63053FE}" type="presOf" srcId="{3B592334-81FA-4C13-8F9C-B605B86F84A0}" destId="{09D26FA7-FBE3-4126-A271-143D9CB61768}" srcOrd="0" destOrd="0" presId="urn:microsoft.com/office/officeart/2005/8/layout/matrix3"/>
    <dgm:cxn modelId="{41F382FB-FC77-47EB-B979-C8E05EC19411}" srcId="{80D6E119-2E58-4A0F-B76C-F36761B4C60A}" destId="{B23AD591-CAA3-4A1B-A1CA-2D8B94520167}" srcOrd="2" destOrd="0" parTransId="{F8EE286A-4995-4F62-BA7D-37D45E9212EF}" sibTransId="{7B01ACAE-FF90-4C4E-A82A-FAFEDE8D29BF}"/>
    <dgm:cxn modelId="{48F2A109-EB1D-4EDF-A5B7-1A4E004A3575}" type="presParOf" srcId="{46B7EFA1-59E3-4B7C-A2ED-AD52E195B51A}" destId="{0A3C55D5-E0A4-4380-9248-62F423E361F3}" srcOrd="0" destOrd="0" presId="urn:microsoft.com/office/officeart/2005/8/layout/matrix3"/>
    <dgm:cxn modelId="{FB5D2616-5381-40AF-A2DD-900F9E158110}" type="presParOf" srcId="{46B7EFA1-59E3-4B7C-A2ED-AD52E195B51A}" destId="{17BFC07C-FA36-48AC-B1ED-C9037382D1D5}" srcOrd="1" destOrd="0" presId="urn:microsoft.com/office/officeart/2005/8/layout/matrix3"/>
    <dgm:cxn modelId="{022FA551-02CA-4E12-B4A1-45BFE4F9F97F}" type="presParOf" srcId="{46B7EFA1-59E3-4B7C-A2ED-AD52E195B51A}" destId="{09D26FA7-FBE3-4126-A271-143D9CB61768}" srcOrd="2" destOrd="0" presId="urn:microsoft.com/office/officeart/2005/8/layout/matrix3"/>
    <dgm:cxn modelId="{5C47D3DA-B3CE-47BC-B5FA-6E5F9E2583C8}" type="presParOf" srcId="{46B7EFA1-59E3-4B7C-A2ED-AD52E195B51A}" destId="{9BBF0FCA-2DA5-4893-8EB1-18968E19385C}" srcOrd="3" destOrd="0" presId="urn:microsoft.com/office/officeart/2005/8/layout/matrix3"/>
    <dgm:cxn modelId="{196BDCFB-06B4-4C67-9526-7B7F5641383D}" type="presParOf" srcId="{46B7EFA1-59E3-4B7C-A2ED-AD52E195B51A}" destId="{8108160E-17CE-428C-942A-046B64B1748A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440005-A8C9-48CA-A769-E3B6A79B17A9}">
      <dsp:nvSpPr>
        <dsp:cNvPr id="0" name=""/>
        <dsp:cNvSpPr/>
      </dsp:nvSpPr>
      <dsp:spPr>
        <a:xfrm>
          <a:off x="677794" y="593549"/>
          <a:ext cx="1093500" cy="10935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72BD58-EA18-4404-9425-EFF94E783300}">
      <dsp:nvSpPr>
        <dsp:cNvPr id="0" name=""/>
        <dsp:cNvSpPr/>
      </dsp:nvSpPr>
      <dsp:spPr>
        <a:xfrm>
          <a:off x="9544" y="2007118"/>
          <a:ext cx="243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Managers should hold a pre set-up briefing to highlight each staff members job roles and tasks to be completed before the beginning of service. </a:t>
          </a:r>
        </a:p>
      </dsp:txBody>
      <dsp:txXfrm>
        <a:off x="9544" y="2007118"/>
        <a:ext cx="2430000" cy="720000"/>
      </dsp:txXfrm>
    </dsp:sp>
    <dsp:sp modelId="{C4A00C2D-B348-4826-8181-DA69B269FDA7}">
      <dsp:nvSpPr>
        <dsp:cNvPr id="0" name=""/>
        <dsp:cNvSpPr/>
      </dsp:nvSpPr>
      <dsp:spPr>
        <a:xfrm>
          <a:off x="3533045" y="593549"/>
          <a:ext cx="1093500" cy="10935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D63E51-1A63-4D7B-AF5E-9AE9BC39222C}">
      <dsp:nvSpPr>
        <dsp:cNvPr id="0" name=""/>
        <dsp:cNvSpPr/>
      </dsp:nvSpPr>
      <dsp:spPr>
        <a:xfrm>
          <a:off x="2864795" y="2007118"/>
          <a:ext cx="243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Briefings help focus staff on their goals and prepare them for the beginning of service (Walmsey, 2019).</a:t>
          </a:r>
        </a:p>
      </dsp:txBody>
      <dsp:txXfrm>
        <a:off x="2864795" y="2007118"/>
        <a:ext cx="2430000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DAC1FB-B1B9-4334-A28B-93EA80EF9EC2}">
      <dsp:nvSpPr>
        <dsp:cNvPr id="0" name=""/>
        <dsp:cNvSpPr/>
      </dsp:nvSpPr>
      <dsp:spPr>
        <a:xfrm>
          <a:off x="0" y="377850"/>
          <a:ext cx="6900512" cy="153971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/>
              <a:cs typeface="Arial"/>
            </a:rPr>
            <a:t>To ensure a smooth service, managers should conduct a staff briefing pre-service informing staff of the outline of service. </a:t>
          </a:r>
        </a:p>
      </dsp:txBody>
      <dsp:txXfrm>
        <a:off x="75163" y="453013"/>
        <a:ext cx="6750186" cy="1389393"/>
      </dsp:txXfrm>
    </dsp:sp>
    <dsp:sp modelId="{6B5523A7-7FA3-4D79-939E-61AB0F624502}">
      <dsp:nvSpPr>
        <dsp:cNvPr id="0" name=""/>
        <dsp:cNvSpPr/>
      </dsp:nvSpPr>
      <dsp:spPr>
        <a:xfrm>
          <a:off x="0" y="1998210"/>
          <a:ext cx="6900512" cy="1539719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/>
              <a:cs typeface="Arial"/>
            </a:rPr>
            <a:t>It is important that all staff are aware of the reservations and the plan with potential walk-ins.</a:t>
          </a:r>
        </a:p>
      </dsp:txBody>
      <dsp:txXfrm>
        <a:off x="75163" y="2073373"/>
        <a:ext cx="6750186" cy="1389393"/>
      </dsp:txXfrm>
    </dsp:sp>
    <dsp:sp modelId="{611A3CCD-D4F6-47B8-8AD4-00C53A1C8982}">
      <dsp:nvSpPr>
        <dsp:cNvPr id="0" name=""/>
        <dsp:cNvSpPr/>
      </dsp:nvSpPr>
      <dsp:spPr>
        <a:xfrm>
          <a:off x="0" y="3618570"/>
          <a:ext cx="6900512" cy="1539719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latin typeface="Arial"/>
              <a:cs typeface="Arial"/>
            </a:rPr>
            <a:t>The Bottom Line (2023) states that briefings pre-service are essential for informing staff of shift expectations.</a:t>
          </a:r>
        </a:p>
      </dsp:txBody>
      <dsp:txXfrm>
        <a:off x="75163" y="3693733"/>
        <a:ext cx="6750186" cy="138939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41B3B0-9863-4F73-B85B-E4C477B292B0}">
      <dsp:nvSpPr>
        <dsp:cNvPr id="0" name=""/>
        <dsp:cNvSpPr/>
      </dsp:nvSpPr>
      <dsp:spPr>
        <a:xfrm>
          <a:off x="282221" y="368029"/>
          <a:ext cx="1371985" cy="13719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46BDD3-8088-4DE8-8221-931703A72AC8}">
      <dsp:nvSpPr>
        <dsp:cNvPr id="0" name=""/>
        <dsp:cNvSpPr/>
      </dsp:nvSpPr>
      <dsp:spPr>
        <a:xfrm>
          <a:off x="570337" y="656145"/>
          <a:ext cx="795751" cy="79575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639A4A-3B9C-4EC2-8478-46E665E27ED9}">
      <dsp:nvSpPr>
        <dsp:cNvPr id="0" name=""/>
        <dsp:cNvSpPr/>
      </dsp:nvSpPr>
      <dsp:spPr>
        <a:xfrm>
          <a:off x="1948202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Arial"/>
              <a:cs typeface="Arial"/>
            </a:rPr>
            <a:t>Throught the service the manager will be in control of greeting and seating all diners.</a:t>
          </a:r>
        </a:p>
      </dsp:txBody>
      <dsp:txXfrm>
        <a:off x="1948202" y="368029"/>
        <a:ext cx="3233964" cy="1371985"/>
      </dsp:txXfrm>
    </dsp:sp>
    <dsp:sp modelId="{607815AF-97AA-4F92-9437-EAD2AFE3C5FC}">
      <dsp:nvSpPr>
        <dsp:cNvPr id="0" name=""/>
        <dsp:cNvSpPr/>
      </dsp:nvSpPr>
      <dsp:spPr>
        <a:xfrm>
          <a:off x="5745661" y="368029"/>
          <a:ext cx="1371985" cy="13719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907EB8-3C8B-4E30-90DD-72474497BC80}">
      <dsp:nvSpPr>
        <dsp:cNvPr id="0" name=""/>
        <dsp:cNvSpPr/>
      </dsp:nvSpPr>
      <dsp:spPr>
        <a:xfrm>
          <a:off x="6033778" y="656145"/>
          <a:ext cx="795751" cy="79575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46A826-1A97-420F-A763-C45157E2D9E4}">
      <dsp:nvSpPr>
        <dsp:cNvPr id="0" name=""/>
        <dsp:cNvSpPr/>
      </dsp:nvSpPr>
      <dsp:spPr>
        <a:xfrm>
          <a:off x="7411643" y="368029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Arial"/>
              <a:cs typeface="Arial"/>
            </a:rPr>
            <a:t>This allows them to control the flow of the service and how many available tables there are. </a:t>
          </a:r>
        </a:p>
      </dsp:txBody>
      <dsp:txXfrm>
        <a:off x="7411643" y="368029"/>
        <a:ext cx="3233964" cy="1371985"/>
      </dsp:txXfrm>
    </dsp:sp>
    <dsp:sp modelId="{66B8B7B6-A291-4D23-9398-4A95671C5C17}">
      <dsp:nvSpPr>
        <dsp:cNvPr id="0" name=""/>
        <dsp:cNvSpPr/>
      </dsp:nvSpPr>
      <dsp:spPr>
        <a:xfrm>
          <a:off x="282221" y="2452790"/>
          <a:ext cx="1371985" cy="13719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639EF5-DEA1-4B9D-B829-7509EA42034A}">
      <dsp:nvSpPr>
        <dsp:cNvPr id="0" name=""/>
        <dsp:cNvSpPr/>
      </dsp:nvSpPr>
      <dsp:spPr>
        <a:xfrm>
          <a:off x="570337" y="2740907"/>
          <a:ext cx="795751" cy="79575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362F5D-E711-4F96-893F-814764C61A35}">
      <dsp:nvSpPr>
        <dsp:cNvPr id="0" name=""/>
        <dsp:cNvSpPr/>
      </dsp:nvSpPr>
      <dsp:spPr>
        <a:xfrm>
          <a:off x="1948202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Arial"/>
              <a:cs typeface="Arial"/>
            </a:rPr>
            <a:t>Keep track of timings and portion availability for potential walk-ins.</a:t>
          </a:r>
        </a:p>
      </dsp:txBody>
      <dsp:txXfrm>
        <a:off x="1948202" y="2452790"/>
        <a:ext cx="3233964" cy="1371985"/>
      </dsp:txXfrm>
    </dsp:sp>
    <dsp:sp modelId="{50DD627C-7011-4E72-843C-25731BE3587B}">
      <dsp:nvSpPr>
        <dsp:cNvPr id="0" name=""/>
        <dsp:cNvSpPr/>
      </dsp:nvSpPr>
      <dsp:spPr>
        <a:xfrm>
          <a:off x="5745661" y="2452790"/>
          <a:ext cx="1371985" cy="13719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1ECF81-38E0-42BF-9AAC-EBF223C49742}">
      <dsp:nvSpPr>
        <dsp:cNvPr id="0" name=""/>
        <dsp:cNvSpPr/>
      </dsp:nvSpPr>
      <dsp:spPr>
        <a:xfrm>
          <a:off x="6033778" y="2740907"/>
          <a:ext cx="795751" cy="79575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44FF9C-C071-426E-8E92-E6062A0BF165}">
      <dsp:nvSpPr>
        <dsp:cNvPr id="0" name=""/>
        <dsp:cNvSpPr/>
      </dsp:nvSpPr>
      <dsp:spPr>
        <a:xfrm>
          <a:off x="7411643" y="2452790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latin typeface="Arial"/>
              <a:cs typeface="Arial"/>
            </a:rPr>
            <a:t>Communicate with staff and receive updates on the service.</a:t>
          </a:r>
        </a:p>
      </dsp:txBody>
      <dsp:txXfrm>
        <a:off x="7411643" y="2452790"/>
        <a:ext cx="3233964" cy="137198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3C55D5-E0A4-4380-9248-62F423E361F3}">
      <dsp:nvSpPr>
        <dsp:cNvPr id="0" name=""/>
        <dsp:cNvSpPr/>
      </dsp:nvSpPr>
      <dsp:spPr>
        <a:xfrm>
          <a:off x="606456" y="0"/>
          <a:ext cx="5453920" cy="5453920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17BFC07C-FA36-48AC-B1ED-C9037382D1D5}">
      <dsp:nvSpPr>
        <dsp:cNvPr id="0" name=""/>
        <dsp:cNvSpPr/>
      </dsp:nvSpPr>
      <dsp:spPr>
        <a:xfrm>
          <a:off x="1124578" y="518122"/>
          <a:ext cx="2127028" cy="212702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/>
              <a:cs typeface="Arial"/>
            </a:rPr>
            <a:t>An efficient manager will help all staff with the clean down.</a:t>
          </a:r>
        </a:p>
      </dsp:txBody>
      <dsp:txXfrm>
        <a:off x="1228411" y="621955"/>
        <a:ext cx="1919362" cy="1919362"/>
      </dsp:txXfrm>
    </dsp:sp>
    <dsp:sp modelId="{09D26FA7-FBE3-4126-A271-143D9CB61768}">
      <dsp:nvSpPr>
        <dsp:cNvPr id="0" name=""/>
        <dsp:cNvSpPr/>
      </dsp:nvSpPr>
      <dsp:spPr>
        <a:xfrm>
          <a:off x="3415225" y="518122"/>
          <a:ext cx="2127028" cy="2127028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/>
              <a:cs typeface="Arial"/>
            </a:rPr>
            <a:t>At the end of the service, it is the manager's job to perform the cashing up tasks.</a:t>
          </a:r>
        </a:p>
      </dsp:txBody>
      <dsp:txXfrm>
        <a:off x="3519058" y="621955"/>
        <a:ext cx="1919362" cy="1919362"/>
      </dsp:txXfrm>
    </dsp:sp>
    <dsp:sp modelId="{9BBF0FCA-2DA5-4893-8EB1-18968E19385C}">
      <dsp:nvSpPr>
        <dsp:cNvPr id="0" name=""/>
        <dsp:cNvSpPr/>
      </dsp:nvSpPr>
      <dsp:spPr>
        <a:xfrm>
          <a:off x="1124578" y="2808768"/>
          <a:ext cx="2127028" cy="2127028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/>
              <a:cs typeface="Arial"/>
            </a:rPr>
            <a:t>A post-service brief is a vital task as this allows for feedback from both the manager and their staff force.</a:t>
          </a:r>
        </a:p>
      </dsp:txBody>
      <dsp:txXfrm>
        <a:off x="1228411" y="2912601"/>
        <a:ext cx="1919362" cy="1919362"/>
      </dsp:txXfrm>
    </dsp:sp>
    <dsp:sp modelId="{8108160E-17CE-428C-942A-046B64B1748A}">
      <dsp:nvSpPr>
        <dsp:cNvPr id="0" name=""/>
        <dsp:cNvSpPr/>
      </dsp:nvSpPr>
      <dsp:spPr>
        <a:xfrm>
          <a:off x="3415225" y="2808768"/>
          <a:ext cx="2127028" cy="2127028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>
              <a:latin typeface="Arial"/>
              <a:cs typeface="Arial"/>
            </a:rPr>
            <a:t>Ensure the staff room has been tidied and the </a:t>
          </a:r>
          <a:r>
            <a:rPr lang="en-US" sz="1800" kern="1200" dirty="0" err="1">
              <a:latin typeface="Arial"/>
              <a:cs typeface="Arial"/>
            </a:rPr>
            <a:t>Ipads</a:t>
          </a:r>
          <a:r>
            <a:rPr lang="en-US" sz="1800" kern="1200" dirty="0">
              <a:latin typeface="Arial"/>
              <a:cs typeface="Arial"/>
            </a:rPr>
            <a:t> for order taking have been placed on charge.</a:t>
          </a:r>
        </a:p>
      </dsp:txBody>
      <dsp:txXfrm>
        <a:off x="3519058" y="2912601"/>
        <a:ext cx="1919362" cy="19193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51830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60639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0908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52457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86106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0468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36740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88620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63228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28116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49228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7318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2" r:id="rId1"/>
    <p:sldLayoutId id="2147483773" r:id="rId2"/>
    <p:sldLayoutId id="2147483774" r:id="rId3"/>
    <p:sldLayoutId id="2147483775" r:id="rId4"/>
    <p:sldLayoutId id="2147483776" r:id="rId5"/>
    <p:sldLayoutId id="2147483777" r:id="rId6"/>
    <p:sldLayoutId id="2147483778" r:id="rId7"/>
    <p:sldLayoutId id="2147483779" r:id="rId8"/>
    <p:sldLayoutId id="2147483780" r:id="rId9"/>
    <p:sldLayoutId id="2147483781" r:id="rId10"/>
    <p:sldLayoutId id="214748378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chatgpt.com/" TargetMode="Externa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8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randesvinos.com/en/blog/what-is-a-sommelier-and-how-can-they-help-you/" TargetMode="External"/><Relationship Id="rId3" Type="http://schemas.openxmlformats.org/officeDocument/2006/relationships/hyperlink" Target="https://tripleseat.com/blog/restaurant-table-setup-what-is-the-best-arrangement-for-large-groups/" TargetMode="External"/><Relationship Id="rId7" Type="http://schemas.openxmlformats.org/officeDocument/2006/relationships/hyperlink" Target="https://www.edynamiclearning.com/course/introduction-to-restaurant-management/" TargetMode="External"/><Relationship Id="rId2" Type="http://schemas.openxmlformats.org/officeDocument/2006/relationships/hyperlink" Target="https://hotelsandhoteliers.com/5-steps-to-steaming-and-polishing-glasswar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25046/aj040509" TargetMode="External"/><Relationship Id="rId5" Type="http://schemas.openxmlformats.org/officeDocument/2006/relationships/hyperlink" Target="https://www.highspeedtraining.co.uk/hub/fifo-food-storage/" TargetMode="External"/><Relationship Id="rId10" Type="http://schemas.openxmlformats.org/officeDocument/2006/relationships/hyperlink" Target="https://blog.poachedjobs.com/2022/07/05/restaurant-worker/service-industry-life/brief-history-kitchen-brigade/" TargetMode="External"/><Relationship Id="rId4" Type="http://schemas.openxmlformats.org/officeDocument/2006/relationships/hyperlink" Target="https://associationofprofessionalchefs.com/restaurant-organization-and-duties-of-key-positions" TargetMode="External"/><Relationship Id="rId9" Type="http://schemas.openxmlformats.org/officeDocument/2006/relationships/hyperlink" Target="https://serenalissy.com/the-kitchen-brigade-whos-doing-what/" TargetMode="Externa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blog.typsy.com/what-to-include-in-your-pre-shift-briefings" TargetMode="External"/><Relationship Id="rId3" Type="http://schemas.openxmlformats.org/officeDocument/2006/relationships/hyperlink" Target="https://www.reluctantgourmet.com/escoffier-kitchen-brigade-system/" TargetMode="External"/><Relationship Id="rId7" Type="http://schemas.openxmlformats.org/officeDocument/2006/relationships/hyperlink" Target="https://www.foodandbeveragetrainer.com/restaurant-briefing/" TargetMode="External"/><Relationship Id="rId2" Type="http://schemas.openxmlformats.org/officeDocument/2006/relationships/hyperlink" Target="https://doi.org/10.7577/formakademisk.539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secretswansea.co.uk/" TargetMode="External"/><Relationship Id="rId5" Type="http://schemas.openxmlformats.org/officeDocument/2006/relationships/hyperlink" Target="https://squareup.com/gb/en/the-bottom-line/growing-your-team/pre-shift-briefing" TargetMode="External"/><Relationship Id="rId10" Type="http://schemas.openxmlformats.org/officeDocument/2006/relationships/hyperlink" Target="https://www.workbc.ca/career-profiles/restaurant-and-food-service-managers#career_overview" TargetMode="External"/><Relationship Id="rId4" Type="http://schemas.openxmlformats.org/officeDocument/2006/relationships/hyperlink" Target="https://entrepreneurcaribbean.com/2020/02/26/leadershipversus-management/" TargetMode="External"/><Relationship Id="rId9" Type="http://schemas.openxmlformats.org/officeDocument/2006/relationships/hyperlink" Target="https://whispersofaculinarygenius.wordpress.com/2017/09/11/on-cooking-auguste-esscoffier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EFEE2D02-523E-C7AC-613B-7E952E1BA53C}"/>
              </a:ext>
            </a:extLst>
          </p:cNvPr>
          <p:cNvSpPr txBox="1"/>
          <p:nvPr/>
        </p:nvSpPr>
        <p:spPr>
          <a:xfrm>
            <a:off x="1372848" y="397607"/>
            <a:ext cx="9740611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dirty="0">
                <a:latin typeface="Arial"/>
                <a:cs typeface="Arial"/>
              </a:rPr>
              <a:t>Placement: Restaurant Management (BMGM4004)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5F5456C-F493-6C25-E07C-81BA465EAE78}"/>
              </a:ext>
            </a:extLst>
          </p:cNvPr>
          <p:cNvSpPr txBox="1"/>
          <p:nvPr/>
        </p:nvSpPr>
        <p:spPr>
          <a:xfrm>
            <a:off x="3582389" y="1553688"/>
            <a:ext cx="4324596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dirty="0">
                <a:latin typeface="Arial"/>
                <a:cs typeface="Arial"/>
              </a:rPr>
              <a:t>Emily Keane </a:t>
            </a:r>
          </a:p>
          <a:p>
            <a:pPr algn="ctr"/>
            <a:r>
              <a:rPr lang="en-US" dirty="0">
                <a:latin typeface="Arial"/>
                <a:cs typeface="Arial"/>
              </a:rPr>
              <a:t>Student ID: 2409111</a:t>
            </a:r>
          </a:p>
          <a:p>
            <a:pPr algn="ctr"/>
            <a:r>
              <a:rPr lang="en-US" dirty="0">
                <a:latin typeface="Arial"/>
                <a:ea typeface="+mn-lt"/>
                <a:cs typeface="Arial"/>
              </a:rPr>
              <a:t>Lecturer: Jemma Smith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FE43123-1625-85E2-0FEB-6C33CCBCF06F}"/>
              </a:ext>
            </a:extLst>
          </p:cNvPr>
          <p:cNvSpPr txBox="1"/>
          <p:nvPr/>
        </p:nvSpPr>
        <p:spPr>
          <a:xfrm>
            <a:off x="2092357" y="3024998"/>
            <a:ext cx="7308138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ea typeface="+mn-lt"/>
                <a:cs typeface="Arial"/>
              </a:rPr>
              <a:t>I acknowledge the use of ChatGPT (</a:t>
            </a:r>
            <a:r>
              <a:rPr lang="en-US" dirty="0">
                <a:latin typeface="Arial"/>
                <a:ea typeface="+mn-lt"/>
                <a:cs typeface="Arial"/>
                <a:hlinkClick r:id="rId2"/>
              </a:rPr>
              <a:t>https://chatgpt.com/</a:t>
            </a:r>
            <a:r>
              <a:rPr lang="en-US" dirty="0">
                <a:latin typeface="Arial"/>
                <a:ea typeface="+mn-lt"/>
                <a:cs typeface="Arial"/>
              </a:rPr>
              <a:t>) to write my notes into submission format using the prompt(s): what does a manger do for dinner service on 03/03/25</a:t>
            </a:r>
          </a:p>
          <a:p>
            <a:r>
              <a:rPr lang="en-US" dirty="0">
                <a:latin typeface="Arial"/>
                <a:ea typeface="+mn-lt"/>
                <a:cs typeface="Arial"/>
              </a:rPr>
              <a:t>I confirm that I have not presented any AI generated text as my own work. I confirm I have copies of my drafts, notes, and other resources I used before, and after the use of AI tools which I may be asked to provide in evidence.</a:t>
            </a:r>
            <a:endParaRPr lang="en-US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773407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chemeClr val="tx1">
              <a:lumMod val="65000"/>
              <a:lumOff val="35000"/>
            </a:schemeClr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F8BE49-89F6-03B6-3F43-523B4B5C02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>
                <a:solidFill>
                  <a:srgbClr val="FFFFFF"/>
                </a:solidFill>
                <a:latin typeface="Arial"/>
                <a:cs typeface="Arial"/>
              </a:rPr>
              <a:t>Managing a Dinner Service</a:t>
            </a:r>
          </a:p>
        </p:txBody>
      </p:sp>
      <p:pic>
        <p:nvPicPr>
          <p:cNvPr id="5" name="Picture 4" descr="A fork and knife on a table&#10;&#10;AI-generated content may be incorrect.">
            <a:extLst>
              <a:ext uri="{FF2B5EF4-FFF2-40B4-BE49-F238E27FC236}">
                <a16:creationId xmlns:a16="http://schemas.microsoft.com/office/drawing/2014/main" id="{7D5ED343-1CAF-1110-A2D6-5F599729C86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36" t="-1440" r="-768" b="1440"/>
          <a:stretch/>
        </p:blipFill>
        <p:spPr>
          <a:xfrm>
            <a:off x="4871261" y="851796"/>
            <a:ext cx="6739018" cy="506855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BCF9EA0-0928-23E0-9DB7-3A3BADFDDD44}"/>
              </a:ext>
            </a:extLst>
          </p:cNvPr>
          <p:cNvSpPr txBox="1"/>
          <p:nvPr/>
        </p:nvSpPr>
        <p:spPr>
          <a:xfrm>
            <a:off x="7853243" y="6262293"/>
            <a:ext cx="329725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latin typeface="Arial"/>
                <a:cs typeface="Arial"/>
              </a:rPr>
              <a:t>(</a:t>
            </a:r>
            <a:r>
              <a:rPr lang="en-US" sz="2000" err="1">
                <a:latin typeface="Arial"/>
                <a:cs typeface="Arial"/>
              </a:rPr>
              <a:t>eDynamic</a:t>
            </a:r>
            <a:r>
              <a:rPr lang="en-US" sz="2000" dirty="0">
                <a:latin typeface="Arial"/>
                <a:cs typeface="Arial"/>
              </a:rPr>
              <a:t> Learning 2022)</a:t>
            </a:r>
          </a:p>
        </p:txBody>
      </p:sp>
    </p:spTree>
    <p:extLst>
      <p:ext uri="{BB962C8B-B14F-4D97-AF65-F5344CB8AC3E}">
        <p14:creationId xmlns:p14="http://schemas.microsoft.com/office/powerpoint/2010/main" val="8942347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9A7114-216A-73DF-FE1B-E58CB51AFD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/>
                <a:cs typeface="Arial"/>
              </a:rPr>
              <a:t>Important Considerations </a:t>
            </a: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D2EC9BD9-53DB-4357-A9A0-EA5E954C1B7C}"/>
              </a:ext>
            </a:extLst>
          </p:cNvPr>
          <p:cNvGrpSpPr/>
          <p:nvPr/>
        </p:nvGrpSpPr>
        <p:grpSpPr>
          <a:xfrm>
            <a:off x="1229264" y="2170981"/>
            <a:ext cx="3900238" cy="2525125"/>
            <a:chOff x="411077" y="1604211"/>
            <a:chExt cx="3900238" cy="2525125"/>
          </a:xfrm>
        </p:grpSpPr>
        <p:sp>
          <p:nvSpPr>
            <p:cNvPr id="5" name="Arrow: Right 4">
              <a:extLst>
                <a:ext uri="{FF2B5EF4-FFF2-40B4-BE49-F238E27FC236}">
                  <a16:creationId xmlns:a16="http://schemas.microsoft.com/office/drawing/2014/main" id="{2068E551-E1B2-D0AB-9C3C-DF1BC1D23EBC}"/>
                </a:ext>
              </a:extLst>
            </p:cNvPr>
            <p:cNvSpPr/>
            <p:nvPr/>
          </p:nvSpPr>
          <p:spPr>
            <a:xfrm>
              <a:off x="411078" y="1604211"/>
              <a:ext cx="2527528" cy="795587"/>
            </a:xfrm>
            <a:prstGeom prst="rightArrow">
              <a:avLst/>
            </a:prstGeom>
            <a:solidFill>
              <a:schemeClr val="bg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>
                  <a:latin typeface="Arial"/>
                  <a:cs typeface="Arial"/>
                </a:rPr>
                <a:t>Seating Limit</a:t>
              </a:r>
            </a:p>
          </p:txBody>
        </p: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98C9D0E1-2BA5-ABA7-FE3A-A1E0AD32CA3D}"/>
                </a:ext>
              </a:extLst>
            </p:cNvPr>
            <p:cNvSpPr/>
            <p:nvPr/>
          </p:nvSpPr>
          <p:spPr>
            <a:xfrm>
              <a:off x="3200075" y="1765634"/>
              <a:ext cx="1111240" cy="484271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US" dirty="0">
                  <a:latin typeface="Arial"/>
                  <a:cs typeface="Arial"/>
                </a:rPr>
                <a:t>80</a:t>
              </a:r>
            </a:p>
          </p:txBody>
        </p:sp>
        <p:sp>
          <p:nvSpPr>
            <p:cNvPr id="7" name="Arrow: Right 6">
              <a:extLst>
                <a:ext uri="{FF2B5EF4-FFF2-40B4-BE49-F238E27FC236}">
                  <a16:creationId xmlns:a16="http://schemas.microsoft.com/office/drawing/2014/main" id="{6F110508-6FDA-EE19-F738-C95433D9FADB}"/>
                </a:ext>
              </a:extLst>
            </p:cNvPr>
            <p:cNvSpPr/>
            <p:nvPr/>
          </p:nvSpPr>
          <p:spPr>
            <a:xfrm>
              <a:off x="411077" y="2473620"/>
              <a:ext cx="2527528" cy="795586"/>
            </a:xfrm>
            <a:prstGeom prst="rightArrow">
              <a:avLst/>
            </a:prstGeom>
            <a:solidFill>
              <a:schemeClr val="bg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r>
                <a:rPr lang="en-US" dirty="0">
                  <a:latin typeface="Arial"/>
                  <a:cs typeface="Arial"/>
                </a:rPr>
                <a:t>Covers Booked</a:t>
              </a:r>
            </a:p>
          </p:txBody>
        </p:sp>
        <p:sp>
          <p:nvSpPr>
            <p:cNvPr id="8" name="Arrow: Right 7">
              <a:extLst>
                <a:ext uri="{FF2B5EF4-FFF2-40B4-BE49-F238E27FC236}">
                  <a16:creationId xmlns:a16="http://schemas.microsoft.com/office/drawing/2014/main" id="{767E525A-6F4C-D103-E2E2-9FA8DA4807DB}"/>
                </a:ext>
              </a:extLst>
            </p:cNvPr>
            <p:cNvSpPr/>
            <p:nvPr/>
          </p:nvSpPr>
          <p:spPr>
            <a:xfrm>
              <a:off x="411077" y="3333749"/>
              <a:ext cx="2527528" cy="795587"/>
            </a:xfrm>
            <a:prstGeom prst="rightArrow">
              <a:avLst/>
            </a:prstGeom>
            <a:solidFill>
              <a:schemeClr val="bg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r>
                <a:rPr lang="en-US" dirty="0">
                  <a:latin typeface="Arial"/>
                  <a:cs typeface="Arial"/>
                </a:rPr>
                <a:t>Walk ins potential</a:t>
              </a: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C4ABED96-0D25-491E-7E08-DB7BE7E21063}"/>
                </a:ext>
              </a:extLst>
            </p:cNvPr>
            <p:cNvSpPr/>
            <p:nvPr/>
          </p:nvSpPr>
          <p:spPr>
            <a:xfrm>
              <a:off x="3200075" y="2595812"/>
              <a:ext cx="1111240" cy="484271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r>
                <a:rPr lang="en-US" dirty="0">
                  <a:latin typeface="Arial"/>
                  <a:cs typeface="Arial"/>
                </a:rPr>
                <a:t>60</a:t>
              </a:r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3A44396-FF86-0223-2B5E-B5F75F048719}"/>
                </a:ext>
              </a:extLst>
            </p:cNvPr>
            <p:cNvSpPr/>
            <p:nvPr/>
          </p:nvSpPr>
          <p:spPr>
            <a:xfrm>
              <a:off x="3200073" y="3495173"/>
              <a:ext cx="1111240" cy="484271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/>
              <a:r>
                <a:rPr lang="en-US" dirty="0">
                  <a:latin typeface="Arial"/>
                  <a:cs typeface="Arial"/>
                </a:rPr>
                <a:t>20</a:t>
              </a: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5EA25856-51CA-C90C-75A0-873F6B448E04}"/>
              </a:ext>
            </a:extLst>
          </p:cNvPr>
          <p:cNvGrpSpPr/>
          <p:nvPr/>
        </p:nvGrpSpPr>
        <p:grpSpPr>
          <a:xfrm>
            <a:off x="6090135" y="1858273"/>
            <a:ext cx="4685128" cy="4097924"/>
            <a:chOff x="6090135" y="1843896"/>
            <a:chExt cx="4685128" cy="4097924"/>
          </a:xfrm>
        </p:grpSpPr>
        <p:grpSp>
          <p:nvGrpSpPr>
            <p:cNvPr id="36" name="Group 35">
              <a:extLst>
                <a:ext uri="{FF2B5EF4-FFF2-40B4-BE49-F238E27FC236}">
                  <a16:creationId xmlns:a16="http://schemas.microsoft.com/office/drawing/2014/main" id="{40BB4972-995D-6826-5275-9946289A7EC9}"/>
                </a:ext>
              </a:extLst>
            </p:cNvPr>
            <p:cNvGrpSpPr/>
            <p:nvPr/>
          </p:nvGrpSpPr>
          <p:grpSpPr>
            <a:xfrm>
              <a:off x="6090135" y="1843897"/>
              <a:ext cx="4685128" cy="4097923"/>
              <a:chOff x="6104512" y="1757633"/>
              <a:chExt cx="4685128" cy="4097923"/>
            </a:xfrm>
          </p:grpSpPr>
          <p:sp>
            <p:nvSpPr>
              <p:cNvPr id="30" name="Rectangle: Rounded Corners 29">
                <a:extLst>
                  <a:ext uri="{FF2B5EF4-FFF2-40B4-BE49-F238E27FC236}">
                    <a16:creationId xmlns:a16="http://schemas.microsoft.com/office/drawing/2014/main" id="{36A48C3C-BEFE-8DA2-D152-175656588C9E}"/>
                  </a:ext>
                </a:extLst>
              </p:cNvPr>
              <p:cNvSpPr/>
              <p:nvPr/>
            </p:nvSpPr>
            <p:spPr>
              <a:xfrm>
                <a:off x="6130430" y="1757633"/>
                <a:ext cx="4659210" cy="1908782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latin typeface="Arial"/>
                  <a:cs typeface="Arial"/>
                </a:endParaRPr>
              </a:p>
            </p:txBody>
          </p:sp>
          <p:sp>
            <p:nvSpPr>
              <p:cNvPr id="31" name="Rectangle: Rounded Corners 30">
                <a:extLst>
                  <a:ext uri="{FF2B5EF4-FFF2-40B4-BE49-F238E27FC236}">
                    <a16:creationId xmlns:a16="http://schemas.microsoft.com/office/drawing/2014/main" id="{D4D66CC8-9E2D-87E8-DEC4-B81D5F189EC3}"/>
                  </a:ext>
                </a:extLst>
              </p:cNvPr>
              <p:cNvSpPr/>
              <p:nvPr/>
            </p:nvSpPr>
            <p:spPr>
              <a:xfrm>
                <a:off x="6104512" y="3960394"/>
                <a:ext cx="4658074" cy="1895162"/>
              </a:xfrm>
              <a:prstGeom prst="roundRect">
                <a:avLst/>
              </a:prstGeom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latin typeface="Arial"/>
                  <a:cs typeface="Arial"/>
                </a:endParaRPr>
              </a:p>
            </p:txBody>
          </p:sp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91FEC75C-3225-89F0-ABE5-3F7A4DA16CFF}"/>
                  </a:ext>
                </a:extLst>
              </p:cNvPr>
              <p:cNvSpPr txBox="1"/>
              <p:nvPr/>
            </p:nvSpPr>
            <p:spPr>
              <a:xfrm>
                <a:off x="6347779" y="2085418"/>
                <a:ext cx="4242372" cy="1520460"/>
              </a:xfrm>
              <a:prstGeom prst="rect">
                <a:avLst/>
              </a:prstGeom>
              <a:noFill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r>
                  <a:rPr lang="en-US" dirty="0">
                    <a:latin typeface="Arial"/>
                    <a:cs typeface="Arial"/>
                  </a:rPr>
                  <a:t>Manager</a:t>
                </a:r>
              </a:p>
              <a:p>
                <a:r>
                  <a:rPr lang="en-US" dirty="0">
                    <a:latin typeface="Arial"/>
                    <a:cs typeface="Arial"/>
                  </a:rPr>
                  <a:t>Sommelier</a:t>
                </a:r>
              </a:p>
              <a:p>
                <a:r>
                  <a:rPr lang="en-US" dirty="0">
                    <a:latin typeface="Arial"/>
                    <a:cs typeface="Arial"/>
                  </a:rPr>
                  <a:t>3 x waiters</a:t>
                </a:r>
              </a:p>
              <a:p>
                <a:r>
                  <a:rPr lang="en-US" dirty="0">
                    <a:latin typeface="Arial"/>
                    <a:cs typeface="Arial"/>
                  </a:rPr>
                  <a:t>1 x mixologist</a:t>
                </a:r>
              </a:p>
              <a:p>
                <a:r>
                  <a:rPr lang="en-US" dirty="0">
                    <a:latin typeface="Arial"/>
                    <a:cs typeface="Arial"/>
                  </a:rPr>
                  <a:t>1 x bar staff</a:t>
                </a:r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29D47E93-7FCB-07AB-0DB4-F1B2D25E1731}"/>
                  </a:ext>
                </a:extLst>
              </p:cNvPr>
              <p:cNvSpPr txBox="1"/>
              <p:nvPr/>
            </p:nvSpPr>
            <p:spPr>
              <a:xfrm>
                <a:off x="7250046" y="3990594"/>
                <a:ext cx="2378926" cy="369332"/>
              </a:xfrm>
              <a:prstGeom prst="rect">
                <a:avLst/>
              </a:prstGeom>
              <a:noFill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r>
                  <a:rPr lang="en-US" dirty="0">
                    <a:latin typeface="Arial"/>
                    <a:cs typeface="Arial"/>
                  </a:rPr>
                  <a:t>Kitchen Brigade</a:t>
                </a:r>
              </a:p>
            </p:txBody>
          </p:sp>
          <p:sp>
            <p:nvSpPr>
              <p:cNvPr id="35" name="TextBox 34">
                <a:extLst>
                  <a:ext uri="{FF2B5EF4-FFF2-40B4-BE49-F238E27FC236}">
                    <a16:creationId xmlns:a16="http://schemas.microsoft.com/office/drawing/2014/main" id="{862044DD-7C80-6F94-F4B1-0EFE360D7231}"/>
                  </a:ext>
                </a:extLst>
              </p:cNvPr>
              <p:cNvSpPr txBox="1"/>
              <p:nvPr/>
            </p:nvSpPr>
            <p:spPr>
              <a:xfrm>
                <a:off x="6351635" y="4482930"/>
                <a:ext cx="3066585" cy="1200329"/>
              </a:xfrm>
              <a:prstGeom prst="rect">
                <a:avLst/>
              </a:prstGeom>
              <a:noFill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r>
                  <a:rPr lang="en-US" dirty="0">
                    <a:latin typeface="Arial"/>
                    <a:cs typeface="Arial"/>
                  </a:rPr>
                  <a:t>1 x Head Chef</a:t>
                </a:r>
              </a:p>
              <a:p>
                <a:r>
                  <a:rPr lang="en-US" dirty="0">
                    <a:latin typeface="Arial"/>
                    <a:cs typeface="Arial"/>
                  </a:rPr>
                  <a:t>1 x Sous Chef</a:t>
                </a:r>
              </a:p>
              <a:p>
                <a:r>
                  <a:rPr lang="en-US" dirty="0">
                    <a:latin typeface="Arial"/>
                    <a:cs typeface="Arial"/>
                  </a:rPr>
                  <a:t>1x </a:t>
                </a:r>
                <a:r>
                  <a:rPr lang="en-US" dirty="0" err="1">
                    <a:latin typeface="Arial"/>
                    <a:cs typeface="Arial"/>
                  </a:rPr>
                  <a:t>Commis</a:t>
                </a:r>
                <a:r>
                  <a:rPr lang="en-US" dirty="0">
                    <a:latin typeface="Arial"/>
                    <a:cs typeface="Arial"/>
                  </a:rPr>
                  <a:t> Chef </a:t>
                </a:r>
              </a:p>
              <a:p>
                <a:r>
                  <a:rPr lang="en-US" dirty="0">
                    <a:latin typeface="Arial"/>
                    <a:cs typeface="Arial"/>
                  </a:rPr>
                  <a:t>1 x Kitchen Porter</a:t>
                </a:r>
              </a:p>
            </p:txBody>
          </p:sp>
        </p:grp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03766F50-1A00-1A55-2AB6-821B7D6929F8}"/>
                </a:ext>
              </a:extLst>
            </p:cNvPr>
            <p:cNvSpPr txBox="1"/>
            <p:nvPr/>
          </p:nvSpPr>
          <p:spPr>
            <a:xfrm>
              <a:off x="7105630" y="1843896"/>
              <a:ext cx="2636921" cy="369332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US" dirty="0">
                  <a:latin typeface="Arial"/>
                  <a:cs typeface="Arial"/>
                </a:rPr>
                <a:t>Front of House Staff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360962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DCA128-03C8-9B34-489C-EFDCB12E9D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>
                <a:latin typeface="Arial"/>
                <a:cs typeface="Arial"/>
              </a:rPr>
              <a:t>The Kitchen Brigade Invention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436226-2DB9-0069-1A56-B931E86DAFFC}"/>
              </a:ext>
            </a:extLst>
          </p:cNvPr>
          <p:cNvSpPr txBox="1"/>
          <p:nvPr/>
        </p:nvSpPr>
        <p:spPr>
          <a:xfrm>
            <a:off x="367665" y="2743200"/>
            <a:ext cx="5724214" cy="369197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514350" indent="-342900">
              <a:lnSpc>
                <a:spcPct val="90000"/>
              </a:lnSpc>
              <a:spcAft>
                <a:spcPts val="600"/>
              </a:spcAft>
              <a:buFont typeface="Wingdings"/>
              <a:buChar char="v"/>
            </a:pPr>
            <a:r>
              <a:rPr lang="en-US" sz="2400" dirty="0">
                <a:latin typeface="Arial"/>
                <a:cs typeface="Arial"/>
              </a:rPr>
              <a:t>The brigade system, a hierarchy for kitchen positions, was invented by Chef Georges-Auguste Escoffier  (Reluctant Gourmet 2025).</a:t>
            </a:r>
          </a:p>
          <a:p>
            <a:pPr marL="400050" indent="-34290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v"/>
            </a:pPr>
            <a:endParaRPr lang="en-US" sz="2400" dirty="0">
              <a:latin typeface="Arial"/>
              <a:cs typeface="Arial"/>
            </a:endParaRPr>
          </a:p>
          <a:p>
            <a:pPr marL="400050" indent="-342900">
              <a:lnSpc>
                <a:spcPct val="90000"/>
              </a:lnSpc>
              <a:spcAft>
                <a:spcPts val="600"/>
              </a:spcAft>
              <a:buFont typeface="Wingdings"/>
              <a:buChar char="v"/>
            </a:pPr>
            <a:r>
              <a:rPr lang="en-US" sz="2400" dirty="0">
                <a:latin typeface="Arial"/>
                <a:cs typeface="Arial"/>
              </a:rPr>
              <a:t>Escoffier applied a military like structure to kitchens during the nineteenth century (McNally, 2022).</a:t>
            </a:r>
          </a:p>
        </p:txBody>
      </p:sp>
      <p:pic>
        <p:nvPicPr>
          <p:cNvPr id="3" name="Picture 2" descr="A person in a chef&amp;#39;s uniform&#10;&#10;AI-generated content may be incorrect.">
            <a:extLst>
              <a:ext uri="{FF2B5EF4-FFF2-40B4-BE49-F238E27FC236}">
                <a16:creationId xmlns:a16="http://schemas.microsoft.com/office/drawing/2014/main" id="{DAA31708-21F7-3F4A-1163-EC5D2777A3D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736" r="13598" b="-1"/>
          <a:stretch/>
        </p:blipFill>
        <p:spPr>
          <a:xfrm>
            <a:off x="6542689" y="1"/>
            <a:ext cx="5642999" cy="643758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6479174-8288-A779-6197-69952E624BB1}"/>
              </a:ext>
            </a:extLst>
          </p:cNvPr>
          <p:cNvSpPr txBox="1"/>
          <p:nvPr/>
        </p:nvSpPr>
        <p:spPr>
          <a:xfrm>
            <a:off x="8118340" y="6489779"/>
            <a:ext cx="406682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(Whispers of a Culinary Genius, 2017)</a:t>
            </a:r>
          </a:p>
        </p:txBody>
      </p:sp>
    </p:spTree>
    <p:extLst>
      <p:ext uri="{BB962C8B-B14F-4D97-AF65-F5344CB8AC3E}">
        <p14:creationId xmlns:p14="http://schemas.microsoft.com/office/powerpoint/2010/main" val="5162270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2" descr="A chart of a restaurant&#10;&#10;AI-generated content may be incorrect.">
            <a:extLst>
              <a:ext uri="{FF2B5EF4-FFF2-40B4-BE49-F238E27FC236}">
                <a16:creationId xmlns:a16="http://schemas.microsoft.com/office/drawing/2014/main" id="{391085F4-F892-6B4F-B75E-CEE8C050C92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656" y="3705"/>
            <a:ext cx="12183233" cy="6856092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B2E46BE-223B-A6C3-A2B8-9146970A01CA}"/>
              </a:ext>
            </a:extLst>
          </p:cNvPr>
          <p:cNvSpPr txBox="1"/>
          <p:nvPr/>
        </p:nvSpPr>
        <p:spPr>
          <a:xfrm>
            <a:off x="10766608" y="6490881"/>
            <a:ext cx="142687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(Lissy, 2021)</a:t>
            </a:r>
          </a:p>
        </p:txBody>
      </p:sp>
    </p:spTree>
    <p:extLst>
      <p:ext uri="{BB962C8B-B14F-4D97-AF65-F5344CB8AC3E}">
        <p14:creationId xmlns:p14="http://schemas.microsoft.com/office/powerpoint/2010/main" val="35508465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1FDCE-014F-0693-1777-6758BAF8B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1" y="1780"/>
            <a:ext cx="5589888" cy="1956841"/>
          </a:xfrm>
        </p:spPr>
        <p:txBody>
          <a:bodyPr anchor="b">
            <a:normAutofit/>
          </a:bodyPr>
          <a:lstStyle/>
          <a:p>
            <a:r>
              <a:rPr lang="en-US" sz="5400">
                <a:latin typeface="Arial"/>
                <a:cs typeface="Arial"/>
              </a:rPr>
              <a:t>Pre Set-Up Briefing</a:t>
            </a: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390AE491-9D39-BAB0-D146-D61F9B2D927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3810257"/>
              </p:ext>
            </p:extLst>
          </p:nvPr>
        </p:nvGraphicFramePr>
        <p:xfrm>
          <a:off x="6761" y="2868802"/>
          <a:ext cx="5304340" cy="33206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Picture 3" descr="A group of people wearing aprons&#10;&#10;AI-generated content may be incorrect.">
            <a:extLst>
              <a:ext uri="{FF2B5EF4-FFF2-40B4-BE49-F238E27FC236}">
                <a16:creationId xmlns:a16="http://schemas.microsoft.com/office/drawing/2014/main" id="{EAF50C1A-0161-8E1E-A228-84C5387D19AF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64"/>
          <a:stretch/>
        </p:blipFill>
        <p:spPr>
          <a:xfrm>
            <a:off x="5165566" y="10"/>
            <a:ext cx="7024911" cy="6187956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96A334B-9640-6759-6F90-D1BAC8349D73}"/>
              </a:ext>
            </a:extLst>
          </p:cNvPr>
          <p:cNvSpPr txBox="1"/>
          <p:nvPr/>
        </p:nvSpPr>
        <p:spPr>
          <a:xfrm>
            <a:off x="10540760" y="6489057"/>
            <a:ext cx="164728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(Ursula, 2022)</a:t>
            </a:r>
          </a:p>
        </p:txBody>
      </p:sp>
    </p:spTree>
    <p:extLst>
      <p:ext uri="{BB962C8B-B14F-4D97-AF65-F5344CB8AC3E}">
        <p14:creationId xmlns:p14="http://schemas.microsoft.com/office/powerpoint/2010/main" val="4532867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1D34770-47A8-402C-AF23-2B653F2D88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504980-9B17-FF6F-57A5-68BA7B073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rial"/>
                <a:cs typeface="Arial"/>
              </a:rPr>
              <a:t>Restaurant Set 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78DDBC-5B8F-AFBD-E902-F635801209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094" y="2405067"/>
            <a:ext cx="6343696" cy="372903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US" sz="2400" dirty="0">
                <a:latin typeface="Arial"/>
                <a:cs typeface="Arial"/>
              </a:rPr>
              <a:t>Each team member will be assigned specific tasks.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en-US" sz="2400" dirty="0">
                <a:latin typeface="Arial"/>
                <a:cs typeface="Arial"/>
              </a:rPr>
              <a:t>These tasks will guide them in cleaning the restaurant and setting up for the dinner service.</a:t>
            </a:r>
          </a:p>
          <a:p>
            <a:pPr>
              <a:buFont typeface="Wingdings" panose="020B0604020202020204" pitchFamily="34" charset="0"/>
              <a:buChar char="v"/>
            </a:pPr>
            <a:endParaRPr lang="en-US" sz="2000" dirty="0">
              <a:latin typeface="Arial"/>
              <a:cs typeface="Arial"/>
            </a:endParaRPr>
          </a:p>
          <a:p>
            <a:pPr marL="0" indent="0">
              <a:buNone/>
            </a:pPr>
            <a:endParaRPr lang="en-US" sz="2000" dirty="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v"/>
            </a:pPr>
            <a:endParaRPr lang="en-US" sz="200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v"/>
            </a:pPr>
            <a:endParaRPr lang="en-US" sz="200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v"/>
            </a:pPr>
            <a:endParaRPr lang="en-US" sz="2000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8E0796-E1CA-937D-503D-AB396876306D}"/>
              </a:ext>
            </a:extLst>
          </p:cNvPr>
          <p:cNvSpPr txBox="1"/>
          <p:nvPr/>
        </p:nvSpPr>
        <p:spPr>
          <a:xfrm>
            <a:off x="7844246" y="6492117"/>
            <a:ext cx="435027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(The Secret Beach Bar &amp; Kitchen, 2024)</a:t>
            </a:r>
          </a:p>
        </p:txBody>
      </p:sp>
      <p:pic>
        <p:nvPicPr>
          <p:cNvPr id="5" name="Picture 4" descr="A sign on a building&#10;&#10;AI-generated content may be incorrect.">
            <a:extLst>
              <a:ext uri="{FF2B5EF4-FFF2-40B4-BE49-F238E27FC236}">
                <a16:creationId xmlns:a16="http://schemas.microsoft.com/office/drawing/2014/main" id="{73A81E4F-AD33-E607-09A6-BECDA6C6EF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76443" y="-4434"/>
            <a:ext cx="4917527" cy="5920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1156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in a white shirt and green apron&#10;&#10;AI-generated content may be incorrect.">
            <a:extLst>
              <a:ext uri="{FF2B5EF4-FFF2-40B4-BE49-F238E27FC236}">
                <a16:creationId xmlns:a16="http://schemas.microsoft.com/office/drawing/2014/main" id="{D1BB4B33-5142-349E-EC9F-46F42E4EB2E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526" r="26501" b="1"/>
          <a:stretch/>
        </p:blipFill>
        <p:spPr>
          <a:xfrm>
            <a:off x="2738016" y="10"/>
            <a:ext cx="9453982" cy="6167878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2B81A3-5171-ECA3-629B-A67B572E8E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>
                <a:latin typeface="Arial"/>
                <a:cs typeface="Arial"/>
              </a:rPr>
              <a:t>Waiting Staff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F5F516-AF22-DD47-8A9B-6B584E4A0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627" y="2434201"/>
            <a:ext cx="5149119" cy="372962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US" sz="2400" dirty="0">
                <a:latin typeface="Arial"/>
                <a:cs typeface="Arial"/>
              </a:rPr>
              <a:t>The waiting staff will be setting up the tables and ensuring they're all correctly laid for the dinner service.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en-US" sz="2400" dirty="0">
                <a:latin typeface="Arial"/>
                <a:cs typeface="Arial"/>
              </a:rPr>
              <a:t>Staff must also make certain the restaurant is clean, for example sweeping the sand from the floor.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B5C69C-34B6-8B50-A3A0-F16CF5DE1BC1}"/>
              </a:ext>
            </a:extLst>
          </p:cNvPr>
          <p:cNvSpPr txBox="1"/>
          <p:nvPr/>
        </p:nvSpPr>
        <p:spPr>
          <a:xfrm>
            <a:off x="10316208" y="6461303"/>
            <a:ext cx="1876817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latin typeface="Arial"/>
                <a:cs typeface="Arial"/>
              </a:rPr>
              <a:t>(Apse, 2024)</a:t>
            </a:r>
          </a:p>
        </p:txBody>
      </p:sp>
    </p:spTree>
    <p:extLst>
      <p:ext uri="{BB962C8B-B14F-4D97-AF65-F5344CB8AC3E}">
        <p14:creationId xmlns:p14="http://schemas.microsoft.com/office/powerpoint/2010/main" val="19606796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190A7D-18A2-4D4A-5BD2-B90CBC0D67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4000" dirty="0">
                <a:latin typeface="Arial"/>
                <a:cs typeface="Arial"/>
              </a:rPr>
              <a:t>Bar Staff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E084A2-0340-E1BD-3B8C-86831D1AC6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836" y="2283372"/>
            <a:ext cx="5330077" cy="360001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US" sz="2400" dirty="0">
                <a:latin typeface="Arial"/>
                <a:cs typeface="Arial"/>
              </a:rPr>
              <a:t>The mixologist and bar staff will take charge of the bar – stocking and rotation, polishing all necessary glass-wear, ensuring all ingredients for cocktails are prepared.</a:t>
            </a:r>
            <a:endParaRPr lang="en-US" sz="2400">
              <a:latin typeface="Arial"/>
              <a:cs typeface="Arial"/>
            </a:endParaRPr>
          </a:p>
          <a:p>
            <a:pPr>
              <a:buFont typeface="Wingdings" panose="020B0604020202020204" pitchFamily="34" charset="0"/>
              <a:buChar char="v"/>
            </a:pPr>
            <a:endParaRPr lang="en-US" sz="2000" dirty="0">
              <a:latin typeface="Arial"/>
              <a:cs typeface="Arial"/>
            </a:endParaRPr>
          </a:p>
        </p:txBody>
      </p:sp>
      <p:pic>
        <p:nvPicPr>
          <p:cNvPr id="4" name="Picture 3" descr="A person holding a towel&#10;&#10;AI-generated content may be incorrect.">
            <a:extLst>
              <a:ext uri="{FF2B5EF4-FFF2-40B4-BE49-F238E27FC236}">
                <a16:creationId xmlns:a16="http://schemas.microsoft.com/office/drawing/2014/main" id="{C2B7A626-7917-E11E-7433-406E1824660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507" r="26319" b="1"/>
          <a:stretch/>
        </p:blipFill>
        <p:spPr>
          <a:xfrm>
            <a:off x="6096000" y="1"/>
            <a:ext cx="6102825" cy="634041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B775C82-2592-2753-8C52-9E1BD640362F}"/>
              </a:ext>
            </a:extLst>
          </p:cNvPr>
          <p:cNvSpPr txBox="1"/>
          <p:nvPr/>
        </p:nvSpPr>
        <p:spPr>
          <a:xfrm>
            <a:off x="10195718" y="6457888"/>
            <a:ext cx="1991639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latin typeface="Arial"/>
                <a:cs typeface="Arial"/>
              </a:rPr>
              <a:t>(Adriatik, 2024)</a:t>
            </a:r>
            <a:endParaRPr lang="en-US"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450951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69D5F-D33E-6E02-4A22-B9B76BED5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/>
                <a:cs typeface="Arial"/>
              </a:rPr>
              <a:t>What is FIFO?</a:t>
            </a:r>
          </a:p>
        </p:txBody>
      </p:sp>
      <p:pic>
        <p:nvPicPr>
          <p:cNvPr id="4" name="Content Placeholder 3" descr="A poster of a refrigerator&#10;&#10;AI-generated content may be incorrect.">
            <a:extLst>
              <a:ext uri="{FF2B5EF4-FFF2-40B4-BE49-F238E27FC236}">
                <a16:creationId xmlns:a16="http://schemas.microsoft.com/office/drawing/2014/main" id="{11881768-9401-FFD1-93B2-E53BFAB9482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77529" y="2703"/>
            <a:ext cx="4607367" cy="6300405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BF56975-02E5-F107-F2C3-D574BB8C4055}"/>
              </a:ext>
            </a:extLst>
          </p:cNvPr>
          <p:cNvSpPr txBox="1"/>
          <p:nvPr/>
        </p:nvSpPr>
        <p:spPr>
          <a:xfrm>
            <a:off x="394139" y="1865586"/>
            <a:ext cx="7183566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US" sz="2400" dirty="0">
                <a:latin typeface="Arial"/>
                <a:cs typeface="Arial"/>
              </a:rPr>
              <a:t>FIFO stands for first-in-first-out.</a:t>
            </a:r>
          </a:p>
          <a:p>
            <a:pPr marL="285750" indent="-285750">
              <a:buFont typeface="Wingdings"/>
              <a:buChar char="v"/>
            </a:pPr>
            <a:r>
              <a:rPr lang="en-US" sz="2400" dirty="0">
                <a:latin typeface="Arial"/>
                <a:cs typeface="Arial"/>
              </a:rPr>
              <a:t>This method is implemented within hospitality as it reduces waste which then reduces how much stock is required (Ching, Mutuc and Jose, 2019).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10DB04B-14FF-156D-1A8E-5C03CB5F7C1A}"/>
              </a:ext>
            </a:extLst>
          </p:cNvPr>
          <p:cNvSpPr txBox="1"/>
          <p:nvPr/>
        </p:nvSpPr>
        <p:spPr>
          <a:xfrm>
            <a:off x="8878722" y="6453423"/>
            <a:ext cx="331723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latin typeface="Arial"/>
                <a:cs typeface="Arial"/>
              </a:rPr>
              <a:t>(Burton-Hughes, 2017)</a:t>
            </a:r>
            <a:endParaRPr lang="en-US"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8995029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in an apron smelling a glass of wine&#10;&#10;AI-generated content may be incorrect.">
            <a:extLst>
              <a:ext uri="{FF2B5EF4-FFF2-40B4-BE49-F238E27FC236}">
                <a16:creationId xmlns:a16="http://schemas.microsoft.com/office/drawing/2014/main" id="{C0AD74A1-1C2A-2351-ED46-0792C26F871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499" r="4799" b="9091"/>
          <a:stretch/>
        </p:blipFill>
        <p:spPr>
          <a:xfrm>
            <a:off x="4702430" y="10"/>
            <a:ext cx="7489570" cy="543463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614A9F7-1627-F1FD-AF3D-6083ACBE8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8" y="216589"/>
            <a:ext cx="3994606" cy="659342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800">
                <a:latin typeface="Arial"/>
                <a:cs typeface="Arial"/>
              </a:rPr>
              <a:t>Sommelier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D6F74D-2202-4BB7-15BD-AB90931E76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" y="1839299"/>
            <a:ext cx="4798497" cy="282410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GB" sz="2400" dirty="0">
                <a:latin typeface="Arial"/>
                <a:ea typeface="+mn-lt"/>
                <a:cs typeface="Arial"/>
              </a:rPr>
              <a:t>A sommelier specialises in wine and has the responsibility of preparing wine pairings for the meal (</a:t>
            </a:r>
            <a:r>
              <a:rPr lang="en-GB" sz="2400" dirty="0" err="1">
                <a:latin typeface="Arial"/>
                <a:ea typeface="+mn-lt"/>
                <a:cs typeface="Arial"/>
              </a:rPr>
              <a:t>Scander</a:t>
            </a:r>
            <a:r>
              <a:rPr lang="en-GB" sz="2400" dirty="0">
                <a:latin typeface="Arial"/>
                <a:ea typeface="+mn-lt"/>
                <a:cs typeface="Arial"/>
              </a:rPr>
              <a:t>, 2023)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en-US" sz="2400" dirty="0">
                <a:latin typeface="Arial"/>
                <a:cs typeface="Arial"/>
              </a:rPr>
              <a:t>They are also in control of maintaining the correct storage procedures of all wines, red, white, rose and sparkling.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B9A2069-14A5-0257-270F-829AAB784DE0}"/>
              </a:ext>
            </a:extLst>
          </p:cNvPr>
          <p:cNvSpPr txBox="1"/>
          <p:nvPr/>
        </p:nvSpPr>
        <p:spPr>
          <a:xfrm>
            <a:off x="8153400" y="6117021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latin typeface="Arial"/>
                <a:cs typeface="Arial"/>
              </a:rPr>
              <a:t>(Grandes Vinos, 2020)</a:t>
            </a:r>
            <a:endParaRPr lang="en-US"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820105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DFEC98-2F7E-F995-1738-9178B197D4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US" sz="2200" dirty="0">
                <a:latin typeface="Arial"/>
                <a:cs typeface="Arial"/>
              </a:rPr>
              <a:t>The manager will be overseeing the set-up of the restaurant and preparing to help wherever needed.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en-US" sz="2200" dirty="0">
                <a:latin typeface="Arial"/>
                <a:ea typeface="+mn-lt"/>
                <a:cs typeface="Arial"/>
              </a:rPr>
              <a:t>The manager will be responsible for checking reservations and ensuring all staff members are completing their tasks (Association of Professional Chefs, 2025).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en-US" sz="2200" dirty="0">
                <a:latin typeface="Arial"/>
                <a:cs typeface="Arial"/>
              </a:rPr>
              <a:t>It is also the manager's job to communicate with the head chef and discuss menu specials and any potential changes. </a:t>
            </a:r>
          </a:p>
        </p:txBody>
      </p:sp>
      <p:pic>
        <p:nvPicPr>
          <p:cNvPr id="4" name="Picture 3" descr="A person holding a clipboard and a person in a kitchen&#10;&#10;AI-generated content may be incorrect.">
            <a:extLst>
              <a:ext uri="{FF2B5EF4-FFF2-40B4-BE49-F238E27FC236}">
                <a16:creationId xmlns:a16="http://schemas.microsoft.com/office/drawing/2014/main" id="{0048E5EB-3683-6C71-115F-9B8A513186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924" r="29529" b="-1"/>
          <a:stretch/>
        </p:blipFill>
        <p:spPr>
          <a:xfrm>
            <a:off x="7675658" y="1231334"/>
            <a:ext cx="4516158" cy="4729116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C4685A21-A22E-18DA-4CCB-E7F38B12DB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/>
                <a:cs typeface="Arial"/>
              </a:rPr>
              <a:t>Manager Tasks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291746-2D6F-19C3-6529-76ED943D3D8C}"/>
              </a:ext>
            </a:extLst>
          </p:cNvPr>
          <p:cNvSpPr txBox="1"/>
          <p:nvPr/>
        </p:nvSpPr>
        <p:spPr>
          <a:xfrm>
            <a:off x="8718331" y="6208986"/>
            <a:ext cx="2743200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latin typeface="Arial"/>
                <a:cs typeface="Times New Roman"/>
              </a:rPr>
              <a:t>(</a:t>
            </a:r>
            <a:r>
              <a:rPr lang="en-US" sz="2000" err="1">
                <a:latin typeface="Arial"/>
                <a:cs typeface="Times New Roman"/>
              </a:rPr>
              <a:t>WorkBC</a:t>
            </a:r>
            <a:r>
              <a:rPr lang="en-US" sz="2000" dirty="0">
                <a:latin typeface="Arial"/>
                <a:cs typeface="Times New Roman"/>
              </a:rPr>
              <a:t>, 2024)</a:t>
            </a:r>
            <a:endParaRPr lang="en-US" sz="20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250972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685086-82A4-F5B6-9AE7-6F330DD35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91"/>
            <a:ext cx="10515600" cy="1325563"/>
          </a:xfrm>
        </p:spPr>
        <p:txBody>
          <a:bodyPr/>
          <a:lstStyle/>
          <a:p>
            <a:pPr algn="ctr"/>
            <a:r>
              <a:rPr lang="en-US" dirty="0">
                <a:latin typeface="Arial"/>
                <a:cs typeface="Arial"/>
              </a:rPr>
              <a:t>Leadership vs Management</a:t>
            </a:r>
          </a:p>
        </p:txBody>
      </p:sp>
      <p:pic>
        <p:nvPicPr>
          <p:cNvPr id="4" name="Content Placeholder 3" descr="A group of people holding a rope&#10;&#10;AI-generated content may be incorrect.">
            <a:extLst>
              <a:ext uri="{FF2B5EF4-FFF2-40B4-BE49-F238E27FC236}">
                <a16:creationId xmlns:a16="http://schemas.microsoft.com/office/drawing/2014/main" id="{A6589663-A501-E99E-9EE6-D9715523B2D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50831" y="1115044"/>
            <a:ext cx="9675962" cy="5053633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5A68B35-5464-39CD-E371-0FB63B1940B9}"/>
              </a:ext>
            </a:extLst>
          </p:cNvPr>
          <p:cNvSpPr txBox="1"/>
          <p:nvPr/>
        </p:nvSpPr>
        <p:spPr>
          <a:xfrm>
            <a:off x="9433560" y="6416040"/>
            <a:ext cx="211314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Times New Roman"/>
              </a:rPr>
              <a:t>(Rosaria, 2020)</a:t>
            </a:r>
            <a:endParaRPr lang="en-US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335808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4EE7B6-AB06-2513-35F3-F4141A6A03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US" sz="5400"/>
              <a:t>Pre-Service Briefing 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0A4EA8-4A77-9150-2860-B10CE9B2E7D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4230120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9325906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F040D-5560-AF70-2EF1-239FFD3C67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838" y="205721"/>
            <a:ext cx="4485861" cy="575757"/>
          </a:xfrm>
        </p:spPr>
        <p:txBody>
          <a:bodyPr anchor="b">
            <a:normAutofit/>
          </a:bodyPr>
          <a:lstStyle/>
          <a:p>
            <a:r>
              <a:rPr lang="en-US" sz="3400" dirty="0"/>
              <a:t>Allocating sections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1A9672-1791-0F36-B80C-0DDAB8E7A9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04" y="1072370"/>
            <a:ext cx="6558981" cy="89117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Wingdings,Sans-Serif" panose="020B0604020202020204" pitchFamily="34" charset="0"/>
              <a:buChar char="v"/>
            </a:pPr>
            <a:r>
              <a:rPr lang="en-US" sz="2400" dirty="0">
                <a:latin typeface="Arial"/>
                <a:cs typeface="Arial"/>
              </a:rPr>
              <a:t>During this time waiting staff will be allocated sections.</a:t>
            </a:r>
            <a:endParaRPr lang="en-US">
              <a:latin typeface="Arial"/>
              <a:cs typeface="Arial"/>
            </a:endParaRPr>
          </a:p>
          <a:p>
            <a:pPr>
              <a:buFont typeface="Wingdings,Sans-Serif" panose="020B0604020202020204" pitchFamily="34" charset="0"/>
              <a:buChar char="v"/>
            </a:pPr>
            <a:r>
              <a:rPr lang="en-US" sz="2400" dirty="0">
                <a:latin typeface="Arial"/>
                <a:cs typeface="Arial"/>
              </a:rPr>
              <a:t> The secret has 2 sections so will have one waiter leading each section.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A8A441-56BD-918F-5F71-FAF43E04DAFA}"/>
              </a:ext>
            </a:extLst>
          </p:cNvPr>
          <p:cNvSpPr txBox="1"/>
          <p:nvPr/>
        </p:nvSpPr>
        <p:spPr>
          <a:xfrm>
            <a:off x="7625723" y="6484882"/>
            <a:ext cx="456109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(The Secret Beach Bar &amp; Kitchen, 2024)</a:t>
            </a:r>
          </a:p>
        </p:txBody>
      </p:sp>
      <p:pic>
        <p:nvPicPr>
          <p:cNvPr id="7" name="Picture 6" descr="A room with tables and chairs&#10;&#10;AI-generated content may be incorrect.">
            <a:extLst>
              <a:ext uri="{FF2B5EF4-FFF2-40B4-BE49-F238E27FC236}">
                <a16:creationId xmlns:a16="http://schemas.microsoft.com/office/drawing/2014/main" id="{E1C4C286-53BA-6293-C872-E04E663A3AA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54" t="17889" r="3963" b="198"/>
          <a:stretch/>
        </p:blipFill>
        <p:spPr>
          <a:xfrm>
            <a:off x="8595283" y="-4486"/>
            <a:ext cx="3586754" cy="4889192"/>
          </a:xfrm>
          <a:prstGeom prst="rect">
            <a:avLst/>
          </a:prstGeom>
          <a:effectLst/>
        </p:spPr>
      </p:pic>
      <p:pic>
        <p:nvPicPr>
          <p:cNvPr id="10" name="Picture 9" descr="A person standing in a restaurant&#10;&#10;AI-generated content may be incorrect.">
            <a:extLst>
              <a:ext uri="{FF2B5EF4-FFF2-40B4-BE49-F238E27FC236}">
                <a16:creationId xmlns:a16="http://schemas.microsoft.com/office/drawing/2014/main" id="{394D53E7-FDD9-21D5-2387-818D863898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627" y="2623481"/>
            <a:ext cx="5943600" cy="4238625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C7D00F0D-44CC-5E2F-FA14-A79F2D3A8B30}"/>
              </a:ext>
            </a:extLst>
          </p:cNvPr>
          <p:cNvSpPr txBox="1"/>
          <p:nvPr/>
        </p:nvSpPr>
        <p:spPr>
          <a:xfrm>
            <a:off x="6445468" y="5276193"/>
            <a:ext cx="4871545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indent="-228600">
              <a:buFont typeface="Wingdings,Sans-Serif"/>
              <a:buChar char="v"/>
            </a:pPr>
            <a:r>
              <a:rPr lang="en-US" sz="2400" dirty="0">
                <a:latin typeface="Arial"/>
                <a:cs typeface="Arial"/>
              </a:rPr>
              <a:t>The third waiter will be in control of serving drinks and the food.​</a:t>
            </a:r>
          </a:p>
        </p:txBody>
      </p:sp>
    </p:spTree>
    <p:extLst>
      <p:ext uri="{BB962C8B-B14F-4D97-AF65-F5344CB8AC3E}">
        <p14:creationId xmlns:p14="http://schemas.microsoft.com/office/powerpoint/2010/main" val="28473483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85EFF5-90B4-B317-122C-CD503D0E7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During Service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BDA4E81-AEF7-B5D3-71C5-0D5CF071DB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259218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3691106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99F38-1B5C-F3FF-B65E-096265DF24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Post service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7EBF503-CEDB-272B-647C-8AA7061AC59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6548826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755321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B843B-2BC5-00B6-8730-0E0998F1F4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4693" y="145920"/>
            <a:ext cx="1687902" cy="247262"/>
          </a:xfrm>
        </p:spPr>
        <p:txBody>
          <a:bodyPr>
            <a:normAutofit fontScale="90000"/>
          </a:bodyPr>
          <a:lstStyle/>
          <a:p>
            <a:r>
              <a:rPr lang="en-US" sz="2000" b="1" u="sng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B095A7-CA2F-BC18-6C95-E1092DAB9D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4693" y="402010"/>
            <a:ext cx="10515600" cy="631236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200" dirty="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dirty="0">
                <a:latin typeface="Arial"/>
                <a:cs typeface="Times New Roman"/>
              </a:rPr>
              <a:t>Adriatik (2024). 5 Steps to Steaming and Polishing Glassware - Hotels. Hotels And Hoteliers. 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u="sng" dirty="0">
                <a:latin typeface="Arial"/>
                <a:cs typeface="Times New Roman"/>
                <a:hlinkClick r:id="rId2"/>
              </a:rPr>
              <a:t>https://hotelsandhoteliers.com/5-steps-to-steaming-and-polishing-glassware/</a:t>
            </a:r>
            <a:r>
              <a:rPr lang="en-GB" sz="1200" dirty="0">
                <a:latin typeface="Arial"/>
                <a:cs typeface="Times New Roman"/>
              </a:rPr>
              <a:t> 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dirty="0">
                <a:latin typeface="Arial"/>
                <a:cs typeface="Times New Roman"/>
              </a:rPr>
              <a:t>(Accessed 06/03/25) 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endParaRPr lang="en-GB" sz="1200" dirty="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dirty="0">
                <a:latin typeface="Arial"/>
                <a:cs typeface="Times New Roman"/>
              </a:rPr>
              <a:t>Apse, H. (2024). Restaurant Table Setup: What Is the Best Arrangement for Large Groups? </a:t>
            </a:r>
            <a:r>
              <a:rPr lang="en-GB" sz="1200" dirty="0" err="1">
                <a:latin typeface="Arial"/>
                <a:cs typeface="Times New Roman"/>
              </a:rPr>
              <a:t>Tripleseat</a:t>
            </a:r>
            <a:r>
              <a:rPr lang="en-GB" sz="1200" dirty="0">
                <a:latin typeface="Arial"/>
                <a:cs typeface="Times New Roman"/>
              </a:rPr>
              <a:t>.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dirty="0">
                <a:latin typeface="Arial"/>
                <a:cs typeface="Times New Roman"/>
              </a:rPr>
              <a:t> </a:t>
            </a:r>
            <a:r>
              <a:rPr lang="en-GB" sz="1200" u="sng" dirty="0">
                <a:latin typeface="Arial"/>
                <a:cs typeface="Times New Roman"/>
                <a:hlinkClick r:id="rId3"/>
              </a:rPr>
              <a:t>https://tripleseat.com/blog/restaurant-table-setup-what-is-the-best-arrangement-for-large-groups/</a:t>
            </a:r>
            <a:r>
              <a:rPr lang="en-GB" sz="1200" dirty="0">
                <a:latin typeface="Arial"/>
                <a:cs typeface="Times New Roman"/>
              </a:rPr>
              <a:t> 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dirty="0">
                <a:latin typeface="Arial"/>
                <a:cs typeface="Times New Roman"/>
              </a:rPr>
              <a:t>(Accessed 06/03/25) 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endParaRPr lang="en-GB" sz="1200" dirty="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dirty="0">
                <a:latin typeface="Arial"/>
                <a:cs typeface="Times New Roman"/>
              </a:rPr>
              <a:t>Association of Professional Chefs. (2025). Restaurant Organization and Duties of Key Positions (Lesson 12 ) - Master Hospitality Management.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u="sng" dirty="0">
                <a:latin typeface="Arial"/>
                <a:cs typeface="Times New Roman"/>
                <a:hlinkClick r:id="rId4"/>
              </a:rPr>
              <a:t>https://associationofprofessionalchefs.com/restaurant-organization-and-duties-of-key-positions</a:t>
            </a:r>
            <a:r>
              <a:rPr lang="en-GB" sz="1200" dirty="0">
                <a:latin typeface="Arial"/>
                <a:cs typeface="Times New Roman"/>
              </a:rPr>
              <a:t>. 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dirty="0">
                <a:latin typeface="Arial"/>
                <a:cs typeface="Times New Roman"/>
              </a:rPr>
              <a:t>(Accessed 06/03/25)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endParaRPr lang="en-GB" sz="1200" dirty="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dirty="0">
                <a:latin typeface="Arial"/>
                <a:cs typeface="Times New Roman"/>
              </a:rPr>
              <a:t>Burton-Hughes, L. (2017). Implementing a FIFO Food Storage System. The Hub | High Speed Training.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u="sng" dirty="0">
                <a:latin typeface="Arial"/>
                <a:cs typeface="Times New Roman"/>
                <a:hlinkClick r:id="rId5"/>
              </a:rPr>
              <a:t>https://www.highspeedtraining.co.uk/hub/fifo-food-storage/</a:t>
            </a:r>
            <a:r>
              <a:rPr lang="en-GB" sz="1200" dirty="0">
                <a:latin typeface="Arial"/>
                <a:cs typeface="Times New Roman"/>
              </a:rPr>
              <a:t>. 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dirty="0">
                <a:latin typeface="Arial"/>
                <a:cs typeface="Times New Roman"/>
              </a:rPr>
              <a:t>(Accessed 08/03/25)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endParaRPr lang="en-GB" sz="1200" dirty="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dirty="0">
                <a:latin typeface="Arial"/>
                <a:cs typeface="Times New Roman"/>
              </a:rPr>
              <a:t>Ching, P.L., Mutuc, J.E. and Jose, J.A. (2019). Assessment of the Quality and Sustainability Implications of FIFO and LIFO Inventory Policies through System Dynamics. Advances in Science, Technology and Engineering Systems Journal, 4(5), pp.69–81.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dirty="0">
                <a:latin typeface="Arial"/>
                <a:cs typeface="Times New Roman"/>
              </a:rPr>
              <a:t> </a:t>
            </a:r>
            <a:r>
              <a:rPr lang="en-GB" sz="1200" u="sng" dirty="0">
                <a:latin typeface="Arial"/>
                <a:cs typeface="Times New Roman"/>
                <a:hlinkClick r:id="rId6"/>
              </a:rPr>
              <a:t>https://doi.org/10.25046/aj040509</a:t>
            </a:r>
            <a:r>
              <a:rPr lang="en-GB" sz="1200" dirty="0">
                <a:latin typeface="Arial"/>
                <a:cs typeface="Times New Roman"/>
              </a:rPr>
              <a:t>. 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dirty="0">
                <a:latin typeface="Arial"/>
                <a:cs typeface="Times New Roman"/>
              </a:rPr>
              <a:t>(Accessed 08/03/25)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endParaRPr lang="en-GB" sz="1200" dirty="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err="1">
                <a:latin typeface="Arial"/>
                <a:cs typeface="Times New Roman"/>
              </a:rPr>
              <a:t>eDynamic</a:t>
            </a:r>
            <a:r>
              <a:rPr lang="en-GB" sz="1200" dirty="0">
                <a:latin typeface="Arial"/>
                <a:cs typeface="Times New Roman"/>
              </a:rPr>
              <a:t> Learning (2022). Restaurant Management. Dynamic Learning. 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u="sng" dirty="0">
                <a:latin typeface="Arial"/>
                <a:cs typeface="Times New Roman"/>
                <a:hlinkClick r:id="rId7"/>
              </a:rPr>
              <a:t>https://www.edynamiclearning.com/course/introduction-to-restaurant-management/</a:t>
            </a:r>
            <a:r>
              <a:rPr lang="en-GB" sz="1200" dirty="0">
                <a:latin typeface="Arial"/>
                <a:cs typeface="Times New Roman"/>
              </a:rPr>
              <a:t> 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dirty="0">
                <a:latin typeface="Arial"/>
                <a:cs typeface="Times New Roman"/>
              </a:rPr>
              <a:t>(Accessed 18/02/25). 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endParaRPr lang="en-GB" sz="1200" dirty="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dirty="0">
                <a:latin typeface="Arial"/>
                <a:cs typeface="Times New Roman"/>
              </a:rPr>
              <a:t>Grandes Vinos (2020). What is a sommelier, their functions and professional skills. Grandes Vinos.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u="sng" dirty="0">
                <a:latin typeface="Arial"/>
                <a:cs typeface="Times New Roman"/>
                <a:hlinkClick r:id="rId8"/>
              </a:rPr>
              <a:t>https://www.grandesvinos.com/en/blog/what-is-a-sommelier-and-how-can-they-help-you/</a:t>
            </a:r>
            <a:r>
              <a:rPr lang="en-GB" sz="1200" dirty="0">
                <a:latin typeface="Arial"/>
                <a:cs typeface="Times New Roman"/>
              </a:rPr>
              <a:t> 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dirty="0">
                <a:latin typeface="Arial"/>
                <a:cs typeface="Times New Roman"/>
              </a:rPr>
              <a:t>(Accessed 06/03/25)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endParaRPr lang="en-US" sz="1200" dirty="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dirty="0">
                <a:latin typeface="Arial"/>
                <a:cs typeface="Times New Roman"/>
              </a:rPr>
              <a:t>Lissy, S. (2021). The Kitchen Brigade: Who’s Doing What? Serena Lissy.  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u="sng" dirty="0">
                <a:latin typeface="Arial"/>
                <a:cs typeface="Times New Roman"/>
                <a:hlinkClick r:id="rId9"/>
              </a:rPr>
              <a:t>https://serenalissy.com/the-kitchen-brigade-whos-doing-what/</a:t>
            </a:r>
            <a:r>
              <a:rPr lang="en-GB" sz="1200" dirty="0">
                <a:latin typeface="Arial"/>
                <a:cs typeface="Times New Roman"/>
              </a:rPr>
              <a:t>.   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dirty="0">
                <a:latin typeface="Arial"/>
                <a:cs typeface="Times New Roman"/>
              </a:rPr>
              <a:t>(Accessed 18/02/25) 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endParaRPr lang="en-US" sz="1200" dirty="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dirty="0">
                <a:latin typeface="Arial"/>
                <a:cs typeface="Times New Roman"/>
              </a:rPr>
              <a:t>McNally, A. (2022). Yes, Chef! A Brief History of the Kitchen Brigade. Poached. 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u="sng" dirty="0">
                <a:latin typeface="Arial"/>
                <a:cs typeface="Times New Roman"/>
                <a:hlinkClick r:id="rId10"/>
              </a:rPr>
              <a:t>https://blog.poachedjobs.com/2022/07/05/restaurant-worker/service-industry-life/brief-history-kitchen-brigade/</a:t>
            </a:r>
            <a:r>
              <a:rPr lang="en-GB" sz="1200" dirty="0">
                <a:latin typeface="Arial"/>
                <a:cs typeface="Times New Roman"/>
              </a:rPr>
              <a:t>. </a:t>
            </a:r>
            <a:endParaRPr lang="en-US" sz="1200">
              <a:latin typeface="Arial"/>
              <a:cs typeface="Times New Roman"/>
            </a:endParaRPr>
          </a:p>
          <a:p>
            <a:pPr>
              <a:spcBef>
                <a:spcPts val="0"/>
              </a:spcBef>
              <a:buNone/>
            </a:pPr>
            <a:r>
              <a:rPr lang="en-GB" sz="1200" dirty="0">
                <a:latin typeface="Arial"/>
                <a:cs typeface="Times New Roman"/>
              </a:rPr>
              <a:t>(Accessed 18/02/25) </a:t>
            </a:r>
            <a:endParaRPr lang="en-US" sz="1200">
              <a:latin typeface="Arial"/>
              <a:cs typeface="Times New Roman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200" dirty="0">
              <a:latin typeface="Arial"/>
              <a:cs typeface="Times New Roman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200" dirty="0">
              <a:latin typeface="Arial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826500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AA744D2-E7E7-FC55-AEB2-C571825E50D7}"/>
              </a:ext>
            </a:extLst>
          </p:cNvPr>
          <p:cNvSpPr txBox="1"/>
          <p:nvPr/>
        </p:nvSpPr>
        <p:spPr>
          <a:xfrm>
            <a:off x="354903" y="198328"/>
            <a:ext cx="11482191" cy="64633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err="1">
                <a:latin typeface="Arial"/>
                <a:cs typeface="Arial"/>
              </a:rPr>
              <a:t>Scander</a:t>
            </a:r>
            <a:r>
              <a:rPr lang="en-GB" sz="1200" dirty="0">
                <a:latin typeface="Arial"/>
                <a:cs typeface="Arial"/>
              </a:rPr>
              <a:t>, H. (2023). Sommelier Craft: Aesthetic Judgements in the Performance of Decanting. </a:t>
            </a:r>
            <a:r>
              <a:rPr lang="en-GB" sz="1200" err="1">
                <a:latin typeface="Arial"/>
                <a:cs typeface="Arial"/>
              </a:rPr>
              <a:t>FormAkademisk</a:t>
            </a:r>
            <a:r>
              <a:rPr lang="en-GB" sz="1200" dirty="0">
                <a:latin typeface="Arial"/>
                <a:cs typeface="Arial"/>
              </a:rPr>
              <a:t>, 16(4).</a:t>
            </a:r>
            <a:endParaRPr lang="en-US" sz="1200" dirty="0">
              <a:latin typeface="Arial"/>
              <a:cs typeface="Arial"/>
            </a:endParaRPr>
          </a:p>
          <a:p>
            <a:r>
              <a:rPr lang="en-GB" sz="1200" u="sng" dirty="0">
                <a:latin typeface="Arial"/>
                <a:cs typeface="Arial"/>
                <a:hlinkClick r:id="rId2"/>
              </a:rPr>
              <a:t>https://doi.org/10.7577/formakademisk.5399</a:t>
            </a:r>
            <a:r>
              <a:rPr lang="en-GB" sz="1200" dirty="0">
                <a:latin typeface="Arial"/>
                <a:cs typeface="Arial"/>
              </a:rPr>
              <a:t>. </a:t>
            </a:r>
            <a:endParaRPr lang="en-US" sz="120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(Accessed 10/03/25)</a:t>
            </a:r>
            <a:endParaRPr lang="en-US" sz="1200" dirty="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Reluctant Gourmet (2025). Escoffier Kitchen Brigade System Then and Now. The Reluctant Gourmet. </a:t>
            </a:r>
            <a:endParaRPr lang="en-US" sz="1200">
              <a:latin typeface="Arial"/>
              <a:cs typeface="Arial"/>
            </a:endParaRPr>
          </a:p>
          <a:p>
            <a:r>
              <a:rPr lang="en-GB" sz="1200" u="sng" dirty="0">
                <a:latin typeface="Arial"/>
                <a:cs typeface="Arial"/>
                <a:hlinkClick r:id="rId3"/>
              </a:rPr>
              <a:t>https://www.reluctantgourmet.com/escoffier-kitchen-brigade-system/</a:t>
            </a:r>
            <a:r>
              <a:rPr lang="en-GB" sz="1200" dirty="0">
                <a:latin typeface="Arial"/>
                <a:cs typeface="Arial"/>
              </a:rPr>
              <a:t>. </a:t>
            </a:r>
            <a:endParaRPr lang="en-US" sz="120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(Accessed 18/02/25) </a:t>
            </a:r>
            <a:endParaRPr lang="en-US" sz="120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Rosaria, A. (2020). Leadership versus Management. Entrepreneur Caribbean. </a:t>
            </a:r>
            <a:endParaRPr lang="en-US" sz="1200">
              <a:latin typeface="Arial"/>
              <a:cs typeface="Arial"/>
            </a:endParaRPr>
          </a:p>
          <a:p>
            <a:r>
              <a:rPr lang="en-GB" sz="1200" u="sng" dirty="0">
                <a:latin typeface="Arial"/>
                <a:cs typeface="Arial"/>
                <a:hlinkClick r:id="rId4"/>
              </a:rPr>
              <a:t>https://entrepreneurcaribbean.com/2020/02/26/leadershipversus-management/</a:t>
            </a:r>
            <a:r>
              <a:rPr lang="en-GB" sz="1200" dirty="0">
                <a:latin typeface="Arial"/>
                <a:cs typeface="Arial"/>
              </a:rPr>
              <a:t>. </a:t>
            </a:r>
            <a:endParaRPr lang="en-US" sz="120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(Accessed 02/03/25)</a:t>
            </a:r>
            <a:endParaRPr lang="en-US" sz="120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the bottom line (2023). How to Run a Good Pre-Shift Briefing: Top Tips | Square. The Bottom Line by Square. </a:t>
            </a:r>
            <a:endParaRPr lang="en-US" sz="1200">
              <a:latin typeface="Arial"/>
              <a:cs typeface="Arial"/>
            </a:endParaRPr>
          </a:p>
          <a:p>
            <a:r>
              <a:rPr lang="en-GB" sz="1200" u="sng" dirty="0">
                <a:latin typeface="Arial"/>
                <a:cs typeface="Arial"/>
                <a:hlinkClick r:id="rId5"/>
              </a:rPr>
              <a:t>https://squareup.com/gb/en/the-bottom-line/growing-your-team/pre-shift-briefing</a:t>
            </a:r>
            <a:r>
              <a:rPr lang="en-GB" sz="1200" dirty="0">
                <a:latin typeface="Arial"/>
                <a:cs typeface="Arial"/>
              </a:rPr>
              <a:t>.  </a:t>
            </a:r>
            <a:endParaRPr lang="en-US" sz="120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(Accessed 27/02/25) </a:t>
            </a:r>
            <a:endParaRPr lang="en-US" sz="120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The Secret Beach Bar &amp; Kitchen. (2024). The Secret Beach Bar &amp; Kitchen. </a:t>
            </a:r>
            <a:endParaRPr lang="en-US" sz="1200">
              <a:latin typeface="Arial"/>
              <a:cs typeface="Arial"/>
            </a:endParaRPr>
          </a:p>
          <a:p>
            <a:r>
              <a:rPr lang="en-GB" sz="1200" u="sng" dirty="0">
                <a:latin typeface="Arial"/>
                <a:cs typeface="Arial"/>
                <a:hlinkClick r:id="rId6"/>
              </a:rPr>
              <a:t>https://www.thesecretswansea.co.uk/</a:t>
            </a:r>
            <a:r>
              <a:rPr lang="en-GB" sz="1200" dirty="0">
                <a:latin typeface="Arial"/>
                <a:cs typeface="Arial"/>
              </a:rPr>
              <a:t> </a:t>
            </a:r>
            <a:endParaRPr lang="en-US" sz="120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(Accessed 06/03/25) </a:t>
            </a:r>
            <a:endParaRPr lang="en-US" sz="120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Ursula (2022). Restaurant Briefing. Food and Beverage Trainer. </a:t>
            </a:r>
            <a:r>
              <a:rPr lang="en-GB" sz="1200" u="sng" dirty="0">
                <a:latin typeface="Arial"/>
                <a:cs typeface="Arial"/>
                <a:hlinkClick r:id="rId7"/>
              </a:rPr>
              <a:t>https://www.foodandbeveragetrainer.com/restaurant-briefing/</a:t>
            </a:r>
            <a:r>
              <a:rPr lang="en-GB" sz="1200" dirty="0">
                <a:latin typeface="Arial"/>
                <a:cs typeface="Arial"/>
              </a:rPr>
              <a:t>. </a:t>
            </a:r>
            <a:endParaRPr lang="en-US" sz="120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(Accessed 09/03/25)</a:t>
            </a:r>
            <a:endParaRPr lang="en-US" sz="120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Walmsley, M. (2019). What to Include in Your pre-shift briefings? Blog.typsy.com. </a:t>
            </a:r>
            <a:endParaRPr lang="en-US" sz="1200">
              <a:latin typeface="Arial"/>
              <a:cs typeface="Arial"/>
            </a:endParaRPr>
          </a:p>
          <a:p>
            <a:r>
              <a:rPr lang="en-GB" sz="1200" u="sng" dirty="0">
                <a:latin typeface="Arial"/>
                <a:cs typeface="Arial"/>
                <a:hlinkClick r:id="rId8"/>
              </a:rPr>
              <a:t>https://blog.typsy.com/what-to-include-in-your-pre-shift-briefings</a:t>
            </a:r>
            <a:r>
              <a:rPr lang="en-GB" sz="1200" dirty="0">
                <a:latin typeface="Arial"/>
                <a:cs typeface="Arial"/>
              </a:rPr>
              <a:t>.  </a:t>
            </a:r>
            <a:endParaRPr lang="en-US" sz="120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(Accessed 04/03/25) </a:t>
            </a:r>
            <a:endParaRPr lang="en-US" sz="120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Whispers of a Culinary Genius (2017). On Cooking: Auguste Escoffier. Whispers of a Culinary Genius </a:t>
            </a:r>
            <a:endParaRPr lang="en-US" sz="1200">
              <a:latin typeface="Arial"/>
              <a:cs typeface="Arial"/>
            </a:endParaRPr>
          </a:p>
          <a:p>
            <a:r>
              <a:rPr lang="en-GB" sz="1200" u="sng" dirty="0">
                <a:latin typeface="Arial"/>
                <a:cs typeface="Arial"/>
                <a:hlinkClick r:id="rId9"/>
              </a:rPr>
              <a:t>https://whispersofaculinarygenius.wordpress.com/2017/09/11/on-cooking-auguste-esscoffier/</a:t>
            </a:r>
            <a:r>
              <a:rPr lang="en-GB" sz="1200" dirty="0">
                <a:latin typeface="Arial"/>
                <a:cs typeface="Arial"/>
              </a:rPr>
              <a:t>   </a:t>
            </a:r>
            <a:endParaRPr lang="en-US" sz="120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(Accessed 19/02/25)</a:t>
            </a:r>
            <a:endParaRPr lang="en-US" sz="1200">
              <a:latin typeface="Arial"/>
              <a:cs typeface="Arial"/>
            </a:endParaRPr>
          </a:p>
          <a:p>
            <a:endParaRPr lang="en-US" sz="1200" dirty="0">
              <a:latin typeface="Arial"/>
              <a:cs typeface="Arial"/>
            </a:endParaRPr>
          </a:p>
          <a:p>
            <a:r>
              <a:rPr lang="en-GB" sz="1200" err="1">
                <a:latin typeface="Arial"/>
                <a:cs typeface="Arial"/>
              </a:rPr>
              <a:t>WorkBC</a:t>
            </a:r>
            <a:r>
              <a:rPr lang="en-GB" sz="1200" dirty="0">
                <a:latin typeface="Arial"/>
                <a:cs typeface="Arial"/>
              </a:rPr>
              <a:t>. (2024). Restaurant and Food Service Managers | </a:t>
            </a:r>
            <a:r>
              <a:rPr lang="en-GB" sz="1200" err="1">
                <a:latin typeface="Arial"/>
                <a:cs typeface="Arial"/>
              </a:rPr>
              <a:t>WorkBC</a:t>
            </a:r>
            <a:r>
              <a:rPr lang="en-GB" sz="1200" dirty="0">
                <a:latin typeface="Arial"/>
                <a:cs typeface="Arial"/>
              </a:rPr>
              <a:t>. </a:t>
            </a:r>
            <a:r>
              <a:rPr lang="en-GB" sz="1200" u="sng" dirty="0">
                <a:latin typeface="Arial"/>
                <a:cs typeface="Arial"/>
                <a:hlinkClick r:id="rId10"/>
              </a:rPr>
              <a:t>https://www.workbc.ca/career-profiles/restaurant-and-food-service-managers#career_overview</a:t>
            </a:r>
            <a:r>
              <a:rPr lang="en-GB" sz="1200" dirty="0">
                <a:latin typeface="Arial"/>
                <a:cs typeface="Arial"/>
              </a:rPr>
              <a:t> </a:t>
            </a:r>
            <a:endParaRPr lang="en-US" sz="1200">
              <a:latin typeface="Arial"/>
              <a:cs typeface="Arial"/>
            </a:endParaRPr>
          </a:p>
          <a:p>
            <a:r>
              <a:rPr lang="en-GB" sz="1200" dirty="0">
                <a:latin typeface="Arial"/>
                <a:cs typeface="Arial"/>
              </a:rPr>
              <a:t>(Accessed 06/03/25)</a:t>
            </a:r>
            <a:endParaRPr lang="en-US" sz="1200" dirty="0">
              <a:latin typeface="Arial"/>
              <a:cs typeface="Arial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235507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PowerPoint Presentation</vt:lpstr>
      <vt:lpstr>Managing a Dinner Service</vt:lpstr>
      <vt:lpstr>Important Considerations </vt:lpstr>
      <vt:lpstr>The Kitchen Brigade Invention </vt:lpstr>
      <vt:lpstr>PowerPoint Presentation</vt:lpstr>
      <vt:lpstr>Pre Set-Up Briefing</vt:lpstr>
      <vt:lpstr>Restaurant Set Up</vt:lpstr>
      <vt:lpstr>Waiting Staff</vt:lpstr>
      <vt:lpstr>Bar Staff</vt:lpstr>
      <vt:lpstr>What is FIFO?</vt:lpstr>
      <vt:lpstr>Sommelier</vt:lpstr>
      <vt:lpstr>Manager Tasks</vt:lpstr>
      <vt:lpstr>Leadership vs Management</vt:lpstr>
      <vt:lpstr>Pre-Service Briefing </vt:lpstr>
      <vt:lpstr>Allocating sections</vt:lpstr>
      <vt:lpstr>During Service</vt:lpstr>
      <vt:lpstr>Post service</vt:lpstr>
      <vt:lpstr>Reference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1219</cp:revision>
  <dcterms:created xsi:type="dcterms:W3CDTF">2025-02-17T14:05:58Z</dcterms:created>
  <dcterms:modified xsi:type="dcterms:W3CDTF">2025-03-10T15:47:50Z</dcterms:modified>
</cp:coreProperties>
</file>