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3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30" d="100"/>
          <a:sy n="130" d="100"/>
        </p:scale>
        <p:origin x="82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8693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300" y="1803400"/>
            <a:ext cx="5825202" cy="1234727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300" y="3038125"/>
            <a:ext cx="5825202" cy="822674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30906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59409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025651"/>
            <a:ext cx="6447501" cy="136993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798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1620442"/>
            <a:ext cx="3138026" cy="29105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1620442"/>
            <a:ext cx="3138026" cy="29105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71690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6809" y="1620737"/>
            <a:ext cx="3139217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809" y="2052934"/>
            <a:ext cx="3139217" cy="24780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16287" y="1620737"/>
            <a:ext cx="313921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16288" y="2052934"/>
            <a:ext cx="3139213" cy="247808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9176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44436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97843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123953"/>
            <a:ext cx="2890896" cy="958850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346" y="386193"/>
            <a:ext cx="3385156" cy="41448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2082802"/>
            <a:ext cx="2890896" cy="193833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943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00450"/>
            <a:ext cx="6447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8001" y="457200"/>
            <a:ext cx="6447501" cy="288428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4025504"/>
            <a:ext cx="6447500" cy="505518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52211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25527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43009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24604" y="2724150"/>
            <a:ext cx="5418393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35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548654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448991"/>
            <a:ext cx="6447501" cy="1946595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67201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389296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57200"/>
            <a:ext cx="6441152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44021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81067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5755" y="457200"/>
            <a:ext cx="978557" cy="3938588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1" y="457200"/>
            <a:ext cx="5295113" cy="393858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29601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5564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1620442"/>
            <a:ext cx="6447501" cy="2910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3850" y="4531022"/>
            <a:ext cx="68395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8001" y="4531022"/>
            <a:ext cx="472320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2998" y="4531022"/>
            <a:ext cx="51250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096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  <p:sldLayoutId id="2147483678" r:id="rId15"/>
    <p:sldLayoutId id="2147483679" r:id="rId16"/>
    <p:sldLayoutId id="2147483680" r:id="rId17"/>
  </p:sldLayoutIdLst>
  <p:hf sldNum="0" hdr="0" ft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8979408" cy="7315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457200"/>
            <a:ext cx="2743200" cy="139903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57200" y="201168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kern="0" spc="4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DEVELOPING &amp; MANAGING</a:t>
            </a:r>
            <a:endParaRPr lang="en-US" sz="3200" dirty="0"/>
          </a:p>
        </p:txBody>
      </p:sp>
      <p:sp>
        <p:nvSpPr>
          <p:cNvPr id="6" name="Text 3"/>
          <p:cNvSpPr/>
          <p:nvPr/>
        </p:nvSpPr>
        <p:spPr>
          <a:xfrm>
            <a:off x="457200" y="26060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kern="0" spc="400" dirty="0">
                <a:solidFill>
                  <a:srgbClr val="E9456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INDIVIDUALS AND TEAMS</a:t>
            </a:r>
            <a:endParaRPr lang="en-US" sz="3200" dirty="0"/>
          </a:p>
        </p:txBody>
      </p:sp>
      <p:sp>
        <p:nvSpPr>
          <p:cNvPr id="7" name="Shape 4"/>
          <p:cNvSpPr/>
          <p:nvPr/>
        </p:nvSpPr>
        <p:spPr>
          <a:xfrm>
            <a:off x="457200" y="3246120"/>
            <a:ext cx="5029200" cy="36576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57200" y="333756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Security Ltd | Security Operations Coordinator – Events &amp; Festivals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457200" y="3840480"/>
            <a:ext cx="8229600" cy="1097280"/>
          </a:xfrm>
          <a:prstGeom prst="rect">
            <a:avLst/>
          </a:prstGeom>
          <a:solidFill>
            <a:srgbClr val="16213E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40080" y="397764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by: 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Alhajji Abu Bakr Bangura</a:t>
            </a:r>
            <a:r>
              <a:rPr lang="en-US" sz="13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Module: </a:t>
            </a:r>
            <a:r>
              <a:rPr lang="en-US" sz="1300" b="1" dirty="0">
                <a:solidFill>
                  <a:srgbClr val="FFB3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LCLM5002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640080" y="4370832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Lecturers: </a:t>
            </a:r>
            <a:r>
              <a:rPr lang="en-US" sz="1300" b="1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Faizu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Edu</a:t>
            </a:r>
            <a:r>
              <a:rPr lang="en-US" sz="13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|  Date:18 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March 2026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1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914400"/>
            <a:ext cx="914400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37160"/>
            <a:ext cx="54864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TABLE OF CONTENTS</a:t>
            </a:r>
            <a:endParaRPr lang="en-US" sz="26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91440"/>
            <a:ext cx="1645920" cy="73152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274320" y="1143000"/>
            <a:ext cx="411480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274320" y="1143000"/>
            <a:ext cx="502920" cy="105156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292608" y="1417320"/>
            <a:ext cx="466344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01</a:t>
            </a:r>
            <a:endParaRPr lang="en-US" sz="1800" dirty="0"/>
          </a:p>
        </p:txBody>
      </p:sp>
      <p:sp>
        <p:nvSpPr>
          <p:cNvPr id="9" name="Text 6"/>
          <p:cNvSpPr/>
          <p:nvPr/>
        </p:nvSpPr>
        <p:spPr>
          <a:xfrm>
            <a:off x="868680" y="1234440"/>
            <a:ext cx="3429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Company Introduction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868680" y="1664208"/>
            <a:ext cx="3429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Security Ltd – History, Mission &amp; Accreditations</a:t>
            </a:r>
            <a:endParaRPr lang="en-US" sz="1000" dirty="0"/>
          </a:p>
        </p:txBody>
      </p:sp>
      <p:sp>
        <p:nvSpPr>
          <p:cNvPr id="11" name="Shape 8"/>
          <p:cNvSpPr/>
          <p:nvPr/>
        </p:nvSpPr>
        <p:spPr>
          <a:xfrm>
            <a:off x="274320" y="2377440"/>
            <a:ext cx="411480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274320" y="2377440"/>
            <a:ext cx="502920" cy="105156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292608" y="2651760"/>
            <a:ext cx="466344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02</a:t>
            </a:r>
            <a:endParaRPr lang="en-US" sz="1800" dirty="0"/>
          </a:p>
        </p:txBody>
      </p:sp>
      <p:sp>
        <p:nvSpPr>
          <p:cNvPr id="14" name="Text 11"/>
          <p:cNvSpPr/>
          <p:nvPr/>
        </p:nvSpPr>
        <p:spPr>
          <a:xfrm>
            <a:off x="868680" y="2468880"/>
            <a:ext cx="3429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Recruitment Process</a:t>
            </a:r>
            <a:endParaRPr lang="en-US" sz="1300" dirty="0"/>
          </a:p>
        </p:txBody>
      </p:sp>
      <p:sp>
        <p:nvSpPr>
          <p:cNvPr id="15" name="Text 12"/>
          <p:cNvSpPr/>
          <p:nvPr/>
        </p:nvSpPr>
        <p:spPr>
          <a:xfrm>
            <a:off x="868680" y="2898648"/>
            <a:ext cx="3429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 Analysis, Job Description, Person Specification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274320" y="3611880"/>
            <a:ext cx="411480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4"/>
          <p:cNvSpPr/>
          <p:nvPr/>
        </p:nvSpPr>
        <p:spPr>
          <a:xfrm>
            <a:off x="274320" y="3611880"/>
            <a:ext cx="502920" cy="105156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292608" y="3886200"/>
            <a:ext cx="466344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03</a:t>
            </a:r>
            <a:endParaRPr lang="en-US" sz="1800" dirty="0"/>
          </a:p>
        </p:txBody>
      </p:sp>
      <p:sp>
        <p:nvSpPr>
          <p:cNvPr id="19" name="Text 16"/>
          <p:cNvSpPr/>
          <p:nvPr/>
        </p:nvSpPr>
        <p:spPr>
          <a:xfrm>
            <a:off x="868680" y="3703320"/>
            <a:ext cx="3429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Recruitment Steps</a:t>
            </a:r>
            <a:endParaRPr lang="en-US" sz="1300" dirty="0"/>
          </a:p>
        </p:txBody>
      </p:sp>
      <p:sp>
        <p:nvSpPr>
          <p:cNvPr id="20" name="Text 17"/>
          <p:cNvSpPr/>
          <p:nvPr/>
        </p:nvSpPr>
        <p:spPr>
          <a:xfrm>
            <a:off x="868680" y="4133088"/>
            <a:ext cx="3429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Advertising, Shortlisting, Interviewing, Onboarding</a:t>
            </a:r>
            <a:endParaRPr lang="en-US" sz="1000" dirty="0"/>
          </a:p>
        </p:txBody>
      </p:sp>
      <p:sp>
        <p:nvSpPr>
          <p:cNvPr id="21" name="Shape 18"/>
          <p:cNvSpPr/>
          <p:nvPr/>
        </p:nvSpPr>
        <p:spPr>
          <a:xfrm>
            <a:off x="4846320" y="1143000"/>
            <a:ext cx="411480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4846320" y="1143000"/>
            <a:ext cx="502920" cy="105156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4864608" y="1417320"/>
            <a:ext cx="466344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04</a:t>
            </a:r>
            <a:endParaRPr lang="en-US" sz="1800" dirty="0"/>
          </a:p>
        </p:txBody>
      </p:sp>
      <p:sp>
        <p:nvSpPr>
          <p:cNvPr id="24" name="Text 21"/>
          <p:cNvSpPr/>
          <p:nvPr/>
        </p:nvSpPr>
        <p:spPr>
          <a:xfrm>
            <a:off x="5440680" y="1234440"/>
            <a:ext cx="3429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&amp; Development Needs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5440680" y="1664208"/>
            <a:ext cx="3429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Needs Analysis for Operations Coordinator</a:t>
            </a:r>
            <a:endParaRPr lang="en-US" sz="1000" dirty="0"/>
          </a:p>
        </p:txBody>
      </p:sp>
      <p:sp>
        <p:nvSpPr>
          <p:cNvPr id="26" name="Shape 23"/>
          <p:cNvSpPr/>
          <p:nvPr/>
        </p:nvSpPr>
        <p:spPr>
          <a:xfrm>
            <a:off x="4846320" y="2377440"/>
            <a:ext cx="411480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4"/>
          <p:cNvSpPr/>
          <p:nvPr/>
        </p:nvSpPr>
        <p:spPr>
          <a:xfrm>
            <a:off x="4846320" y="2377440"/>
            <a:ext cx="502920" cy="105156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4864608" y="2651760"/>
            <a:ext cx="466344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05</a:t>
            </a:r>
            <a:endParaRPr lang="en-US" sz="1800" dirty="0"/>
          </a:p>
        </p:txBody>
      </p:sp>
      <p:sp>
        <p:nvSpPr>
          <p:cNvPr id="29" name="Text 26"/>
          <p:cNvSpPr/>
          <p:nvPr/>
        </p:nvSpPr>
        <p:spPr>
          <a:xfrm>
            <a:off x="5440680" y="2468880"/>
            <a:ext cx="3429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Theories</a:t>
            </a:r>
            <a:endParaRPr lang="en-US" sz="1300" dirty="0"/>
          </a:p>
        </p:txBody>
      </p:sp>
      <p:sp>
        <p:nvSpPr>
          <p:cNvPr id="30" name="Text 27"/>
          <p:cNvSpPr/>
          <p:nvPr/>
        </p:nvSpPr>
        <p:spPr>
          <a:xfrm>
            <a:off x="5440680" y="2898648"/>
            <a:ext cx="3429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Behaviourist, Cognitivist &amp; Humanist/Experiential</a:t>
            </a:r>
            <a:endParaRPr lang="en-US" sz="1000" dirty="0"/>
          </a:p>
        </p:txBody>
      </p:sp>
      <p:sp>
        <p:nvSpPr>
          <p:cNvPr id="31" name="Shape 28"/>
          <p:cNvSpPr/>
          <p:nvPr/>
        </p:nvSpPr>
        <p:spPr>
          <a:xfrm>
            <a:off x="4846320" y="3611880"/>
            <a:ext cx="4114800" cy="10515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29"/>
          <p:cNvSpPr/>
          <p:nvPr/>
        </p:nvSpPr>
        <p:spPr>
          <a:xfrm>
            <a:off x="4846320" y="3611880"/>
            <a:ext cx="502920" cy="105156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0"/>
          <p:cNvSpPr/>
          <p:nvPr/>
        </p:nvSpPr>
        <p:spPr>
          <a:xfrm>
            <a:off x="4864608" y="3886200"/>
            <a:ext cx="466344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06</a:t>
            </a:r>
            <a:endParaRPr lang="en-US" sz="1800" dirty="0"/>
          </a:p>
        </p:txBody>
      </p:sp>
      <p:sp>
        <p:nvSpPr>
          <p:cNvPr id="34" name="Text 31"/>
          <p:cNvSpPr/>
          <p:nvPr/>
        </p:nvSpPr>
        <p:spPr>
          <a:xfrm>
            <a:off x="5440680" y="3703320"/>
            <a:ext cx="3429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Conclusion</a:t>
            </a:r>
            <a:endParaRPr lang="en-US" sz="1300" dirty="0"/>
          </a:p>
        </p:txBody>
      </p:sp>
      <p:sp>
        <p:nvSpPr>
          <p:cNvPr id="35" name="Text 32"/>
          <p:cNvSpPr/>
          <p:nvPr/>
        </p:nvSpPr>
        <p:spPr>
          <a:xfrm>
            <a:off x="5440680" y="4133088"/>
            <a:ext cx="3429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 &amp; Recommendations</a:t>
            </a:r>
            <a:endParaRPr lang="en-US" sz="1000" dirty="0"/>
          </a:p>
        </p:txBody>
      </p:sp>
      <p:sp>
        <p:nvSpPr>
          <p:cNvPr id="36" name="Text 33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8979408" cy="82296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kern="0" spc="3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COMPANY INTRODUCTION</a:t>
            </a:r>
            <a:endParaRPr lang="en-US" sz="2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914400"/>
            <a:ext cx="85953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2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Security Ltd is a UK-based private security company founded in 2003 by Peter Harrison in Lancaster. From a single Door Supervisor licence, it has grown into one of the UK's most respected security service providers, with offices in Lancaster, Manchester, London, Liverpool, and Dublin.</a:t>
            </a:r>
            <a:endParaRPr lang="en-US" sz="1250" dirty="0"/>
          </a:p>
        </p:txBody>
      </p:sp>
      <p:sp>
        <p:nvSpPr>
          <p:cNvPr id="7" name="Shape 4"/>
          <p:cNvSpPr/>
          <p:nvPr/>
        </p:nvSpPr>
        <p:spPr>
          <a:xfrm>
            <a:off x="274320" y="1783080"/>
            <a:ext cx="1965960" cy="118872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274320" y="1783080"/>
            <a:ext cx="196596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274320" y="1920240"/>
            <a:ext cx="1965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2003</a:t>
            </a:r>
            <a:endParaRPr lang="en-US" sz="2600" dirty="0"/>
          </a:p>
        </p:txBody>
      </p:sp>
      <p:sp>
        <p:nvSpPr>
          <p:cNvPr id="10" name="Text 7"/>
          <p:cNvSpPr/>
          <p:nvPr/>
        </p:nvSpPr>
        <p:spPr>
          <a:xfrm>
            <a:off x="274320" y="2423160"/>
            <a:ext cx="1965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</a:t>
            </a:r>
            <a:endParaRPr lang="en-US" sz="1050" dirty="0"/>
          </a:p>
        </p:txBody>
      </p:sp>
      <p:sp>
        <p:nvSpPr>
          <p:cNvPr id="11" name="Shape 8"/>
          <p:cNvSpPr/>
          <p:nvPr/>
        </p:nvSpPr>
        <p:spPr>
          <a:xfrm>
            <a:off x="2450592" y="1783080"/>
            <a:ext cx="1965960" cy="118872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2450592" y="1783080"/>
            <a:ext cx="196596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2450592" y="1920240"/>
            <a:ext cx="1965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5+</a:t>
            </a:r>
            <a:endParaRPr lang="en-US" sz="2600" dirty="0"/>
          </a:p>
        </p:txBody>
      </p:sp>
      <p:sp>
        <p:nvSpPr>
          <p:cNvPr id="14" name="Text 11"/>
          <p:cNvSpPr/>
          <p:nvPr/>
        </p:nvSpPr>
        <p:spPr>
          <a:xfrm>
            <a:off x="2450592" y="2423160"/>
            <a:ext cx="1965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&amp; Ireland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Offices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4626864" y="1783080"/>
            <a:ext cx="1965960" cy="118872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4626864" y="1783080"/>
            <a:ext cx="196596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4626864" y="1920240"/>
            <a:ext cx="1965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Top 5%</a:t>
            </a:r>
            <a:endParaRPr lang="en-US" sz="2600" dirty="0"/>
          </a:p>
        </p:txBody>
      </p:sp>
      <p:sp>
        <p:nvSpPr>
          <p:cNvPr id="18" name="Text 15"/>
          <p:cNvSpPr/>
          <p:nvPr/>
        </p:nvSpPr>
        <p:spPr>
          <a:xfrm>
            <a:off x="4626864" y="2423160"/>
            <a:ext cx="1965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SIA Score</a:t>
            </a:r>
            <a:endParaRPr lang="en-US" sz="1050" dirty="0"/>
          </a:p>
        </p:txBody>
      </p:sp>
      <p:sp>
        <p:nvSpPr>
          <p:cNvPr id="19" name="Shape 16"/>
          <p:cNvSpPr/>
          <p:nvPr/>
        </p:nvSpPr>
        <p:spPr>
          <a:xfrm>
            <a:off x="6803136" y="1783080"/>
            <a:ext cx="1965960" cy="118872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6803136" y="1783080"/>
            <a:ext cx="196596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6803136" y="1920240"/>
            <a:ext cx="19659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3x</a:t>
            </a:r>
            <a:endParaRPr lang="en-US" sz="2600" dirty="0"/>
          </a:p>
        </p:txBody>
      </p:sp>
      <p:sp>
        <p:nvSpPr>
          <p:cNvPr id="22" name="Text 19"/>
          <p:cNvSpPr/>
          <p:nvPr/>
        </p:nvSpPr>
        <p:spPr>
          <a:xfrm>
            <a:off x="6803136" y="2423160"/>
            <a:ext cx="1965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Sunday Times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Employer</a:t>
            </a:r>
            <a:endParaRPr lang="en-US" sz="1050" dirty="0"/>
          </a:p>
        </p:txBody>
      </p:sp>
      <p:sp>
        <p:nvSpPr>
          <p:cNvPr id="23" name="Text 20"/>
          <p:cNvSpPr/>
          <p:nvPr/>
        </p:nvSpPr>
        <p:spPr>
          <a:xfrm>
            <a:off x="365760" y="310896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9456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KEY ACCREDITATIONS &amp; VALUES</a:t>
            </a:r>
            <a:endParaRPr lang="en-US" sz="1300" dirty="0"/>
          </a:p>
        </p:txBody>
      </p:sp>
      <p:sp>
        <p:nvSpPr>
          <p:cNvPr id="24" name="Shape 21"/>
          <p:cNvSpPr/>
          <p:nvPr/>
        </p:nvSpPr>
        <p:spPr>
          <a:xfrm>
            <a:off x="320040" y="3520440"/>
            <a:ext cx="109728" cy="10972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512064" y="3456432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SIA Approved Contractor (since 2006) — consistently top 5%</a:t>
            </a:r>
            <a:endParaRPr lang="en-US" sz="1150" dirty="0"/>
          </a:p>
        </p:txBody>
      </p:sp>
      <p:sp>
        <p:nvSpPr>
          <p:cNvPr id="26" name="Shape 23"/>
          <p:cNvSpPr/>
          <p:nvPr/>
        </p:nvSpPr>
        <p:spPr>
          <a:xfrm>
            <a:off x="320040" y="3867912"/>
            <a:ext cx="109728" cy="10972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512064" y="3803904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NSI Gold | ISO 9001 Quality | ISO 14001 Environmental Management</a:t>
            </a:r>
            <a:endParaRPr lang="en-US" sz="1150" dirty="0"/>
          </a:p>
        </p:txBody>
      </p:sp>
      <p:sp>
        <p:nvSpPr>
          <p:cNvPr id="28" name="Shape 25"/>
          <p:cNvSpPr/>
          <p:nvPr/>
        </p:nvSpPr>
        <p:spPr>
          <a:xfrm>
            <a:off x="320040" y="4215384"/>
            <a:ext cx="109728" cy="10972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512064" y="4151376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Living Wage Employer | Disability Confident | MIND Employer</a:t>
            </a:r>
            <a:endParaRPr lang="en-US" sz="1150" dirty="0"/>
          </a:p>
        </p:txBody>
      </p:sp>
      <p:sp>
        <p:nvSpPr>
          <p:cNvPr id="30" name="Shape 27"/>
          <p:cNvSpPr/>
          <p:nvPr/>
        </p:nvSpPr>
        <p:spPr>
          <a:xfrm>
            <a:off x="320040" y="4562856"/>
            <a:ext cx="109728" cy="10972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512064" y="4498848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Mission: 'Keeping People Safe' — culture of improvement &amp; career progression</a:t>
            </a:r>
            <a:endParaRPr lang="en-US" sz="1150" dirty="0"/>
          </a:p>
        </p:txBody>
      </p:sp>
      <p:sp>
        <p:nvSpPr>
          <p:cNvPr id="32" name="Text 29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822960"/>
            <a:ext cx="914400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 ANALYSIS &amp; JOB DESCRIPTION</a:t>
            </a:r>
            <a:endParaRPr lang="en-US" sz="22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960120"/>
            <a:ext cx="8595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346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Role: Security Operations Coordinator – Events &amp; Festivals</a:t>
            </a:r>
            <a:endParaRPr lang="en-US" sz="1300" dirty="0"/>
          </a:p>
        </p:txBody>
      </p:sp>
      <p:sp>
        <p:nvSpPr>
          <p:cNvPr id="7" name="Shape 4"/>
          <p:cNvSpPr/>
          <p:nvPr/>
        </p:nvSpPr>
        <p:spPr>
          <a:xfrm>
            <a:off x="274320" y="1371600"/>
            <a:ext cx="4023360" cy="35661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274320" y="1371600"/>
            <a:ext cx="4023360" cy="36576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320040" y="141732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 ANALYSIS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411480" y="1828800"/>
            <a:ext cx="1097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Purpose: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1508760" y="1828800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Coordinate security operations for events &amp; festivals across the UK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411480" y="2304288"/>
            <a:ext cx="1097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Reporting to: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1508760" y="2304288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 Manager – Festivals &amp; Events</a:t>
            </a:r>
            <a:endParaRPr lang="en-US" sz="1050" dirty="0"/>
          </a:p>
        </p:txBody>
      </p:sp>
      <p:sp>
        <p:nvSpPr>
          <p:cNvPr id="14" name="Text 11"/>
          <p:cNvSpPr/>
          <p:nvPr/>
        </p:nvSpPr>
        <p:spPr>
          <a:xfrm>
            <a:off x="411480" y="2779776"/>
            <a:ext cx="1097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Hours:</a:t>
            </a:r>
            <a:endParaRPr lang="en-US" sz="1050" dirty="0"/>
          </a:p>
        </p:txBody>
      </p:sp>
      <p:sp>
        <p:nvSpPr>
          <p:cNvPr id="15" name="Text 12"/>
          <p:cNvSpPr/>
          <p:nvPr/>
        </p:nvSpPr>
        <p:spPr>
          <a:xfrm>
            <a:off x="1508760" y="2779776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 hrs/week (3 days office, 2 days frontline)</a:t>
            </a:r>
            <a:endParaRPr lang="en-US" sz="1050" dirty="0"/>
          </a:p>
        </p:txBody>
      </p:sp>
      <p:sp>
        <p:nvSpPr>
          <p:cNvPr id="16" name="Text 13"/>
          <p:cNvSpPr/>
          <p:nvPr/>
        </p:nvSpPr>
        <p:spPr>
          <a:xfrm>
            <a:off x="411480" y="3255264"/>
            <a:ext cx="1097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Salary: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1508760" y="3255264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£27,000 – £30,000 per annum</a:t>
            </a:r>
            <a:endParaRPr lang="en-US" sz="1050" dirty="0"/>
          </a:p>
        </p:txBody>
      </p:sp>
      <p:sp>
        <p:nvSpPr>
          <p:cNvPr id="18" name="Text 15"/>
          <p:cNvSpPr/>
          <p:nvPr/>
        </p:nvSpPr>
        <p:spPr>
          <a:xfrm>
            <a:off x="411480" y="3730752"/>
            <a:ext cx="1097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Locations:</a:t>
            </a:r>
            <a:endParaRPr lang="en-US" sz="1050" dirty="0"/>
          </a:p>
        </p:txBody>
      </p:sp>
      <p:sp>
        <p:nvSpPr>
          <p:cNvPr id="19" name="Text 16"/>
          <p:cNvSpPr/>
          <p:nvPr/>
        </p:nvSpPr>
        <p:spPr>
          <a:xfrm>
            <a:off x="1508760" y="3730752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Lancaster, Manchester, Sheffield or Liverpool + travel</a:t>
            </a:r>
            <a:endParaRPr lang="en-US" sz="1050" dirty="0"/>
          </a:p>
        </p:txBody>
      </p:sp>
      <p:sp>
        <p:nvSpPr>
          <p:cNvPr id="20" name="Text 17"/>
          <p:cNvSpPr/>
          <p:nvPr/>
        </p:nvSpPr>
        <p:spPr>
          <a:xfrm>
            <a:off x="411480" y="4206240"/>
            <a:ext cx="10972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Vacancies: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1508760" y="4206240"/>
            <a:ext cx="2651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positions available</a:t>
            </a:r>
            <a:endParaRPr lang="en-US" sz="1050" dirty="0"/>
          </a:p>
        </p:txBody>
      </p:sp>
      <p:sp>
        <p:nvSpPr>
          <p:cNvPr id="22" name="Shape 19"/>
          <p:cNvSpPr/>
          <p:nvPr/>
        </p:nvSpPr>
        <p:spPr>
          <a:xfrm>
            <a:off x="4846320" y="1371600"/>
            <a:ext cx="4023360" cy="356616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4846320" y="1371600"/>
            <a:ext cx="4023360" cy="36576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4892040" y="141732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KEY RESPONSIBILITIES</a:t>
            </a:r>
            <a:endParaRPr lang="en-US" sz="1300" dirty="0"/>
          </a:p>
        </p:txBody>
      </p:sp>
      <p:sp>
        <p:nvSpPr>
          <p:cNvPr id="25" name="Shape 22"/>
          <p:cNvSpPr/>
          <p:nvPr/>
        </p:nvSpPr>
        <p:spPr>
          <a:xfrm>
            <a:off x="4937760" y="1828800"/>
            <a:ext cx="73152" cy="25603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5102352" y="1801368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point of contact for festivals division team members</a:t>
            </a:r>
            <a:endParaRPr lang="en-US" sz="1050" dirty="0"/>
          </a:p>
        </p:txBody>
      </p:sp>
      <p:sp>
        <p:nvSpPr>
          <p:cNvPr id="27" name="Shape 24"/>
          <p:cNvSpPr/>
          <p:nvPr/>
        </p:nvSpPr>
        <p:spPr>
          <a:xfrm>
            <a:off x="4937760" y="2231136"/>
            <a:ext cx="73152" cy="25603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5102352" y="2203704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 &amp; supervise at events throughout summer/winter seasons</a:t>
            </a:r>
            <a:endParaRPr lang="en-US" sz="1050" dirty="0"/>
          </a:p>
        </p:txBody>
      </p:sp>
      <p:sp>
        <p:nvSpPr>
          <p:cNvPr id="29" name="Shape 26"/>
          <p:cNvSpPr/>
          <p:nvPr/>
        </p:nvSpPr>
        <p:spPr>
          <a:xfrm>
            <a:off x="4937760" y="2633472"/>
            <a:ext cx="73152" cy="25603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5102352" y="2606040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Allocate team members to meet resourcing needs</a:t>
            </a:r>
            <a:endParaRPr lang="en-US" sz="1050" dirty="0"/>
          </a:p>
        </p:txBody>
      </p:sp>
      <p:sp>
        <p:nvSpPr>
          <p:cNvPr id="31" name="Shape 28"/>
          <p:cNvSpPr/>
          <p:nvPr/>
        </p:nvSpPr>
        <p:spPr>
          <a:xfrm>
            <a:off x="4937760" y="3035808"/>
            <a:ext cx="73152" cy="25603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5102352" y="3008376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 &amp; finalise schedules for current &amp; future sites</a:t>
            </a:r>
            <a:endParaRPr lang="en-US" sz="1050" dirty="0"/>
          </a:p>
        </p:txBody>
      </p:sp>
      <p:sp>
        <p:nvSpPr>
          <p:cNvPr id="33" name="Shape 30"/>
          <p:cNvSpPr/>
          <p:nvPr/>
        </p:nvSpPr>
        <p:spPr>
          <a:xfrm>
            <a:off x="4937760" y="3438144"/>
            <a:ext cx="73152" cy="25603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5102352" y="3410712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Oversee ongoing training and development of team</a:t>
            </a:r>
            <a:endParaRPr lang="en-US" sz="1050" dirty="0"/>
          </a:p>
        </p:txBody>
      </p:sp>
      <p:sp>
        <p:nvSpPr>
          <p:cNvPr id="35" name="Shape 32"/>
          <p:cNvSpPr/>
          <p:nvPr/>
        </p:nvSpPr>
        <p:spPr>
          <a:xfrm>
            <a:off x="4937760" y="3840480"/>
            <a:ext cx="73152" cy="25603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3"/>
          <p:cNvSpPr/>
          <p:nvPr/>
        </p:nvSpPr>
        <p:spPr>
          <a:xfrm>
            <a:off x="5102352" y="3813048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Recruit, onboard and coach new team members</a:t>
            </a:r>
            <a:endParaRPr lang="en-US" sz="1050" dirty="0"/>
          </a:p>
        </p:txBody>
      </p:sp>
      <p:sp>
        <p:nvSpPr>
          <p:cNvPr id="37" name="Shape 34"/>
          <p:cNvSpPr/>
          <p:nvPr/>
        </p:nvSpPr>
        <p:spPr>
          <a:xfrm>
            <a:off x="4937760" y="4242816"/>
            <a:ext cx="73152" cy="25603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/>
          <p:nvPr/>
        </p:nvSpPr>
        <p:spPr>
          <a:xfrm>
            <a:off x="5102352" y="4215384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Liaise with clients &amp; deputise for Festivals Operations Manager</a:t>
            </a:r>
            <a:endParaRPr lang="en-US" sz="1050" dirty="0"/>
          </a:p>
        </p:txBody>
      </p:sp>
      <p:sp>
        <p:nvSpPr>
          <p:cNvPr id="39" name="Shape 36"/>
          <p:cNvSpPr/>
          <p:nvPr/>
        </p:nvSpPr>
        <p:spPr>
          <a:xfrm>
            <a:off x="4937760" y="4645152"/>
            <a:ext cx="73152" cy="25603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/>
          <p:nvPr/>
        </p:nvSpPr>
        <p:spPr>
          <a:xfrm>
            <a:off x="5102352" y="4617720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Maintain logistics budgets and transport arrangements</a:t>
            </a:r>
            <a:endParaRPr lang="en-US" sz="1050" dirty="0"/>
          </a:p>
        </p:txBody>
      </p:sp>
      <p:sp>
        <p:nvSpPr>
          <p:cNvPr id="41" name="Text 38"/>
          <p:cNvSpPr/>
          <p:nvPr/>
        </p:nvSpPr>
        <p:spPr>
          <a:xfrm>
            <a:off x="274320" y="4956048"/>
            <a:ext cx="82296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A4"/>
                </a:solidFill>
              </a:rPr>
              <a:t>(Armstrong, 2020; Cole, 2004)</a:t>
            </a:r>
            <a:endParaRPr lang="en-US" sz="900" dirty="0"/>
          </a:p>
        </p:txBody>
      </p:sp>
      <p:sp>
        <p:nvSpPr>
          <p:cNvPr id="42" name="Text 39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8979408" cy="82296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kern="0" spc="3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PERSON SPECIFICATION</a:t>
            </a:r>
            <a:endParaRPr lang="en-US" sz="2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91440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FFB3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Operations Coordinator – Events &amp; Festivals</a:t>
            </a:r>
            <a:endParaRPr lang="en-US" sz="125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74320" y="1234440"/>
          <a:ext cx="8595360" cy="3328416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47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91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ATTRIBUTE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346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ESSENTIAL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346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DESIRABLE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45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Qualifications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SIA Door Supervisor / Close Protection Licence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L3 Certificate in Spectator Safety; L5 Crowd Safety Management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Experience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3+ years in Event Security; team coordinator role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Event supervisory or managerial experience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Skills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Excellent IT (MS Suite), communication, problem-solving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Proficiency with workforce management software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Knowledge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Deep understanding of event safety &amp; festival operations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Festival client management &amp; planning processes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Personal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Highly organised, attention to detail, time management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Driving Licence; willingness to travel UK-wide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Interpersonal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Excellent customer service; motivational leadership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C9D1D9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Coaching &amp; mentoring front-line staff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2A3A5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6213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Text 4"/>
          <p:cNvSpPr/>
          <p:nvPr/>
        </p:nvSpPr>
        <p:spPr>
          <a:xfrm>
            <a:off x="274320" y="4956048"/>
            <a:ext cx="82296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A4"/>
                </a:solidFill>
              </a:rPr>
              <a:t>(Bratton &amp; Gold, 2017; CIPD, 2023)</a:t>
            </a:r>
            <a:endParaRPr lang="en-US" sz="900" dirty="0"/>
          </a:p>
        </p:txBody>
      </p:sp>
      <p:sp>
        <p:nvSpPr>
          <p:cNvPr id="9" name="Text 5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822960"/>
            <a:ext cx="914400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RECRUITMENT PROCESS</a:t>
            </a:r>
            <a:endParaRPr lang="en-US" sz="2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228600" y="1005840"/>
            <a:ext cx="27432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228600" y="1005840"/>
            <a:ext cx="2743200" cy="45720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01752" y="1078992"/>
            <a:ext cx="411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01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731520" y="1069848"/>
            <a:ext cx="2148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 Analysis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338328" y="1536192"/>
            <a:ext cx="2542032" cy="11704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role scope, duties &amp; required competencies for the Coordinator role</a:t>
            </a:r>
            <a:endParaRPr lang="en-US" sz="1050" dirty="0"/>
          </a:p>
        </p:txBody>
      </p:sp>
      <p:sp>
        <p:nvSpPr>
          <p:cNvPr id="11" name="Shape 8"/>
          <p:cNvSpPr/>
          <p:nvPr/>
        </p:nvSpPr>
        <p:spPr>
          <a:xfrm>
            <a:off x="2971800" y="1783080"/>
            <a:ext cx="18288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3154680" y="1005840"/>
            <a:ext cx="27432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3154680" y="1005840"/>
            <a:ext cx="2743200" cy="457200"/>
          </a:xfrm>
          <a:prstGeom prst="rect">
            <a:avLst/>
          </a:prstGeom>
          <a:solidFill>
            <a:srgbClr val="1A4A7A"/>
          </a:solidFill>
          <a:ln w="12700">
            <a:solidFill>
              <a:srgbClr val="1A4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3227832" y="1078992"/>
            <a:ext cx="411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02</a:t>
            </a:r>
            <a:endParaRPr lang="en-US" sz="1500" dirty="0"/>
          </a:p>
        </p:txBody>
      </p:sp>
      <p:sp>
        <p:nvSpPr>
          <p:cNvPr id="15" name="Text 12"/>
          <p:cNvSpPr/>
          <p:nvPr/>
        </p:nvSpPr>
        <p:spPr>
          <a:xfrm>
            <a:off x="3657600" y="1069848"/>
            <a:ext cx="2148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 Description</a:t>
            </a: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&amp; Person Spec</a:t>
            </a:r>
            <a:endParaRPr lang="en-US" sz="1150" dirty="0"/>
          </a:p>
        </p:txBody>
      </p:sp>
      <p:sp>
        <p:nvSpPr>
          <p:cNvPr id="16" name="Text 13"/>
          <p:cNvSpPr/>
          <p:nvPr/>
        </p:nvSpPr>
        <p:spPr>
          <a:xfrm>
            <a:off x="3264408" y="1536192"/>
            <a:ext cx="2542032" cy="11704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Draft JD and PS with essential/desirable criteria (SIA licence, 3yr event security exp.)</a:t>
            </a:r>
            <a:endParaRPr lang="en-US" sz="1050" dirty="0"/>
          </a:p>
        </p:txBody>
      </p:sp>
      <p:sp>
        <p:nvSpPr>
          <p:cNvPr id="17" name="Shape 14"/>
          <p:cNvSpPr/>
          <p:nvPr/>
        </p:nvSpPr>
        <p:spPr>
          <a:xfrm>
            <a:off x="5897880" y="1783080"/>
            <a:ext cx="18288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6080760" y="1005840"/>
            <a:ext cx="27432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6080760" y="1005840"/>
            <a:ext cx="2743200" cy="457200"/>
          </a:xfrm>
          <a:prstGeom prst="rect">
            <a:avLst/>
          </a:prstGeom>
          <a:solidFill>
            <a:srgbClr val="14527A"/>
          </a:solidFill>
          <a:ln w="12700">
            <a:solidFill>
              <a:srgbClr val="1452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6153912" y="1078992"/>
            <a:ext cx="411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03</a:t>
            </a:r>
            <a:endParaRPr lang="en-US" sz="1500" dirty="0"/>
          </a:p>
        </p:txBody>
      </p:sp>
      <p:sp>
        <p:nvSpPr>
          <p:cNvPr id="21" name="Text 18"/>
          <p:cNvSpPr/>
          <p:nvPr/>
        </p:nvSpPr>
        <p:spPr>
          <a:xfrm>
            <a:off x="6583680" y="1069848"/>
            <a:ext cx="2148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Advertise</a:t>
            </a: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Vacancy</a:t>
            </a:r>
            <a:endParaRPr lang="en-US" sz="1150" dirty="0"/>
          </a:p>
        </p:txBody>
      </p:sp>
      <p:sp>
        <p:nvSpPr>
          <p:cNvPr id="22" name="Text 19"/>
          <p:cNvSpPr/>
          <p:nvPr/>
        </p:nvSpPr>
        <p:spPr>
          <a:xfrm>
            <a:off x="6190488" y="1536192"/>
            <a:ext cx="2542032" cy="11704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 on FGH careers portal, LinkedIn &amp; sector job boards; deadline 27/03/2026</a:t>
            </a:r>
            <a:endParaRPr lang="en-US" sz="1050" dirty="0"/>
          </a:p>
        </p:txBody>
      </p:sp>
      <p:sp>
        <p:nvSpPr>
          <p:cNvPr id="23" name="Shape 20"/>
          <p:cNvSpPr/>
          <p:nvPr/>
        </p:nvSpPr>
        <p:spPr>
          <a:xfrm>
            <a:off x="228600" y="2971800"/>
            <a:ext cx="27432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228600" y="2971800"/>
            <a:ext cx="2743200" cy="45720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301752" y="3044952"/>
            <a:ext cx="411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04</a:t>
            </a:r>
            <a:endParaRPr lang="en-US" sz="1500" dirty="0"/>
          </a:p>
        </p:txBody>
      </p:sp>
      <p:sp>
        <p:nvSpPr>
          <p:cNvPr id="26" name="Text 23"/>
          <p:cNvSpPr/>
          <p:nvPr/>
        </p:nvSpPr>
        <p:spPr>
          <a:xfrm>
            <a:off x="731520" y="3035808"/>
            <a:ext cx="2148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Shortlisting</a:t>
            </a: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&amp; Screening</a:t>
            </a:r>
            <a:endParaRPr lang="en-US" sz="1150" dirty="0"/>
          </a:p>
        </p:txBody>
      </p:sp>
      <p:sp>
        <p:nvSpPr>
          <p:cNvPr id="27" name="Text 24"/>
          <p:cNvSpPr/>
          <p:nvPr/>
        </p:nvSpPr>
        <p:spPr>
          <a:xfrm>
            <a:off x="338328" y="3502152"/>
            <a:ext cx="2542032" cy="11704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CVs; verify SIA licence; filter against person specification criteria</a:t>
            </a:r>
            <a:endParaRPr lang="en-US" sz="1050" dirty="0"/>
          </a:p>
        </p:txBody>
      </p:sp>
      <p:sp>
        <p:nvSpPr>
          <p:cNvPr id="28" name="Shape 25"/>
          <p:cNvSpPr/>
          <p:nvPr/>
        </p:nvSpPr>
        <p:spPr>
          <a:xfrm>
            <a:off x="2971800" y="3749040"/>
            <a:ext cx="18288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3154680" y="2971800"/>
            <a:ext cx="27432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7"/>
          <p:cNvSpPr/>
          <p:nvPr/>
        </p:nvSpPr>
        <p:spPr>
          <a:xfrm>
            <a:off x="3154680" y="2971800"/>
            <a:ext cx="2743200" cy="457200"/>
          </a:xfrm>
          <a:prstGeom prst="rect">
            <a:avLst/>
          </a:prstGeom>
          <a:solidFill>
            <a:srgbClr val="1A4A7A"/>
          </a:solidFill>
          <a:ln w="12700">
            <a:solidFill>
              <a:srgbClr val="1A4A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3227832" y="3044952"/>
            <a:ext cx="411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05</a:t>
            </a:r>
            <a:endParaRPr lang="en-US" sz="1500" dirty="0"/>
          </a:p>
        </p:txBody>
      </p:sp>
      <p:sp>
        <p:nvSpPr>
          <p:cNvPr id="32" name="Text 29"/>
          <p:cNvSpPr/>
          <p:nvPr/>
        </p:nvSpPr>
        <p:spPr>
          <a:xfrm>
            <a:off x="3657600" y="3035808"/>
            <a:ext cx="2148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Interview &amp;</a:t>
            </a: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Assessment</a:t>
            </a:r>
            <a:endParaRPr lang="en-US" sz="1150" dirty="0"/>
          </a:p>
        </p:txBody>
      </p:sp>
      <p:sp>
        <p:nvSpPr>
          <p:cNvPr id="33" name="Text 30"/>
          <p:cNvSpPr/>
          <p:nvPr/>
        </p:nvSpPr>
        <p:spPr>
          <a:xfrm>
            <a:off x="3264408" y="3502152"/>
            <a:ext cx="2542032" cy="11704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Panel interview at Meet Your Manager sessions; scenario-based assessment</a:t>
            </a:r>
            <a:endParaRPr lang="en-US" sz="1050" dirty="0"/>
          </a:p>
        </p:txBody>
      </p:sp>
      <p:sp>
        <p:nvSpPr>
          <p:cNvPr id="34" name="Shape 31"/>
          <p:cNvSpPr/>
          <p:nvPr/>
        </p:nvSpPr>
        <p:spPr>
          <a:xfrm>
            <a:off x="5897880" y="3749040"/>
            <a:ext cx="18288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2"/>
          <p:cNvSpPr/>
          <p:nvPr/>
        </p:nvSpPr>
        <p:spPr>
          <a:xfrm>
            <a:off x="6080760" y="2971800"/>
            <a:ext cx="2743200" cy="17830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3"/>
          <p:cNvSpPr/>
          <p:nvPr/>
        </p:nvSpPr>
        <p:spPr>
          <a:xfrm>
            <a:off x="6080760" y="2971800"/>
            <a:ext cx="2743200" cy="457200"/>
          </a:xfrm>
          <a:prstGeom prst="rect">
            <a:avLst/>
          </a:prstGeom>
          <a:solidFill>
            <a:srgbClr val="14527A"/>
          </a:solidFill>
          <a:ln w="12700">
            <a:solidFill>
              <a:srgbClr val="14527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4"/>
          <p:cNvSpPr/>
          <p:nvPr/>
        </p:nvSpPr>
        <p:spPr>
          <a:xfrm>
            <a:off x="6153912" y="3044952"/>
            <a:ext cx="411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06</a:t>
            </a:r>
            <a:endParaRPr lang="en-US" sz="1500" dirty="0"/>
          </a:p>
        </p:txBody>
      </p:sp>
      <p:sp>
        <p:nvSpPr>
          <p:cNvPr id="38" name="Text 35"/>
          <p:cNvSpPr/>
          <p:nvPr/>
        </p:nvSpPr>
        <p:spPr>
          <a:xfrm>
            <a:off x="6583680" y="3035808"/>
            <a:ext cx="21488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Onboarding &amp;</a:t>
            </a:r>
            <a:endParaRPr lang="en-US" sz="1150" dirty="0"/>
          </a:p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Induction</a:t>
            </a:r>
            <a:endParaRPr lang="en-US" sz="1150" dirty="0"/>
          </a:p>
        </p:txBody>
      </p:sp>
      <p:sp>
        <p:nvSpPr>
          <p:cNvPr id="39" name="Text 36"/>
          <p:cNvSpPr/>
          <p:nvPr/>
        </p:nvSpPr>
        <p:spPr>
          <a:xfrm>
            <a:off x="6190488" y="3502152"/>
            <a:ext cx="2542032" cy="11704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 availability, schedule shifts, provide uniform &amp; system access; L2 Spectator Safety</a:t>
            </a:r>
            <a:endParaRPr lang="en-US" sz="1050" dirty="0"/>
          </a:p>
        </p:txBody>
      </p:sp>
      <p:sp>
        <p:nvSpPr>
          <p:cNvPr id="40" name="Text 37"/>
          <p:cNvSpPr/>
          <p:nvPr/>
        </p:nvSpPr>
        <p:spPr>
          <a:xfrm>
            <a:off x="274320" y="4956048"/>
            <a:ext cx="82296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A4"/>
                </a:solidFill>
              </a:rPr>
              <a:t>(CIPD, 2023; Armstrong &amp; Taylor, 2020)</a:t>
            </a:r>
            <a:endParaRPr lang="en-US" sz="900" dirty="0"/>
          </a:p>
        </p:txBody>
      </p:sp>
      <p:sp>
        <p:nvSpPr>
          <p:cNvPr id="41" name="Text 38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8979408" cy="82296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&amp; DEVELOPMENT NEEDS</a:t>
            </a:r>
            <a:endParaRPr lang="en-US" sz="22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89611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FFB3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Needs Analysis (TNA) – Security Operations Coordinator</a:t>
            </a:r>
            <a:endParaRPr lang="en-US" sz="1250" dirty="0"/>
          </a:p>
        </p:txBody>
      </p:sp>
      <p:sp>
        <p:nvSpPr>
          <p:cNvPr id="7" name="Text 4"/>
          <p:cNvSpPr/>
          <p:nvPr/>
        </p:nvSpPr>
        <p:spPr>
          <a:xfrm>
            <a:off x="365760" y="1188720"/>
            <a:ext cx="8503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Training Needs Analysis identifies the gap between current competencies and those required for effective performance (Goldstein &amp; Ford, 2002). For the newly recruited Operations Coordinator at FGH Security, the following learning and development needs have been identified:</a:t>
            </a:r>
            <a:endParaRPr lang="en-US" sz="1150" dirty="0"/>
          </a:p>
        </p:txBody>
      </p:sp>
      <p:sp>
        <p:nvSpPr>
          <p:cNvPr id="8" name="Shape 5"/>
          <p:cNvSpPr/>
          <p:nvPr/>
        </p:nvSpPr>
        <p:spPr>
          <a:xfrm>
            <a:off x="274320" y="1920240"/>
            <a:ext cx="4160520" cy="8686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274320" y="1920240"/>
            <a:ext cx="54864" cy="8686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11480" y="1984248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Operational Skills</a:t>
            </a:r>
            <a:endParaRPr lang="en-US" sz="1150" dirty="0"/>
          </a:p>
        </p:txBody>
      </p:sp>
      <p:sp>
        <p:nvSpPr>
          <p:cNvPr id="11" name="Text 8"/>
          <p:cNvSpPr/>
          <p:nvPr/>
        </p:nvSpPr>
        <p:spPr>
          <a:xfrm>
            <a:off x="411480" y="2331720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management system (scheduling software, Fortress)</a:t>
            </a:r>
            <a:endParaRPr lang="en-US" sz="1000" dirty="0"/>
          </a:p>
        </p:txBody>
      </p:sp>
      <p:sp>
        <p:nvSpPr>
          <p:cNvPr id="12" name="Shape 9"/>
          <p:cNvSpPr/>
          <p:nvPr/>
        </p:nvSpPr>
        <p:spPr>
          <a:xfrm>
            <a:off x="3611880" y="2148840"/>
            <a:ext cx="749808" cy="27432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3611880" y="2148840"/>
            <a:ext cx="74980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850" dirty="0"/>
          </a:p>
        </p:txBody>
      </p:sp>
      <p:sp>
        <p:nvSpPr>
          <p:cNvPr id="14" name="Shape 11"/>
          <p:cNvSpPr/>
          <p:nvPr/>
        </p:nvSpPr>
        <p:spPr>
          <a:xfrm>
            <a:off x="4709160" y="1920240"/>
            <a:ext cx="4160520" cy="8686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709160" y="1920240"/>
            <a:ext cx="54864" cy="8686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4846320" y="1984248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Leadership &amp; Coaching</a:t>
            </a:r>
            <a:endParaRPr lang="en-US" sz="1150" dirty="0"/>
          </a:p>
        </p:txBody>
      </p:sp>
      <p:sp>
        <p:nvSpPr>
          <p:cNvPr id="17" name="Text 14"/>
          <p:cNvSpPr/>
          <p:nvPr/>
        </p:nvSpPr>
        <p:spPr>
          <a:xfrm>
            <a:off x="4846320" y="2331720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Motivating &amp; coaching frontline security officers</a:t>
            </a:r>
            <a:endParaRPr lang="en-US" sz="1000" dirty="0"/>
          </a:p>
        </p:txBody>
      </p:sp>
      <p:sp>
        <p:nvSpPr>
          <p:cNvPr id="18" name="Shape 15"/>
          <p:cNvSpPr/>
          <p:nvPr/>
        </p:nvSpPr>
        <p:spPr>
          <a:xfrm>
            <a:off x="8046720" y="2148840"/>
            <a:ext cx="749808" cy="27432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8046720" y="2148840"/>
            <a:ext cx="74980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850" dirty="0"/>
          </a:p>
        </p:txBody>
      </p:sp>
      <p:sp>
        <p:nvSpPr>
          <p:cNvPr id="20" name="Shape 17"/>
          <p:cNvSpPr/>
          <p:nvPr/>
        </p:nvSpPr>
        <p:spPr>
          <a:xfrm>
            <a:off x="274320" y="2898648"/>
            <a:ext cx="4160520" cy="8686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274320" y="2898648"/>
            <a:ext cx="54864" cy="8686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411480" y="2962656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Event Safety Knowledge</a:t>
            </a:r>
            <a:endParaRPr lang="en-US" sz="1150" dirty="0"/>
          </a:p>
        </p:txBody>
      </p:sp>
      <p:sp>
        <p:nvSpPr>
          <p:cNvPr id="23" name="Text 20"/>
          <p:cNvSpPr/>
          <p:nvPr/>
        </p:nvSpPr>
        <p:spPr>
          <a:xfrm>
            <a:off x="411480" y="3310128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L3 Certificate in Spectator Safety (not yet held)</a:t>
            </a:r>
            <a:endParaRPr lang="en-US" sz="1000" dirty="0"/>
          </a:p>
        </p:txBody>
      </p:sp>
      <p:sp>
        <p:nvSpPr>
          <p:cNvPr id="24" name="Shape 21"/>
          <p:cNvSpPr/>
          <p:nvPr/>
        </p:nvSpPr>
        <p:spPr>
          <a:xfrm>
            <a:off x="3611880" y="3127248"/>
            <a:ext cx="749808" cy="27432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3611880" y="3127248"/>
            <a:ext cx="74980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850" dirty="0"/>
          </a:p>
        </p:txBody>
      </p:sp>
      <p:sp>
        <p:nvSpPr>
          <p:cNvPr id="26" name="Shape 23"/>
          <p:cNvSpPr/>
          <p:nvPr/>
        </p:nvSpPr>
        <p:spPr>
          <a:xfrm>
            <a:off x="4709160" y="2898648"/>
            <a:ext cx="4160520" cy="8686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4"/>
          <p:cNvSpPr/>
          <p:nvPr/>
        </p:nvSpPr>
        <p:spPr>
          <a:xfrm>
            <a:off x="4709160" y="2898648"/>
            <a:ext cx="54864" cy="86868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4846320" y="2962656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Compliance &amp; Policy</a:t>
            </a:r>
            <a:endParaRPr lang="en-US" sz="1150" dirty="0"/>
          </a:p>
        </p:txBody>
      </p:sp>
      <p:sp>
        <p:nvSpPr>
          <p:cNvPr id="29" name="Text 26"/>
          <p:cNvSpPr/>
          <p:nvPr/>
        </p:nvSpPr>
        <p:spPr>
          <a:xfrm>
            <a:off x="4846320" y="3310128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internal processes, brand guidelines, reporting formats</a:t>
            </a:r>
            <a:endParaRPr lang="en-US" sz="1000" dirty="0"/>
          </a:p>
        </p:txBody>
      </p:sp>
      <p:sp>
        <p:nvSpPr>
          <p:cNvPr id="30" name="Shape 27"/>
          <p:cNvSpPr/>
          <p:nvPr/>
        </p:nvSpPr>
        <p:spPr>
          <a:xfrm>
            <a:off x="8046720" y="3127248"/>
            <a:ext cx="749808" cy="27432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8046720" y="3127248"/>
            <a:ext cx="74980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850" dirty="0"/>
          </a:p>
        </p:txBody>
      </p:sp>
      <p:sp>
        <p:nvSpPr>
          <p:cNvPr id="32" name="Shape 29"/>
          <p:cNvSpPr/>
          <p:nvPr/>
        </p:nvSpPr>
        <p:spPr>
          <a:xfrm>
            <a:off x="274320" y="3877056"/>
            <a:ext cx="4160520" cy="8686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0"/>
          <p:cNvSpPr/>
          <p:nvPr/>
        </p:nvSpPr>
        <p:spPr>
          <a:xfrm>
            <a:off x="274320" y="3877056"/>
            <a:ext cx="54864" cy="86868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411480" y="3941064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Crowd Safety Management</a:t>
            </a:r>
            <a:endParaRPr lang="en-US" sz="1150" dirty="0"/>
          </a:p>
        </p:txBody>
      </p:sp>
      <p:sp>
        <p:nvSpPr>
          <p:cNvPr id="35" name="Text 32"/>
          <p:cNvSpPr/>
          <p:nvPr/>
        </p:nvSpPr>
        <p:spPr>
          <a:xfrm>
            <a:off x="411480" y="4288536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L5 Crowd Safety Management qualification pathway</a:t>
            </a:r>
            <a:endParaRPr lang="en-US" sz="1000" dirty="0"/>
          </a:p>
        </p:txBody>
      </p:sp>
      <p:sp>
        <p:nvSpPr>
          <p:cNvPr id="36" name="Shape 33"/>
          <p:cNvSpPr/>
          <p:nvPr/>
        </p:nvSpPr>
        <p:spPr>
          <a:xfrm>
            <a:off x="3611880" y="4105656"/>
            <a:ext cx="749808" cy="27432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4"/>
          <p:cNvSpPr/>
          <p:nvPr/>
        </p:nvSpPr>
        <p:spPr>
          <a:xfrm>
            <a:off x="3611880" y="4105656"/>
            <a:ext cx="74980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850" dirty="0"/>
          </a:p>
        </p:txBody>
      </p:sp>
      <p:sp>
        <p:nvSpPr>
          <p:cNvPr id="38" name="Shape 35"/>
          <p:cNvSpPr/>
          <p:nvPr/>
        </p:nvSpPr>
        <p:spPr>
          <a:xfrm>
            <a:off x="4709160" y="3877056"/>
            <a:ext cx="4160520" cy="8686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Shape 36"/>
          <p:cNvSpPr/>
          <p:nvPr/>
        </p:nvSpPr>
        <p:spPr>
          <a:xfrm>
            <a:off x="4709160" y="3877056"/>
            <a:ext cx="54864" cy="86868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/>
          <p:nvPr/>
        </p:nvSpPr>
        <p:spPr>
          <a:xfrm>
            <a:off x="4846320" y="3941064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Commercial Awareness</a:t>
            </a:r>
            <a:endParaRPr lang="en-US" sz="1150" dirty="0"/>
          </a:p>
        </p:txBody>
      </p:sp>
      <p:sp>
        <p:nvSpPr>
          <p:cNvPr id="41" name="Text 38"/>
          <p:cNvSpPr/>
          <p:nvPr/>
        </p:nvSpPr>
        <p:spPr>
          <a:xfrm>
            <a:off x="4846320" y="4288536"/>
            <a:ext cx="3200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Logistics budget management and transport planning</a:t>
            </a:r>
            <a:endParaRPr lang="en-US" sz="1000" dirty="0"/>
          </a:p>
        </p:txBody>
      </p:sp>
      <p:sp>
        <p:nvSpPr>
          <p:cNvPr id="42" name="Shape 39"/>
          <p:cNvSpPr/>
          <p:nvPr/>
        </p:nvSpPr>
        <p:spPr>
          <a:xfrm>
            <a:off x="8046720" y="4105656"/>
            <a:ext cx="749808" cy="27432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0"/>
          <p:cNvSpPr/>
          <p:nvPr/>
        </p:nvSpPr>
        <p:spPr>
          <a:xfrm>
            <a:off x="8046720" y="4105656"/>
            <a:ext cx="74980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</a:t>
            </a:r>
            <a:endParaRPr lang="en-US" sz="850" dirty="0"/>
          </a:p>
        </p:txBody>
      </p:sp>
      <p:sp>
        <p:nvSpPr>
          <p:cNvPr id="44" name="Text 41"/>
          <p:cNvSpPr/>
          <p:nvPr/>
        </p:nvSpPr>
        <p:spPr>
          <a:xfrm>
            <a:off x="365760" y="4818888"/>
            <a:ext cx="7315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C9D1D9"/>
                </a:solidFill>
              </a:rPr>
              <a:t>Priority: </a:t>
            </a:r>
            <a:endParaRPr lang="en-US" sz="950" dirty="0"/>
          </a:p>
        </p:txBody>
      </p:sp>
      <p:sp>
        <p:nvSpPr>
          <p:cNvPr id="45" name="Shape 42"/>
          <p:cNvSpPr/>
          <p:nvPr/>
        </p:nvSpPr>
        <p:spPr>
          <a:xfrm>
            <a:off x="1097280" y="4846320"/>
            <a:ext cx="182880" cy="1828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3"/>
          <p:cNvSpPr/>
          <p:nvPr/>
        </p:nvSpPr>
        <p:spPr>
          <a:xfrm>
            <a:off x="1325880" y="4818888"/>
            <a:ext cx="1097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950" dirty="0"/>
          </a:p>
        </p:txBody>
      </p:sp>
      <p:sp>
        <p:nvSpPr>
          <p:cNvPr id="47" name="Shape 44"/>
          <p:cNvSpPr/>
          <p:nvPr/>
        </p:nvSpPr>
        <p:spPr>
          <a:xfrm>
            <a:off x="2468880" y="4846320"/>
            <a:ext cx="182880" cy="18288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5"/>
          <p:cNvSpPr/>
          <p:nvPr/>
        </p:nvSpPr>
        <p:spPr>
          <a:xfrm>
            <a:off x="2697480" y="4818888"/>
            <a:ext cx="1097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950" dirty="0"/>
          </a:p>
        </p:txBody>
      </p:sp>
      <p:sp>
        <p:nvSpPr>
          <p:cNvPr id="49" name="Shape 46"/>
          <p:cNvSpPr/>
          <p:nvPr/>
        </p:nvSpPr>
        <p:spPr>
          <a:xfrm>
            <a:off x="3840480" y="4846320"/>
            <a:ext cx="182880" cy="18288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Text 47"/>
          <p:cNvSpPr/>
          <p:nvPr/>
        </p:nvSpPr>
        <p:spPr>
          <a:xfrm>
            <a:off x="4069080" y="4818888"/>
            <a:ext cx="1097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</a:t>
            </a:r>
            <a:endParaRPr lang="en-US" sz="950" dirty="0"/>
          </a:p>
        </p:txBody>
      </p:sp>
      <p:sp>
        <p:nvSpPr>
          <p:cNvPr id="51" name="Text 48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822960"/>
            <a:ext cx="9144000" cy="54864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THEORIES (1/2)</a:t>
            </a:r>
            <a:endParaRPr lang="en-US" sz="2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274320" y="1005840"/>
            <a:ext cx="4023360" cy="3840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274320" y="1005840"/>
            <a:ext cx="4023360" cy="45720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20040" y="1060704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BEHAVIOURIST THEORY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365760" y="1536192"/>
            <a:ext cx="3886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Skinner (1938) | Pavlov | Watson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365760" y="1828800"/>
            <a:ext cx="3840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occurs through stimulus-response and reinforcement. Behaviourists argue that behaviour is shaped by positive and negative reinforcement (Skinner, 1974).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365760" y="2542032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at FGH Security: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347472" y="2889504"/>
            <a:ext cx="109728" cy="109728"/>
          </a:xfrm>
          <a:prstGeom prst="ellipse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530352" y="2843784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compliance training with clear pass/fail assessments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347472" y="3310128"/>
            <a:ext cx="109728" cy="109728"/>
          </a:xfrm>
          <a:prstGeom prst="ellipse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530352" y="3264408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SIA licence renewal reinforced through scheduled refresher training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347472" y="3730752"/>
            <a:ext cx="109728" cy="109728"/>
          </a:xfrm>
          <a:prstGeom prst="ellipse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30352" y="3685032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 bonuses &amp; recognition programmes for high Trust Scores</a:t>
            </a:r>
            <a:endParaRPr lang="en-US" sz="1050" dirty="0"/>
          </a:p>
        </p:txBody>
      </p:sp>
      <p:sp>
        <p:nvSpPr>
          <p:cNvPr id="18" name="Shape 15"/>
          <p:cNvSpPr/>
          <p:nvPr/>
        </p:nvSpPr>
        <p:spPr>
          <a:xfrm>
            <a:off x="347472" y="4151376"/>
            <a:ext cx="109728" cy="109728"/>
          </a:xfrm>
          <a:prstGeom prst="ellipse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530352" y="4105656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Probationary appraisals with measurable KPIs</a:t>
            </a:r>
            <a:endParaRPr lang="en-US" sz="1050" dirty="0"/>
          </a:p>
        </p:txBody>
      </p:sp>
      <p:sp>
        <p:nvSpPr>
          <p:cNvPr id="20" name="Shape 17"/>
          <p:cNvSpPr/>
          <p:nvPr/>
        </p:nvSpPr>
        <p:spPr>
          <a:xfrm>
            <a:off x="4846320" y="1005840"/>
            <a:ext cx="4023360" cy="3840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4846320" y="1005840"/>
            <a:ext cx="4023360" cy="4572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4892040" y="1060704"/>
            <a:ext cx="393192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COGNITIVIST THEORY</a:t>
            </a:r>
            <a:endParaRPr lang="en-US" sz="1400" dirty="0"/>
          </a:p>
        </p:txBody>
      </p:sp>
      <p:sp>
        <p:nvSpPr>
          <p:cNvPr id="23" name="Text 20"/>
          <p:cNvSpPr/>
          <p:nvPr/>
        </p:nvSpPr>
        <p:spPr>
          <a:xfrm>
            <a:off x="4892040" y="1536192"/>
            <a:ext cx="3886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Piaget (1936) | Bloom (1956) | Ausubel</a:t>
            </a:r>
            <a:endParaRPr lang="en-US" sz="1050" dirty="0"/>
          </a:p>
        </p:txBody>
      </p:sp>
      <p:sp>
        <p:nvSpPr>
          <p:cNvPr id="24" name="Text 21"/>
          <p:cNvSpPr/>
          <p:nvPr/>
        </p:nvSpPr>
        <p:spPr>
          <a:xfrm>
            <a:off x="4937760" y="1828800"/>
            <a:ext cx="3840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Cognitivism focuses on mental processes — memory, problem-solving, and understanding. Learning is seen as active, information-processing activity (Bloom, 1956; Piaget, 1970).</a:t>
            </a:r>
            <a:endParaRPr lang="en-US" sz="1100" dirty="0"/>
          </a:p>
        </p:txBody>
      </p:sp>
      <p:sp>
        <p:nvSpPr>
          <p:cNvPr id="25" name="Text 22"/>
          <p:cNvSpPr/>
          <p:nvPr/>
        </p:nvSpPr>
        <p:spPr>
          <a:xfrm>
            <a:off x="4937760" y="2542032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at FGH Security:</a:t>
            </a:r>
            <a:endParaRPr lang="en-US" sz="1150" dirty="0"/>
          </a:p>
        </p:txBody>
      </p:sp>
      <p:sp>
        <p:nvSpPr>
          <p:cNvPr id="26" name="Shape 23"/>
          <p:cNvSpPr/>
          <p:nvPr/>
        </p:nvSpPr>
        <p:spPr>
          <a:xfrm>
            <a:off x="4919472" y="2889504"/>
            <a:ext cx="109728" cy="10972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5102352" y="2843784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Bloom's Taxonomy used to structure L3/L5 qualification learning objectives</a:t>
            </a:r>
            <a:endParaRPr lang="en-US" sz="1050" dirty="0"/>
          </a:p>
        </p:txBody>
      </p:sp>
      <p:sp>
        <p:nvSpPr>
          <p:cNvPr id="28" name="Shape 25"/>
          <p:cNvSpPr/>
          <p:nvPr/>
        </p:nvSpPr>
        <p:spPr>
          <a:xfrm>
            <a:off x="4919472" y="3310128"/>
            <a:ext cx="109728" cy="10972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5102352" y="3264408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Scenario-based problem-solving training for incident management </a:t>
            </a:r>
            <a:endParaRPr lang="en-US" sz="1050" dirty="0"/>
          </a:p>
        </p:txBody>
      </p:sp>
      <p:sp>
        <p:nvSpPr>
          <p:cNvPr id="30" name="Shape 27"/>
          <p:cNvSpPr/>
          <p:nvPr/>
        </p:nvSpPr>
        <p:spPr>
          <a:xfrm>
            <a:off x="4919472" y="3730752"/>
            <a:ext cx="109728" cy="10972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5102352" y="3685032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Pre-event briefings with structured information packs &amp; planning sheets</a:t>
            </a:r>
            <a:endParaRPr lang="en-US" sz="1050" dirty="0"/>
          </a:p>
        </p:txBody>
      </p:sp>
      <p:sp>
        <p:nvSpPr>
          <p:cNvPr id="32" name="Shape 29"/>
          <p:cNvSpPr/>
          <p:nvPr/>
        </p:nvSpPr>
        <p:spPr>
          <a:xfrm>
            <a:off x="4919472" y="4151376"/>
            <a:ext cx="109728" cy="10972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0"/>
          <p:cNvSpPr/>
          <p:nvPr/>
        </p:nvSpPr>
        <p:spPr>
          <a:xfrm>
            <a:off x="5102352" y="4105656"/>
            <a:ext cx="3657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E-learning modules on scheduling software with self-paced progression</a:t>
            </a:r>
            <a:endParaRPr lang="en-US" sz="1050" dirty="0"/>
          </a:p>
        </p:txBody>
      </p:sp>
      <p:sp>
        <p:nvSpPr>
          <p:cNvPr id="34" name="Text 31"/>
          <p:cNvSpPr/>
          <p:nvPr/>
        </p:nvSpPr>
        <p:spPr>
          <a:xfrm>
            <a:off x="274320" y="4956048"/>
            <a:ext cx="82296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A4"/>
                </a:solidFill>
              </a:rPr>
              <a:t>(Skinner, 1974; Bloom, 1956; Piaget, 1970)</a:t>
            </a:r>
            <a:endParaRPr lang="en-US" sz="900" dirty="0"/>
          </a:p>
        </p:txBody>
      </p:sp>
      <p:sp>
        <p:nvSpPr>
          <p:cNvPr id="35" name="Text 32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8979408" cy="82296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THEORIES (2/2)</a:t>
            </a:r>
            <a:endParaRPr lang="en-US" sz="2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274320" y="914400"/>
            <a:ext cx="8595360" cy="4114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365760" y="969264"/>
            <a:ext cx="8046720" cy="3017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HUMANIST THEORY — Maslow (1954) | Rogers (1969)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365760" y="1389888"/>
            <a:ext cx="50292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Humanism places the learner at the centre, emphasising self-actualisation, autonomy, and holistic growth (Maslow, 1954; Rogers, 1969). Learning is intrinsically motivated and facilitated rather than instructed.</a:t>
            </a: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365760" y="2029968"/>
            <a:ext cx="5029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B3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at FGH Security:</a:t>
            </a:r>
            <a:endParaRPr lang="en-US" sz="1150" dirty="0"/>
          </a:p>
        </p:txBody>
      </p:sp>
      <p:sp>
        <p:nvSpPr>
          <p:cNvPr id="10" name="Shape 7"/>
          <p:cNvSpPr/>
          <p:nvPr/>
        </p:nvSpPr>
        <p:spPr>
          <a:xfrm>
            <a:off x="347472" y="2340864"/>
            <a:ext cx="109728" cy="109728"/>
          </a:xfrm>
          <a:prstGeom prst="ellipse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530352" y="2286000"/>
            <a:ext cx="49377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FGH's 'Look After the Team' value aligns with Maslow's esteem &amp; belonging needs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347472" y="2724912"/>
            <a:ext cx="109728" cy="109728"/>
          </a:xfrm>
          <a:prstGeom prst="ellipse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530352" y="2670048"/>
            <a:ext cx="49377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Career progression pathways (Coordinator → Area Manager → Operations Manager)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347472" y="3108960"/>
            <a:ext cx="109728" cy="109728"/>
          </a:xfrm>
          <a:prstGeom prst="ellipse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530352" y="3054096"/>
            <a:ext cx="49377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 appraisals, focus groups &amp; team surveys empower individual voice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347472" y="3493008"/>
            <a:ext cx="109728" cy="109728"/>
          </a:xfrm>
          <a:prstGeom prst="ellipse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30352" y="3438144"/>
            <a:ext cx="49377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Living Wage &amp; financial wellbeing support addresses physiological/safety needs</a:t>
            </a:r>
            <a:endParaRPr lang="en-US" sz="1050" dirty="0"/>
          </a:p>
        </p:txBody>
      </p:sp>
      <p:sp>
        <p:nvSpPr>
          <p:cNvPr id="18" name="Shape 15"/>
          <p:cNvSpPr/>
          <p:nvPr/>
        </p:nvSpPr>
        <p:spPr>
          <a:xfrm>
            <a:off x="5486400" y="914400"/>
            <a:ext cx="3383280" cy="4041648"/>
          </a:xfrm>
          <a:prstGeom prst="rect">
            <a:avLst/>
          </a:prstGeom>
          <a:solidFill>
            <a:srgbClr val="16213E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5532120" y="1005840"/>
            <a:ext cx="3291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KOLB'S EXPERIENTIAL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LEARNING CYCLE</a:t>
            </a:r>
            <a:endParaRPr lang="en-US" sz="1200" dirty="0"/>
          </a:p>
        </p:txBody>
      </p:sp>
      <p:sp>
        <p:nvSpPr>
          <p:cNvPr id="20" name="Text 17"/>
          <p:cNvSpPr/>
          <p:nvPr/>
        </p:nvSpPr>
        <p:spPr>
          <a:xfrm>
            <a:off x="5532120" y="1481328"/>
            <a:ext cx="32918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(Kolb, 1984)</a:t>
            </a:r>
            <a:endParaRPr lang="en-US" sz="950" dirty="0"/>
          </a:p>
        </p:txBody>
      </p:sp>
      <p:sp>
        <p:nvSpPr>
          <p:cNvPr id="21" name="Shape 18"/>
          <p:cNvSpPr/>
          <p:nvPr/>
        </p:nvSpPr>
        <p:spPr>
          <a:xfrm>
            <a:off x="5559552" y="1783080"/>
            <a:ext cx="1481328" cy="1353312"/>
          </a:xfrm>
          <a:prstGeom prst="rect">
            <a:avLst/>
          </a:prstGeom>
          <a:solidFill>
            <a:srgbClr val="0A1628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5559552" y="1783080"/>
            <a:ext cx="1481328" cy="9144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5605272" y="1920240"/>
            <a:ext cx="138988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E9456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Concrete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E9456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Experience</a:t>
            </a:r>
            <a:endParaRPr lang="en-US" sz="1000" dirty="0"/>
          </a:p>
        </p:txBody>
      </p:sp>
      <p:sp>
        <p:nvSpPr>
          <p:cNvPr id="24" name="Text 21"/>
          <p:cNvSpPr/>
          <p:nvPr/>
        </p:nvSpPr>
        <p:spPr>
          <a:xfrm>
            <a:off x="5605272" y="2331720"/>
            <a:ext cx="1389888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a live festival security deployment</a:t>
            </a:r>
            <a:endParaRPr lang="en-US" sz="900" dirty="0"/>
          </a:p>
        </p:txBody>
      </p:sp>
      <p:sp>
        <p:nvSpPr>
          <p:cNvPr id="25" name="Shape 22"/>
          <p:cNvSpPr/>
          <p:nvPr/>
        </p:nvSpPr>
        <p:spPr>
          <a:xfrm>
            <a:off x="7187184" y="1783080"/>
            <a:ext cx="1481328" cy="1353312"/>
          </a:xfrm>
          <a:prstGeom prst="rect">
            <a:avLst/>
          </a:prstGeom>
          <a:solidFill>
            <a:srgbClr val="0A1628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3"/>
          <p:cNvSpPr/>
          <p:nvPr/>
        </p:nvSpPr>
        <p:spPr>
          <a:xfrm>
            <a:off x="7187184" y="1783080"/>
            <a:ext cx="1481328" cy="9144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7232904" y="1920240"/>
            <a:ext cx="138988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F346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Reflective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0F346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Observation</a:t>
            </a:r>
            <a:endParaRPr lang="en-US" sz="1000" dirty="0"/>
          </a:p>
        </p:txBody>
      </p:sp>
      <p:sp>
        <p:nvSpPr>
          <p:cNvPr id="28" name="Text 25"/>
          <p:cNvSpPr/>
          <p:nvPr/>
        </p:nvSpPr>
        <p:spPr>
          <a:xfrm>
            <a:off x="7232904" y="2331720"/>
            <a:ext cx="1389888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Post-event debrief &amp; incident review session</a:t>
            </a:r>
            <a:endParaRPr lang="en-US" sz="900" dirty="0"/>
          </a:p>
        </p:txBody>
      </p:sp>
      <p:sp>
        <p:nvSpPr>
          <p:cNvPr id="29" name="Shape 26"/>
          <p:cNvSpPr/>
          <p:nvPr/>
        </p:nvSpPr>
        <p:spPr>
          <a:xfrm>
            <a:off x="5559552" y="3264408"/>
            <a:ext cx="1481328" cy="1353312"/>
          </a:xfrm>
          <a:prstGeom prst="rect">
            <a:avLst/>
          </a:prstGeom>
          <a:solidFill>
            <a:srgbClr val="0A1628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7"/>
          <p:cNvSpPr/>
          <p:nvPr/>
        </p:nvSpPr>
        <p:spPr>
          <a:xfrm>
            <a:off x="5559552" y="3264408"/>
            <a:ext cx="1481328" cy="9144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8"/>
          <p:cNvSpPr/>
          <p:nvPr/>
        </p:nvSpPr>
        <p:spPr>
          <a:xfrm>
            <a:off x="5605272" y="3401568"/>
            <a:ext cx="138988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Abstract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Conceptualisation</a:t>
            </a:r>
            <a:endParaRPr lang="en-US" sz="1000" dirty="0"/>
          </a:p>
        </p:txBody>
      </p:sp>
      <p:sp>
        <p:nvSpPr>
          <p:cNvPr id="32" name="Text 29"/>
          <p:cNvSpPr/>
          <p:nvPr/>
        </p:nvSpPr>
        <p:spPr>
          <a:xfrm>
            <a:off x="5605272" y="3813048"/>
            <a:ext cx="1389888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Linking outcomes to L3/L5 theory &amp; FGH policy</a:t>
            </a:r>
            <a:endParaRPr lang="en-US" sz="900" dirty="0"/>
          </a:p>
        </p:txBody>
      </p:sp>
      <p:sp>
        <p:nvSpPr>
          <p:cNvPr id="33" name="Shape 30"/>
          <p:cNvSpPr/>
          <p:nvPr/>
        </p:nvSpPr>
        <p:spPr>
          <a:xfrm>
            <a:off x="7187184" y="3264408"/>
            <a:ext cx="1481328" cy="1353312"/>
          </a:xfrm>
          <a:prstGeom prst="rect">
            <a:avLst/>
          </a:prstGeom>
          <a:solidFill>
            <a:srgbClr val="0A1628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1"/>
          <p:cNvSpPr/>
          <p:nvPr/>
        </p:nvSpPr>
        <p:spPr>
          <a:xfrm>
            <a:off x="7187184" y="3264408"/>
            <a:ext cx="1481328" cy="9144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/>
          <p:nvPr/>
        </p:nvSpPr>
        <p:spPr>
          <a:xfrm>
            <a:off x="7232904" y="3401568"/>
            <a:ext cx="138988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2ECC71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Active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b="1" dirty="0">
                <a:solidFill>
                  <a:srgbClr val="2ECC71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Experimentation</a:t>
            </a:r>
            <a:endParaRPr lang="en-US" sz="1000" dirty="0"/>
          </a:p>
        </p:txBody>
      </p:sp>
      <p:sp>
        <p:nvSpPr>
          <p:cNvPr id="36" name="Text 33"/>
          <p:cNvSpPr/>
          <p:nvPr/>
        </p:nvSpPr>
        <p:spPr>
          <a:xfrm>
            <a:off x="7232904" y="3813048"/>
            <a:ext cx="1389888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improved methods at next deployment</a:t>
            </a:r>
            <a:endParaRPr lang="en-US" sz="900" dirty="0"/>
          </a:p>
        </p:txBody>
      </p:sp>
      <p:sp>
        <p:nvSpPr>
          <p:cNvPr id="37" name="Text 34"/>
          <p:cNvSpPr/>
          <p:nvPr/>
        </p:nvSpPr>
        <p:spPr>
          <a:xfrm>
            <a:off x="274320" y="4956048"/>
            <a:ext cx="82296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A4"/>
                </a:solidFill>
              </a:rPr>
              <a:t>(Maslow, 1954; Rogers, 1969; Kolb, 1984)</a:t>
            </a:r>
            <a:endParaRPr lang="en-US" sz="900" dirty="0"/>
          </a:p>
        </p:txBody>
      </p:sp>
      <p:sp>
        <p:nvSpPr>
          <p:cNvPr id="38" name="Text 35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822960"/>
            <a:ext cx="914400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TRAINING &amp; DEVELOPMENT METHODS</a:t>
            </a:r>
            <a:endParaRPr lang="en-US" sz="22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896112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interventions for the Security Operations Coordinator at FGH Security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228600" y="1216152"/>
            <a:ext cx="425196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228600" y="1216152"/>
            <a:ext cx="64008" cy="1115568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384048" y="1280160"/>
            <a:ext cx="2743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On-the-Job Training</a:t>
            </a:r>
            <a:endParaRPr lang="en-US" sz="950" dirty="0"/>
          </a:p>
        </p:txBody>
      </p:sp>
      <p:sp>
        <p:nvSpPr>
          <p:cNvPr id="10" name="Text 7"/>
          <p:cNvSpPr/>
          <p:nvPr/>
        </p:nvSpPr>
        <p:spPr>
          <a:xfrm>
            <a:off x="384048" y="1508760"/>
            <a:ext cx="25603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Shadowing &amp; Mentoring</a:t>
            </a:r>
            <a:endParaRPr lang="en-US" sz="1250" dirty="0"/>
          </a:p>
        </p:txBody>
      </p:sp>
      <p:sp>
        <p:nvSpPr>
          <p:cNvPr id="11" name="Text 8"/>
          <p:cNvSpPr/>
          <p:nvPr/>
        </p:nvSpPr>
        <p:spPr>
          <a:xfrm>
            <a:off x="384048" y="1819656"/>
            <a:ext cx="3931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Shadow outgoing Coordinator; mentored by Operations Manager across 3 live events</a:t>
            </a:r>
            <a:endParaRPr lang="en-US" sz="1000" dirty="0"/>
          </a:p>
        </p:txBody>
      </p:sp>
      <p:sp>
        <p:nvSpPr>
          <p:cNvPr id="12" name="Shape 9"/>
          <p:cNvSpPr/>
          <p:nvPr/>
        </p:nvSpPr>
        <p:spPr>
          <a:xfrm>
            <a:off x="3108960" y="1472184"/>
            <a:ext cx="1261872" cy="27432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3108960" y="1472184"/>
            <a:ext cx="12618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Humanist / Experiential</a:t>
            </a:r>
            <a:endParaRPr lang="en-US" sz="800" dirty="0"/>
          </a:p>
        </p:txBody>
      </p:sp>
      <p:sp>
        <p:nvSpPr>
          <p:cNvPr id="14" name="Shape 11"/>
          <p:cNvSpPr/>
          <p:nvPr/>
        </p:nvSpPr>
        <p:spPr>
          <a:xfrm>
            <a:off x="4800600" y="1216152"/>
            <a:ext cx="425196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800600" y="1216152"/>
            <a:ext cx="64008" cy="111556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4956048" y="1280160"/>
            <a:ext cx="2743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Formal Qualification</a:t>
            </a:r>
            <a:endParaRPr lang="en-US" sz="950" dirty="0"/>
          </a:p>
        </p:txBody>
      </p:sp>
      <p:sp>
        <p:nvSpPr>
          <p:cNvPr id="17" name="Text 14"/>
          <p:cNvSpPr/>
          <p:nvPr/>
        </p:nvSpPr>
        <p:spPr>
          <a:xfrm>
            <a:off x="4956048" y="1508760"/>
            <a:ext cx="25603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L3 Spectator Safety</a:t>
            </a:r>
            <a:endParaRPr lang="en-US" sz="1250" dirty="0"/>
          </a:p>
        </p:txBody>
      </p:sp>
      <p:sp>
        <p:nvSpPr>
          <p:cNvPr id="18" name="Text 15"/>
          <p:cNvSpPr/>
          <p:nvPr/>
        </p:nvSpPr>
        <p:spPr>
          <a:xfrm>
            <a:off x="4956048" y="1819656"/>
            <a:ext cx="3931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NCFE/SQA L3 Certificate; assessed via FGH's accredited training division</a:t>
            </a:r>
            <a:endParaRPr lang="en-US" sz="1000" dirty="0"/>
          </a:p>
        </p:txBody>
      </p:sp>
      <p:sp>
        <p:nvSpPr>
          <p:cNvPr id="19" name="Shape 16"/>
          <p:cNvSpPr/>
          <p:nvPr/>
        </p:nvSpPr>
        <p:spPr>
          <a:xfrm>
            <a:off x="7680960" y="1472184"/>
            <a:ext cx="1261872" cy="27432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7680960" y="1472184"/>
            <a:ext cx="12618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Behaviourist</a:t>
            </a:r>
            <a:endParaRPr lang="en-US" sz="800" dirty="0"/>
          </a:p>
        </p:txBody>
      </p:sp>
      <p:sp>
        <p:nvSpPr>
          <p:cNvPr id="21" name="Shape 18"/>
          <p:cNvSpPr/>
          <p:nvPr/>
        </p:nvSpPr>
        <p:spPr>
          <a:xfrm>
            <a:off x="228600" y="2468880"/>
            <a:ext cx="425196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228600" y="2468880"/>
            <a:ext cx="64008" cy="1115568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384048" y="2532888"/>
            <a:ext cx="2743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Coaching Sessions</a:t>
            </a:r>
            <a:endParaRPr lang="en-US" sz="950" dirty="0"/>
          </a:p>
        </p:txBody>
      </p:sp>
      <p:sp>
        <p:nvSpPr>
          <p:cNvPr id="24" name="Text 21"/>
          <p:cNvSpPr/>
          <p:nvPr/>
        </p:nvSpPr>
        <p:spPr>
          <a:xfrm>
            <a:off x="384048" y="2761488"/>
            <a:ext cx="25603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1-to-1 Coaching</a:t>
            </a:r>
            <a:endParaRPr lang="en-US" sz="1250" dirty="0"/>
          </a:p>
        </p:txBody>
      </p:sp>
      <p:sp>
        <p:nvSpPr>
          <p:cNvPr id="25" name="Text 22"/>
          <p:cNvSpPr/>
          <p:nvPr/>
        </p:nvSpPr>
        <p:spPr>
          <a:xfrm>
            <a:off x="384048" y="3072384"/>
            <a:ext cx="3931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coaching with Operations Manager; goal-setting aligned to Maslow's self-actualisation</a:t>
            </a:r>
            <a:endParaRPr lang="en-US" sz="1000" dirty="0"/>
          </a:p>
        </p:txBody>
      </p:sp>
      <p:sp>
        <p:nvSpPr>
          <p:cNvPr id="26" name="Shape 23"/>
          <p:cNvSpPr/>
          <p:nvPr/>
        </p:nvSpPr>
        <p:spPr>
          <a:xfrm>
            <a:off x="3108960" y="2724912"/>
            <a:ext cx="1261872" cy="274320"/>
          </a:xfrm>
          <a:prstGeom prst="rect">
            <a:avLst/>
          </a:prstGeom>
          <a:solidFill>
            <a:srgbClr val="FFB347"/>
          </a:solidFill>
          <a:ln w="12700">
            <a:solidFill>
              <a:srgbClr val="FFB3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3108960" y="2724912"/>
            <a:ext cx="12618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Humanist</a:t>
            </a:r>
            <a:endParaRPr lang="en-US" sz="800" dirty="0"/>
          </a:p>
        </p:txBody>
      </p:sp>
      <p:sp>
        <p:nvSpPr>
          <p:cNvPr id="28" name="Shape 25"/>
          <p:cNvSpPr/>
          <p:nvPr/>
        </p:nvSpPr>
        <p:spPr>
          <a:xfrm>
            <a:off x="4800600" y="2468880"/>
            <a:ext cx="425196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4800600" y="2468880"/>
            <a:ext cx="64008" cy="1115568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4956048" y="2532888"/>
            <a:ext cx="2743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E-Learning</a:t>
            </a:r>
            <a:endParaRPr lang="en-US" sz="950" dirty="0"/>
          </a:p>
        </p:txBody>
      </p:sp>
      <p:sp>
        <p:nvSpPr>
          <p:cNvPr id="31" name="Text 28"/>
          <p:cNvSpPr/>
          <p:nvPr/>
        </p:nvSpPr>
        <p:spPr>
          <a:xfrm>
            <a:off x="4956048" y="2761488"/>
            <a:ext cx="25603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Fortress Software Module</a:t>
            </a:r>
            <a:endParaRPr lang="en-US" sz="1250" dirty="0"/>
          </a:p>
        </p:txBody>
      </p:sp>
      <p:sp>
        <p:nvSpPr>
          <p:cNvPr id="32" name="Text 29"/>
          <p:cNvSpPr/>
          <p:nvPr/>
        </p:nvSpPr>
        <p:spPr>
          <a:xfrm>
            <a:off x="4956048" y="3072384"/>
            <a:ext cx="3931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Self-paced online training on workforce scheduling system; Bloom's Apply/Analyse level</a:t>
            </a:r>
            <a:endParaRPr lang="en-US" sz="1000" dirty="0"/>
          </a:p>
        </p:txBody>
      </p:sp>
      <p:sp>
        <p:nvSpPr>
          <p:cNvPr id="33" name="Shape 30"/>
          <p:cNvSpPr/>
          <p:nvPr/>
        </p:nvSpPr>
        <p:spPr>
          <a:xfrm>
            <a:off x="7680960" y="2724912"/>
            <a:ext cx="1261872" cy="27432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7680960" y="2724912"/>
            <a:ext cx="12618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Cognitivist</a:t>
            </a:r>
            <a:endParaRPr lang="en-US" sz="800" dirty="0"/>
          </a:p>
        </p:txBody>
      </p:sp>
      <p:sp>
        <p:nvSpPr>
          <p:cNvPr id="35" name="Shape 32"/>
          <p:cNvSpPr/>
          <p:nvPr/>
        </p:nvSpPr>
        <p:spPr>
          <a:xfrm>
            <a:off x="228600" y="3721608"/>
            <a:ext cx="425196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Shape 33"/>
          <p:cNvSpPr/>
          <p:nvPr/>
        </p:nvSpPr>
        <p:spPr>
          <a:xfrm>
            <a:off x="228600" y="3721608"/>
            <a:ext cx="64008" cy="1115568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4"/>
          <p:cNvSpPr/>
          <p:nvPr/>
        </p:nvSpPr>
        <p:spPr>
          <a:xfrm>
            <a:off x="384048" y="3785616"/>
            <a:ext cx="2743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Reflective Practice</a:t>
            </a:r>
            <a:endParaRPr lang="en-US" sz="950" dirty="0"/>
          </a:p>
        </p:txBody>
      </p:sp>
      <p:sp>
        <p:nvSpPr>
          <p:cNvPr id="38" name="Text 35"/>
          <p:cNvSpPr/>
          <p:nvPr/>
        </p:nvSpPr>
        <p:spPr>
          <a:xfrm>
            <a:off x="384048" y="4014216"/>
            <a:ext cx="25603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Post-Event Debriefs</a:t>
            </a:r>
            <a:endParaRPr lang="en-US" sz="1250" dirty="0"/>
          </a:p>
        </p:txBody>
      </p:sp>
      <p:sp>
        <p:nvSpPr>
          <p:cNvPr id="39" name="Text 36"/>
          <p:cNvSpPr/>
          <p:nvPr/>
        </p:nvSpPr>
        <p:spPr>
          <a:xfrm>
            <a:off x="384048" y="4325112"/>
            <a:ext cx="3931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debrief after every event; fed back into planning for subsequent deployments</a:t>
            </a:r>
            <a:endParaRPr lang="en-US" sz="1000" dirty="0"/>
          </a:p>
        </p:txBody>
      </p:sp>
      <p:sp>
        <p:nvSpPr>
          <p:cNvPr id="40" name="Shape 37"/>
          <p:cNvSpPr/>
          <p:nvPr/>
        </p:nvSpPr>
        <p:spPr>
          <a:xfrm>
            <a:off x="3108960" y="3977640"/>
            <a:ext cx="1261872" cy="27432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8"/>
          <p:cNvSpPr/>
          <p:nvPr/>
        </p:nvSpPr>
        <p:spPr>
          <a:xfrm>
            <a:off x="3108960" y="3977640"/>
            <a:ext cx="12618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Kolb Experiential</a:t>
            </a:r>
            <a:endParaRPr lang="en-US" sz="800" dirty="0"/>
          </a:p>
        </p:txBody>
      </p:sp>
      <p:sp>
        <p:nvSpPr>
          <p:cNvPr id="42" name="Shape 39"/>
          <p:cNvSpPr/>
          <p:nvPr/>
        </p:nvSpPr>
        <p:spPr>
          <a:xfrm>
            <a:off x="4800600" y="3721608"/>
            <a:ext cx="425196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Shape 40"/>
          <p:cNvSpPr/>
          <p:nvPr/>
        </p:nvSpPr>
        <p:spPr>
          <a:xfrm>
            <a:off x="4800600" y="3721608"/>
            <a:ext cx="64008" cy="111556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1"/>
          <p:cNvSpPr/>
          <p:nvPr/>
        </p:nvSpPr>
        <p:spPr>
          <a:xfrm>
            <a:off x="4956048" y="3785616"/>
            <a:ext cx="2743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CPD</a:t>
            </a:r>
            <a:endParaRPr lang="en-US" sz="950" dirty="0"/>
          </a:p>
        </p:txBody>
      </p:sp>
      <p:sp>
        <p:nvSpPr>
          <p:cNvPr id="45" name="Text 42"/>
          <p:cNvSpPr/>
          <p:nvPr/>
        </p:nvSpPr>
        <p:spPr>
          <a:xfrm>
            <a:off x="4956048" y="4014216"/>
            <a:ext cx="25603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2E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L5 Crowd Safety Mgmt</a:t>
            </a:r>
            <a:endParaRPr lang="en-US" sz="1250" dirty="0"/>
          </a:p>
        </p:txBody>
      </p:sp>
      <p:sp>
        <p:nvSpPr>
          <p:cNvPr id="46" name="Text 43"/>
          <p:cNvSpPr/>
          <p:nvPr/>
        </p:nvSpPr>
        <p:spPr>
          <a:xfrm>
            <a:off x="4956048" y="4325112"/>
            <a:ext cx="393192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Pathway to advanced qualification supporting career progression to Event Operations Manager</a:t>
            </a:r>
            <a:endParaRPr lang="en-US" sz="1000" dirty="0"/>
          </a:p>
        </p:txBody>
      </p:sp>
      <p:sp>
        <p:nvSpPr>
          <p:cNvPr id="47" name="Shape 44"/>
          <p:cNvSpPr/>
          <p:nvPr/>
        </p:nvSpPr>
        <p:spPr>
          <a:xfrm>
            <a:off x="7680960" y="3977640"/>
            <a:ext cx="1261872" cy="27432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5"/>
          <p:cNvSpPr/>
          <p:nvPr/>
        </p:nvSpPr>
        <p:spPr>
          <a:xfrm>
            <a:off x="7680960" y="3977640"/>
            <a:ext cx="12618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Cognitivist / Humanist</a:t>
            </a:r>
            <a:endParaRPr lang="en-US" sz="800" dirty="0"/>
          </a:p>
        </p:txBody>
      </p:sp>
      <p:sp>
        <p:nvSpPr>
          <p:cNvPr id="49" name="Text 46"/>
          <p:cNvSpPr/>
          <p:nvPr/>
        </p:nvSpPr>
        <p:spPr>
          <a:xfrm>
            <a:off x="274320" y="4956048"/>
            <a:ext cx="82296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8892A4"/>
                </a:solidFill>
              </a:rPr>
              <a:t>(Goldstein &amp; Ford, 2002; CIPD, 2023; Kolb, 1984)</a:t>
            </a:r>
            <a:endParaRPr lang="en-US" sz="900" dirty="0"/>
          </a:p>
        </p:txBody>
      </p:sp>
      <p:sp>
        <p:nvSpPr>
          <p:cNvPr id="50" name="Text 47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164592" y="0"/>
            <a:ext cx="8979408" cy="82296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kern="0" spc="5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CONCLUSION</a:t>
            </a:r>
            <a:endParaRPr lang="en-US" sz="28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65760" y="914400"/>
            <a:ext cx="8503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has demonstrated how FGH Security Ltd can effectively recruit and develop a Security Operations Coordinator through a structured HR approach:</a:t>
            </a:r>
            <a:endParaRPr lang="en-US" sz="1200" dirty="0"/>
          </a:p>
        </p:txBody>
      </p:sp>
      <p:sp>
        <p:nvSpPr>
          <p:cNvPr id="7" name="Shape 4"/>
          <p:cNvSpPr/>
          <p:nvPr/>
        </p:nvSpPr>
        <p:spPr>
          <a:xfrm>
            <a:off x="274320" y="1508760"/>
            <a:ext cx="8595360" cy="566928"/>
          </a:xfrm>
          <a:prstGeom prst="rect">
            <a:avLst/>
          </a:prstGeom>
          <a:solidFill>
            <a:srgbClr val="16213E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274320" y="1508760"/>
            <a:ext cx="54864" cy="56692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11480" y="1618488"/>
            <a:ext cx="1371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Recruitment: 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1737360" y="1581912"/>
            <a:ext cx="69951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rigorous 6-step process — from job analysis to onboarding — ensures the right candidate with SIA licence and event experience is selected (CIPD, 2023).</a:t>
            </a:r>
            <a:endParaRPr lang="en-US" sz="1050" dirty="0"/>
          </a:p>
        </p:txBody>
      </p:sp>
      <p:sp>
        <p:nvSpPr>
          <p:cNvPr id="11" name="Shape 8"/>
          <p:cNvSpPr/>
          <p:nvPr/>
        </p:nvSpPr>
        <p:spPr>
          <a:xfrm>
            <a:off x="274320" y="2185416"/>
            <a:ext cx="8595360" cy="566928"/>
          </a:xfrm>
          <a:prstGeom prst="rect">
            <a:avLst/>
          </a:prstGeom>
          <a:solidFill>
            <a:srgbClr val="16213E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274320" y="2185416"/>
            <a:ext cx="54864" cy="56692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11480" y="2295144"/>
            <a:ext cx="1371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Job Design: 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1737360" y="2258568"/>
            <a:ext cx="69951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clear job description and person specification set performance expectations, align the role to FGH's 'Keeping People Safe' mission, and guide the TNA.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274320" y="2862072"/>
            <a:ext cx="8595360" cy="566928"/>
          </a:xfrm>
          <a:prstGeom prst="rect">
            <a:avLst/>
          </a:prstGeom>
          <a:solidFill>
            <a:srgbClr val="16213E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274320" y="2862072"/>
            <a:ext cx="54864" cy="56692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411480" y="2971800"/>
            <a:ext cx="1371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Behaviourist Learning: 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1737360" y="2935224"/>
            <a:ext cx="69951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compliance training, SIA refreshers and KPI-based appraisals reinforce required standards through repetition and feedback (Skinner, 1974).</a:t>
            </a:r>
            <a:endParaRPr lang="en-US" sz="1050" dirty="0"/>
          </a:p>
        </p:txBody>
      </p:sp>
      <p:sp>
        <p:nvSpPr>
          <p:cNvPr id="19" name="Shape 16"/>
          <p:cNvSpPr/>
          <p:nvPr/>
        </p:nvSpPr>
        <p:spPr>
          <a:xfrm>
            <a:off x="274320" y="3538728"/>
            <a:ext cx="8595360" cy="566928"/>
          </a:xfrm>
          <a:prstGeom prst="rect">
            <a:avLst/>
          </a:prstGeom>
          <a:solidFill>
            <a:srgbClr val="16213E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274320" y="3538728"/>
            <a:ext cx="54864" cy="56692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411480" y="3648456"/>
            <a:ext cx="1371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Cognitivist Learning: </a:t>
            </a:r>
            <a:endParaRPr lang="en-US" sz="1100" dirty="0"/>
          </a:p>
        </p:txBody>
      </p:sp>
      <p:sp>
        <p:nvSpPr>
          <p:cNvPr id="22" name="Text 19"/>
          <p:cNvSpPr/>
          <p:nvPr/>
        </p:nvSpPr>
        <p:spPr>
          <a:xfrm>
            <a:off x="1737360" y="3611880"/>
            <a:ext cx="69951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Bloom's Taxonomy and scenario-based problem-solving develop analytical and decision-making capabilities essential for event management (Bloom, 1956).</a:t>
            </a:r>
            <a:endParaRPr lang="en-US" sz="1050" dirty="0"/>
          </a:p>
        </p:txBody>
      </p:sp>
      <p:sp>
        <p:nvSpPr>
          <p:cNvPr id="23" name="Shape 20"/>
          <p:cNvSpPr/>
          <p:nvPr/>
        </p:nvSpPr>
        <p:spPr>
          <a:xfrm>
            <a:off x="274320" y="4215384"/>
            <a:ext cx="8595360" cy="566928"/>
          </a:xfrm>
          <a:prstGeom prst="rect">
            <a:avLst/>
          </a:prstGeom>
          <a:solidFill>
            <a:srgbClr val="16213E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1"/>
          <p:cNvSpPr/>
          <p:nvPr/>
        </p:nvSpPr>
        <p:spPr>
          <a:xfrm>
            <a:off x="274320" y="4215384"/>
            <a:ext cx="54864" cy="56692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411480" y="4325112"/>
            <a:ext cx="1371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B347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Humanist &amp; Experiential: </a:t>
            </a:r>
            <a:endParaRPr lang="en-US" sz="1100" dirty="0"/>
          </a:p>
        </p:txBody>
      </p:sp>
      <p:sp>
        <p:nvSpPr>
          <p:cNvPr id="26" name="Text 23"/>
          <p:cNvSpPr/>
          <p:nvPr/>
        </p:nvSpPr>
        <p:spPr>
          <a:xfrm>
            <a:off x="1737360" y="4288536"/>
            <a:ext cx="69951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C9D1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Maslow's hierarchy and Kolb's cycle underpin FGH's people-first culture — career progression, mentoring and post-event reflection drive continuous improvement.</a:t>
            </a:r>
            <a:endParaRPr lang="en-US" sz="1050" dirty="0"/>
          </a:p>
        </p:txBody>
      </p:sp>
      <p:sp>
        <p:nvSpPr>
          <p:cNvPr id="27" name="Text 24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822960"/>
            <a:ext cx="9144000" cy="54864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365760" y="109728"/>
            <a:ext cx="6400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kern="0" spc="5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REFERENCES</a:t>
            </a:r>
            <a:endParaRPr lang="en-US" sz="26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0" y="45720"/>
            <a:ext cx="1737360" cy="73152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274320" y="987552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274320" y="987552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84048" y="1033272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Armstrong, M. and Taylor, S. (2020) Armstrong's Handbook of Human Resource Management Practice. 15th edn. London: Kogan Page.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274320" y="1664208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74320" y="1664208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84048" y="1709928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Bloom, B.S. (ed.) (1956) Taxonomy of Educational Objectives: The Classification of Educational Goals. New York: David McKay.</a:t>
            </a:r>
            <a:endParaRPr lang="en-US" sz="900" dirty="0"/>
          </a:p>
        </p:txBody>
      </p:sp>
      <p:sp>
        <p:nvSpPr>
          <p:cNvPr id="12" name="Shape 9"/>
          <p:cNvSpPr/>
          <p:nvPr/>
        </p:nvSpPr>
        <p:spPr>
          <a:xfrm>
            <a:off x="274320" y="2340864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274320" y="2340864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384048" y="2386584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Bratton, J. and Gold, J. (2017) Human Resource Management: Theory and Practice. 6th edn. London: Palgrave Macmillan.</a:t>
            </a:r>
            <a:endParaRPr lang="en-US" sz="900" dirty="0"/>
          </a:p>
        </p:txBody>
      </p:sp>
      <p:sp>
        <p:nvSpPr>
          <p:cNvPr id="15" name="Shape 12"/>
          <p:cNvSpPr/>
          <p:nvPr/>
        </p:nvSpPr>
        <p:spPr>
          <a:xfrm>
            <a:off x="274320" y="3017520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274320" y="3017520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384048" y="3063240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(2023) Recruitment and Selection. Available at: https://www.cipd.co.uk [Accessed: March 2026].</a:t>
            </a:r>
            <a:endParaRPr lang="en-US" sz="900" dirty="0"/>
          </a:p>
        </p:txBody>
      </p:sp>
      <p:sp>
        <p:nvSpPr>
          <p:cNvPr id="18" name="Shape 15"/>
          <p:cNvSpPr/>
          <p:nvPr/>
        </p:nvSpPr>
        <p:spPr>
          <a:xfrm>
            <a:off x="274320" y="3694176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274320" y="3694176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384048" y="3739896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Security Ltd (2026) About Us. Available at: https://www.fghsecurity.co.uk [Accessed: March 2026].</a:t>
            </a:r>
            <a:endParaRPr lang="en-US" sz="900" dirty="0"/>
          </a:p>
        </p:txBody>
      </p:sp>
      <p:sp>
        <p:nvSpPr>
          <p:cNvPr id="21" name="Shape 18"/>
          <p:cNvSpPr/>
          <p:nvPr/>
        </p:nvSpPr>
        <p:spPr>
          <a:xfrm>
            <a:off x="274320" y="4370832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274320" y="4370832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384048" y="4416552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FGH Security Ltd (2026) Security Operations Coordinator – Events &amp; Festivals. Available at: https://careers.fghsecurity.co.uk [Accessed: March 2026].</a:t>
            </a:r>
            <a:endParaRPr lang="en-US" sz="900" dirty="0"/>
          </a:p>
        </p:txBody>
      </p:sp>
      <p:sp>
        <p:nvSpPr>
          <p:cNvPr id="24" name="Shape 21"/>
          <p:cNvSpPr/>
          <p:nvPr/>
        </p:nvSpPr>
        <p:spPr>
          <a:xfrm>
            <a:off x="4846320" y="987552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4846320" y="987552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4956048" y="1033272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Goldstein, I.L. and Ford, J.K. (2002) Training in Organisations. 4th edn. Belmont: Wadsworth.</a:t>
            </a:r>
            <a:endParaRPr lang="en-US" sz="900" dirty="0"/>
          </a:p>
        </p:txBody>
      </p:sp>
      <p:sp>
        <p:nvSpPr>
          <p:cNvPr id="27" name="Shape 24"/>
          <p:cNvSpPr/>
          <p:nvPr/>
        </p:nvSpPr>
        <p:spPr>
          <a:xfrm>
            <a:off x="4846320" y="1664208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5"/>
          <p:cNvSpPr/>
          <p:nvPr/>
        </p:nvSpPr>
        <p:spPr>
          <a:xfrm>
            <a:off x="4846320" y="1664208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4956048" y="1709928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Kolb, D.A. (1984) Experiential Learning: Experience as the Source of Learning and Development. New Jersey: Prentice Hall.</a:t>
            </a:r>
            <a:endParaRPr lang="en-US" sz="900" dirty="0"/>
          </a:p>
        </p:txBody>
      </p:sp>
      <p:sp>
        <p:nvSpPr>
          <p:cNvPr id="30" name="Shape 27"/>
          <p:cNvSpPr/>
          <p:nvPr/>
        </p:nvSpPr>
        <p:spPr>
          <a:xfrm>
            <a:off x="4846320" y="2340864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8"/>
          <p:cNvSpPr/>
          <p:nvPr/>
        </p:nvSpPr>
        <p:spPr>
          <a:xfrm>
            <a:off x="4846320" y="2340864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4956048" y="2386584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Maslow, A.H. (1954) Motivation and Personality. New York: Harper and Row.</a:t>
            </a:r>
            <a:endParaRPr lang="en-US" sz="900" dirty="0"/>
          </a:p>
        </p:txBody>
      </p:sp>
      <p:sp>
        <p:nvSpPr>
          <p:cNvPr id="33" name="Shape 30"/>
          <p:cNvSpPr/>
          <p:nvPr/>
        </p:nvSpPr>
        <p:spPr>
          <a:xfrm>
            <a:off x="4846320" y="3017520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Shape 31"/>
          <p:cNvSpPr/>
          <p:nvPr/>
        </p:nvSpPr>
        <p:spPr>
          <a:xfrm>
            <a:off x="4846320" y="3017520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2"/>
          <p:cNvSpPr/>
          <p:nvPr/>
        </p:nvSpPr>
        <p:spPr>
          <a:xfrm>
            <a:off x="4956048" y="3063240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Piaget, J. (1970) Science of Education and the Psychology of the Child. New York: Orion Press.</a:t>
            </a:r>
            <a:endParaRPr lang="en-US" sz="900" dirty="0"/>
          </a:p>
        </p:txBody>
      </p:sp>
      <p:sp>
        <p:nvSpPr>
          <p:cNvPr id="36" name="Shape 33"/>
          <p:cNvSpPr/>
          <p:nvPr/>
        </p:nvSpPr>
        <p:spPr>
          <a:xfrm>
            <a:off x="4846320" y="3694176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4"/>
          <p:cNvSpPr/>
          <p:nvPr/>
        </p:nvSpPr>
        <p:spPr>
          <a:xfrm>
            <a:off x="4846320" y="3694176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/>
          <p:nvPr/>
        </p:nvSpPr>
        <p:spPr>
          <a:xfrm>
            <a:off x="4956048" y="3739896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Rogers, C. (1969) Freedom to Learn. Columbus: Charles E. Merrill.</a:t>
            </a:r>
            <a:endParaRPr lang="en-US" sz="900" dirty="0"/>
          </a:p>
        </p:txBody>
      </p:sp>
      <p:sp>
        <p:nvSpPr>
          <p:cNvPr id="39" name="Shape 36"/>
          <p:cNvSpPr/>
          <p:nvPr/>
        </p:nvSpPr>
        <p:spPr>
          <a:xfrm>
            <a:off x="4846320" y="4370832"/>
            <a:ext cx="4206240" cy="585216"/>
          </a:xfrm>
          <a:prstGeom prst="rect">
            <a:avLst/>
          </a:prstGeom>
          <a:solidFill>
            <a:srgbClr val="FFFFFF"/>
          </a:solidFill>
          <a:ln w="12700">
            <a:solidFill>
              <a:srgbClr val="E8EC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Shape 37"/>
          <p:cNvSpPr/>
          <p:nvPr/>
        </p:nvSpPr>
        <p:spPr>
          <a:xfrm>
            <a:off x="4846320" y="4370832"/>
            <a:ext cx="54864" cy="58521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8"/>
          <p:cNvSpPr/>
          <p:nvPr/>
        </p:nvSpPr>
        <p:spPr>
          <a:xfrm>
            <a:off x="4956048" y="4416552"/>
            <a:ext cx="4005072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Skinner, B.F. (1974) About Behaviourism. New York: Knopf.</a:t>
            </a:r>
            <a:endParaRPr lang="en-US" sz="900" dirty="0"/>
          </a:p>
        </p:txBody>
      </p:sp>
      <p:sp>
        <p:nvSpPr>
          <p:cNvPr id="42" name="Text 39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5070348"/>
            <a:ext cx="914400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0" y="457200"/>
            <a:ext cx="2743200" cy="139903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57200" y="201168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200" b="1" kern="0" spc="800" dirty="0">
                <a:solidFill>
                  <a:srgbClr val="FFFFFF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THANK YOU</a:t>
            </a:r>
            <a:endParaRPr lang="en-US" sz="4200" dirty="0"/>
          </a:p>
        </p:txBody>
      </p:sp>
      <p:sp>
        <p:nvSpPr>
          <p:cNvPr id="6" name="Text 3"/>
          <p:cNvSpPr/>
          <p:nvPr/>
        </p:nvSpPr>
        <p:spPr>
          <a:xfrm>
            <a:off x="457200" y="283464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FFB3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800" dirty="0"/>
          </a:p>
        </p:txBody>
      </p:sp>
      <p:sp>
        <p:nvSpPr>
          <p:cNvPr id="7" name="Shape 4"/>
          <p:cNvSpPr/>
          <p:nvPr/>
        </p:nvSpPr>
        <p:spPr>
          <a:xfrm>
            <a:off x="2286000" y="3383280"/>
            <a:ext cx="4572000" cy="36576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57200" y="3566160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by: 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Alhajji Abu Bakr Bangura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457200" y="3950208"/>
            <a:ext cx="82296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892A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(Hons) Leadership and Management Skills for the Workplace  |  LCLM5002  |  March 2026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457200" y="443484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i="1" dirty="0">
                <a:solidFill>
                  <a:srgbClr val="E94560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'Keeping People Safe' — FGH Security Ltd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8686800" y="4846320"/>
            <a:ext cx="3657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92A4"/>
                </a:solidFill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</TotalTime>
  <Words>1735</Words>
  <Application>Microsoft Office PowerPoint</Application>
  <PresentationFormat>On-screen Show (16:9)</PresentationFormat>
  <Paragraphs>265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and Managing Individuals and Teams – FGH Security Ltd</dc:title>
  <dc:subject>PptxGenJS Presentation</dc:subject>
  <dc:creator>Alhajji Abu Bakr Bangura</dc:creator>
  <cp:lastModifiedBy>Alhaji Abubakar Bangura</cp:lastModifiedBy>
  <cp:revision>3</cp:revision>
  <dcterms:created xsi:type="dcterms:W3CDTF">2026-03-13T17:33:01Z</dcterms:created>
  <dcterms:modified xsi:type="dcterms:W3CDTF">2026-03-18T23:43:59Z</dcterms:modified>
</cp:coreProperties>
</file>