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86" r:id="rId2"/>
    <p:sldId id="533" r:id="rId3"/>
    <p:sldId id="534" r:id="rId4"/>
    <p:sldId id="296" r:id="rId5"/>
    <p:sldId id="299" r:id="rId6"/>
    <p:sldId id="537" r:id="rId7"/>
    <p:sldId id="298" r:id="rId8"/>
    <p:sldId id="294" r:id="rId9"/>
    <p:sldId id="535" r:id="rId10"/>
    <p:sldId id="263" r:id="rId11"/>
    <p:sldId id="536" r:id="rId12"/>
    <p:sldId id="532"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79" autoAdjust="0"/>
    <p:restoredTop sz="95884"/>
  </p:normalViewPr>
  <p:slideViewPr>
    <p:cSldViewPr snapToGrid="0">
      <p:cViewPr>
        <p:scale>
          <a:sx n="75" d="100"/>
          <a:sy n="75" d="100"/>
        </p:scale>
        <p:origin x="41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6177CF-F4F2-4989-B777-41C2C497DC36}" type="datetimeFigureOut">
              <a:rPr lang="en-GB" smtClean="0"/>
              <a:t>03/08/2022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AA176B3-C342-4E24-882F-5EAF6BF2D2B6}" type="slidenum">
              <a:rPr lang="en-GB" smtClean="0"/>
              <a:t>‹#›</a:t>
            </a:fld>
            <a:endParaRPr lang="en-GB"/>
          </a:p>
        </p:txBody>
      </p:sp>
    </p:spTree>
    <p:extLst>
      <p:ext uri="{BB962C8B-B14F-4D97-AF65-F5344CB8AC3E}">
        <p14:creationId xmlns:p14="http://schemas.microsoft.com/office/powerpoint/2010/main" val="15491294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14D1E57E-8535-4AB3-A86F-4B35A27B3A5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4F7B14A-997E-4469-A90A-67D2C3E003FE}"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2291" name="Rectangle 2">
            <a:extLst>
              <a:ext uri="{FF2B5EF4-FFF2-40B4-BE49-F238E27FC236}">
                <a16:creationId xmlns:a16="http://schemas.microsoft.com/office/drawing/2014/main" id="{461ECC3D-53DC-407B-971A-2F2F71FDD6C1}"/>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7C4AA1CD-A67B-41B4-A13C-094D8909979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My business is….. CALL COFFEE SHOP FRIENDLY BEEN </a:t>
            </a:r>
          </a:p>
          <a:p>
            <a:pPr eaLnBrk="1" hangingPunct="1"/>
            <a:r>
              <a:rPr lang="en-US" altLang="en-US" dirty="0"/>
              <a:t>As you can see from the picture….THE COMPANY IS EXPECTED TO EXPAND </a:t>
            </a:r>
          </a:p>
          <a:p>
            <a:pPr eaLnBrk="1" hangingPunct="1"/>
            <a:r>
              <a:rPr lang="en-US" altLang="en-US" dirty="0"/>
              <a:t>The products will be ….NOT ONLY COFFEE WHAT WE WOULD OFFER ,ASLO DRINKS . TEA , SEASONAL DRINKS </a:t>
            </a:r>
          </a:p>
        </p:txBody>
      </p:sp>
    </p:spTree>
    <p:extLst>
      <p:ext uri="{BB962C8B-B14F-4D97-AF65-F5344CB8AC3E}">
        <p14:creationId xmlns:p14="http://schemas.microsoft.com/office/powerpoint/2010/main" val="19094761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14D1E57E-8535-4AB3-A86F-4B35A27B3A5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4F7B14A-997E-4469-A90A-67D2C3E003FE}"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2291" name="Rectangle 2">
            <a:extLst>
              <a:ext uri="{FF2B5EF4-FFF2-40B4-BE49-F238E27FC236}">
                <a16:creationId xmlns:a16="http://schemas.microsoft.com/office/drawing/2014/main" id="{461ECC3D-53DC-407B-971A-2F2F71FDD6C1}"/>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7C4AA1CD-A67B-41B4-A13C-094D8909979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PREDICTED PROFIT APPROXIMTELY IN MARKET SIZE . </a:t>
            </a:r>
          </a:p>
        </p:txBody>
      </p:sp>
    </p:spTree>
    <p:extLst>
      <p:ext uri="{BB962C8B-B14F-4D97-AF65-F5344CB8AC3E}">
        <p14:creationId xmlns:p14="http://schemas.microsoft.com/office/powerpoint/2010/main" val="17867478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14D1E57E-8535-4AB3-A86F-4B35A27B3A5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4F7B14A-997E-4469-A90A-67D2C3E003FE}"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2291" name="Rectangle 2">
            <a:extLst>
              <a:ext uri="{FF2B5EF4-FFF2-40B4-BE49-F238E27FC236}">
                <a16:creationId xmlns:a16="http://schemas.microsoft.com/office/drawing/2014/main" id="{461ECC3D-53DC-407B-971A-2F2F71FDD6C1}"/>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7C4AA1CD-A67B-41B4-A13C-094D8909979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 PRODUCT WE ARE GOING TO OFFER </a:t>
            </a:r>
          </a:p>
        </p:txBody>
      </p:sp>
    </p:spTree>
    <p:extLst>
      <p:ext uri="{BB962C8B-B14F-4D97-AF65-F5344CB8AC3E}">
        <p14:creationId xmlns:p14="http://schemas.microsoft.com/office/powerpoint/2010/main" val="22585736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2F948DE2-14E3-4394-8FA3-069EE477CD4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295206F-98BB-45CD-9703-5728E0096C17}"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8435" name="Rectangle 2">
            <a:extLst>
              <a:ext uri="{FF2B5EF4-FFF2-40B4-BE49-F238E27FC236}">
                <a16:creationId xmlns:a16="http://schemas.microsoft.com/office/drawing/2014/main" id="{0D409682-F574-476A-8598-F77ABCD42FAC}"/>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03B5900F-E083-42DA-9B50-693893D38DB1}"/>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PRIVATE COMPANY , LIMITED BY SHARES ,INTETATION AND REGISTERED WITH OFFERING LIMITED LIABILITY</a:t>
            </a:r>
          </a:p>
        </p:txBody>
      </p:sp>
    </p:spTree>
    <p:extLst>
      <p:ext uri="{BB962C8B-B14F-4D97-AF65-F5344CB8AC3E}">
        <p14:creationId xmlns:p14="http://schemas.microsoft.com/office/powerpoint/2010/main" val="4200802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2F948DE2-14E3-4394-8FA3-069EE477CD4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295206F-98BB-45CD-9703-5728E0096C17}"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8435" name="Rectangle 2">
            <a:extLst>
              <a:ext uri="{FF2B5EF4-FFF2-40B4-BE49-F238E27FC236}">
                <a16:creationId xmlns:a16="http://schemas.microsoft.com/office/drawing/2014/main" id="{0D409682-F574-476A-8598-F77ABCD42FAC}"/>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03B5900F-E083-42DA-9B50-693893D38DB1}"/>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STAFF WHAT WE PLANING TO HIRE </a:t>
            </a:r>
          </a:p>
        </p:txBody>
      </p:sp>
    </p:spTree>
    <p:extLst>
      <p:ext uri="{BB962C8B-B14F-4D97-AF65-F5344CB8AC3E}">
        <p14:creationId xmlns:p14="http://schemas.microsoft.com/office/powerpoint/2010/main" val="22470624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781C7D72-1E22-4214-8808-E7029F35F7F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229B351-2FAE-452C-865E-6A0936AB8154}"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4339" name="Rectangle 2">
            <a:extLst>
              <a:ext uri="{FF2B5EF4-FFF2-40B4-BE49-F238E27FC236}">
                <a16:creationId xmlns:a16="http://schemas.microsoft.com/office/drawing/2014/main" id="{0A8D8873-72C0-496E-B8FF-10ECA6F279D0}"/>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E7D7782B-61B9-4609-986D-B3783031FB7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AS WEKNESSES , THREATS , STRENGHTS, AND OPPORTUNITIES </a:t>
            </a:r>
          </a:p>
        </p:txBody>
      </p:sp>
    </p:spTree>
    <p:extLst>
      <p:ext uri="{BB962C8B-B14F-4D97-AF65-F5344CB8AC3E}">
        <p14:creationId xmlns:p14="http://schemas.microsoft.com/office/powerpoint/2010/main" val="1976880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PRUDUCT – cheap price , PLACE –LOCATION </a:t>
            </a:r>
          </a:p>
        </p:txBody>
      </p:sp>
      <p:sp>
        <p:nvSpPr>
          <p:cNvPr id="4" name="Slide Number Placeholder 3"/>
          <p:cNvSpPr>
            <a:spLocks noGrp="1"/>
          </p:cNvSpPr>
          <p:nvPr>
            <p:ph type="sldNum" sz="quarter" idx="5"/>
          </p:nvPr>
        </p:nvSpPr>
        <p:spPr/>
        <p:txBody>
          <a:bodyPr/>
          <a:lstStyle/>
          <a:p>
            <a:fld id="{6AA176B3-C342-4E24-882F-5EAF6BF2D2B6}" type="slidenum">
              <a:rPr lang="en-GB" smtClean="0"/>
              <a:t>8</a:t>
            </a:fld>
            <a:endParaRPr lang="en-GB"/>
          </a:p>
        </p:txBody>
      </p:sp>
    </p:spTree>
    <p:extLst>
      <p:ext uri="{BB962C8B-B14F-4D97-AF65-F5344CB8AC3E}">
        <p14:creationId xmlns:p14="http://schemas.microsoft.com/office/powerpoint/2010/main" val="21153715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PROMOTION , </a:t>
            </a:r>
          </a:p>
        </p:txBody>
      </p:sp>
      <p:sp>
        <p:nvSpPr>
          <p:cNvPr id="4" name="Slide Number Placeholder 3"/>
          <p:cNvSpPr>
            <a:spLocks noGrp="1"/>
          </p:cNvSpPr>
          <p:nvPr>
            <p:ph type="sldNum" sz="quarter" idx="5"/>
          </p:nvPr>
        </p:nvSpPr>
        <p:spPr/>
        <p:txBody>
          <a:bodyPr/>
          <a:lstStyle/>
          <a:p>
            <a:fld id="{6AA176B3-C342-4E24-882F-5EAF6BF2D2B6}" type="slidenum">
              <a:rPr lang="en-GB" smtClean="0"/>
              <a:t>9</a:t>
            </a:fld>
            <a:endParaRPr lang="en-GB"/>
          </a:p>
        </p:txBody>
      </p:sp>
    </p:spTree>
    <p:extLst>
      <p:ext uri="{BB962C8B-B14F-4D97-AF65-F5344CB8AC3E}">
        <p14:creationId xmlns:p14="http://schemas.microsoft.com/office/powerpoint/2010/main" val="5362566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781C7D72-1E22-4214-8808-E7029F35F7F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229B351-2FAE-452C-865E-6A0936AB8154}"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4339" name="Rectangle 2">
            <a:extLst>
              <a:ext uri="{FF2B5EF4-FFF2-40B4-BE49-F238E27FC236}">
                <a16:creationId xmlns:a16="http://schemas.microsoft.com/office/drawing/2014/main" id="{0A8D8873-72C0-496E-B8FF-10ECA6F279D0}"/>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E7D7782B-61B9-4609-986D-B3783031FB7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SERVE PEOPLE FROM 18-55, PEOPLE LIVING IN CITY IN TOWN , </a:t>
            </a:r>
          </a:p>
        </p:txBody>
      </p:sp>
    </p:spTree>
    <p:extLst>
      <p:ext uri="{BB962C8B-B14F-4D97-AF65-F5344CB8AC3E}">
        <p14:creationId xmlns:p14="http://schemas.microsoft.com/office/powerpoint/2010/main" val="9252089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781C7D72-1E22-4214-8808-E7029F35F7F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229B351-2FAE-452C-865E-6A0936AB8154}"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4339" name="Rectangle 2">
            <a:extLst>
              <a:ext uri="{FF2B5EF4-FFF2-40B4-BE49-F238E27FC236}">
                <a16:creationId xmlns:a16="http://schemas.microsoft.com/office/drawing/2014/main" id="{0A8D8873-72C0-496E-B8FF-10ECA6F279D0}"/>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E7D7782B-61B9-4609-986D-B3783031FB7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Goals by price and </a:t>
            </a:r>
            <a:r>
              <a:rPr lang="en-US" altLang="en-US" dirty="0" err="1"/>
              <a:t>promoction</a:t>
            </a:r>
            <a:r>
              <a:rPr lang="en-US" altLang="en-US" dirty="0"/>
              <a:t> , promote brand through </a:t>
            </a:r>
            <a:r>
              <a:rPr lang="en-US" altLang="en-US"/>
              <a:t>digital platform , </a:t>
            </a:r>
            <a:endParaRPr lang="en-US" altLang="en-US" dirty="0"/>
          </a:p>
        </p:txBody>
      </p:sp>
    </p:spTree>
    <p:extLst>
      <p:ext uri="{BB962C8B-B14F-4D97-AF65-F5344CB8AC3E}">
        <p14:creationId xmlns:p14="http://schemas.microsoft.com/office/powerpoint/2010/main" val="17421831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781C7D72-1E22-4214-8808-E7029F35F7F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229B351-2FAE-452C-865E-6A0936AB8154}"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4339" name="Rectangle 2">
            <a:extLst>
              <a:ext uri="{FF2B5EF4-FFF2-40B4-BE49-F238E27FC236}">
                <a16:creationId xmlns:a16="http://schemas.microsoft.com/office/drawing/2014/main" id="{0A8D8873-72C0-496E-B8FF-10ECA6F279D0}"/>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E7D7782B-61B9-4609-986D-B3783031FB7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94170593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03/08/2022</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038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03/08/2022</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632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03/08/2022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15871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03/08/2022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689785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03/08/2022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4667348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03/08/2022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937393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03/08/2022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819661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03/08/2022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60735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03/08/2022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506559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03/08/2022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09608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03/08/2022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5078946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03/08/2022</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41217162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8DA32E8A-5DB2-4AA4-AA5A-9D6420CF51C9}"/>
              </a:ext>
            </a:extLst>
          </p:cNvPr>
          <p:cNvSpPr>
            <a:spLocks noGrp="1"/>
          </p:cNvSpPr>
          <p:nvPr>
            <p:ph type="title"/>
          </p:nvPr>
        </p:nvSpPr>
        <p:spPr>
          <a:xfrm>
            <a:off x="609601" y="273050"/>
            <a:ext cx="4011084" cy="1162050"/>
          </a:xfrm>
        </p:spPr>
        <p:txBody>
          <a:bodyPr anchor="b">
            <a:normAutofit/>
          </a:bodyPr>
          <a:lstStyle/>
          <a:p>
            <a:r>
              <a:rPr lang="en-GB" altLang="en-US" b="1" dirty="0"/>
              <a:t>BUSINESS PLAN</a:t>
            </a:r>
          </a:p>
        </p:txBody>
      </p:sp>
      <p:pic>
        <p:nvPicPr>
          <p:cNvPr id="3" name="Picture 2" descr="A picture containing cup, coffee, plate, food&#10;&#10;Description automatically generated">
            <a:extLst>
              <a:ext uri="{FF2B5EF4-FFF2-40B4-BE49-F238E27FC236}">
                <a16:creationId xmlns:a16="http://schemas.microsoft.com/office/drawing/2014/main" id="{93329F9A-97C2-C206-57EA-A053BC70F610}"/>
              </a:ext>
            </a:extLst>
          </p:cNvPr>
          <p:cNvPicPr>
            <a:picLocks noChangeAspect="1"/>
          </p:cNvPicPr>
          <p:nvPr/>
        </p:nvPicPr>
        <p:blipFill rotWithShape="1">
          <a:blip r:embed="rId2">
            <a:extLst>
              <a:ext uri="{28A0092B-C50C-407E-A947-70E740481C1C}">
                <a14:useLocalDpi xmlns:a14="http://schemas.microsoft.com/office/drawing/2010/main" val="0"/>
              </a:ext>
            </a:extLst>
          </a:blip>
          <a:srcRect l="78" r="17564" b="1"/>
          <a:stretch/>
        </p:blipFill>
        <p:spPr>
          <a:xfrm>
            <a:off x="4766733" y="273051"/>
            <a:ext cx="6815667" cy="5172173"/>
          </a:xfrm>
          <a:prstGeom prst="rect">
            <a:avLst/>
          </a:prstGeom>
          <a:no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6147" name="Subtitle 2">
            <a:extLst>
              <a:ext uri="{FF2B5EF4-FFF2-40B4-BE49-F238E27FC236}">
                <a16:creationId xmlns:a16="http://schemas.microsoft.com/office/drawing/2014/main" id="{DFF9AAD1-A0E4-41E9-85C5-C54A68C04797}"/>
              </a:ext>
            </a:extLst>
          </p:cNvPr>
          <p:cNvSpPr>
            <a:spLocks noGrp="1"/>
          </p:cNvSpPr>
          <p:nvPr>
            <p:ph type="body" sz="half" idx="2"/>
          </p:nvPr>
        </p:nvSpPr>
        <p:spPr>
          <a:xfrm>
            <a:off x="609601" y="1435101"/>
            <a:ext cx="4011084" cy="4029891"/>
          </a:xfrm>
        </p:spPr>
        <p:txBody>
          <a:bodyPr>
            <a:normAutofit/>
          </a:bodyPr>
          <a:lstStyle/>
          <a:p>
            <a:pPr eaLnBrk="1" hangingPunct="1">
              <a:buFont typeface="Arial" panose="020B0604020202020204" pitchFamily="34" charset="0"/>
              <a:buNone/>
            </a:pPr>
            <a:r>
              <a:rPr lang="en-GB" altLang="en-US" b="1" dirty="0"/>
              <a:t>Title:</a:t>
            </a:r>
            <a:r>
              <a:rPr lang="en-GB" altLang="en-US" dirty="0"/>
              <a:t> The Friendly Bean</a:t>
            </a:r>
          </a:p>
          <a:p>
            <a:pPr eaLnBrk="1" hangingPunct="1">
              <a:buFont typeface="Arial" panose="020B0604020202020204" pitchFamily="34" charset="0"/>
              <a:buNone/>
            </a:pPr>
            <a:r>
              <a:rPr lang="en-GB" altLang="en-US" b="1" dirty="0"/>
              <a:t>Name </a:t>
            </a:r>
            <a:r>
              <a:rPr lang="en-GB" altLang="en-US" dirty="0"/>
              <a:t>: Ivana Desevova </a:t>
            </a:r>
          </a:p>
          <a:p>
            <a:pPr eaLnBrk="1" hangingPunct="1">
              <a:buFont typeface="Arial" panose="020B0604020202020204" pitchFamily="34" charset="0"/>
              <a:buNone/>
            </a:pPr>
            <a:r>
              <a:rPr lang="en-GB" altLang="en-US" b="1" dirty="0"/>
              <a:t>Student ID </a:t>
            </a:r>
            <a:r>
              <a:rPr lang="en-GB" altLang="en-US" dirty="0"/>
              <a:t>: 2027510</a:t>
            </a:r>
          </a:p>
          <a:p>
            <a:pPr eaLnBrk="1" hangingPunct="1">
              <a:buFont typeface="Arial" panose="020B0604020202020204" pitchFamily="34" charset="0"/>
              <a:buNone/>
            </a:pPr>
            <a:r>
              <a:rPr lang="en-GB" altLang="en-US" b="1" dirty="0"/>
              <a:t>Module</a:t>
            </a:r>
            <a:r>
              <a:rPr lang="en-GB" altLang="en-US" dirty="0"/>
              <a:t>: Entrepreneurship</a:t>
            </a:r>
          </a:p>
          <a:p>
            <a:pPr eaLnBrk="1" hangingPunct="1">
              <a:buFont typeface="Arial" panose="020B0604020202020204" pitchFamily="34" charset="0"/>
              <a:buNone/>
            </a:pPr>
            <a:r>
              <a:rPr lang="en-GB" altLang="en-US" b="1" dirty="0"/>
              <a:t>Lecturer  Name</a:t>
            </a:r>
            <a:r>
              <a:rPr lang="en-GB" altLang="en-US" dirty="0"/>
              <a:t>: Vasilios Tavlaridis </a:t>
            </a:r>
          </a:p>
          <a:p>
            <a:pPr eaLnBrk="1" hangingPunct="1">
              <a:buFont typeface="Arial" panose="020B0604020202020204" pitchFamily="34" charset="0"/>
              <a:buNone/>
            </a:pPr>
            <a:endParaRPr lang="en-GB"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85349FD5-514B-40BF-A614-344E8459B75C}"/>
              </a:ext>
            </a:extLst>
          </p:cNvPr>
          <p:cNvSpPr>
            <a:spLocks noGrp="1"/>
          </p:cNvSpPr>
          <p:nvPr>
            <p:ph type="title"/>
          </p:nvPr>
        </p:nvSpPr>
        <p:spPr>
          <a:xfrm>
            <a:off x="1847850" y="188913"/>
            <a:ext cx="8229600" cy="863600"/>
          </a:xfrm>
        </p:spPr>
        <p:txBody>
          <a:bodyPr>
            <a:normAutofit/>
          </a:bodyPr>
          <a:lstStyle/>
          <a:p>
            <a:pPr eaLnBrk="1" hangingPunct="1"/>
            <a:r>
              <a:rPr lang="en-GB" altLang="en-US" sz="3600" b="1" dirty="0"/>
              <a:t>Company Overview </a:t>
            </a:r>
          </a:p>
        </p:txBody>
      </p:sp>
      <p:sp>
        <p:nvSpPr>
          <p:cNvPr id="4" name="TextBox 3">
            <a:extLst>
              <a:ext uri="{FF2B5EF4-FFF2-40B4-BE49-F238E27FC236}">
                <a16:creationId xmlns:a16="http://schemas.microsoft.com/office/drawing/2014/main" id="{34E70FB0-DDAB-C93E-EF22-45639A471210}"/>
              </a:ext>
            </a:extLst>
          </p:cNvPr>
          <p:cNvSpPr txBox="1"/>
          <p:nvPr/>
        </p:nvSpPr>
        <p:spPr>
          <a:xfrm>
            <a:off x="4666649" y="1251284"/>
            <a:ext cx="2858703" cy="461665"/>
          </a:xfrm>
          <a:prstGeom prst="rect">
            <a:avLst/>
          </a:prstGeom>
          <a:noFill/>
        </p:spPr>
        <p:txBody>
          <a:bodyPr wrap="square" rtlCol="0">
            <a:spAutoFit/>
          </a:bodyPr>
          <a:lstStyle/>
          <a:p>
            <a:r>
              <a:rPr lang="en-US" sz="2400" b="1" dirty="0"/>
              <a:t>The Friendly Bean</a:t>
            </a:r>
          </a:p>
        </p:txBody>
      </p:sp>
      <p:sp>
        <p:nvSpPr>
          <p:cNvPr id="6" name="TextBox 5">
            <a:extLst>
              <a:ext uri="{FF2B5EF4-FFF2-40B4-BE49-F238E27FC236}">
                <a16:creationId xmlns:a16="http://schemas.microsoft.com/office/drawing/2014/main" id="{10E2F048-4ABA-389C-45ED-1662172631C5}"/>
              </a:ext>
            </a:extLst>
          </p:cNvPr>
          <p:cNvSpPr txBox="1"/>
          <p:nvPr/>
        </p:nvSpPr>
        <p:spPr>
          <a:xfrm>
            <a:off x="707656" y="2677758"/>
            <a:ext cx="5634590" cy="2031325"/>
          </a:xfrm>
          <a:prstGeom prst="rect">
            <a:avLst/>
          </a:prstGeom>
          <a:noFill/>
        </p:spPr>
        <p:txBody>
          <a:bodyPr wrap="square" rtlCol="0">
            <a:spAutoFit/>
          </a:bodyPr>
          <a:lstStyle/>
          <a:p>
            <a:pPr algn="just"/>
            <a:r>
              <a:rPr lang="en-US" dirty="0"/>
              <a:t>The friendly bean is a coffee shop that offers quality coffee experiences to the customers along with other drinks such as tea, smoothies, seasonal drinks, etc. The company is expected to expand to 10 outlets within three years of opening. The company will be a private company and it will be a partnership between two owners. </a:t>
            </a:r>
          </a:p>
        </p:txBody>
      </p:sp>
      <p:pic>
        <p:nvPicPr>
          <p:cNvPr id="7" name="Picture 6">
            <a:extLst>
              <a:ext uri="{FF2B5EF4-FFF2-40B4-BE49-F238E27FC236}">
                <a16:creationId xmlns:a16="http://schemas.microsoft.com/office/drawing/2014/main" id="{85F80E6E-015C-C7D2-5B75-36EB8BC9CCD3}"/>
              </a:ext>
            </a:extLst>
          </p:cNvPr>
          <p:cNvPicPr>
            <a:picLocks noChangeAspect="1"/>
          </p:cNvPicPr>
          <p:nvPr/>
        </p:nvPicPr>
        <p:blipFill>
          <a:blip r:embed="rId3"/>
          <a:stretch>
            <a:fillRect/>
          </a:stretch>
        </p:blipFill>
        <p:spPr>
          <a:xfrm>
            <a:off x="6728060" y="1843572"/>
            <a:ext cx="4756284" cy="3170856"/>
          </a:xfrm>
          <a:prstGeom prst="rect">
            <a:avLst/>
          </a:prstGeom>
          <a:effectLst>
            <a:softEdge rad="635000"/>
          </a:effectLst>
        </p:spPr>
      </p:pic>
    </p:spTree>
    <p:extLst>
      <p:ext uri="{BB962C8B-B14F-4D97-AF65-F5344CB8AC3E}">
        <p14:creationId xmlns:p14="http://schemas.microsoft.com/office/powerpoint/2010/main" val="34113080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85349FD5-514B-40BF-A614-344E8459B75C}"/>
              </a:ext>
            </a:extLst>
          </p:cNvPr>
          <p:cNvSpPr>
            <a:spLocks noGrp="1"/>
          </p:cNvSpPr>
          <p:nvPr>
            <p:ph type="title"/>
          </p:nvPr>
        </p:nvSpPr>
        <p:spPr>
          <a:xfrm>
            <a:off x="1847850" y="188913"/>
            <a:ext cx="8229600" cy="863600"/>
          </a:xfrm>
        </p:spPr>
        <p:txBody>
          <a:bodyPr/>
          <a:lstStyle/>
          <a:p>
            <a:pPr eaLnBrk="1" hangingPunct="1"/>
            <a:r>
              <a:rPr lang="en-GB" altLang="en-US" sz="3600" b="1" dirty="0"/>
              <a:t>Market Size</a:t>
            </a:r>
            <a:endParaRPr lang="en-GB" altLang="en-US" sz="3600" dirty="0"/>
          </a:p>
        </p:txBody>
      </p:sp>
      <p:sp>
        <p:nvSpPr>
          <p:cNvPr id="4" name="TextBox 3">
            <a:extLst>
              <a:ext uri="{FF2B5EF4-FFF2-40B4-BE49-F238E27FC236}">
                <a16:creationId xmlns:a16="http://schemas.microsoft.com/office/drawing/2014/main" id="{7B6E97FF-2EB3-0F16-19DC-AE9D99B4354E}"/>
              </a:ext>
            </a:extLst>
          </p:cNvPr>
          <p:cNvSpPr txBox="1"/>
          <p:nvPr/>
        </p:nvSpPr>
        <p:spPr>
          <a:xfrm>
            <a:off x="770022" y="2288136"/>
            <a:ext cx="2512193" cy="1631216"/>
          </a:xfrm>
          <a:prstGeom prst="rect">
            <a:avLst/>
          </a:prstGeom>
          <a:noFill/>
        </p:spPr>
        <p:txBody>
          <a:bodyPr wrap="square" rtlCol="0">
            <a:spAutoFit/>
          </a:bodyPr>
          <a:lstStyle/>
          <a:p>
            <a:pPr algn="ctr"/>
            <a:r>
              <a:rPr lang="en-US" sz="6000" b="1" dirty="0"/>
              <a:t>$5.4</a:t>
            </a:r>
            <a:r>
              <a:rPr lang="en-US" sz="4000" b="1" dirty="0"/>
              <a:t>B</a:t>
            </a:r>
          </a:p>
          <a:p>
            <a:pPr algn="ctr"/>
            <a:r>
              <a:rPr lang="en-US" sz="2000" b="1" dirty="0"/>
              <a:t>Market Size </a:t>
            </a:r>
          </a:p>
          <a:p>
            <a:pPr algn="ctr"/>
            <a:r>
              <a:rPr lang="en-US" sz="2000" dirty="0">
                <a:effectLst/>
                <a:ea typeface="Calibri" panose="020F0502020204030204" pitchFamily="34" charset="0"/>
              </a:rPr>
              <a:t>(</a:t>
            </a:r>
            <a:r>
              <a:rPr lang="en-US" sz="2000" dirty="0">
                <a:solidFill>
                  <a:srgbClr val="000000"/>
                </a:solidFill>
                <a:effectLst/>
                <a:ea typeface="Calibri" panose="020F0502020204030204" pitchFamily="34" charset="0"/>
              </a:rPr>
              <a:t>Bisson et al., 2020</a:t>
            </a:r>
            <a:r>
              <a:rPr lang="en-US" sz="2000" dirty="0">
                <a:effectLst/>
                <a:ea typeface="Calibri" panose="020F0502020204030204" pitchFamily="34" charset="0"/>
              </a:rPr>
              <a:t>)</a:t>
            </a:r>
            <a:endParaRPr lang="en-US" b="1" dirty="0"/>
          </a:p>
        </p:txBody>
      </p:sp>
      <p:sp>
        <p:nvSpPr>
          <p:cNvPr id="5" name="TextBox 4">
            <a:extLst>
              <a:ext uri="{FF2B5EF4-FFF2-40B4-BE49-F238E27FC236}">
                <a16:creationId xmlns:a16="http://schemas.microsoft.com/office/drawing/2014/main" id="{6253D11A-F5A8-BC26-1BE5-FF5878B8CCE1}"/>
              </a:ext>
            </a:extLst>
          </p:cNvPr>
          <p:cNvSpPr txBox="1"/>
          <p:nvPr/>
        </p:nvSpPr>
        <p:spPr>
          <a:xfrm>
            <a:off x="7802785" y="2134246"/>
            <a:ext cx="3401022" cy="2246769"/>
          </a:xfrm>
          <a:prstGeom prst="rect">
            <a:avLst/>
          </a:prstGeom>
          <a:noFill/>
        </p:spPr>
        <p:txBody>
          <a:bodyPr wrap="square" rtlCol="0">
            <a:spAutoFit/>
          </a:bodyPr>
          <a:lstStyle/>
          <a:p>
            <a:pPr algn="ctr"/>
            <a:r>
              <a:rPr lang="en-US" sz="2000" b="1" dirty="0"/>
              <a:t>In 2018 it became,</a:t>
            </a:r>
            <a:r>
              <a:rPr lang="en-US" sz="6000" b="1" dirty="0"/>
              <a:t>95</a:t>
            </a:r>
            <a:r>
              <a:rPr lang="en-US" sz="4000" b="1" dirty="0"/>
              <a:t>M</a:t>
            </a:r>
          </a:p>
          <a:p>
            <a:pPr algn="ctr"/>
            <a:r>
              <a:rPr lang="en-US" sz="2000" b="1" dirty="0"/>
              <a:t>Cups of coffee consumption per day</a:t>
            </a:r>
            <a:r>
              <a:rPr lang="en-US" sz="2000" dirty="0"/>
              <a:t> </a:t>
            </a:r>
            <a:r>
              <a:rPr lang="en-US" sz="2000" dirty="0">
                <a:effectLst/>
                <a:latin typeface="+mj-lt"/>
                <a:ea typeface="Calibri" panose="020F0502020204030204" pitchFamily="34" charset="0"/>
              </a:rPr>
              <a:t>(</a:t>
            </a:r>
            <a:r>
              <a:rPr lang="en-US" sz="2000" dirty="0" err="1">
                <a:solidFill>
                  <a:srgbClr val="000000"/>
                </a:solidFill>
                <a:effectLst/>
                <a:latin typeface="+mj-lt"/>
                <a:ea typeface="Calibri" panose="020F0502020204030204" pitchFamily="34" charset="0"/>
              </a:rPr>
              <a:t>Voora</a:t>
            </a:r>
            <a:r>
              <a:rPr lang="en-US" sz="2000" dirty="0">
                <a:solidFill>
                  <a:srgbClr val="000000"/>
                </a:solidFill>
                <a:effectLst/>
                <a:latin typeface="+mj-lt"/>
                <a:ea typeface="Calibri" panose="020F0502020204030204" pitchFamily="34" charset="0"/>
              </a:rPr>
              <a:t> et al., 2019</a:t>
            </a:r>
            <a:r>
              <a:rPr lang="en-US" sz="2000" dirty="0">
                <a:effectLst/>
                <a:latin typeface="+mj-lt"/>
                <a:ea typeface="Calibri" panose="020F0502020204030204" pitchFamily="34" charset="0"/>
              </a:rPr>
              <a:t>)</a:t>
            </a:r>
            <a:endParaRPr lang="en-US" sz="2000" b="1" dirty="0">
              <a:latin typeface="+mj-lt"/>
            </a:endParaRPr>
          </a:p>
        </p:txBody>
      </p:sp>
      <p:sp>
        <p:nvSpPr>
          <p:cNvPr id="8" name="TextBox 7">
            <a:extLst>
              <a:ext uri="{FF2B5EF4-FFF2-40B4-BE49-F238E27FC236}">
                <a16:creationId xmlns:a16="http://schemas.microsoft.com/office/drawing/2014/main" id="{2BABFEB8-B9D3-A680-04C3-46FAB4564A0D}"/>
              </a:ext>
            </a:extLst>
          </p:cNvPr>
          <p:cNvSpPr txBox="1"/>
          <p:nvPr/>
        </p:nvSpPr>
        <p:spPr>
          <a:xfrm>
            <a:off x="3721673" y="2134245"/>
            <a:ext cx="3641654" cy="1938992"/>
          </a:xfrm>
          <a:prstGeom prst="rect">
            <a:avLst/>
          </a:prstGeom>
          <a:noFill/>
        </p:spPr>
        <p:txBody>
          <a:bodyPr wrap="square" rtlCol="0">
            <a:spAutoFit/>
          </a:bodyPr>
          <a:lstStyle/>
          <a:p>
            <a:pPr algn="ctr"/>
            <a:r>
              <a:rPr lang="en-US" sz="2000" b="1" dirty="0"/>
              <a:t>In 2008,</a:t>
            </a:r>
            <a:r>
              <a:rPr lang="en-US" sz="6000" b="1" dirty="0"/>
              <a:t>70</a:t>
            </a:r>
            <a:r>
              <a:rPr lang="en-US" sz="4000" b="1" dirty="0"/>
              <a:t>M</a:t>
            </a:r>
          </a:p>
          <a:p>
            <a:pPr algn="ctr"/>
            <a:r>
              <a:rPr lang="en-US" sz="2000" b="1" dirty="0"/>
              <a:t>Cups of coffee were </a:t>
            </a:r>
          </a:p>
          <a:p>
            <a:pPr algn="ctr"/>
            <a:r>
              <a:rPr lang="en-US" sz="2000" b="1" dirty="0"/>
              <a:t>consumed every day</a:t>
            </a:r>
            <a:r>
              <a:rPr lang="en-US" sz="2000" dirty="0"/>
              <a:t> </a:t>
            </a:r>
          </a:p>
          <a:p>
            <a:pPr algn="ctr"/>
            <a:r>
              <a:rPr lang="en-US" sz="2000" dirty="0">
                <a:effectLst/>
                <a:latin typeface="+mj-lt"/>
                <a:ea typeface="Calibri" panose="020F0502020204030204" pitchFamily="34" charset="0"/>
              </a:rPr>
              <a:t>(</a:t>
            </a:r>
            <a:r>
              <a:rPr lang="en-US" sz="2000" dirty="0" err="1">
                <a:solidFill>
                  <a:srgbClr val="000000"/>
                </a:solidFill>
                <a:effectLst/>
                <a:latin typeface="+mj-lt"/>
                <a:ea typeface="Calibri" panose="020F0502020204030204" pitchFamily="34" charset="0"/>
              </a:rPr>
              <a:t>Voora</a:t>
            </a:r>
            <a:r>
              <a:rPr lang="en-US" sz="2000" dirty="0">
                <a:solidFill>
                  <a:srgbClr val="000000"/>
                </a:solidFill>
                <a:effectLst/>
                <a:latin typeface="+mj-lt"/>
                <a:ea typeface="Calibri" panose="020F0502020204030204" pitchFamily="34" charset="0"/>
              </a:rPr>
              <a:t> et al., 2019</a:t>
            </a:r>
            <a:r>
              <a:rPr lang="en-US" sz="2000" dirty="0">
                <a:effectLst/>
                <a:latin typeface="+mj-lt"/>
                <a:ea typeface="Calibri" panose="020F0502020204030204" pitchFamily="34" charset="0"/>
              </a:rPr>
              <a:t>)</a:t>
            </a:r>
            <a:endParaRPr lang="en-US" sz="2000" b="1" dirty="0">
              <a:latin typeface="+mj-lt"/>
            </a:endParaRPr>
          </a:p>
        </p:txBody>
      </p:sp>
    </p:spTree>
    <p:extLst>
      <p:ext uri="{BB962C8B-B14F-4D97-AF65-F5344CB8AC3E}">
        <p14:creationId xmlns:p14="http://schemas.microsoft.com/office/powerpoint/2010/main" val="4498178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85349FD5-514B-40BF-A614-344E8459B75C}"/>
              </a:ext>
            </a:extLst>
          </p:cNvPr>
          <p:cNvSpPr>
            <a:spLocks noGrp="1"/>
          </p:cNvSpPr>
          <p:nvPr>
            <p:ph type="title"/>
          </p:nvPr>
        </p:nvSpPr>
        <p:spPr>
          <a:xfrm>
            <a:off x="1847850" y="188913"/>
            <a:ext cx="8229600" cy="863600"/>
          </a:xfrm>
        </p:spPr>
        <p:txBody>
          <a:bodyPr/>
          <a:lstStyle/>
          <a:p>
            <a:pPr eaLnBrk="1" hangingPunct="1"/>
            <a:r>
              <a:rPr lang="en-GB" altLang="en-US" sz="3600" b="1" dirty="0"/>
              <a:t>Product</a:t>
            </a:r>
            <a:endParaRPr lang="en-GB" altLang="en-US" sz="3600" dirty="0"/>
          </a:p>
        </p:txBody>
      </p:sp>
      <p:pic>
        <p:nvPicPr>
          <p:cNvPr id="4" name="Picture 3">
            <a:extLst>
              <a:ext uri="{FF2B5EF4-FFF2-40B4-BE49-F238E27FC236}">
                <a16:creationId xmlns:a16="http://schemas.microsoft.com/office/drawing/2014/main" id="{FAAB9449-25D1-A3FE-FE76-9D3DCFBEA639}"/>
              </a:ext>
            </a:extLst>
          </p:cNvPr>
          <p:cNvPicPr>
            <a:picLocks noChangeAspect="1"/>
          </p:cNvPicPr>
          <p:nvPr/>
        </p:nvPicPr>
        <p:blipFill>
          <a:blip r:embed="rId3"/>
          <a:stretch>
            <a:fillRect/>
          </a:stretch>
        </p:blipFill>
        <p:spPr>
          <a:xfrm>
            <a:off x="1679140" y="2781015"/>
            <a:ext cx="863600" cy="863600"/>
          </a:xfrm>
          <a:prstGeom prst="rect">
            <a:avLst/>
          </a:prstGeom>
        </p:spPr>
      </p:pic>
      <p:pic>
        <p:nvPicPr>
          <p:cNvPr id="5" name="Picture 4">
            <a:extLst>
              <a:ext uri="{FF2B5EF4-FFF2-40B4-BE49-F238E27FC236}">
                <a16:creationId xmlns:a16="http://schemas.microsoft.com/office/drawing/2014/main" id="{FC6E2013-70FD-5752-545F-25400ED3AB03}"/>
              </a:ext>
            </a:extLst>
          </p:cNvPr>
          <p:cNvPicPr>
            <a:picLocks noChangeAspect="1"/>
          </p:cNvPicPr>
          <p:nvPr/>
        </p:nvPicPr>
        <p:blipFill>
          <a:blip r:embed="rId4"/>
          <a:stretch>
            <a:fillRect/>
          </a:stretch>
        </p:blipFill>
        <p:spPr>
          <a:xfrm>
            <a:off x="9349739" y="2781015"/>
            <a:ext cx="794887" cy="794887"/>
          </a:xfrm>
          <a:prstGeom prst="rect">
            <a:avLst/>
          </a:prstGeom>
        </p:spPr>
      </p:pic>
      <p:pic>
        <p:nvPicPr>
          <p:cNvPr id="6" name="Picture 5">
            <a:extLst>
              <a:ext uri="{FF2B5EF4-FFF2-40B4-BE49-F238E27FC236}">
                <a16:creationId xmlns:a16="http://schemas.microsoft.com/office/drawing/2014/main" id="{F5826DE8-DF58-8752-DEF9-6FC8724A181F}"/>
              </a:ext>
            </a:extLst>
          </p:cNvPr>
          <p:cNvPicPr>
            <a:picLocks noChangeAspect="1"/>
          </p:cNvPicPr>
          <p:nvPr/>
        </p:nvPicPr>
        <p:blipFill>
          <a:blip r:embed="rId5"/>
          <a:stretch>
            <a:fillRect/>
          </a:stretch>
        </p:blipFill>
        <p:spPr>
          <a:xfrm>
            <a:off x="3780654" y="2560954"/>
            <a:ext cx="997819" cy="997819"/>
          </a:xfrm>
          <a:prstGeom prst="rect">
            <a:avLst/>
          </a:prstGeom>
        </p:spPr>
      </p:pic>
      <p:sp>
        <p:nvSpPr>
          <p:cNvPr id="7" name="TextBox 6">
            <a:extLst>
              <a:ext uri="{FF2B5EF4-FFF2-40B4-BE49-F238E27FC236}">
                <a16:creationId xmlns:a16="http://schemas.microsoft.com/office/drawing/2014/main" id="{2809C481-C226-2579-6853-A8B6CDB68BBE}"/>
              </a:ext>
            </a:extLst>
          </p:cNvPr>
          <p:cNvSpPr txBox="1"/>
          <p:nvPr/>
        </p:nvSpPr>
        <p:spPr>
          <a:xfrm>
            <a:off x="859656" y="3908409"/>
            <a:ext cx="2502568" cy="369332"/>
          </a:xfrm>
          <a:prstGeom prst="rect">
            <a:avLst/>
          </a:prstGeom>
          <a:noFill/>
        </p:spPr>
        <p:txBody>
          <a:bodyPr wrap="square" rtlCol="0">
            <a:spAutoFit/>
          </a:bodyPr>
          <a:lstStyle/>
          <a:p>
            <a:pPr algn="ctr"/>
            <a:r>
              <a:rPr lang="en-US" dirty="0"/>
              <a:t>Coffee</a:t>
            </a:r>
          </a:p>
        </p:txBody>
      </p:sp>
      <p:sp>
        <p:nvSpPr>
          <p:cNvPr id="10" name="TextBox 9">
            <a:extLst>
              <a:ext uri="{FF2B5EF4-FFF2-40B4-BE49-F238E27FC236}">
                <a16:creationId xmlns:a16="http://schemas.microsoft.com/office/drawing/2014/main" id="{AD1C8846-DDCE-B3F3-DC64-9CC54F0687CE}"/>
              </a:ext>
            </a:extLst>
          </p:cNvPr>
          <p:cNvSpPr txBox="1"/>
          <p:nvPr/>
        </p:nvSpPr>
        <p:spPr>
          <a:xfrm>
            <a:off x="4711366" y="1547432"/>
            <a:ext cx="2502568" cy="400110"/>
          </a:xfrm>
          <a:prstGeom prst="rect">
            <a:avLst/>
          </a:prstGeom>
          <a:noFill/>
        </p:spPr>
        <p:txBody>
          <a:bodyPr wrap="square" rtlCol="0">
            <a:spAutoFit/>
          </a:bodyPr>
          <a:lstStyle/>
          <a:p>
            <a:pPr algn="ctr"/>
            <a:r>
              <a:rPr lang="en-US" sz="2000" b="1" dirty="0"/>
              <a:t>Product Line</a:t>
            </a:r>
            <a:endParaRPr lang="en-US" sz="2000" dirty="0"/>
          </a:p>
        </p:txBody>
      </p:sp>
      <p:pic>
        <p:nvPicPr>
          <p:cNvPr id="8" name="Picture 7">
            <a:extLst>
              <a:ext uri="{FF2B5EF4-FFF2-40B4-BE49-F238E27FC236}">
                <a16:creationId xmlns:a16="http://schemas.microsoft.com/office/drawing/2014/main" id="{D4787594-51D0-C361-30B1-6359E8292E1C}"/>
              </a:ext>
            </a:extLst>
          </p:cNvPr>
          <p:cNvPicPr>
            <a:picLocks noChangeAspect="1"/>
          </p:cNvPicPr>
          <p:nvPr/>
        </p:nvPicPr>
        <p:blipFill>
          <a:blip r:embed="rId6"/>
          <a:stretch>
            <a:fillRect/>
          </a:stretch>
        </p:blipFill>
        <p:spPr>
          <a:xfrm>
            <a:off x="6453470" y="2502232"/>
            <a:ext cx="1026695" cy="1026695"/>
          </a:xfrm>
          <a:prstGeom prst="rect">
            <a:avLst/>
          </a:prstGeom>
        </p:spPr>
      </p:pic>
      <p:sp>
        <p:nvSpPr>
          <p:cNvPr id="12" name="TextBox 11">
            <a:extLst>
              <a:ext uri="{FF2B5EF4-FFF2-40B4-BE49-F238E27FC236}">
                <a16:creationId xmlns:a16="http://schemas.microsoft.com/office/drawing/2014/main" id="{245C1BE1-628B-5D2D-DA64-56885931B36D}"/>
              </a:ext>
            </a:extLst>
          </p:cNvPr>
          <p:cNvSpPr txBox="1"/>
          <p:nvPr/>
        </p:nvSpPr>
        <p:spPr>
          <a:xfrm>
            <a:off x="3028279" y="3908409"/>
            <a:ext cx="2502568" cy="369332"/>
          </a:xfrm>
          <a:prstGeom prst="rect">
            <a:avLst/>
          </a:prstGeom>
          <a:noFill/>
        </p:spPr>
        <p:txBody>
          <a:bodyPr wrap="square" rtlCol="0">
            <a:spAutoFit/>
          </a:bodyPr>
          <a:lstStyle/>
          <a:p>
            <a:pPr algn="ctr"/>
            <a:r>
              <a:rPr lang="en-US" dirty="0"/>
              <a:t>Tea</a:t>
            </a:r>
          </a:p>
        </p:txBody>
      </p:sp>
      <p:sp>
        <p:nvSpPr>
          <p:cNvPr id="13" name="TextBox 12">
            <a:extLst>
              <a:ext uri="{FF2B5EF4-FFF2-40B4-BE49-F238E27FC236}">
                <a16:creationId xmlns:a16="http://schemas.microsoft.com/office/drawing/2014/main" id="{FC5767A3-F775-4075-5BDB-B80FED628B1D}"/>
              </a:ext>
            </a:extLst>
          </p:cNvPr>
          <p:cNvSpPr txBox="1"/>
          <p:nvPr/>
        </p:nvSpPr>
        <p:spPr>
          <a:xfrm>
            <a:off x="5726291" y="3899336"/>
            <a:ext cx="2502568" cy="369332"/>
          </a:xfrm>
          <a:prstGeom prst="rect">
            <a:avLst/>
          </a:prstGeom>
          <a:noFill/>
        </p:spPr>
        <p:txBody>
          <a:bodyPr wrap="square" rtlCol="0">
            <a:spAutoFit/>
          </a:bodyPr>
          <a:lstStyle/>
          <a:p>
            <a:pPr algn="ctr"/>
            <a:r>
              <a:rPr lang="en-US" dirty="0"/>
              <a:t>Smoothie</a:t>
            </a:r>
          </a:p>
        </p:txBody>
      </p:sp>
      <p:sp>
        <p:nvSpPr>
          <p:cNvPr id="14" name="TextBox 13">
            <a:extLst>
              <a:ext uri="{FF2B5EF4-FFF2-40B4-BE49-F238E27FC236}">
                <a16:creationId xmlns:a16="http://schemas.microsoft.com/office/drawing/2014/main" id="{D40FEEA5-B909-0714-33F9-08C09A24F98F}"/>
              </a:ext>
            </a:extLst>
          </p:cNvPr>
          <p:cNvSpPr txBox="1"/>
          <p:nvPr/>
        </p:nvSpPr>
        <p:spPr>
          <a:xfrm>
            <a:off x="8513615" y="3793458"/>
            <a:ext cx="2502568" cy="369332"/>
          </a:xfrm>
          <a:prstGeom prst="rect">
            <a:avLst/>
          </a:prstGeom>
          <a:noFill/>
        </p:spPr>
        <p:txBody>
          <a:bodyPr wrap="square" rtlCol="0">
            <a:spAutoFit/>
          </a:bodyPr>
          <a:lstStyle/>
          <a:p>
            <a:pPr algn="ctr"/>
            <a:r>
              <a:rPr lang="en-US" dirty="0"/>
              <a:t>Seasonal drinks</a:t>
            </a:r>
          </a:p>
        </p:txBody>
      </p:sp>
    </p:spTree>
    <p:extLst>
      <p:ext uri="{BB962C8B-B14F-4D97-AF65-F5344CB8AC3E}">
        <p14:creationId xmlns:p14="http://schemas.microsoft.com/office/powerpoint/2010/main" val="21138518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3C57A816-DA6E-43EA-9333-A1758492926D}"/>
              </a:ext>
            </a:extLst>
          </p:cNvPr>
          <p:cNvSpPr>
            <a:spLocks noGrp="1"/>
          </p:cNvSpPr>
          <p:nvPr>
            <p:ph type="title"/>
          </p:nvPr>
        </p:nvSpPr>
        <p:spPr>
          <a:xfrm>
            <a:off x="1981200" y="188913"/>
            <a:ext cx="8435280" cy="1079500"/>
          </a:xfrm>
        </p:spPr>
        <p:txBody>
          <a:bodyPr>
            <a:normAutofit/>
          </a:bodyPr>
          <a:lstStyle/>
          <a:p>
            <a:pPr eaLnBrk="1" hangingPunct="1"/>
            <a:r>
              <a:rPr lang="en-GB" altLang="en-US" sz="3600" b="1" dirty="0"/>
              <a:t>Ownership and Legal format</a:t>
            </a:r>
          </a:p>
        </p:txBody>
      </p:sp>
      <p:pic>
        <p:nvPicPr>
          <p:cNvPr id="6" name="Picture 5">
            <a:extLst>
              <a:ext uri="{FF2B5EF4-FFF2-40B4-BE49-F238E27FC236}">
                <a16:creationId xmlns:a16="http://schemas.microsoft.com/office/drawing/2014/main" id="{86960A43-09E8-7BC9-DE18-F81DE76C29FA}"/>
              </a:ext>
            </a:extLst>
          </p:cNvPr>
          <p:cNvPicPr>
            <a:picLocks noChangeAspect="1"/>
          </p:cNvPicPr>
          <p:nvPr/>
        </p:nvPicPr>
        <p:blipFill>
          <a:blip r:embed="rId3"/>
          <a:stretch>
            <a:fillRect/>
          </a:stretch>
        </p:blipFill>
        <p:spPr>
          <a:xfrm>
            <a:off x="3052009" y="1810250"/>
            <a:ext cx="1564907" cy="1564907"/>
          </a:xfrm>
          <a:prstGeom prst="rect">
            <a:avLst/>
          </a:prstGeom>
        </p:spPr>
      </p:pic>
      <p:sp>
        <p:nvSpPr>
          <p:cNvPr id="7" name="TextBox 6">
            <a:extLst>
              <a:ext uri="{FF2B5EF4-FFF2-40B4-BE49-F238E27FC236}">
                <a16:creationId xmlns:a16="http://schemas.microsoft.com/office/drawing/2014/main" id="{E68742A5-46C1-F995-FC6B-3C9576BCF13F}"/>
              </a:ext>
            </a:extLst>
          </p:cNvPr>
          <p:cNvSpPr txBox="1"/>
          <p:nvPr/>
        </p:nvSpPr>
        <p:spPr>
          <a:xfrm>
            <a:off x="2762449" y="3571673"/>
            <a:ext cx="2473693" cy="1754326"/>
          </a:xfrm>
          <a:prstGeom prst="rect">
            <a:avLst/>
          </a:prstGeom>
          <a:noFill/>
        </p:spPr>
        <p:txBody>
          <a:bodyPr wrap="square" rtlCol="0">
            <a:spAutoFit/>
          </a:bodyPr>
          <a:lstStyle/>
          <a:p>
            <a:pPr algn="ctr"/>
            <a:r>
              <a:rPr lang="en-US" b="1" dirty="0"/>
              <a:t>Ownership</a:t>
            </a:r>
          </a:p>
          <a:p>
            <a:pPr algn="ctr"/>
            <a:r>
              <a:rPr lang="en-US" dirty="0"/>
              <a:t>The Friendly Bean is a private company that will be limited by shares </a:t>
            </a:r>
            <a:r>
              <a:rPr lang="en-US" sz="1800" dirty="0"/>
              <a:t>(Armstrong and Kotler, 2022)</a:t>
            </a:r>
            <a:r>
              <a:rPr lang="en-US" dirty="0"/>
              <a:t>.</a:t>
            </a:r>
          </a:p>
        </p:txBody>
      </p:sp>
      <p:sp>
        <p:nvSpPr>
          <p:cNvPr id="10" name="TextBox 9">
            <a:extLst>
              <a:ext uri="{FF2B5EF4-FFF2-40B4-BE49-F238E27FC236}">
                <a16:creationId xmlns:a16="http://schemas.microsoft.com/office/drawing/2014/main" id="{476F396F-1CE9-2CFA-C112-6B1410BA0F01}"/>
              </a:ext>
            </a:extLst>
          </p:cNvPr>
          <p:cNvSpPr txBox="1"/>
          <p:nvPr/>
        </p:nvSpPr>
        <p:spPr>
          <a:xfrm>
            <a:off x="6463853" y="3429000"/>
            <a:ext cx="3074783" cy="2308324"/>
          </a:xfrm>
          <a:prstGeom prst="rect">
            <a:avLst/>
          </a:prstGeom>
          <a:noFill/>
        </p:spPr>
        <p:txBody>
          <a:bodyPr wrap="square" rtlCol="0">
            <a:spAutoFit/>
          </a:bodyPr>
          <a:lstStyle/>
          <a:p>
            <a:pPr algn="ctr"/>
            <a:r>
              <a:rPr lang="en-US" b="1" dirty="0"/>
              <a:t>Legal Entity</a:t>
            </a:r>
          </a:p>
          <a:p>
            <a:pPr algn="ctr"/>
            <a:r>
              <a:rPr lang="en-US" dirty="0"/>
              <a:t>The Friendly Bean offers “limited liability”. </a:t>
            </a:r>
            <a:r>
              <a:rPr lang="en-US" sz="1800" dirty="0">
                <a:effectLst/>
                <a:ea typeface="Calibri" panose="020F0502020204030204" pitchFamily="34" charset="0"/>
              </a:rPr>
              <a:t>In this type of ownership, there are no chances of growing personal liabilities over the invested capital </a:t>
            </a:r>
            <a:r>
              <a:rPr lang="en-US" sz="1800" dirty="0"/>
              <a:t>(Bishop, 2022).</a:t>
            </a:r>
          </a:p>
          <a:p>
            <a:pPr algn="ctr"/>
            <a:r>
              <a:rPr lang="en-US" dirty="0"/>
              <a:t> </a:t>
            </a:r>
          </a:p>
        </p:txBody>
      </p:sp>
      <p:pic>
        <p:nvPicPr>
          <p:cNvPr id="8" name="Picture 7">
            <a:extLst>
              <a:ext uri="{FF2B5EF4-FFF2-40B4-BE49-F238E27FC236}">
                <a16:creationId xmlns:a16="http://schemas.microsoft.com/office/drawing/2014/main" id="{09C551DE-28CC-F150-25F0-D2C395D7281E}"/>
              </a:ext>
            </a:extLst>
          </p:cNvPr>
          <p:cNvPicPr>
            <a:picLocks noChangeAspect="1"/>
          </p:cNvPicPr>
          <p:nvPr/>
        </p:nvPicPr>
        <p:blipFill rotWithShape="1">
          <a:blip r:embed="rId4"/>
          <a:srcRect l="14304" t="8420" r="17766" b="31660"/>
          <a:stretch/>
        </p:blipFill>
        <p:spPr>
          <a:xfrm>
            <a:off x="6829612" y="1362050"/>
            <a:ext cx="2343263" cy="2066950"/>
          </a:xfrm>
          <a:prstGeom prst="rect">
            <a:avLst/>
          </a:prstGeom>
        </p:spPr>
      </p:pic>
    </p:spTree>
    <p:extLst>
      <p:ext uri="{BB962C8B-B14F-4D97-AF65-F5344CB8AC3E}">
        <p14:creationId xmlns:p14="http://schemas.microsoft.com/office/powerpoint/2010/main" val="38505535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3C57A816-DA6E-43EA-9333-A1758492926D}"/>
              </a:ext>
            </a:extLst>
          </p:cNvPr>
          <p:cNvSpPr>
            <a:spLocks noGrp="1"/>
          </p:cNvSpPr>
          <p:nvPr>
            <p:ph type="title"/>
          </p:nvPr>
        </p:nvSpPr>
        <p:spPr>
          <a:xfrm>
            <a:off x="1981200" y="188913"/>
            <a:ext cx="8435280" cy="1079500"/>
          </a:xfrm>
        </p:spPr>
        <p:txBody>
          <a:bodyPr>
            <a:normAutofit/>
          </a:bodyPr>
          <a:lstStyle/>
          <a:p>
            <a:pPr eaLnBrk="1" hangingPunct="1"/>
            <a:r>
              <a:rPr lang="en-GB" altLang="en-US" sz="3600" b="1" dirty="0"/>
              <a:t>Management</a:t>
            </a:r>
          </a:p>
        </p:txBody>
      </p:sp>
      <p:sp>
        <p:nvSpPr>
          <p:cNvPr id="2" name="TextBox 1">
            <a:extLst>
              <a:ext uri="{FF2B5EF4-FFF2-40B4-BE49-F238E27FC236}">
                <a16:creationId xmlns:a16="http://schemas.microsoft.com/office/drawing/2014/main" id="{091B85C1-C922-4599-65ED-3175883FFCF2}"/>
              </a:ext>
            </a:extLst>
          </p:cNvPr>
          <p:cNvSpPr txBox="1"/>
          <p:nvPr/>
        </p:nvSpPr>
        <p:spPr>
          <a:xfrm>
            <a:off x="4985886" y="1268413"/>
            <a:ext cx="1790299" cy="369332"/>
          </a:xfrm>
          <a:prstGeom prst="rect">
            <a:avLst/>
          </a:prstGeom>
          <a:noFill/>
        </p:spPr>
        <p:txBody>
          <a:bodyPr wrap="square" rtlCol="0">
            <a:spAutoFit/>
          </a:bodyPr>
          <a:lstStyle/>
          <a:p>
            <a:r>
              <a:rPr lang="en-US" b="1" dirty="0"/>
              <a:t>Two directors</a:t>
            </a:r>
          </a:p>
        </p:txBody>
      </p:sp>
      <p:sp>
        <p:nvSpPr>
          <p:cNvPr id="3" name="TextBox 2">
            <a:extLst>
              <a:ext uri="{FF2B5EF4-FFF2-40B4-BE49-F238E27FC236}">
                <a16:creationId xmlns:a16="http://schemas.microsoft.com/office/drawing/2014/main" id="{A92BDC48-156E-9AA2-4B80-66AC7713968C}"/>
              </a:ext>
            </a:extLst>
          </p:cNvPr>
          <p:cNvSpPr txBox="1"/>
          <p:nvPr/>
        </p:nvSpPr>
        <p:spPr>
          <a:xfrm>
            <a:off x="2497757" y="2139562"/>
            <a:ext cx="2656573" cy="923330"/>
          </a:xfrm>
          <a:prstGeom prst="rect">
            <a:avLst/>
          </a:prstGeom>
          <a:noFill/>
        </p:spPr>
        <p:txBody>
          <a:bodyPr wrap="square" rtlCol="0">
            <a:spAutoFit/>
          </a:bodyPr>
          <a:lstStyle/>
          <a:p>
            <a:pPr algn="ctr"/>
            <a:r>
              <a:rPr lang="en-US" dirty="0"/>
              <a:t>Mr. Adam</a:t>
            </a:r>
          </a:p>
          <a:p>
            <a:pPr algn="ctr"/>
            <a:r>
              <a:rPr lang="en-US" dirty="0"/>
              <a:t>Business Management Graduate</a:t>
            </a:r>
            <a:r>
              <a:rPr lang="en-US" sz="1800" dirty="0"/>
              <a:t>. </a:t>
            </a:r>
          </a:p>
        </p:txBody>
      </p:sp>
      <p:sp>
        <p:nvSpPr>
          <p:cNvPr id="9" name="TextBox 8">
            <a:extLst>
              <a:ext uri="{FF2B5EF4-FFF2-40B4-BE49-F238E27FC236}">
                <a16:creationId xmlns:a16="http://schemas.microsoft.com/office/drawing/2014/main" id="{27FB33D0-D165-76B1-31EE-C60245E6436E}"/>
              </a:ext>
            </a:extLst>
          </p:cNvPr>
          <p:cNvSpPr txBox="1"/>
          <p:nvPr/>
        </p:nvSpPr>
        <p:spPr>
          <a:xfrm>
            <a:off x="6500260" y="2139562"/>
            <a:ext cx="3193983" cy="923330"/>
          </a:xfrm>
          <a:prstGeom prst="rect">
            <a:avLst/>
          </a:prstGeom>
          <a:noFill/>
        </p:spPr>
        <p:txBody>
          <a:bodyPr wrap="square" rtlCol="0">
            <a:spAutoFit/>
          </a:bodyPr>
          <a:lstStyle/>
          <a:p>
            <a:pPr algn="ctr"/>
            <a:r>
              <a:rPr lang="en-US" dirty="0"/>
              <a:t>Mr. Bunty</a:t>
            </a:r>
          </a:p>
          <a:p>
            <a:pPr algn="ctr"/>
            <a:r>
              <a:rPr lang="en-US" dirty="0"/>
              <a:t>Processing and Maintenance Department</a:t>
            </a:r>
          </a:p>
        </p:txBody>
      </p:sp>
      <p:grpSp>
        <p:nvGrpSpPr>
          <p:cNvPr id="16" name="Group 15">
            <a:extLst>
              <a:ext uri="{FF2B5EF4-FFF2-40B4-BE49-F238E27FC236}">
                <a16:creationId xmlns:a16="http://schemas.microsoft.com/office/drawing/2014/main" id="{525A32C2-B007-598E-874F-F463AFD05941}"/>
              </a:ext>
            </a:extLst>
          </p:cNvPr>
          <p:cNvGrpSpPr/>
          <p:nvPr/>
        </p:nvGrpSpPr>
        <p:grpSpPr>
          <a:xfrm>
            <a:off x="3826043" y="1992429"/>
            <a:ext cx="4271209" cy="147133"/>
            <a:chOff x="3826043" y="1992429"/>
            <a:chExt cx="4271209" cy="147133"/>
          </a:xfrm>
        </p:grpSpPr>
        <p:cxnSp>
          <p:nvCxnSpPr>
            <p:cNvPr id="5" name="Straight Connector 4">
              <a:extLst>
                <a:ext uri="{FF2B5EF4-FFF2-40B4-BE49-F238E27FC236}">
                  <a16:creationId xmlns:a16="http://schemas.microsoft.com/office/drawing/2014/main" id="{E60DC008-28CD-305C-F89D-B9CC6384F1C1}"/>
                </a:ext>
              </a:extLst>
            </p:cNvPr>
            <p:cNvCxnSpPr>
              <a:cxnSpLocks/>
            </p:cNvCxnSpPr>
            <p:nvPr/>
          </p:nvCxnSpPr>
          <p:spPr>
            <a:xfrm>
              <a:off x="3826043" y="1992429"/>
              <a:ext cx="427120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2522002D-3F1C-B916-2202-CC7664E7EAE1}"/>
                </a:ext>
              </a:extLst>
            </p:cNvPr>
            <p:cNvCxnSpPr>
              <a:endCxn id="3" idx="0"/>
            </p:cNvCxnSpPr>
            <p:nvPr/>
          </p:nvCxnSpPr>
          <p:spPr>
            <a:xfrm>
              <a:off x="3826043" y="1992429"/>
              <a:ext cx="1" cy="14713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CCD54621-B64C-685B-7B2B-3015FE8AD6BB}"/>
                </a:ext>
              </a:extLst>
            </p:cNvPr>
            <p:cNvCxnSpPr>
              <a:cxnSpLocks/>
              <a:endCxn id="9" idx="0"/>
            </p:cNvCxnSpPr>
            <p:nvPr/>
          </p:nvCxnSpPr>
          <p:spPr>
            <a:xfrm>
              <a:off x="8097252" y="1992429"/>
              <a:ext cx="0" cy="14713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5" name="TextBox 14">
            <a:extLst>
              <a:ext uri="{FF2B5EF4-FFF2-40B4-BE49-F238E27FC236}">
                <a16:creationId xmlns:a16="http://schemas.microsoft.com/office/drawing/2014/main" id="{443F408F-EADD-7290-B3B4-125BDAEE6FB4}"/>
              </a:ext>
            </a:extLst>
          </p:cNvPr>
          <p:cNvSpPr txBox="1"/>
          <p:nvPr/>
        </p:nvSpPr>
        <p:spPr>
          <a:xfrm>
            <a:off x="4985886" y="3429000"/>
            <a:ext cx="1918735" cy="366097"/>
          </a:xfrm>
          <a:prstGeom prst="rect">
            <a:avLst/>
          </a:prstGeom>
          <a:noFill/>
        </p:spPr>
        <p:txBody>
          <a:bodyPr wrap="square" rtlCol="0">
            <a:spAutoFit/>
          </a:bodyPr>
          <a:lstStyle/>
          <a:p>
            <a:r>
              <a:rPr lang="en-US" b="1" dirty="0"/>
              <a:t>Four Employees</a:t>
            </a:r>
          </a:p>
        </p:txBody>
      </p:sp>
      <p:sp>
        <p:nvSpPr>
          <p:cNvPr id="17" name="TextBox 16">
            <a:extLst>
              <a:ext uri="{FF2B5EF4-FFF2-40B4-BE49-F238E27FC236}">
                <a16:creationId xmlns:a16="http://schemas.microsoft.com/office/drawing/2014/main" id="{2C4B8A84-CAA9-5166-9B94-9D44F33500B7}"/>
              </a:ext>
            </a:extLst>
          </p:cNvPr>
          <p:cNvSpPr txBox="1"/>
          <p:nvPr/>
        </p:nvSpPr>
        <p:spPr>
          <a:xfrm>
            <a:off x="2690160" y="4086938"/>
            <a:ext cx="1567515" cy="366091"/>
          </a:xfrm>
          <a:prstGeom prst="rect">
            <a:avLst/>
          </a:prstGeom>
          <a:noFill/>
          <a:ln>
            <a:solidFill>
              <a:schemeClr val="tx1"/>
            </a:solidFill>
          </a:ln>
        </p:spPr>
        <p:txBody>
          <a:bodyPr wrap="square" rtlCol="0">
            <a:spAutoFit/>
          </a:bodyPr>
          <a:lstStyle/>
          <a:p>
            <a:r>
              <a:rPr lang="en-US" dirty="0"/>
              <a:t>One manager</a:t>
            </a:r>
          </a:p>
        </p:txBody>
      </p:sp>
      <p:sp>
        <p:nvSpPr>
          <p:cNvPr id="23" name="TextBox 22">
            <a:extLst>
              <a:ext uri="{FF2B5EF4-FFF2-40B4-BE49-F238E27FC236}">
                <a16:creationId xmlns:a16="http://schemas.microsoft.com/office/drawing/2014/main" id="{365976C5-AF3E-C652-9BF7-1529F5D6AB4F}"/>
              </a:ext>
            </a:extLst>
          </p:cNvPr>
          <p:cNvSpPr txBox="1"/>
          <p:nvPr/>
        </p:nvSpPr>
        <p:spPr>
          <a:xfrm>
            <a:off x="5231830" y="4079026"/>
            <a:ext cx="1426846" cy="369332"/>
          </a:xfrm>
          <a:prstGeom prst="rect">
            <a:avLst/>
          </a:prstGeom>
          <a:noFill/>
          <a:ln>
            <a:solidFill>
              <a:schemeClr val="tx1"/>
            </a:solidFill>
          </a:ln>
        </p:spPr>
        <p:txBody>
          <a:bodyPr wrap="square" rtlCol="0">
            <a:spAutoFit/>
          </a:bodyPr>
          <a:lstStyle/>
          <a:p>
            <a:r>
              <a:rPr lang="en-US" dirty="0"/>
              <a:t>Two waiters</a:t>
            </a:r>
          </a:p>
        </p:txBody>
      </p:sp>
      <p:sp>
        <p:nvSpPr>
          <p:cNvPr id="24" name="TextBox 23">
            <a:extLst>
              <a:ext uri="{FF2B5EF4-FFF2-40B4-BE49-F238E27FC236}">
                <a16:creationId xmlns:a16="http://schemas.microsoft.com/office/drawing/2014/main" id="{001C7C27-86AE-4DF5-4CC1-04AD0956DA64}"/>
              </a:ext>
            </a:extLst>
          </p:cNvPr>
          <p:cNvSpPr txBox="1"/>
          <p:nvPr/>
        </p:nvSpPr>
        <p:spPr>
          <a:xfrm>
            <a:off x="8038095" y="4086938"/>
            <a:ext cx="2135607" cy="366091"/>
          </a:xfrm>
          <a:prstGeom prst="rect">
            <a:avLst/>
          </a:prstGeom>
          <a:noFill/>
          <a:ln>
            <a:solidFill>
              <a:schemeClr val="tx1"/>
            </a:solidFill>
          </a:ln>
        </p:spPr>
        <p:txBody>
          <a:bodyPr wrap="square" rtlCol="0">
            <a:spAutoFit/>
          </a:bodyPr>
          <a:lstStyle/>
          <a:p>
            <a:r>
              <a:rPr lang="en-US" dirty="0"/>
              <a:t>One security guard</a:t>
            </a:r>
          </a:p>
        </p:txBody>
      </p:sp>
      <p:sp>
        <p:nvSpPr>
          <p:cNvPr id="26" name="TextBox 25">
            <a:extLst>
              <a:ext uri="{FF2B5EF4-FFF2-40B4-BE49-F238E27FC236}">
                <a16:creationId xmlns:a16="http://schemas.microsoft.com/office/drawing/2014/main" id="{BDA71842-DB70-7F11-29D8-BDFFC7CCB03B}"/>
              </a:ext>
            </a:extLst>
          </p:cNvPr>
          <p:cNvSpPr txBox="1"/>
          <p:nvPr/>
        </p:nvSpPr>
        <p:spPr>
          <a:xfrm>
            <a:off x="508868" y="4908501"/>
            <a:ext cx="11822461" cy="646331"/>
          </a:xfrm>
          <a:prstGeom prst="rect">
            <a:avLst/>
          </a:prstGeom>
          <a:noFill/>
        </p:spPr>
        <p:txBody>
          <a:bodyPr wrap="square">
            <a:spAutoFit/>
          </a:bodyPr>
          <a:lstStyle/>
          <a:p>
            <a:r>
              <a:rPr lang="en-US" sz="1800" dirty="0">
                <a:effectLst/>
                <a:ea typeface="Calibri" panose="020F0502020204030204" pitchFamily="34" charset="0"/>
              </a:rPr>
              <a:t>Besides, the company will take consultancy from a consultancy firm two or three times every year to secure its operational progress. </a:t>
            </a:r>
            <a:endParaRPr lang="en-US" dirty="0"/>
          </a:p>
        </p:txBody>
      </p:sp>
      <p:grpSp>
        <p:nvGrpSpPr>
          <p:cNvPr id="27" name="Group 26">
            <a:extLst>
              <a:ext uri="{FF2B5EF4-FFF2-40B4-BE49-F238E27FC236}">
                <a16:creationId xmlns:a16="http://schemas.microsoft.com/office/drawing/2014/main" id="{2A109058-6D2A-398D-5303-DF84D552D836}"/>
              </a:ext>
            </a:extLst>
          </p:cNvPr>
          <p:cNvGrpSpPr/>
          <p:nvPr/>
        </p:nvGrpSpPr>
        <p:grpSpPr>
          <a:xfrm>
            <a:off x="3441631" y="3838039"/>
            <a:ext cx="5664269" cy="176545"/>
            <a:chOff x="3826043" y="1992429"/>
            <a:chExt cx="4271209" cy="147133"/>
          </a:xfrm>
        </p:grpSpPr>
        <p:cxnSp>
          <p:nvCxnSpPr>
            <p:cNvPr id="28" name="Straight Connector 27">
              <a:extLst>
                <a:ext uri="{FF2B5EF4-FFF2-40B4-BE49-F238E27FC236}">
                  <a16:creationId xmlns:a16="http://schemas.microsoft.com/office/drawing/2014/main" id="{A85F59E0-D156-8669-97A3-E84F9E46CDF6}"/>
                </a:ext>
              </a:extLst>
            </p:cNvPr>
            <p:cNvCxnSpPr>
              <a:cxnSpLocks/>
            </p:cNvCxnSpPr>
            <p:nvPr/>
          </p:nvCxnSpPr>
          <p:spPr>
            <a:xfrm>
              <a:off x="3826043" y="1992429"/>
              <a:ext cx="427120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62ED11A-7D3D-FC2C-A8A9-CB595BC19677}"/>
                </a:ext>
              </a:extLst>
            </p:cNvPr>
            <p:cNvCxnSpPr>
              <a:cxnSpLocks/>
            </p:cNvCxnSpPr>
            <p:nvPr/>
          </p:nvCxnSpPr>
          <p:spPr>
            <a:xfrm>
              <a:off x="3826043" y="1992429"/>
              <a:ext cx="1" cy="14713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A6A53D4-64DB-E36F-C360-2B7089650B8F}"/>
                </a:ext>
              </a:extLst>
            </p:cNvPr>
            <p:cNvCxnSpPr>
              <a:cxnSpLocks/>
            </p:cNvCxnSpPr>
            <p:nvPr/>
          </p:nvCxnSpPr>
          <p:spPr>
            <a:xfrm>
              <a:off x="8097252" y="1992429"/>
              <a:ext cx="0" cy="14713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33" name="Straight Connector 32">
            <a:extLst>
              <a:ext uri="{FF2B5EF4-FFF2-40B4-BE49-F238E27FC236}">
                <a16:creationId xmlns:a16="http://schemas.microsoft.com/office/drawing/2014/main" id="{B58C6BD3-5EC1-501B-E87D-515E9C68DFF2}"/>
              </a:ext>
            </a:extLst>
          </p:cNvPr>
          <p:cNvCxnSpPr>
            <a:cxnSpLocks/>
          </p:cNvCxnSpPr>
          <p:nvPr/>
        </p:nvCxnSpPr>
        <p:spPr>
          <a:xfrm flipV="1">
            <a:off x="5937381" y="3838039"/>
            <a:ext cx="0" cy="24098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59658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303000FE-B433-4217-A7E9-C8D1C77667EE}"/>
              </a:ext>
            </a:extLst>
          </p:cNvPr>
          <p:cNvSpPr>
            <a:spLocks noGrp="1"/>
          </p:cNvSpPr>
          <p:nvPr>
            <p:ph type="title"/>
          </p:nvPr>
        </p:nvSpPr>
        <p:spPr>
          <a:xfrm>
            <a:off x="1981200" y="115889"/>
            <a:ext cx="8229600" cy="865187"/>
          </a:xfrm>
        </p:spPr>
        <p:txBody>
          <a:bodyPr/>
          <a:lstStyle/>
          <a:p>
            <a:pPr eaLnBrk="1" hangingPunct="1"/>
            <a:r>
              <a:rPr lang="en-US" altLang="en-US" sz="3600" b="1" dirty="0"/>
              <a:t>SWOT Analysis </a:t>
            </a:r>
          </a:p>
        </p:txBody>
      </p:sp>
      <p:grpSp>
        <p:nvGrpSpPr>
          <p:cNvPr id="6" name="Group 5">
            <a:extLst>
              <a:ext uri="{FF2B5EF4-FFF2-40B4-BE49-F238E27FC236}">
                <a16:creationId xmlns:a16="http://schemas.microsoft.com/office/drawing/2014/main" id="{85ED05A7-DB8A-1976-06E5-8252651DC71A}"/>
              </a:ext>
            </a:extLst>
          </p:cNvPr>
          <p:cNvGrpSpPr/>
          <p:nvPr/>
        </p:nvGrpSpPr>
        <p:grpSpPr>
          <a:xfrm>
            <a:off x="1722672" y="1396236"/>
            <a:ext cx="10203029" cy="3663744"/>
            <a:chOff x="1834846" y="1541588"/>
            <a:chExt cx="10203029" cy="3663744"/>
          </a:xfrm>
        </p:grpSpPr>
        <p:grpSp>
          <p:nvGrpSpPr>
            <p:cNvPr id="7" name="Group 6">
              <a:extLst>
                <a:ext uri="{FF2B5EF4-FFF2-40B4-BE49-F238E27FC236}">
                  <a16:creationId xmlns:a16="http://schemas.microsoft.com/office/drawing/2014/main" id="{7B32971D-7CB4-B67F-7D4A-DACDC46DA6B2}"/>
                </a:ext>
              </a:extLst>
            </p:cNvPr>
            <p:cNvGrpSpPr/>
            <p:nvPr/>
          </p:nvGrpSpPr>
          <p:grpSpPr>
            <a:xfrm>
              <a:off x="2428347" y="1685992"/>
              <a:ext cx="7325253" cy="3304302"/>
              <a:chOff x="2428347" y="1685992"/>
              <a:chExt cx="7325253" cy="3304302"/>
            </a:xfrm>
          </p:grpSpPr>
          <p:sp>
            <p:nvSpPr>
              <p:cNvPr id="20" name="Parallelogram 27">
                <a:extLst>
                  <a:ext uri="{FF2B5EF4-FFF2-40B4-BE49-F238E27FC236}">
                    <a16:creationId xmlns:a16="http://schemas.microsoft.com/office/drawing/2014/main" id="{05B815B2-3F9E-0349-49AF-3EB3B0F02B2F}"/>
                  </a:ext>
                </a:extLst>
              </p:cNvPr>
              <p:cNvSpPr/>
              <p:nvPr/>
            </p:nvSpPr>
            <p:spPr>
              <a:xfrm rot="19907795">
                <a:off x="6293319" y="3312609"/>
                <a:ext cx="998683" cy="697114"/>
              </a:xfrm>
              <a:custGeom>
                <a:avLst/>
                <a:gdLst>
                  <a:gd name="connsiteX0" fmla="*/ 0 w 972654"/>
                  <a:gd name="connsiteY0" fmla="*/ 665306 h 665306"/>
                  <a:gd name="connsiteX1" fmla="*/ 368992 w 972654"/>
                  <a:gd name="connsiteY1" fmla="*/ 0 h 665306"/>
                  <a:gd name="connsiteX2" fmla="*/ 972654 w 972654"/>
                  <a:gd name="connsiteY2" fmla="*/ 0 h 665306"/>
                  <a:gd name="connsiteX3" fmla="*/ 603662 w 972654"/>
                  <a:gd name="connsiteY3" fmla="*/ 665306 h 665306"/>
                  <a:gd name="connsiteX4" fmla="*/ 0 w 972654"/>
                  <a:gd name="connsiteY4" fmla="*/ 665306 h 665306"/>
                  <a:gd name="connsiteX0" fmla="*/ 0 w 972654"/>
                  <a:gd name="connsiteY0" fmla="*/ 665306 h 665306"/>
                  <a:gd name="connsiteX1" fmla="*/ 368992 w 972654"/>
                  <a:gd name="connsiteY1" fmla="*/ 0 h 665306"/>
                  <a:gd name="connsiteX2" fmla="*/ 972654 w 972654"/>
                  <a:gd name="connsiteY2" fmla="*/ 0 h 665306"/>
                  <a:gd name="connsiteX3" fmla="*/ 736584 w 972654"/>
                  <a:gd name="connsiteY3" fmla="*/ 412274 h 665306"/>
                  <a:gd name="connsiteX4" fmla="*/ 0 w 972654"/>
                  <a:gd name="connsiteY4" fmla="*/ 665306 h 665306"/>
                  <a:gd name="connsiteX0" fmla="*/ 0 w 990071"/>
                  <a:gd name="connsiteY0" fmla="*/ 665306 h 665306"/>
                  <a:gd name="connsiteX1" fmla="*/ 368992 w 990071"/>
                  <a:gd name="connsiteY1" fmla="*/ 0 h 665306"/>
                  <a:gd name="connsiteX2" fmla="*/ 990071 w 990071"/>
                  <a:gd name="connsiteY2" fmla="*/ 125800 h 665306"/>
                  <a:gd name="connsiteX3" fmla="*/ 736584 w 990071"/>
                  <a:gd name="connsiteY3" fmla="*/ 412274 h 665306"/>
                  <a:gd name="connsiteX4" fmla="*/ 0 w 990071"/>
                  <a:gd name="connsiteY4" fmla="*/ 665306 h 665306"/>
                  <a:gd name="connsiteX0" fmla="*/ 0 w 990071"/>
                  <a:gd name="connsiteY0" fmla="*/ 665306 h 665306"/>
                  <a:gd name="connsiteX1" fmla="*/ 368992 w 990071"/>
                  <a:gd name="connsiteY1" fmla="*/ 0 h 665306"/>
                  <a:gd name="connsiteX2" fmla="*/ 990071 w 990071"/>
                  <a:gd name="connsiteY2" fmla="*/ 125800 h 665306"/>
                  <a:gd name="connsiteX3" fmla="*/ 750325 w 990071"/>
                  <a:gd name="connsiteY3" fmla="*/ 557815 h 665306"/>
                  <a:gd name="connsiteX4" fmla="*/ 0 w 990071"/>
                  <a:gd name="connsiteY4" fmla="*/ 665306 h 665306"/>
                  <a:gd name="connsiteX0" fmla="*/ 0 w 990071"/>
                  <a:gd name="connsiteY0" fmla="*/ 665306 h 665306"/>
                  <a:gd name="connsiteX1" fmla="*/ 368992 w 990071"/>
                  <a:gd name="connsiteY1" fmla="*/ 0 h 665306"/>
                  <a:gd name="connsiteX2" fmla="*/ 990071 w 990071"/>
                  <a:gd name="connsiteY2" fmla="*/ 125800 h 665306"/>
                  <a:gd name="connsiteX3" fmla="*/ 750627 w 990071"/>
                  <a:gd name="connsiteY3" fmla="*/ 547655 h 665306"/>
                  <a:gd name="connsiteX4" fmla="*/ 0 w 990071"/>
                  <a:gd name="connsiteY4" fmla="*/ 665306 h 665306"/>
                  <a:gd name="connsiteX0" fmla="*/ 0 w 990071"/>
                  <a:gd name="connsiteY0" fmla="*/ 665306 h 665306"/>
                  <a:gd name="connsiteX1" fmla="*/ 368992 w 990071"/>
                  <a:gd name="connsiteY1" fmla="*/ 0 h 665306"/>
                  <a:gd name="connsiteX2" fmla="*/ 990071 w 990071"/>
                  <a:gd name="connsiteY2" fmla="*/ 125800 h 665306"/>
                  <a:gd name="connsiteX3" fmla="*/ 752315 w 990071"/>
                  <a:gd name="connsiteY3" fmla="*/ 538212 h 665306"/>
                  <a:gd name="connsiteX4" fmla="*/ 0 w 990071"/>
                  <a:gd name="connsiteY4" fmla="*/ 665306 h 6653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0071" h="665306">
                    <a:moveTo>
                      <a:pt x="0" y="665306"/>
                    </a:moveTo>
                    <a:lnTo>
                      <a:pt x="368992" y="0"/>
                    </a:lnTo>
                    <a:lnTo>
                      <a:pt x="990071" y="125800"/>
                    </a:lnTo>
                    <a:lnTo>
                      <a:pt x="752315" y="538212"/>
                    </a:lnTo>
                    <a:lnTo>
                      <a:pt x="0" y="665306"/>
                    </a:lnTo>
                    <a:close/>
                  </a:path>
                </a:pathLst>
              </a:custGeom>
              <a:solidFill>
                <a:srgbClr val="5B9BD5">
                  <a:lumMod val="5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1" name="Parallelogram 27">
                <a:extLst>
                  <a:ext uri="{FF2B5EF4-FFF2-40B4-BE49-F238E27FC236}">
                    <a16:creationId xmlns:a16="http://schemas.microsoft.com/office/drawing/2014/main" id="{2E2CA75F-41BD-0D1A-C5D8-3108B01F71FD}"/>
                  </a:ext>
                </a:extLst>
              </p:cNvPr>
              <p:cNvSpPr/>
              <p:nvPr/>
            </p:nvSpPr>
            <p:spPr>
              <a:xfrm rot="19860796">
                <a:off x="6299061" y="1774876"/>
                <a:ext cx="990071" cy="665306"/>
              </a:xfrm>
              <a:custGeom>
                <a:avLst/>
                <a:gdLst>
                  <a:gd name="connsiteX0" fmla="*/ 0 w 972654"/>
                  <a:gd name="connsiteY0" fmla="*/ 665306 h 665306"/>
                  <a:gd name="connsiteX1" fmla="*/ 368992 w 972654"/>
                  <a:gd name="connsiteY1" fmla="*/ 0 h 665306"/>
                  <a:gd name="connsiteX2" fmla="*/ 972654 w 972654"/>
                  <a:gd name="connsiteY2" fmla="*/ 0 h 665306"/>
                  <a:gd name="connsiteX3" fmla="*/ 603662 w 972654"/>
                  <a:gd name="connsiteY3" fmla="*/ 665306 h 665306"/>
                  <a:gd name="connsiteX4" fmla="*/ 0 w 972654"/>
                  <a:gd name="connsiteY4" fmla="*/ 665306 h 665306"/>
                  <a:gd name="connsiteX0" fmla="*/ 0 w 972654"/>
                  <a:gd name="connsiteY0" fmla="*/ 665306 h 665306"/>
                  <a:gd name="connsiteX1" fmla="*/ 368992 w 972654"/>
                  <a:gd name="connsiteY1" fmla="*/ 0 h 665306"/>
                  <a:gd name="connsiteX2" fmla="*/ 972654 w 972654"/>
                  <a:gd name="connsiteY2" fmla="*/ 0 h 665306"/>
                  <a:gd name="connsiteX3" fmla="*/ 736584 w 972654"/>
                  <a:gd name="connsiteY3" fmla="*/ 412274 h 665306"/>
                  <a:gd name="connsiteX4" fmla="*/ 0 w 972654"/>
                  <a:gd name="connsiteY4" fmla="*/ 665306 h 665306"/>
                  <a:gd name="connsiteX0" fmla="*/ 0 w 990071"/>
                  <a:gd name="connsiteY0" fmla="*/ 665306 h 665306"/>
                  <a:gd name="connsiteX1" fmla="*/ 368992 w 990071"/>
                  <a:gd name="connsiteY1" fmla="*/ 0 h 665306"/>
                  <a:gd name="connsiteX2" fmla="*/ 990071 w 990071"/>
                  <a:gd name="connsiteY2" fmla="*/ 125800 h 665306"/>
                  <a:gd name="connsiteX3" fmla="*/ 736584 w 990071"/>
                  <a:gd name="connsiteY3" fmla="*/ 412274 h 665306"/>
                  <a:gd name="connsiteX4" fmla="*/ 0 w 990071"/>
                  <a:gd name="connsiteY4" fmla="*/ 665306 h 665306"/>
                  <a:gd name="connsiteX0" fmla="*/ 0 w 990071"/>
                  <a:gd name="connsiteY0" fmla="*/ 665306 h 665306"/>
                  <a:gd name="connsiteX1" fmla="*/ 368992 w 990071"/>
                  <a:gd name="connsiteY1" fmla="*/ 0 h 665306"/>
                  <a:gd name="connsiteX2" fmla="*/ 990071 w 990071"/>
                  <a:gd name="connsiteY2" fmla="*/ 125800 h 665306"/>
                  <a:gd name="connsiteX3" fmla="*/ 750325 w 990071"/>
                  <a:gd name="connsiteY3" fmla="*/ 557815 h 665306"/>
                  <a:gd name="connsiteX4" fmla="*/ 0 w 990071"/>
                  <a:gd name="connsiteY4" fmla="*/ 665306 h 6653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0071" h="665306">
                    <a:moveTo>
                      <a:pt x="0" y="665306"/>
                    </a:moveTo>
                    <a:lnTo>
                      <a:pt x="368992" y="0"/>
                    </a:lnTo>
                    <a:lnTo>
                      <a:pt x="990071" y="125800"/>
                    </a:lnTo>
                    <a:lnTo>
                      <a:pt x="750325" y="557815"/>
                    </a:lnTo>
                    <a:lnTo>
                      <a:pt x="0" y="665306"/>
                    </a:lnTo>
                    <a:close/>
                  </a:path>
                </a:pathLst>
              </a:custGeom>
              <a:solidFill>
                <a:srgbClr val="70AD47">
                  <a:lumMod val="7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nvGrpSpPr>
              <p:cNvPr id="22" name="Group 21">
                <a:extLst>
                  <a:ext uri="{FF2B5EF4-FFF2-40B4-BE49-F238E27FC236}">
                    <a16:creationId xmlns:a16="http://schemas.microsoft.com/office/drawing/2014/main" id="{D723527E-3A90-DC57-AC36-9F22558B3D64}"/>
                  </a:ext>
                </a:extLst>
              </p:cNvPr>
              <p:cNvGrpSpPr/>
              <p:nvPr/>
            </p:nvGrpSpPr>
            <p:grpSpPr>
              <a:xfrm>
                <a:off x="5669721" y="1867706"/>
                <a:ext cx="852557" cy="3122588"/>
                <a:chOff x="5676378" y="1729058"/>
                <a:chExt cx="852557" cy="3122588"/>
              </a:xfrm>
            </p:grpSpPr>
            <p:sp>
              <p:nvSpPr>
                <p:cNvPr id="29" name="Rectangle 28">
                  <a:extLst>
                    <a:ext uri="{FF2B5EF4-FFF2-40B4-BE49-F238E27FC236}">
                      <a16:creationId xmlns:a16="http://schemas.microsoft.com/office/drawing/2014/main" id="{27772A84-A85B-26F0-30DA-1195D485AFD4}"/>
                    </a:ext>
                  </a:extLst>
                </p:cNvPr>
                <p:cNvSpPr/>
                <p:nvPr/>
              </p:nvSpPr>
              <p:spPr>
                <a:xfrm>
                  <a:off x="5676378" y="1729058"/>
                  <a:ext cx="852557" cy="801665"/>
                </a:xfrm>
                <a:prstGeom prst="rect">
                  <a:avLst/>
                </a:prstGeom>
                <a:solidFill>
                  <a:srgbClr val="70AD47">
                    <a:lumMod val="60000"/>
                    <a:lumOff val="4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Agency FB" panose="020B0503020202020204" pitchFamily="34" charset="0"/>
                      <a:ea typeface="+mn-ea"/>
                      <a:cs typeface="+mn-cs"/>
                    </a:rPr>
                    <a:t>S</a:t>
                  </a:r>
                </a:p>
              </p:txBody>
            </p:sp>
            <p:sp>
              <p:nvSpPr>
                <p:cNvPr id="30" name="Rectangle 29">
                  <a:extLst>
                    <a:ext uri="{FF2B5EF4-FFF2-40B4-BE49-F238E27FC236}">
                      <a16:creationId xmlns:a16="http://schemas.microsoft.com/office/drawing/2014/main" id="{3FD27E56-FFE3-8653-700E-16DC8BE909BE}"/>
                    </a:ext>
                  </a:extLst>
                </p:cNvPr>
                <p:cNvSpPr/>
                <p:nvPr/>
              </p:nvSpPr>
              <p:spPr>
                <a:xfrm>
                  <a:off x="5676378" y="2499760"/>
                  <a:ext cx="852557" cy="801665"/>
                </a:xfrm>
                <a:prstGeom prst="rect">
                  <a:avLst/>
                </a:prstGeom>
                <a:solidFill>
                  <a:sysClr val="windowText" lastClr="000000">
                    <a:lumMod val="50000"/>
                    <a:lumOff val="50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Agency FB" panose="020B0503020202020204" pitchFamily="34" charset="0"/>
                      <a:ea typeface="+mn-ea"/>
                      <a:cs typeface="+mn-cs"/>
                    </a:rPr>
                    <a:t>W</a:t>
                  </a:r>
                </a:p>
              </p:txBody>
            </p:sp>
            <p:sp>
              <p:nvSpPr>
                <p:cNvPr id="31" name="Rectangle 30">
                  <a:extLst>
                    <a:ext uri="{FF2B5EF4-FFF2-40B4-BE49-F238E27FC236}">
                      <a16:creationId xmlns:a16="http://schemas.microsoft.com/office/drawing/2014/main" id="{B0C1A38E-2398-6185-9E97-A9F130FEF6D2}"/>
                    </a:ext>
                  </a:extLst>
                </p:cNvPr>
                <p:cNvSpPr/>
                <p:nvPr/>
              </p:nvSpPr>
              <p:spPr>
                <a:xfrm>
                  <a:off x="5676378" y="3270462"/>
                  <a:ext cx="852557" cy="801665"/>
                </a:xfrm>
                <a:prstGeom prst="rect">
                  <a:avLst/>
                </a:prstGeom>
                <a:solidFill>
                  <a:srgbClr val="5B9BD5">
                    <a:lumMod val="7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Agency FB" panose="020B0503020202020204" pitchFamily="34" charset="0"/>
                      <a:ea typeface="+mn-ea"/>
                      <a:cs typeface="+mn-cs"/>
                    </a:rPr>
                    <a:t>O</a:t>
                  </a:r>
                </a:p>
              </p:txBody>
            </p:sp>
            <p:sp>
              <p:nvSpPr>
                <p:cNvPr id="32" name="Rectangle 31">
                  <a:extLst>
                    <a:ext uri="{FF2B5EF4-FFF2-40B4-BE49-F238E27FC236}">
                      <a16:creationId xmlns:a16="http://schemas.microsoft.com/office/drawing/2014/main" id="{40BAB577-7392-0D6E-B3EE-97729FB62F68}"/>
                    </a:ext>
                  </a:extLst>
                </p:cNvPr>
                <p:cNvSpPr/>
                <p:nvPr/>
              </p:nvSpPr>
              <p:spPr>
                <a:xfrm>
                  <a:off x="5676378" y="4049981"/>
                  <a:ext cx="852557" cy="801665"/>
                </a:xfrm>
                <a:prstGeom prst="rect">
                  <a:avLst/>
                </a:prstGeom>
                <a:solidFill>
                  <a:srgbClr val="FF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Agency FB" panose="020B0503020202020204" pitchFamily="34" charset="0"/>
                      <a:ea typeface="+mn-ea"/>
                      <a:cs typeface="+mn-cs"/>
                    </a:rPr>
                    <a:t>T</a:t>
                  </a:r>
                </a:p>
              </p:txBody>
            </p:sp>
          </p:grpSp>
          <p:sp>
            <p:nvSpPr>
              <p:cNvPr id="23" name="Parallelogram 27">
                <a:extLst>
                  <a:ext uri="{FF2B5EF4-FFF2-40B4-BE49-F238E27FC236}">
                    <a16:creationId xmlns:a16="http://schemas.microsoft.com/office/drawing/2014/main" id="{5257E5B0-9AEA-7812-714B-96EC29B134E2}"/>
                  </a:ext>
                </a:extLst>
              </p:cNvPr>
              <p:cNvSpPr/>
              <p:nvPr/>
            </p:nvSpPr>
            <p:spPr>
              <a:xfrm rot="1744002" flipH="1">
                <a:off x="4902193" y="2551144"/>
                <a:ext cx="1001885" cy="665306"/>
              </a:xfrm>
              <a:custGeom>
                <a:avLst/>
                <a:gdLst>
                  <a:gd name="connsiteX0" fmla="*/ 0 w 972654"/>
                  <a:gd name="connsiteY0" fmla="*/ 665306 h 665306"/>
                  <a:gd name="connsiteX1" fmla="*/ 368992 w 972654"/>
                  <a:gd name="connsiteY1" fmla="*/ 0 h 665306"/>
                  <a:gd name="connsiteX2" fmla="*/ 972654 w 972654"/>
                  <a:gd name="connsiteY2" fmla="*/ 0 h 665306"/>
                  <a:gd name="connsiteX3" fmla="*/ 603662 w 972654"/>
                  <a:gd name="connsiteY3" fmla="*/ 665306 h 665306"/>
                  <a:gd name="connsiteX4" fmla="*/ 0 w 972654"/>
                  <a:gd name="connsiteY4" fmla="*/ 665306 h 665306"/>
                  <a:gd name="connsiteX0" fmla="*/ 0 w 972654"/>
                  <a:gd name="connsiteY0" fmla="*/ 665306 h 665306"/>
                  <a:gd name="connsiteX1" fmla="*/ 368992 w 972654"/>
                  <a:gd name="connsiteY1" fmla="*/ 0 h 665306"/>
                  <a:gd name="connsiteX2" fmla="*/ 972654 w 972654"/>
                  <a:gd name="connsiteY2" fmla="*/ 0 h 665306"/>
                  <a:gd name="connsiteX3" fmla="*/ 736584 w 972654"/>
                  <a:gd name="connsiteY3" fmla="*/ 412274 h 665306"/>
                  <a:gd name="connsiteX4" fmla="*/ 0 w 972654"/>
                  <a:gd name="connsiteY4" fmla="*/ 665306 h 665306"/>
                  <a:gd name="connsiteX0" fmla="*/ 0 w 990071"/>
                  <a:gd name="connsiteY0" fmla="*/ 665306 h 665306"/>
                  <a:gd name="connsiteX1" fmla="*/ 368992 w 990071"/>
                  <a:gd name="connsiteY1" fmla="*/ 0 h 665306"/>
                  <a:gd name="connsiteX2" fmla="*/ 990071 w 990071"/>
                  <a:gd name="connsiteY2" fmla="*/ 125800 h 665306"/>
                  <a:gd name="connsiteX3" fmla="*/ 736584 w 990071"/>
                  <a:gd name="connsiteY3" fmla="*/ 412274 h 665306"/>
                  <a:gd name="connsiteX4" fmla="*/ 0 w 990071"/>
                  <a:gd name="connsiteY4" fmla="*/ 665306 h 665306"/>
                  <a:gd name="connsiteX0" fmla="*/ 0 w 990071"/>
                  <a:gd name="connsiteY0" fmla="*/ 665306 h 665306"/>
                  <a:gd name="connsiteX1" fmla="*/ 368992 w 990071"/>
                  <a:gd name="connsiteY1" fmla="*/ 0 h 665306"/>
                  <a:gd name="connsiteX2" fmla="*/ 990071 w 990071"/>
                  <a:gd name="connsiteY2" fmla="*/ 125800 h 665306"/>
                  <a:gd name="connsiteX3" fmla="*/ 750325 w 990071"/>
                  <a:gd name="connsiteY3" fmla="*/ 557815 h 665306"/>
                  <a:gd name="connsiteX4" fmla="*/ 0 w 990071"/>
                  <a:gd name="connsiteY4" fmla="*/ 665306 h 6653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0071" h="665306">
                    <a:moveTo>
                      <a:pt x="0" y="665306"/>
                    </a:moveTo>
                    <a:lnTo>
                      <a:pt x="368992" y="0"/>
                    </a:lnTo>
                    <a:lnTo>
                      <a:pt x="990071" y="125800"/>
                    </a:lnTo>
                    <a:lnTo>
                      <a:pt x="750325" y="557815"/>
                    </a:lnTo>
                    <a:lnTo>
                      <a:pt x="0" y="665306"/>
                    </a:lnTo>
                    <a:close/>
                  </a:path>
                </a:pathLst>
              </a:custGeom>
              <a:solidFill>
                <a:srgbClr val="E7E6E6">
                  <a:lumMod val="2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4" name="Parallelogram 27">
                <a:extLst>
                  <a:ext uri="{FF2B5EF4-FFF2-40B4-BE49-F238E27FC236}">
                    <a16:creationId xmlns:a16="http://schemas.microsoft.com/office/drawing/2014/main" id="{F263CA8C-BE3F-5802-7D8A-17657664596C}"/>
                  </a:ext>
                </a:extLst>
              </p:cNvPr>
              <p:cNvSpPr/>
              <p:nvPr/>
            </p:nvSpPr>
            <p:spPr>
              <a:xfrm rot="1744002" flipH="1">
                <a:off x="4874471" y="4079370"/>
                <a:ext cx="1031396" cy="704764"/>
              </a:xfrm>
              <a:custGeom>
                <a:avLst/>
                <a:gdLst>
                  <a:gd name="connsiteX0" fmla="*/ 0 w 972654"/>
                  <a:gd name="connsiteY0" fmla="*/ 665306 h 665306"/>
                  <a:gd name="connsiteX1" fmla="*/ 368992 w 972654"/>
                  <a:gd name="connsiteY1" fmla="*/ 0 h 665306"/>
                  <a:gd name="connsiteX2" fmla="*/ 972654 w 972654"/>
                  <a:gd name="connsiteY2" fmla="*/ 0 h 665306"/>
                  <a:gd name="connsiteX3" fmla="*/ 603662 w 972654"/>
                  <a:gd name="connsiteY3" fmla="*/ 665306 h 665306"/>
                  <a:gd name="connsiteX4" fmla="*/ 0 w 972654"/>
                  <a:gd name="connsiteY4" fmla="*/ 665306 h 665306"/>
                  <a:gd name="connsiteX0" fmla="*/ 0 w 972654"/>
                  <a:gd name="connsiteY0" fmla="*/ 665306 h 665306"/>
                  <a:gd name="connsiteX1" fmla="*/ 368992 w 972654"/>
                  <a:gd name="connsiteY1" fmla="*/ 0 h 665306"/>
                  <a:gd name="connsiteX2" fmla="*/ 972654 w 972654"/>
                  <a:gd name="connsiteY2" fmla="*/ 0 h 665306"/>
                  <a:gd name="connsiteX3" fmla="*/ 736584 w 972654"/>
                  <a:gd name="connsiteY3" fmla="*/ 412274 h 665306"/>
                  <a:gd name="connsiteX4" fmla="*/ 0 w 972654"/>
                  <a:gd name="connsiteY4" fmla="*/ 665306 h 665306"/>
                  <a:gd name="connsiteX0" fmla="*/ 0 w 990071"/>
                  <a:gd name="connsiteY0" fmla="*/ 665306 h 665306"/>
                  <a:gd name="connsiteX1" fmla="*/ 368992 w 990071"/>
                  <a:gd name="connsiteY1" fmla="*/ 0 h 665306"/>
                  <a:gd name="connsiteX2" fmla="*/ 990071 w 990071"/>
                  <a:gd name="connsiteY2" fmla="*/ 125800 h 665306"/>
                  <a:gd name="connsiteX3" fmla="*/ 736584 w 990071"/>
                  <a:gd name="connsiteY3" fmla="*/ 412274 h 665306"/>
                  <a:gd name="connsiteX4" fmla="*/ 0 w 990071"/>
                  <a:gd name="connsiteY4" fmla="*/ 665306 h 665306"/>
                  <a:gd name="connsiteX0" fmla="*/ 0 w 990071"/>
                  <a:gd name="connsiteY0" fmla="*/ 665306 h 665306"/>
                  <a:gd name="connsiteX1" fmla="*/ 368992 w 990071"/>
                  <a:gd name="connsiteY1" fmla="*/ 0 h 665306"/>
                  <a:gd name="connsiteX2" fmla="*/ 990071 w 990071"/>
                  <a:gd name="connsiteY2" fmla="*/ 125800 h 665306"/>
                  <a:gd name="connsiteX3" fmla="*/ 750325 w 990071"/>
                  <a:gd name="connsiteY3" fmla="*/ 557815 h 665306"/>
                  <a:gd name="connsiteX4" fmla="*/ 0 w 990071"/>
                  <a:gd name="connsiteY4" fmla="*/ 665306 h 665306"/>
                  <a:gd name="connsiteX0" fmla="*/ 0 w 990071"/>
                  <a:gd name="connsiteY0" fmla="*/ 665306 h 665306"/>
                  <a:gd name="connsiteX1" fmla="*/ 368992 w 990071"/>
                  <a:gd name="connsiteY1" fmla="*/ 0 h 665306"/>
                  <a:gd name="connsiteX2" fmla="*/ 990071 w 990071"/>
                  <a:gd name="connsiteY2" fmla="*/ 125800 h 665306"/>
                  <a:gd name="connsiteX3" fmla="*/ 767935 w 990071"/>
                  <a:gd name="connsiteY3" fmla="*/ 535409 h 665306"/>
                  <a:gd name="connsiteX4" fmla="*/ 0 w 990071"/>
                  <a:gd name="connsiteY4" fmla="*/ 665306 h 665306"/>
                  <a:gd name="connsiteX0" fmla="*/ 0 w 1008275"/>
                  <a:gd name="connsiteY0" fmla="*/ 665306 h 665306"/>
                  <a:gd name="connsiteX1" fmla="*/ 368992 w 1008275"/>
                  <a:gd name="connsiteY1" fmla="*/ 0 h 665306"/>
                  <a:gd name="connsiteX2" fmla="*/ 1008275 w 1008275"/>
                  <a:gd name="connsiteY2" fmla="*/ 131021 h 665306"/>
                  <a:gd name="connsiteX3" fmla="*/ 767935 w 1008275"/>
                  <a:gd name="connsiteY3" fmla="*/ 535409 h 665306"/>
                  <a:gd name="connsiteX4" fmla="*/ 0 w 1008275"/>
                  <a:gd name="connsiteY4" fmla="*/ 665306 h 6653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8275" h="665306">
                    <a:moveTo>
                      <a:pt x="0" y="665306"/>
                    </a:moveTo>
                    <a:lnTo>
                      <a:pt x="368992" y="0"/>
                    </a:lnTo>
                    <a:lnTo>
                      <a:pt x="1008275" y="131021"/>
                    </a:lnTo>
                    <a:lnTo>
                      <a:pt x="767935" y="535409"/>
                    </a:lnTo>
                    <a:lnTo>
                      <a:pt x="0" y="665306"/>
                    </a:lnTo>
                    <a:close/>
                  </a:path>
                </a:pathLst>
              </a:cu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DFA35A65-FA92-CB94-2F11-4D4757A6EFF8}"/>
                  </a:ext>
                </a:extLst>
              </p:cNvPr>
              <p:cNvSpPr/>
              <p:nvPr/>
            </p:nvSpPr>
            <p:spPr>
              <a:xfrm>
                <a:off x="7123368" y="1685992"/>
                <a:ext cx="2630232" cy="500895"/>
              </a:xfrm>
              <a:prstGeom prst="rect">
                <a:avLst/>
              </a:prstGeom>
              <a:solidFill>
                <a:srgbClr val="A9D18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Agency FB" panose="020B0503020202020204" pitchFamily="34" charset="0"/>
                    <a:ea typeface="+mn-ea"/>
                    <a:cs typeface="+mn-cs"/>
                  </a:rPr>
                  <a:t>Strengths</a:t>
                </a:r>
              </a:p>
            </p:txBody>
          </p:sp>
          <p:sp>
            <p:nvSpPr>
              <p:cNvPr id="26" name="Rectangle 25">
                <a:extLst>
                  <a:ext uri="{FF2B5EF4-FFF2-40B4-BE49-F238E27FC236}">
                    <a16:creationId xmlns:a16="http://schemas.microsoft.com/office/drawing/2014/main" id="{FB0DAAEB-D392-5AA8-F115-9FEC60854AEA}"/>
                  </a:ext>
                </a:extLst>
              </p:cNvPr>
              <p:cNvSpPr/>
              <p:nvPr/>
            </p:nvSpPr>
            <p:spPr>
              <a:xfrm>
                <a:off x="7123368" y="3235346"/>
                <a:ext cx="2630232" cy="500895"/>
              </a:xfrm>
              <a:prstGeom prst="rect">
                <a:avLst/>
              </a:prstGeom>
              <a:solidFill>
                <a:srgbClr val="2E75B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Agency FB" panose="020B0503020202020204" pitchFamily="34" charset="0"/>
                    <a:ea typeface="+mn-ea"/>
                    <a:cs typeface="+mn-cs"/>
                  </a:rPr>
                  <a:t>Opportunities</a:t>
                </a:r>
              </a:p>
            </p:txBody>
          </p:sp>
          <p:sp>
            <p:nvSpPr>
              <p:cNvPr id="27" name="Rectangle 26">
                <a:extLst>
                  <a:ext uri="{FF2B5EF4-FFF2-40B4-BE49-F238E27FC236}">
                    <a16:creationId xmlns:a16="http://schemas.microsoft.com/office/drawing/2014/main" id="{B184220E-F797-626E-939F-C6ABA982DFD0}"/>
                  </a:ext>
                </a:extLst>
              </p:cNvPr>
              <p:cNvSpPr/>
              <p:nvPr/>
            </p:nvSpPr>
            <p:spPr>
              <a:xfrm>
                <a:off x="2438398" y="2469090"/>
                <a:ext cx="2630232" cy="500895"/>
              </a:xfrm>
              <a:prstGeom prst="rect">
                <a:avLst/>
              </a:prstGeom>
              <a:solidFill>
                <a:srgbClr val="7F7F7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Agency FB" panose="020B0503020202020204" pitchFamily="34" charset="0"/>
                    <a:ea typeface="+mn-ea"/>
                    <a:cs typeface="+mn-cs"/>
                  </a:rPr>
                  <a:t>Weaknesses</a:t>
                </a:r>
                <a:endParaRPr kumimoji="0" lang="en-US" sz="1800" b="1" i="0" u="none" strike="noStrike" kern="0" cap="none" spc="0" normalizeH="0" baseline="0" noProof="0" dirty="0">
                  <a:ln>
                    <a:noFill/>
                  </a:ln>
                  <a:solidFill>
                    <a:prstClr val="white"/>
                  </a:solidFill>
                  <a:effectLst/>
                  <a:uLnTx/>
                  <a:uFillTx/>
                  <a:latin typeface="Agency FB" panose="020B0503020202020204" pitchFamily="34" charset="0"/>
                  <a:ea typeface="+mn-ea"/>
                  <a:cs typeface="+mn-cs"/>
                </a:endParaRPr>
              </a:p>
            </p:txBody>
          </p:sp>
          <p:sp>
            <p:nvSpPr>
              <p:cNvPr id="28" name="Rectangle 27">
                <a:extLst>
                  <a:ext uri="{FF2B5EF4-FFF2-40B4-BE49-F238E27FC236}">
                    <a16:creationId xmlns:a16="http://schemas.microsoft.com/office/drawing/2014/main" id="{25AA79A7-12FE-8488-AF49-9CA451415C92}"/>
                  </a:ext>
                </a:extLst>
              </p:cNvPr>
              <p:cNvSpPr/>
              <p:nvPr/>
            </p:nvSpPr>
            <p:spPr>
              <a:xfrm>
                <a:off x="2428347" y="3996145"/>
                <a:ext cx="2630232" cy="500895"/>
              </a:xfrm>
              <a:prstGeom prst="rect">
                <a:avLst/>
              </a:prstGeom>
              <a:solidFill>
                <a:srgbClr val="FF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Agency FB" panose="020B0503020202020204" pitchFamily="34" charset="0"/>
                    <a:ea typeface="+mn-ea"/>
                    <a:cs typeface="+mn-cs"/>
                  </a:rPr>
                  <a:t>Threats</a:t>
                </a:r>
              </a:p>
            </p:txBody>
          </p:sp>
        </p:grpSp>
        <p:sp>
          <p:nvSpPr>
            <p:cNvPr id="8" name="Oval 7">
              <a:extLst>
                <a:ext uri="{FF2B5EF4-FFF2-40B4-BE49-F238E27FC236}">
                  <a16:creationId xmlns:a16="http://schemas.microsoft.com/office/drawing/2014/main" id="{18385F39-F950-4C06-E433-5EC0370F17DD}"/>
                </a:ext>
              </a:extLst>
            </p:cNvPr>
            <p:cNvSpPr/>
            <p:nvPr/>
          </p:nvSpPr>
          <p:spPr>
            <a:xfrm>
              <a:off x="9561797" y="3100460"/>
              <a:ext cx="792893" cy="792893"/>
            </a:xfrm>
            <a:prstGeom prst="ellipse">
              <a:avLst/>
            </a:prstGeom>
            <a:solidFill>
              <a:srgbClr val="4472C4"/>
            </a:solidFill>
            <a:ln w="12700" cap="flat" cmpd="sng" algn="ctr">
              <a:noFill/>
              <a:prstDash val="solid"/>
              <a:miter lim="800000"/>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9" name="Oval 8">
              <a:extLst>
                <a:ext uri="{FF2B5EF4-FFF2-40B4-BE49-F238E27FC236}">
                  <a16:creationId xmlns:a16="http://schemas.microsoft.com/office/drawing/2014/main" id="{C93D48B8-22C6-C6A5-F43E-20B523678D36}"/>
                </a:ext>
              </a:extLst>
            </p:cNvPr>
            <p:cNvSpPr/>
            <p:nvPr/>
          </p:nvSpPr>
          <p:spPr>
            <a:xfrm>
              <a:off x="9604895" y="1541588"/>
              <a:ext cx="792893" cy="792893"/>
            </a:xfrm>
            <a:prstGeom prst="ellipse">
              <a:avLst/>
            </a:prstGeom>
            <a:solidFill>
              <a:srgbClr val="548235"/>
            </a:solidFill>
            <a:ln w="12700" cap="flat" cmpd="sng" algn="ctr">
              <a:noFill/>
              <a:prstDash val="solid"/>
              <a:miter lim="800000"/>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E9D66DF8-FA46-9FAF-0010-D219A395C805}"/>
                </a:ext>
              </a:extLst>
            </p:cNvPr>
            <p:cNvSpPr/>
            <p:nvPr/>
          </p:nvSpPr>
          <p:spPr>
            <a:xfrm>
              <a:off x="1834846" y="2334481"/>
              <a:ext cx="792893" cy="792893"/>
            </a:xfrm>
            <a:prstGeom prst="ellipse">
              <a:avLst/>
            </a:prstGeom>
            <a:solidFill>
              <a:srgbClr val="3B3838"/>
            </a:solidFill>
            <a:ln w="12700" cap="flat" cmpd="sng" algn="ctr">
              <a:noFill/>
              <a:prstDash val="solid"/>
              <a:miter lim="800000"/>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EA8B43A9-BD66-1E91-E063-FB6E59428B02}"/>
                </a:ext>
              </a:extLst>
            </p:cNvPr>
            <p:cNvSpPr/>
            <p:nvPr/>
          </p:nvSpPr>
          <p:spPr>
            <a:xfrm>
              <a:off x="1837310" y="3850145"/>
              <a:ext cx="792893" cy="792893"/>
            </a:xfrm>
            <a:prstGeom prst="ellipse">
              <a:avLst/>
            </a:prstGeom>
            <a:solidFill>
              <a:srgbClr val="C00000"/>
            </a:solidFill>
            <a:ln w="12700" cap="flat" cmpd="sng" algn="ctr">
              <a:noFill/>
              <a:prstDash val="solid"/>
              <a:miter lim="800000"/>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2" name="Picture 2">
              <a:extLst>
                <a:ext uri="{FF2B5EF4-FFF2-40B4-BE49-F238E27FC236}">
                  <a16:creationId xmlns:a16="http://schemas.microsoft.com/office/drawing/2014/main" id="{D7D81DD3-A185-1622-1312-8A9991F1E0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8908" y="3257571"/>
              <a:ext cx="478670" cy="47867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a:extLst>
                <a:ext uri="{FF2B5EF4-FFF2-40B4-BE49-F238E27FC236}">
                  <a16:creationId xmlns:a16="http://schemas.microsoft.com/office/drawing/2014/main" id="{DAAC8D90-7BA1-496A-3B68-3E8B9B9576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3953" y="2483588"/>
              <a:ext cx="494678" cy="49467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a:extLst>
                <a:ext uri="{FF2B5EF4-FFF2-40B4-BE49-F238E27FC236}">
                  <a16:creationId xmlns:a16="http://schemas.microsoft.com/office/drawing/2014/main" id="{B73B6922-2DD0-61E9-B337-AA8F6E1B3D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18908" y="1660285"/>
              <a:ext cx="542156" cy="542156"/>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8">
              <a:extLst>
                <a:ext uri="{FF2B5EF4-FFF2-40B4-BE49-F238E27FC236}">
                  <a16:creationId xmlns:a16="http://schemas.microsoft.com/office/drawing/2014/main" id="{92AD8B08-7DEB-DA6F-FA4D-D9E9A77C81C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00822" y="3986157"/>
              <a:ext cx="477809" cy="477809"/>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0201B175-500F-DB9C-2A1F-E943555F068E}"/>
                </a:ext>
              </a:extLst>
            </p:cNvPr>
            <p:cNvSpPr txBox="1"/>
            <p:nvPr/>
          </p:nvSpPr>
          <p:spPr>
            <a:xfrm>
              <a:off x="7423347" y="2407761"/>
              <a:ext cx="4614528" cy="646331"/>
            </a:xfrm>
            <a:prstGeom prst="rect">
              <a:avLst/>
            </a:prstGeom>
            <a:noFill/>
          </p:spPr>
          <p:txBody>
            <a:bodyPr wrap="square" rtlCol="0">
              <a:spAutoFit/>
            </a:bodyPr>
            <a:lstStyle>
              <a:defPPr>
                <a:defRPr lang="en-US"/>
              </a:defPPr>
              <a:lvl1pPr marL="285750" marR="0" lvl="0" indent="-285750" fontAlgn="auto">
                <a:lnSpc>
                  <a:spcPct val="100000"/>
                </a:lnSpc>
                <a:spcBef>
                  <a:spcPts val="0"/>
                </a:spcBef>
                <a:spcAft>
                  <a:spcPts val="0"/>
                </a:spcAft>
                <a:buClrTx/>
                <a:buSzTx/>
                <a:buFont typeface="Arial" panose="020B0604020202020204" pitchFamily="34" charset="0"/>
                <a:buChar char="•"/>
                <a:tabLst/>
                <a:defRPr kumimoji="0" i="0" u="none" strike="noStrike" kern="0" cap="none" spc="0" normalizeH="0" baseline="0">
                  <a:ln>
                    <a:noFill/>
                  </a:ln>
                  <a:solidFill>
                    <a:prstClr val="black"/>
                  </a:solidFill>
                  <a:effectLst/>
                  <a:uLnTx/>
                  <a:uFillTx/>
                </a:defRPr>
              </a:lvl1pPr>
            </a:lstStyle>
            <a:p>
              <a:r>
                <a:rPr lang="en-US" dirty="0"/>
                <a:t>Policy of supply chain system</a:t>
              </a:r>
            </a:p>
            <a:p>
              <a:r>
                <a:rPr lang="en-US" dirty="0"/>
                <a:t>Profuse market industry </a:t>
              </a:r>
              <a:r>
                <a:rPr lang="en-US" sz="1800" dirty="0"/>
                <a:t>(Parsons, 2022).</a:t>
              </a:r>
            </a:p>
          </p:txBody>
        </p:sp>
        <p:sp>
          <p:nvSpPr>
            <p:cNvPr id="17" name="TextBox 16">
              <a:extLst>
                <a:ext uri="{FF2B5EF4-FFF2-40B4-BE49-F238E27FC236}">
                  <a16:creationId xmlns:a16="http://schemas.microsoft.com/office/drawing/2014/main" id="{50C9D1F3-7650-C81C-70DB-935ACC41315B}"/>
                </a:ext>
              </a:extLst>
            </p:cNvPr>
            <p:cNvSpPr txBox="1"/>
            <p:nvPr/>
          </p:nvSpPr>
          <p:spPr>
            <a:xfrm>
              <a:off x="7397447" y="3850145"/>
              <a:ext cx="3389143" cy="1200329"/>
            </a:xfrm>
            <a:prstGeom prst="rect">
              <a:avLst/>
            </a:prstGeom>
            <a:noFill/>
          </p:spPr>
          <p:txBody>
            <a:bodyPr wrap="square" rtlCol="0">
              <a:spAutoFit/>
            </a:bodyPr>
            <a:lstStyle>
              <a:defPPr>
                <a:defRPr lang="en-US"/>
              </a:defPPr>
              <a:lvl1pPr marL="285750" marR="0" lvl="0" indent="-285750" fontAlgn="auto">
                <a:lnSpc>
                  <a:spcPct val="100000"/>
                </a:lnSpc>
                <a:spcBef>
                  <a:spcPts val="0"/>
                </a:spcBef>
                <a:spcAft>
                  <a:spcPts val="0"/>
                </a:spcAft>
                <a:buClrTx/>
                <a:buSzTx/>
                <a:buFont typeface="Arial" panose="020B0604020202020204" pitchFamily="34" charset="0"/>
                <a:buChar char="•"/>
                <a:tabLst/>
                <a:defRPr kumimoji="0" i="0" u="none" strike="noStrike" kern="0" cap="none" spc="0" normalizeH="0" baseline="0">
                  <a:ln>
                    <a:noFill/>
                  </a:ln>
                  <a:solidFill>
                    <a:prstClr val="black"/>
                  </a:solidFill>
                  <a:effectLst/>
                  <a:uLnTx/>
                  <a:uFillTx/>
                </a:defRPr>
              </a:lvl1pPr>
            </a:lstStyle>
            <a:p>
              <a:r>
                <a:rPr lang="en-US" dirty="0"/>
                <a:t>Growing nature of the market industry </a:t>
              </a:r>
              <a:r>
                <a:rPr lang="en-US" sz="1800" dirty="0"/>
                <a:t>(Mindtools, 2022).</a:t>
              </a:r>
              <a:endParaRPr lang="en-US" dirty="0"/>
            </a:p>
            <a:p>
              <a:r>
                <a:rPr lang="en-US" dirty="0"/>
                <a:t>Huge demand</a:t>
              </a:r>
            </a:p>
          </p:txBody>
        </p:sp>
        <p:sp>
          <p:nvSpPr>
            <p:cNvPr id="18" name="TextBox 17">
              <a:extLst>
                <a:ext uri="{FF2B5EF4-FFF2-40B4-BE49-F238E27FC236}">
                  <a16:creationId xmlns:a16="http://schemas.microsoft.com/office/drawing/2014/main" id="{458AC1F3-408B-3DD7-0CA4-A946C08B536A}"/>
                </a:ext>
              </a:extLst>
            </p:cNvPr>
            <p:cNvSpPr txBox="1"/>
            <p:nvPr/>
          </p:nvSpPr>
          <p:spPr>
            <a:xfrm>
              <a:off x="2563931" y="4559001"/>
              <a:ext cx="3274715" cy="646331"/>
            </a:xfrm>
            <a:prstGeom prst="rect">
              <a:avLst/>
            </a:prstGeom>
            <a:noFill/>
          </p:spPr>
          <p:txBody>
            <a:bodyPr wrap="square" rtlCol="0">
              <a:sp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i="0" u="none" strike="noStrike" kern="0" cap="none" spc="0" normalizeH="0" baseline="0" noProof="0" dirty="0">
                  <a:ln>
                    <a:noFill/>
                  </a:ln>
                  <a:solidFill>
                    <a:prstClr val="black"/>
                  </a:solidFill>
                  <a:effectLst/>
                  <a:uLnTx/>
                  <a:uFillTx/>
                </a:rPr>
                <a:t>Huge competition</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kern="0" dirty="0">
                  <a:solidFill>
                    <a:prstClr val="black"/>
                  </a:solidFill>
                </a:rPr>
                <a:t>Financing problem</a:t>
              </a:r>
              <a:endParaRPr kumimoji="0" lang="en-US" sz="1800" i="0" u="none" strike="noStrike" kern="0" cap="none" spc="0" normalizeH="0" baseline="0" noProof="0" dirty="0">
                <a:ln>
                  <a:noFill/>
                </a:ln>
                <a:solidFill>
                  <a:prstClr val="black"/>
                </a:solidFill>
                <a:effectLst/>
                <a:uLnTx/>
                <a:uFillTx/>
              </a:endParaRPr>
            </a:p>
          </p:txBody>
        </p:sp>
        <p:sp>
          <p:nvSpPr>
            <p:cNvPr id="19" name="TextBox 18">
              <a:extLst>
                <a:ext uri="{FF2B5EF4-FFF2-40B4-BE49-F238E27FC236}">
                  <a16:creationId xmlns:a16="http://schemas.microsoft.com/office/drawing/2014/main" id="{237E14CE-8B6C-9232-5B55-E0C865383EA4}"/>
                </a:ext>
              </a:extLst>
            </p:cNvPr>
            <p:cNvSpPr txBox="1"/>
            <p:nvPr/>
          </p:nvSpPr>
          <p:spPr>
            <a:xfrm>
              <a:off x="2563932" y="3028179"/>
              <a:ext cx="3274715" cy="646331"/>
            </a:xfrm>
            <a:prstGeom prst="rect">
              <a:avLst/>
            </a:prstGeom>
            <a:noFill/>
          </p:spPr>
          <p:txBody>
            <a:bodyPr wrap="square" rtlCol="0">
              <a:spAutoFit/>
            </a:bodyPr>
            <a:lstStyle>
              <a:defPPr>
                <a:defRPr lang="en-US"/>
              </a:defPPr>
              <a:lvl1pPr marL="285750" marR="0" lvl="0" indent="-285750" fontAlgn="auto">
                <a:lnSpc>
                  <a:spcPct val="100000"/>
                </a:lnSpc>
                <a:spcBef>
                  <a:spcPts val="0"/>
                </a:spcBef>
                <a:spcAft>
                  <a:spcPts val="0"/>
                </a:spcAft>
                <a:buClrTx/>
                <a:buSzTx/>
                <a:buFont typeface="Arial" panose="020B0604020202020204" pitchFamily="34" charset="0"/>
                <a:buChar char="•"/>
                <a:tabLst/>
                <a:defRPr kumimoji="0" i="0" u="none" strike="noStrike" kern="0" cap="none" spc="0" normalizeH="0" baseline="0">
                  <a:ln>
                    <a:noFill/>
                  </a:ln>
                  <a:solidFill>
                    <a:prstClr val="black"/>
                  </a:solidFill>
                  <a:effectLst/>
                  <a:uLnTx/>
                  <a:uFillTx/>
                </a:defRPr>
              </a:lvl1pPr>
            </a:lstStyle>
            <a:p>
              <a:r>
                <a:rPr lang="en-US" dirty="0"/>
                <a:t>Chief price</a:t>
              </a:r>
            </a:p>
            <a:p>
              <a:r>
                <a:rPr lang="en-US" dirty="0"/>
                <a:t>Common market</a:t>
              </a:r>
            </a:p>
          </p:txBody>
        </p:sp>
      </p:grpSp>
    </p:spTree>
    <p:extLst>
      <p:ext uri="{BB962C8B-B14F-4D97-AF65-F5344CB8AC3E}">
        <p14:creationId xmlns:p14="http://schemas.microsoft.com/office/powerpoint/2010/main" val="414059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8840" y="31095"/>
            <a:ext cx="8229600" cy="1143000"/>
          </a:xfrm>
        </p:spPr>
        <p:txBody>
          <a:bodyPr>
            <a:normAutofit/>
          </a:bodyPr>
          <a:lstStyle/>
          <a:p>
            <a:r>
              <a:rPr lang="en-GB" altLang="en-US" sz="3200" b="1" dirty="0"/>
              <a:t>4Ps of marketing mix.</a:t>
            </a:r>
          </a:p>
        </p:txBody>
      </p:sp>
      <p:sp>
        <p:nvSpPr>
          <p:cNvPr id="5" name="Content Placeholder 4">
            <a:extLst>
              <a:ext uri="{FF2B5EF4-FFF2-40B4-BE49-F238E27FC236}">
                <a16:creationId xmlns:a16="http://schemas.microsoft.com/office/drawing/2014/main" id="{4E2D810D-B773-7DE3-B0ED-C46933457B5E}"/>
              </a:ext>
            </a:extLst>
          </p:cNvPr>
          <p:cNvSpPr>
            <a:spLocks noGrp="1"/>
          </p:cNvSpPr>
          <p:nvPr>
            <p:ph idx="1"/>
          </p:nvPr>
        </p:nvSpPr>
        <p:spPr>
          <a:xfrm>
            <a:off x="465221" y="1470484"/>
            <a:ext cx="10972800" cy="3917032"/>
          </a:xfrm>
        </p:spPr>
        <p:txBody>
          <a:bodyPr>
            <a:normAutofit/>
          </a:bodyPr>
          <a:lstStyle/>
          <a:p>
            <a:r>
              <a:rPr lang="en-US" sz="2800" b="1" dirty="0"/>
              <a:t>Product: </a:t>
            </a:r>
            <a:r>
              <a:rPr lang="en-US" sz="2000" dirty="0">
                <a:effectLst/>
                <a:ea typeface="Calibri" panose="020F0502020204030204" pitchFamily="34" charset="0"/>
                <a:cs typeface="Times New Roman" panose="02020603050405020304" pitchFamily="18" charset="0"/>
              </a:rPr>
              <a:t>This is the most important variable in the marketing mix because, if customers don't offer something they want to buy, no matter how well a company does other reasons, it will be almost impossible to succeed because no one wants to buy it. Therefore, the company must bring something to the new market, it improves the competition that can be easy for customers to use, and is also useful. In this coffee shop, the products are special because it’s qualitative at a cheap price. </a:t>
            </a:r>
          </a:p>
          <a:p>
            <a:r>
              <a:rPr lang="en-US" sz="2800" b="1" dirty="0">
                <a:ea typeface="Calibri" panose="020F0502020204030204" pitchFamily="34" charset="0"/>
                <a:cs typeface="Times New Roman" panose="02020603050405020304" pitchFamily="18" charset="0"/>
              </a:rPr>
              <a:t>Place:</a:t>
            </a:r>
            <a:r>
              <a:rPr lang="en-US" sz="2800" b="1" dirty="0">
                <a:effectLst/>
                <a:ea typeface="Calibri" panose="020F0502020204030204" pitchFamily="34" charset="0"/>
                <a:cs typeface="Times New Roman" panose="02020603050405020304" pitchFamily="18" charset="0"/>
              </a:rPr>
              <a:t> </a:t>
            </a:r>
            <a:r>
              <a:rPr lang="en-US" sz="2000" dirty="0">
                <a:effectLst/>
                <a:ea typeface="Calibri" panose="020F0502020204030204" pitchFamily="34" charset="0"/>
              </a:rPr>
              <a:t>It refers to the geographical area where the company wants to sell its products and services. Geographical location is very important in the marketing strategy. As the company operates in London from the very first, the place will also help the business to flourish</a:t>
            </a:r>
            <a:r>
              <a:rPr lang="en-US" sz="2000" dirty="0"/>
              <a:t> (Weis, 2018)</a:t>
            </a:r>
            <a:r>
              <a:rPr lang="en-US" sz="2000" dirty="0">
                <a:effectLst/>
                <a:ea typeface="Calibri" panose="020F0502020204030204" pitchFamily="34" charset="0"/>
              </a:rPr>
              <a:t>. </a:t>
            </a:r>
            <a:endParaRPr lang="en-US" sz="2800" b="1" dirty="0">
              <a:effectLst/>
              <a:ea typeface="Calibri" panose="020F0502020204030204" pitchFamily="34" charset="0"/>
              <a:cs typeface="Times New Roman" panose="02020603050405020304" pitchFamily="18" charset="0"/>
            </a:endParaRPr>
          </a:p>
          <a:p>
            <a:endParaRPr lang="en-US" sz="3600" b="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8840" y="31095"/>
            <a:ext cx="8229600" cy="1143000"/>
          </a:xfrm>
        </p:spPr>
        <p:txBody>
          <a:bodyPr>
            <a:normAutofit/>
          </a:bodyPr>
          <a:lstStyle/>
          <a:p>
            <a:r>
              <a:rPr lang="en-GB" altLang="en-US" sz="3200" b="1" dirty="0"/>
              <a:t>4Ps of marketing mix.</a:t>
            </a:r>
          </a:p>
        </p:txBody>
      </p:sp>
      <p:sp>
        <p:nvSpPr>
          <p:cNvPr id="5" name="Content Placeholder 4">
            <a:extLst>
              <a:ext uri="{FF2B5EF4-FFF2-40B4-BE49-F238E27FC236}">
                <a16:creationId xmlns:a16="http://schemas.microsoft.com/office/drawing/2014/main" id="{4E2D810D-B773-7DE3-B0ED-C46933457B5E}"/>
              </a:ext>
            </a:extLst>
          </p:cNvPr>
          <p:cNvSpPr>
            <a:spLocks noGrp="1"/>
          </p:cNvSpPr>
          <p:nvPr>
            <p:ph idx="1"/>
          </p:nvPr>
        </p:nvSpPr>
        <p:spPr>
          <a:xfrm>
            <a:off x="465221" y="1316480"/>
            <a:ext cx="10972800" cy="3917032"/>
          </a:xfrm>
        </p:spPr>
        <p:txBody>
          <a:bodyPr>
            <a:normAutofit fontScale="92500" lnSpcReduction="10000"/>
          </a:bodyPr>
          <a:lstStyle/>
          <a:p>
            <a:r>
              <a:rPr lang="en-US" b="1" dirty="0"/>
              <a:t>Price: </a:t>
            </a:r>
            <a:r>
              <a:rPr lang="en-US" sz="2000" dirty="0">
                <a:effectLst/>
                <a:ea typeface="Calibri" panose="020F0502020204030204" pitchFamily="34" charset="0"/>
                <a:cs typeface="Times New Roman" panose="02020603050405020304" pitchFamily="18" charset="0"/>
              </a:rPr>
              <a:t>The price is always decisive. Every company can put its price on its products, but her company is talking about a very competitive factor because the competition also analyzes it and sometimes offers something cheaper or something more lucrative. In this case, the price must be sufficient so that costs are covered and there is also some benefit. This can have a negative or positive effect on customers (</a:t>
            </a:r>
            <a:r>
              <a:rPr lang="en-US" sz="2000" dirty="0" err="1">
                <a:solidFill>
                  <a:srgbClr val="000000"/>
                </a:solidFill>
                <a:effectLst/>
                <a:ea typeface="Calibri" panose="020F0502020204030204" pitchFamily="34" charset="0"/>
                <a:cs typeface="Times New Roman" panose="02020603050405020304" pitchFamily="18" charset="0"/>
              </a:rPr>
              <a:t>Rahmani</a:t>
            </a:r>
            <a:r>
              <a:rPr lang="en-US" sz="2000" dirty="0">
                <a:solidFill>
                  <a:srgbClr val="000000"/>
                </a:solidFill>
                <a:effectLst/>
                <a:ea typeface="Calibri" panose="020F0502020204030204" pitchFamily="34" charset="0"/>
                <a:cs typeface="Times New Roman" panose="02020603050405020304" pitchFamily="18" charset="0"/>
              </a:rPr>
              <a:t> et al., 2015</a:t>
            </a:r>
            <a:r>
              <a:rPr lang="en-US" sz="2000" dirty="0">
                <a:effectLst/>
                <a:ea typeface="Calibri" panose="020F0502020204030204" pitchFamily="34" charset="0"/>
                <a:cs typeface="Times New Roman" panose="02020603050405020304" pitchFamily="18" charset="0"/>
              </a:rPr>
              <a:t>). They may like it or reject it as expensive. And it's not always good to offer products with low prices, sometimes the key issue of balance</a:t>
            </a:r>
            <a:r>
              <a:rPr lang="en-US" sz="2000" dirty="0"/>
              <a:t> (Study.com, 2022)</a:t>
            </a:r>
            <a:r>
              <a:rPr lang="en-US" sz="2000" dirty="0">
                <a:effectLst/>
                <a:ea typeface="Calibri" panose="020F0502020204030204" pitchFamily="34" charset="0"/>
                <a:cs typeface="Times New Roman" panose="02020603050405020304" pitchFamily="18" charset="0"/>
              </a:rPr>
              <a:t>. </a:t>
            </a:r>
            <a:endParaRPr lang="en-US" b="1" dirty="0"/>
          </a:p>
          <a:p>
            <a:r>
              <a:rPr lang="en-US" b="1" dirty="0">
                <a:ea typeface="Calibri" panose="020F0502020204030204" pitchFamily="34" charset="0"/>
                <a:cs typeface="Times New Roman" panose="02020603050405020304" pitchFamily="18" charset="0"/>
              </a:rPr>
              <a:t>Promotion: </a:t>
            </a:r>
            <a:r>
              <a:rPr lang="en-US" sz="2000" dirty="0">
                <a:effectLst/>
                <a:ea typeface="Calibri" panose="020F0502020204030204" pitchFamily="34" charset="0"/>
              </a:rPr>
              <a:t>Finally, promotion comes, it is the actions that a company must do so that its product becomes familiar. It's usually called advertising. If a company doesn't invest in it, no matter what place it put the product in many places, people won't be interested if they haven't heard of it (</a:t>
            </a:r>
            <a:r>
              <a:rPr lang="en-US" sz="2000" dirty="0">
                <a:solidFill>
                  <a:srgbClr val="000000"/>
                </a:solidFill>
                <a:effectLst/>
                <a:ea typeface="Calibri" panose="020F0502020204030204" pitchFamily="34" charset="0"/>
              </a:rPr>
              <a:t>Antonella, 2017</a:t>
            </a:r>
            <a:r>
              <a:rPr lang="en-US" sz="2000" dirty="0">
                <a:effectLst/>
                <a:ea typeface="Calibri" panose="020F0502020204030204" pitchFamily="34" charset="0"/>
              </a:rPr>
              <a:t>). A company needs to sell it, and for that, it must ensure effective promotion</a:t>
            </a:r>
            <a:r>
              <a:rPr lang="en-US" sz="2000" dirty="0"/>
              <a:t>(</a:t>
            </a:r>
            <a:r>
              <a:rPr lang="en-US" sz="2000" dirty="0" err="1"/>
              <a:t>Teoli</a:t>
            </a:r>
            <a:r>
              <a:rPr lang="en-US" sz="2000" dirty="0"/>
              <a:t>, 2022)</a:t>
            </a:r>
            <a:r>
              <a:rPr lang="en-US" sz="2000" dirty="0">
                <a:effectLst/>
                <a:ea typeface="Calibri" panose="020F0502020204030204" pitchFamily="34" charset="0"/>
              </a:rPr>
              <a:t>.</a:t>
            </a:r>
            <a:endParaRPr lang="en-US" b="1" dirty="0">
              <a:effectLst/>
              <a:ea typeface="Calibri" panose="020F0502020204030204" pitchFamily="34" charset="0"/>
              <a:cs typeface="Times New Roman" panose="02020603050405020304" pitchFamily="18" charset="0"/>
            </a:endParaRPr>
          </a:p>
          <a:p>
            <a:endParaRPr lang="en-US" sz="4000" b="1" dirty="0"/>
          </a:p>
        </p:txBody>
      </p:sp>
    </p:spTree>
    <p:extLst>
      <p:ext uri="{BB962C8B-B14F-4D97-AF65-F5344CB8AC3E}">
        <p14:creationId xmlns:p14="http://schemas.microsoft.com/office/powerpoint/2010/main" val="8265932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303000FE-B433-4217-A7E9-C8D1C77667EE}"/>
              </a:ext>
            </a:extLst>
          </p:cNvPr>
          <p:cNvSpPr>
            <a:spLocks noGrp="1"/>
          </p:cNvSpPr>
          <p:nvPr>
            <p:ph type="title"/>
          </p:nvPr>
        </p:nvSpPr>
        <p:spPr>
          <a:xfrm>
            <a:off x="1981200" y="115889"/>
            <a:ext cx="8229600" cy="865187"/>
          </a:xfrm>
        </p:spPr>
        <p:txBody>
          <a:bodyPr>
            <a:normAutofit fontScale="90000"/>
          </a:bodyPr>
          <a:lstStyle/>
          <a:p>
            <a:pPr eaLnBrk="1" hangingPunct="1"/>
            <a:r>
              <a:rPr lang="en-US" altLang="en-US" sz="3600" b="1" dirty="0"/>
              <a:t>	</a:t>
            </a:r>
            <a:r>
              <a:rPr lang="en-GB" altLang="en-US" sz="3200" b="1" dirty="0"/>
              <a:t>Target market and marketing strategies </a:t>
            </a:r>
            <a:endParaRPr lang="en-GB" altLang="en-US" sz="3600" b="1" dirty="0"/>
          </a:p>
        </p:txBody>
      </p:sp>
      <p:sp>
        <p:nvSpPr>
          <p:cNvPr id="4" name="TextBox 3">
            <a:extLst>
              <a:ext uri="{FF2B5EF4-FFF2-40B4-BE49-F238E27FC236}">
                <a16:creationId xmlns:a16="http://schemas.microsoft.com/office/drawing/2014/main" id="{2FFEEE98-2C14-0343-5C19-B17284B41132}"/>
              </a:ext>
            </a:extLst>
          </p:cNvPr>
          <p:cNvSpPr txBox="1"/>
          <p:nvPr/>
        </p:nvSpPr>
        <p:spPr>
          <a:xfrm>
            <a:off x="1747786" y="3364240"/>
            <a:ext cx="2233061" cy="646331"/>
          </a:xfrm>
          <a:prstGeom prst="rect">
            <a:avLst/>
          </a:prstGeom>
          <a:noFill/>
        </p:spPr>
        <p:txBody>
          <a:bodyPr wrap="square" rtlCol="0">
            <a:spAutoFit/>
          </a:bodyPr>
          <a:lstStyle/>
          <a:p>
            <a:pPr algn="ctr"/>
            <a:r>
              <a:rPr lang="en-US" b="1" dirty="0"/>
              <a:t>Target Market</a:t>
            </a:r>
          </a:p>
          <a:p>
            <a:pPr algn="ctr"/>
            <a:r>
              <a:rPr lang="en-US" dirty="0"/>
              <a:t> people aged 18-55</a:t>
            </a:r>
          </a:p>
        </p:txBody>
      </p:sp>
      <p:pic>
        <p:nvPicPr>
          <p:cNvPr id="5" name="Picture 4">
            <a:extLst>
              <a:ext uri="{FF2B5EF4-FFF2-40B4-BE49-F238E27FC236}">
                <a16:creationId xmlns:a16="http://schemas.microsoft.com/office/drawing/2014/main" id="{7B232923-E08C-86B0-11D2-1F0D5E92951E}"/>
              </a:ext>
            </a:extLst>
          </p:cNvPr>
          <p:cNvPicPr>
            <a:picLocks noChangeAspect="1"/>
          </p:cNvPicPr>
          <p:nvPr/>
        </p:nvPicPr>
        <p:blipFill>
          <a:blip r:embed="rId3"/>
          <a:stretch>
            <a:fillRect/>
          </a:stretch>
        </p:blipFill>
        <p:spPr>
          <a:xfrm>
            <a:off x="2322094" y="2054401"/>
            <a:ext cx="1084446" cy="1084446"/>
          </a:xfrm>
          <a:prstGeom prst="rect">
            <a:avLst/>
          </a:prstGeom>
        </p:spPr>
      </p:pic>
      <p:pic>
        <p:nvPicPr>
          <p:cNvPr id="2" name="Picture 1">
            <a:extLst>
              <a:ext uri="{FF2B5EF4-FFF2-40B4-BE49-F238E27FC236}">
                <a16:creationId xmlns:a16="http://schemas.microsoft.com/office/drawing/2014/main" id="{4F763CF2-39B1-43CC-14E4-3D5C9200AF93}"/>
              </a:ext>
            </a:extLst>
          </p:cNvPr>
          <p:cNvPicPr>
            <a:picLocks noChangeAspect="1"/>
          </p:cNvPicPr>
          <p:nvPr/>
        </p:nvPicPr>
        <p:blipFill>
          <a:blip r:embed="rId4"/>
          <a:stretch>
            <a:fillRect/>
          </a:stretch>
        </p:blipFill>
        <p:spPr>
          <a:xfrm>
            <a:off x="5640404" y="2054401"/>
            <a:ext cx="1084446" cy="1084446"/>
          </a:xfrm>
          <a:prstGeom prst="rect">
            <a:avLst/>
          </a:prstGeom>
        </p:spPr>
      </p:pic>
      <p:sp>
        <p:nvSpPr>
          <p:cNvPr id="6" name="TextBox 5">
            <a:extLst>
              <a:ext uri="{FF2B5EF4-FFF2-40B4-BE49-F238E27FC236}">
                <a16:creationId xmlns:a16="http://schemas.microsoft.com/office/drawing/2014/main" id="{DA0FA939-8D87-A57E-7E83-A950A91C058B}"/>
              </a:ext>
            </a:extLst>
          </p:cNvPr>
          <p:cNvSpPr txBox="1"/>
          <p:nvPr/>
        </p:nvSpPr>
        <p:spPr>
          <a:xfrm>
            <a:off x="4979469" y="3364240"/>
            <a:ext cx="2233061" cy="646331"/>
          </a:xfrm>
          <a:prstGeom prst="rect">
            <a:avLst/>
          </a:prstGeom>
          <a:noFill/>
        </p:spPr>
        <p:txBody>
          <a:bodyPr wrap="square" rtlCol="0">
            <a:spAutoFit/>
          </a:bodyPr>
          <a:lstStyle/>
          <a:p>
            <a:pPr algn="ctr"/>
            <a:r>
              <a:rPr lang="en-US" b="1" dirty="0"/>
              <a:t>Demographic</a:t>
            </a:r>
            <a:endParaRPr lang="en-US" dirty="0"/>
          </a:p>
          <a:p>
            <a:pPr algn="ctr"/>
            <a:r>
              <a:rPr lang="en-US" dirty="0"/>
              <a:t>Urban people</a:t>
            </a:r>
          </a:p>
        </p:txBody>
      </p:sp>
      <p:pic>
        <p:nvPicPr>
          <p:cNvPr id="3" name="Picture 2">
            <a:extLst>
              <a:ext uri="{FF2B5EF4-FFF2-40B4-BE49-F238E27FC236}">
                <a16:creationId xmlns:a16="http://schemas.microsoft.com/office/drawing/2014/main" id="{C2DF86C1-9364-7D2F-5A47-81D0064CD3AA}"/>
              </a:ext>
            </a:extLst>
          </p:cNvPr>
          <p:cNvPicPr>
            <a:picLocks noChangeAspect="1"/>
          </p:cNvPicPr>
          <p:nvPr/>
        </p:nvPicPr>
        <p:blipFill>
          <a:blip r:embed="rId5"/>
          <a:stretch>
            <a:fillRect/>
          </a:stretch>
        </p:blipFill>
        <p:spPr>
          <a:xfrm>
            <a:off x="8785462" y="2021113"/>
            <a:ext cx="1151021" cy="1151021"/>
          </a:xfrm>
          <a:prstGeom prst="rect">
            <a:avLst/>
          </a:prstGeom>
        </p:spPr>
      </p:pic>
      <p:sp>
        <p:nvSpPr>
          <p:cNvPr id="8" name="TextBox 7">
            <a:extLst>
              <a:ext uri="{FF2B5EF4-FFF2-40B4-BE49-F238E27FC236}">
                <a16:creationId xmlns:a16="http://schemas.microsoft.com/office/drawing/2014/main" id="{229D2B89-4ABD-C033-D749-E46D523E0EF8}"/>
              </a:ext>
            </a:extLst>
          </p:cNvPr>
          <p:cNvSpPr txBox="1"/>
          <p:nvPr/>
        </p:nvSpPr>
        <p:spPr>
          <a:xfrm>
            <a:off x="8211152" y="3362701"/>
            <a:ext cx="2233061" cy="923330"/>
          </a:xfrm>
          <a:prstGeom prst="rect">
            <a:avLst/>
          </a:prstGeom>
          <a:noFill/>
        </p:spPr>
        <p:txBody>
          <a:bodyPr wrap="square" rtlCol="0">
            <a:spAutoFit/>
          </a:bodyPr>
          <a:lstStyle/>
          <a:p>
            <a:pPr algn="ctr"/>
            <a:r>
              <a:rPr lang="en-US" b="1" dirty="0"/>
              <a:t>Psychological</a:t>
            </a:r>
          </a:p>
          <a:p>
            <a:pPr algn="ctr"/>
            <a:r>
              <a:rPr lang="en-US" dirty="0"/>
              <a:t>Active, early riser, </a:t>
            </a:r>
            <a:r>
              <a:rPr lang="en-US" dirty="0" err="1"/>
              <a:t>routined</a:t>
            </a:r>
            <a:r>
              <a:rPr lang="en-US" dirty="0"/>
              <a:t> life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303000FE-B433-4217-A7E9-C8D1C77667EE}"/>
              </a:ext>
            </a:extLst>
          </p:cNvPr>
          <p:cNvSpPr>
            <a:spLocks noGrp="1"/>
          </p:cNvSpPr>
          <p:nvPr>
            <p:ph type="title"/>
          </p:nvPr>
        </p:nvSpPr>
        <p:spPr>
          <a:xfrm>
            <a:off x="1981200" y="115889"/>
            <a:ext cx="8229600" cy="865187"/>
          </a:xfrm>
        </p:spPr>
        <p:txBody>
          <a:bodyPr>
            <a:normAutofit fontScale="90000"/>
          </a:bodyPr>
          <a:lstStyle/>
          <a:p>
            <a:pPr eaLnBrk="1" hangingPunct="1"/>
            <a:r>
              <a:rPr lang="en-US" altLang="en-US" sz="3600" b="1" dirty="0"/>
              <a:t>	</a:t>
            </a:r>
            <a:r>
              <a:rPr lang="en-GB" altLang="en-US" sz="3200" b="1" dirty="0"/>
              <a:t>Target market and marketing strategies </a:t>
            </a:r>
            <a:endParaRPr lang="en-GB" altLang="en-US" sz="3600" b="1" dirty="0"/>
          </a:p>
        </p:txBody>
      </p:sp>
      <p:pic>
        <p:nvPicPr>
          <p:cNvPr id="2" name="Picture 1">
            <a:extLst>
              <a:ext uri="{FF2B5EF4-FFF2-40B4-BE49-F238E27FC236}">
                <a16:creationId xmlns:a16="http://schemas.microsoft.com/office/drawing/2014/main" id="{09CEFFFE-B569-79E3-95AF-9620E2F9A2A6}"/>
              </a:ext>
            </a:extLst>
          </p:cNvPr>
          <p:cNvPicPr>
            <a:picLocks noChangeAspect="1"/>
          </p:cNvPicPr>
          <p:nvPr/>
        </p:nvPicPr>
        <p:blipFill>
          <a:blip r:embed="rId3"/>
          <a:stretch>
            <a:fillRect/>
          </a:stretch>
        </p:blipFill>
        <p:spPr>
          <a:xfrm>
            <a:off x="1357700" y="1717813"/>
            <a:ext cx="1219200" cy="1219200"/>
          </a:xfrm>
          <a:prstGeom prst="rect">
            <a:avLst/>
          </a:prstGeom>
        </p:spPr>
      </p:pic>
      <p:sp>
        <p:nvSpPr>
          <p:cNvPr id="3" name="TextBox 2">
            <a:extLst>
              <a:ext uri="{FF2B5EF4-FFF2-40B4-BE49-F238E27FC236}">
                <a16:creationId xmlns:a16="http://schemas.microsoft.com/office/drawing/2014/main" id="{8EDEA77D-B83C-0794-A157-59CAE9136C7E}"/>
              </a:ext>
            </a:extLst>
          </p:cNvPr>
          <p:cNvSpPr txBox="1"/>
          <p:nvPr/>
        </p:nvSpPr>
        <p:spPr>
          <a:xfrm>
            <a:off x="696765" y="3194488"/>
            <a:ext cx="2541070" cy="1754326"/>
          </a:xfrm>
          <a:prstGeom prst="rect">
            <a:avLst/>
          </a:prstGeom>
          <a:noFill/>
        </p:spPr>
        <p:txBody>
          <a:bodyPr wrap="square" rtlCol="0">
            <a:spAutoFit/>
          </a:bodyPr>
          <a:lstStyle/>
          <a:p>
            <a:pPr algn="ctr"/>
            <a:r>
              <a:rPr lang="en-US" b="1" dirty="0"/>
              <a:t>Marketing Goal</a:t>
            </a:r>
          </a:p>
          <a:p>
            <a:pPr algn="ctr"/>
            <a:r>
              <a:rPr lang="en-US" dirty="0"/>
              <a:t>The goal is to increase brand reputation and recognition  through promotion</a:t>
            </a:r>
            <a:r>
              <a:rPr lang="en-US" sz="1800" dirty="0"/>
              <a:t>(Perreault et al., 2011).</a:t>
            </a:r>
          </a:p>
        </p:txBody>
      </p:sp>
      <p:pic>
        <p:nvPicPr>
          <p:cNvPr id="6" name="Picture 5">
            <a:extLst>
              <a:ext uri="{FF2B5EF4-FFF2-40B4-BE49-F238E27FC236}">
                <a16:creationId xmlns:a16="http://schemas.microsoft.com/office/drawing/2014/main" id="{5F85DD1E-3A6F-FFBB-B53D-E34FADCA7A81}"/>
              </a:ext>
            </a:extLst>
          </p:cNvPr>
          <p:cNvPicPr>
            <a:picLocks noChangeAspect="1"/>
          </p:cNvPicPr>
          <p:nvPr/>
        </p:nvPicPr>
        <p:blipFill>
          <a:blip r:embed="rId4"/>
          <a:stretch>
            <a:fillRect/>
          </a:stretch>
        </p:blipFill>
        <p:spPr>
          <a:xfrm>
            <a:off x="5541344" y="1827702"/>
            <a:ext cx="1109311" cy="1109311"/>
          </a:xfrm>
          <a:prstGeom prst="rect">
            <a:avLst/>
          </a:prstGeom>
        </p:spPr>
      </p:pic>
      <p:sp>
        <p:nvSpPr>
          <p:cNvPr id="7" name="TextBox 6">
            <a:extLst>
              <a:ext uri="{FF2B5EF4-FFF2-40B4-BE49-F238E27FC236}">
                <a16:creationId xmlns:a16="http://schemas.microsoft.com/office/drawing/2014/main" id="{6E97B1C6-ADF3-4D1C-7EE4-7FFDE2669055}"/>
              </a:ext>
            </a:extLst>
          </p:cNvPr>
          <p:cNvSpPr txBox="1"/>
          <p:nvPr/>
        </p:nvSpPr>
        <p:spPr>
          <a:xfrm>
            <a:off x="3996471" y="3254681"/>
            <a:ext cx="4272885" cy="1200329"/>
          </a:xfrm>
          <a:prstGeom prst="rect">
            <a:avLst/>
          </a:prstGeom>
          <a:noFill/>
        </p:spPr>
        <p:txBody>
          <a:bodyPr wrap="square" rtlCol="0">
            <a:spAutoFit/>
          </a:bodyPr>
          <a:lstStyle/>
          <a:p>
            <a:pPr algn="ctr"/>
            <a:r>
              <a:rPr lang="en-US" b="1" dirty="0"/>
              <a:t>Digital Marketing</a:t>
            </a:r>
          </a:p>
          <a:p>
            <a:pPr algn="ctr"/>
            <a:r>
              <a:rPr lang="en-US" dirty="0"/>
              <a:t>The best way to reach a broader audience is to promote the brand through digital platforms.</a:t>
            </a:r>
          </a:p>
        </p:txBody>
      </p:sp>
      <p:pic>
        <p:nvPicPr>
          <p:cNvPr id="4" name="Picture 3">
            <a:extLst>
              <a:ext uri="{FF2B5EF4-FFF2-40B4-BE49-F238E27FC236}">
                <a16:creationId xmlns:a16="http://schemas.microsoft.com/office/drawing/2014/main" id="{32357BA1-6F95-9865-2A1D-58C6357E9AF3}"/>
              </a:ext>
            </a:extLst>
          </p:cNvPr>
          <p:cNvPicPr>
            <a:picLocks noChangeAspect="1"/>
          </p:cNvPicPr>
          <p:nvPr/>
        </p:nvPicPr>
        <p:blipFill>
          <a:blip r:embed="rId5"/>
          <a:stretch>
            <a:fillRect/>
          </a:stretch>
        </p:blipFill>
        <p:spPr>
          <a:xfrm>
            <a:off x="9380417" y="1717813"/>
            <a:ext cx="1219200" cy="1219200"/>
          </a:xfrm>
          <a:prstGeom prst="rect">
            <a:avLst/>
          </a:prstGeom>
        </p:spPr>
      </p:pic>
      <p:sp>
        <p:nvSpPr>
          <p:cNvPr id="5" name="TextBox 4">
            <a:extLst>
              <a:ext uri="{FF2B5EF4-FFF2-40B4-BE49-F238E27FC236}">
                <a16:creationId xmlns:a16="http://schemas.microsoft.com/office/drawing/2014/main" id="{4BD9B866-0066-890A-D2B7-73771E374E30}"/>
              </a:ext>
            </a:extLst>
          </p:cNvPr>
          <p:cNvSpPr txBox="1"/>
          <p:nvPr/>
        </p:nvSpPr>
        <p:spPr>
          <a:xfrm>
            <a:off x="8924925" y="3254681"/>
            <a:ext cx="2570310" cy="1754326"/>
          </a:xfrm>
          <a:prstGeom prst="rect">
            <a:avLst/>
          </a:prstGeom>
          <a:noFill/>
        </p:spPr>
        <p:txBody>
          <a:bodyPr wrap="square" rtlCol="0">
            <a:spAutoFit/>
          </a:bodyPr>
          <a:lstStyle/>
          <a:p>
            <a:r>
              <a:rPr lang="en-US" b="1" dirty="0"/>
              <a:t>Influencer Marketing</a:t>
            </a:r>
          </a:p>
          <a:p>
            <a:pPr algn="ctr"/>
            <a:r>
              <a:rPr lang="en-US" dirty="0"/>
              <a:t>Influencer marketing plays a crucial role in attracting customers and building brand awareness. </a:t>
            </a:r>
          </a:p>
        </p:txBody>
      </p:sp>
    </p:spTree>
    <p:extLst>
      <p:ext uri="{BB962C8B-B14F-4D97-AF65-F5344CB8AC3E}">
        <p14:creationId xmlns:p14="http://schemas.microsoft.com/office/powerpoint/2010/main" val="2630492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303000FE-B433-4217-A7E9-C8D1C77667EE}"/>
              </a:ext>
            </a:extLst>
          </p:cNvPr>
          <p:cNvSpPr>
            <a:spLocks noGrp="1"/>
          </p:cNvSpPr>
          <p:nvPr>
            <p:ph type="title"/>
          </p:nvPr>
        </p:nvSpPr>
        <p:spPr>
          <a:xfrm>
            <a:off x="1981200" y="115889"/>
            <a:ext cx="8229600" cy="865187"/>
          </a:xfrm>
        </p:spPr>
        <p:txBody>
          <a:bodyPr>
            <a:normAutofit/>
          </a:bodyPr>
          <a:lstStyle/>
          <a:p>
            <a:pPr eaLnBrk="1" hangingPunct="1"/>
            <a:r>
              <a:rPr lang="en-US" altLang="en-US" sz="3600" b="1" dirty="0"/>
              <a:t>References</a:t>
            </a:r>
            <a:endParaRPr lang="en-GB" altLang="en-US" sz="3600" b="1" dirty="0"/>
          </a:p>
        </p:txBody>
      </p:sp>
      <p:sp>
        <p:nvSpPr>
          <p:cNvPr id="7" name="TextBox 6">
            <a:extLst>
              <a:ext uri="{FF2B5EF4-FFF2-40B4-BE49-F238E27FC236}">
                <a16:creationId xmlns:a16="http://schemas.microsoft.com/office/drawing/2014/main" id="{34FB10DF-CB5C-1CB9-CD60-E819F17A82E8}"/>
              </a:ext>
            </a:extLst>
          </p:cNvPr>
          <p:cNvSpPr txBox="1"/>
          <p:nvPr/>
        </p:nvSpPr>
        <p:spPr>
          <a:xfrm>
            <a:off x="506931" y="812635"/>
            <a:ext cx="11685069" cy="4766882"/>
          </a:xfrm>
          <a:prstGeom prst="rect">
            <a:avLst/>
          </a:prstGeom>
          <a:noFill/>
        </p:spPr>
        <p:txBody>
          <a:bodyPr wrap="square">
            <a:spAutoFit/>
          </a:bodyPr>
          <a:lstStyle/>
          <a:p>
            <a:pPr>
              <a:lnSpc>
                <a:spcPct val="150000"/>
              </a:lnSpc>
            </a:pPr>
            <a:r>
              <a:rPr lang="en-US" sz="1200" dirty="0">
                <a:latin typeface="+mj-lt"/>
              </a:rPr>
              <a:t>Armstrong, G. and Kotler, P., (2022</a:t>
            </a:r>
            <a:r>
              <a:rPr lang="en-US" sz="1200" i="1" dirty="0">
                <a:latin typeface="+mj-lt"/>
              </a:rPr>
              <a:t>). Marketing</a:t>
            </a:r>
            <a:r>
              <a:rPr lang="en-US" sz="1200" dirty="0">
                <a:latin typeface="+mj-lt"/>
              </a:rPr>
              <a:t>. Harlow: Pearson Education, Limited.</a:t>
            </a:r>
          </a:p>
          <a:p>
            <a:pPr>
              <a:lnSpc>
                <a:spcPct val="150000"/>
              </a:lnSpc>
            </a:pPr>
            <a:r>
              <a:rPr lang="en-US" sz="1200" dirty="0">
                <a:latin typeface="+mj-lt"/>
              </a:rPr>
              <a:t>Bishop, E., (2022</a:t>
            </a:r>
            <a:r>
              <a:rPr lang="en-US" sz="1200" i="1" dirty="0">
                <a:latin typeface="+mj-lt"/>
              </a:rPr>
              <a:t>). 5 legal aspects you should check before starting a business. </a:t>
            </a:r>
            <a:r>
              <a:rPr lang="en-US" sz="1200" dirty="0">
                <a:latin typeface="+mj-lt"/>
              </a:rPr>
              <a:t>[online] Available at: &amp;</a:t>
            </a:r>
            <a:r>
              <a:rPr lang="en-US" sz="1200" dirty="0" err="1">
                <a:latin typeface="+mj-lt"/>
              </a:rPr>
              <a:t>lt;https</a:t>
            </a:r>
            <a:r>
              <a:rPr lang="en-US" sz="1200" dirty="0">
                <a:latin typeface="+mj-lt"/>
              </a:rPr>
              <a:t>://marketbusinessnews.com/legal-aspects-starting-</a:t>
            </a:r>
          </a:p>
          <a:p>
            <a:pPr>
              <a:lnSpc>
                <a:spcPct val="150000"/>
              </a:lnSpc>
            </a:pPr>
            <a:r>
              <a:rPr lang="en-US" sz="1200" dirty="0">
                <a:latin typeface="+mj-lt"/>
              </a:rPr>
              <a:t>business/196803/&amp;</a:t>
            </a:r>
            <a:r>
              <a:rPr lang="en-US" sz="1200" dirty="0" err="1">
                <a:latin typeface="+mj-lt"/>
              </a:rPr>
              <a:t>gt</a:t>
            </a:r>
            <a:r>
              <a:rPr lang="en-US" sz="1200" dirty="0">
                <a:latin typeface="+mj-lt"/>
              </a:rPr>
              <a:t>; [Accessed 2022]. </a:t>
            </a:r>
          </a:p>
          <a:p>
            <a:pPr>
              <a:lnSpc>
                <a:spcPct val="150000"/>
              </a:lnSpc>
            </a:pPr>
            <a:r>
              <a:rPr lang="en-US" sz="1200" dirty="0">
                <a:solidFill>
                  <a:srgbClr val="000000"/>
                </a:solidFill>
                <a:effectLst/>
                <a:latin typeface="+mj-lt"/>
                <a:ea typeface="Calibri" panose="020F0502020204030204" pitchFamily="34" charset="0"/>
                <a:cs typeface="Times New Roman" panose="02020603050405020304" pitchFamily="18" charset="0"/>
              </a:rPr>
              <a:t>Bisson, M., Palmieri, S., </a:t>
            </a:r>
            <a:r>
              <a:rPr lang="en-US" sz="1200" dirty="0" err="1">
                <a:solidFill>
                  <a:srgbClr val="000000"/>
                </a:solidFill>
                <a:effectLst/>
                <a:latin typeface="+mj-lt"/>
                <a:ea typeface="Calibri" panose="020F0502020204030204" pitchFamily="34" charset="0"/>
                <a:cs typeface="Times New Roman" panose="02020603050405020304" pitchFamily="18" charset="0"/>
              </a:rPr>
              <a:t>Ianniello</a:t>
            </a:r>
            <a:r>
              <a:rPr lang="en-US" sz="1200" dirty="0">
                <a:solidFill>
                  <a:srgbClr val="000000"/>
                </a:solidFill>
                <a:effectLst/>
                <a:latin typeface="+mj-lt"/>
                <a:ea typeface="Calibri" panose="020F0502020204030204" pitchFamily="34" charset="0"/>
                <a:cs typeface="Times New Roman" panose="02020603050405020304" pitchFamily="18" charset="0"/>
              </a:rPr>
              <a:t>, A. and Memo, F., (2020). A new idea of coffee: the concept of cocktail cappuccino. In </a:t>
            </a:r>
            <a:r>
              <a:rPr lang="en-US" sz="1200" i="1" dirty="0">
                <a:solidFill>
                  <a:srgbClr val="000000"/>
                </a:solidFill>
                <a:effectLst/>
                <a:latin typeface="+mj-lt"/>
                <a:ea typeface="Calibri" panose="020F0502020204030204" pitchFamily="34" charset="0"/>
                <a:cs typeface="Times New Roman" panose="02020603050405020304" pitchFamily="18" charset="0"/>
              </a:rPr>
              <a:t>EDULEARN20 12th International Conference on Education and New Learning Technologies July 6th-7th, 2020</a:t>
            </a:r>
            <a:r>
              <a:rPr lang="en-US" sz="1200" dirty="0">
                <a:solidFill>
                  <a:srgbClr val="000000"/>
                </a:solidFill>
                <a:effectLst/>
                <a:latin typeface="+mj-lt"/>
                <a:ea typeface="Calibri" panose="020F0502020204030204" pitchFamily="34" charset="0"/>
                <a:cs typeface="Times New Roman" panose="02020603050405020304" pitchFamily="18" charset="0"/>
              </a:rPr>
              <a:t> (pp. 7110-7115). IATED Academy.</a:t>
            </a:r>
            <a:endParaRPr lang="en-US" sz="1200" dirty="0">
              <a:latin typeface="+mj-lt"/>
            </a:endParaRPr>
          </a:p>
          <a:p>
            <a:pPr>
              <a:lnSpc>
                <a:spcPct val="150000"/>
              </a:lnSpc>
            </a:pPr>
            <a:r>
              <a:rPr lang="en-US" sz="1200" dirty="0">
                <a:latin typeface="+mj-lt"/>
              </a:rPr>
              <a:t>Jang, H. and Lee, S., (2019</a:t>
            </a:r>
            <a:r>
              <a:rPr lang="en-US" sz="1200" i="1" dirty="0">
                <a:latin typeface="+mj-lt"/>
              </a:rPr>
              <a:t>). Applying Effective Sensory Marketing to Sustainable Coffee Shop Business Management. Sustainability</a:t>
            </a:r>
            <a:r>
              <a:rPr lang="en-US" sz="1200" dirty="0">
                <a:latin typeface="+mj-lt"/>
              </a:rPr>
              <a:t>, 11(22), p.6430</a:t>
            </a:r>
          </a:p>
          <a:p>
            <a:pPr>
              <a:lnSpc>
                <a:spcPct val="150000"/>
              </a:lnSpc>
            </a:pPr>
            <a:r>
              <a:rPr lang="en-US" sz="1200" dirty="0">
                <a:latin typeface="+mj-lt"/>
              </a:rPr>
              <a:t>Mindtools, (2022</a:t>
            </a:r>
            <a:r>
              <a:rPr lang="en-US" sz="1200" i="1" dirty="0">
                <a:latin typeface="+mj-lt"/>
              </a:rPr>
              <a:t>). SWOT Analysis Model and Examples - Business Strategy Skills. </a:t>
            </a:r>
            <a:r>
              <a:rPr lang="en-US" sz="1200" dirty="0">
                <a:latin typeface="+mj-lt"/>
              </a:rPr>
              <a:t>[online] Available at: &amp;</a:t>
            </a:r>
            <a:r>
              <a:rPr lang="en-US" sz="1200" dirty="0" err="1">
                <a:latin typeface="+mj-lt"/>
              </a:rPr>
              <a:t>lt;https</a:t>
            </a:r>
            <a:r>
              <a:rPr lang="en-US" sz="1200" dirty="0">
                <a:latin typeface="+mj-lt"/>
              </a:rPr>
              <a:t>://www.mindtools.com/pages/article/newTMC_05.htm&amp;gt;</a:t>
            </a:r>
          </a:p>
          <a:p>
            <a:pPr>
              <a:lnSpc>
                <a:spcPct val="150000"/>
              </a:lnSpc>
            </a:pPr>
            <a:r>
              <a:rPr lang="en-US" sz="1200" dirty="0">
                <a:latin typeface="+mj-lt"/>
              </a:rPr>
              <a:t>[Accessed 2022].</a:t>
            </a:r>
          </a:p>
          <a:p>
            <a:pPr>
              <a:lnSpc>
                <a:spcPct val="150000"/>
              </a:lnSpc>
            </a:pPr>
            <a:r>
              <a:rPr lang="en-US" sz="1200" dirty="0">
                <a:latin typeface="+mj-lt"/>
              </a:rPr>
              <a:t>Parsons, N., (2022). </a:t>
            </a:r>
            <a:r>
              <a:rPr lang="en-US" sz="1200" i="1" dirty="0">
                <a:latin typeface="+mj-lt"/>
              </a:rPr>
              <a:t>What Is a SWOT Analysis and How to Do It Right (With Examples</a:t>
            </a:r>
            <a:r>
              <a:rPr lang="en-US" sz="1200" dirty="0">
                <a:latin typeface="+mj-lt"/>
              </a:rPr>
              <a:t>). [online] Available at: &amp;</a:t>
            </a:r>
            <a:r>
              <a:rPr lang="en-US" sz="1200" dirty="0" err="1">
                <a:latin typeface="+mj-lt"/>
              </a:rPr>
              <a:t>lt;https</a:t>
            </a:r>
            <a:r>
              <a:rPr lang="en-US" sz="1200" dirty="0">
                <a:latin typeface="+mj-lt"/>
              </a:rPr>
              <a:t>://www.liveplan.com/blog/what-is-a-swot-analysis-and-how-to-do-it-right-with-examples/&amp;gt; [Accessed 2022].</a:t>
            </a:r>
          </a:p>
          <a:p>
            <a:pPr>
              <a:lnSpc>
                <a:spcPct val="150000"/>
              </a:lnSpc>
            </a:pPr>
            <a:r>
              <a:rPr lang="en-US" sz="1200" dirty="0">
                <a:latin typeface="+mj-lt"/>
              </a:rPr>
              <a:t>Perreault, W., McCarthy, E. and Cannon, J., (2011</a:t>
            </a:r>
            <a:r>
              <a:rPr lang="en-US" sz="1200" i="1" dirty="0">
                <a:latin typeface="+mj-lt"/>
              </a:rPr>
              <a:t>). Basic marketing</a:t>
            </a:r>
            <a:r>
              <a:rPr lang="en-US" sz="1200" dirty="0">
                <a:latin typeface="+mj-lt"/>
              </a:rPr>
              <a:t>. Boston: McGraw-Hill.</a:t>
            </a:r>
          </a:p>
          <a:p>
            <a:pPr>
              <a:lnSpc>
                <a:spcPct val="150000"/>
              </a:lnSpc>
            </a:pPr>
            <a:r>
              <a:rPr lang="en-US" sz="1200" dirty="0">
                <a:latin typeface="+mj-lt"/>
              </a:rPr>
              <a:t>Study.com, (2022). </a:t>
            </a:r>
            <a:r>
              <a:rPr lang="en-US" sz="1200" i="1" dirty="0">
                <a:latin typeface="+mj-lt"/>
              </a:rPr>
              <a:t>Business Characteristics &amp;amp; Examples | What is a Business? - Video.... </a:t>
            </a:r>
            <a:r>
              <a:rPr lang="en-US" sz="1200" dirty="0">
                <a:latin typeface="+mj-lt"/>
              </a:rPr>
              <a:t>[online] Available at: &amp;</a:t>
            </a:r>
            <a:r>
              <a:rPr lang="en-US" sz="1200" dirty="0" err="1">
                <a:latin typeface="+mj-lt"/>
              </a:rPr>
              <a:t>lt;https</a:t>
            </a:r>
            <a:r>
              <a:rPr lang="en-US" sz="1200" dirty="0">
                <a:latin typeface="+mj-lt"/>
              </a:rPr>
              <a:t>://study.com/academy/lesson/what-is-a-business-</a:t>
            </a:r>
          </a:p>
          <a:p>
            <a:pPr>
              <a:lnSpc>
                <a:spcPct val="150000"/>
              </a:lnSpc>
            </a:pPr>
            <a:r>
              <a:rPr lang="en-US" sz="1200" dirty="0" err="1">
                <a:latin typeface="+mj-lt"/>
              </a:rPr>
              <a:t>defintion-characteristics-examples.html&amp;gt</a:t>
            </a:r>
            <a:r>
              <a:rPr lang="en-US" sz="1200" dirty="0">
                <a:latin typeface="+mj-lt"/>
              </a:rPr>
              <a:t>; [Accessed 2022].</a:t>
            </a:r>
          </a:p>
          <a:p>
            <a:pPr>
              <a:lnSpc>
                <a:spcPct val="150000"/>
              </a:lnSpc>
            </a:pPr>
            <a:r>
              <a:rPr lang="en-US" sz="1200" dirty="0" err="1">
                <a:latin typeface="+mj-lt"/>
              </a:rPr>
              <a:t>Teoli</a:t>
            </a:r>
            <a:r>
              <a:rPr lang="en-US" sz="1200" dirty="0">
                <a:latin typeface="+mj-lt"/>
              </a:rPr>
              <a:t>, D., (2022). </a:t>
            </a:r>
            <a:r>
              <a:rPr lang="en-US" sz="1200" i="1" dirty="0">
                <a:latin typeface="+mj-lt"/>
              </a:rPr>
              <a:t>SWOT Analysis - </a:t>
            </a:r>
            <a:r>
              <a:rPr lang="en-US" sz="1200" i="1" dirty="0" err="1">
                <a:latin typeface="+mj-lt"/>
              </a:rPr>
              <a:t>StatPearls</a:t>
            </a:r>
            <a:r>
              <a:rPr lang="en-US" sz="1200" i="1" dirty="0">
                <a:latin typeface="+mj-lt"/>
              </a:rPr>
              <a:t> - NCBI Bookshelf.</a:t>
            </a:r>
            <a:r>
              <a:rPr lang="en-US" sz="1200" dirty="0">
                <a:latin typeface="+mj-lt"/>
              </a:rPr>
              <a:t> [online] Available at:&amp;</a:t>
            </a:r>
            <a:r>
              <a:rPr lang="en-US" sz="1200" dirty="0" err="1">
                <a:latin typeface="+mj-lt"/>
              </a:rPr>
              <a:t>lt;https</a:t>
            </a:r>
            <a:r>
              <a:rPr lang="en-US" sz="1200" dirty="0">
                <a:latin typeface="+mj-lt"/>
              </a:rPr>
              <a:t>://www.ncbi.nlm.nih.gov/books/NBK537302/&amp;gt; [Accessed 2022]. Weis, H., (2018). Marketing. Herne: </a:t>
            </a:r>
            <a:r>
              <a:rPr lang="en-US" sz="1200" dirty="0" err="1">
                <a:latin typeface="+mj-lt"/>
              </a:rPr>
              <a:t>Kiehl</a:t>
            </a:r>
            <a:r>
              <a:rPr lang="en-US" sz="1200" dirty="0">
                <a:latin typeface="+mj-lt"/>
              </a:rPr>
              <a:t>. </a:t>
            </a:r>
          </a:p>
          <a:p>
            <a:pPr>
              <a:lnSpc>
                <a:spcPct val="150000"/>
              </a:lnSpc>
            </a:pPr>
            <a:r>
              <a:rPr lang="en-US" sz="1200" dirty="0" err="1">
                <a:solidFill>
                  <a:srgbClr val="000000"/>
                </a:solidFill>
                <a:effectLst/>
                <a:latin typeface="+mj-lt"/>
                <a:ea typeface="Calibri" panose="020F0502020204030204" pitchFamily="34" charset="0"/>
                <a:cs typeface="Times New Roman" panose="02020603050405020304" pitchFamily="18" charset="0"/>
              </a:rPr>
              <a:t>Voora</a:t>
            </a:r>
            <a:r>
              <a:rPr lang="en-US" sz="1200" dirty="0">
                <a:solidFill>
                  <a:srgbClr val="000000"/>
                </a:solidFill>
                <a:effectLst/>
                <a:latin typeface="+mj-lt"/>
                <a:ea typeface="Calibri" panose="020F0502020204030204" pitchFamily="34" charset="0"/>
                <a:cs typeface="Times New Roman" panose="02020603050405020304" pitchFamily="18" charset="0"/>
              </a:rPr>
              <a:t>, V., </a:t>
            </a:r>
            <a:r>
              <a:rPr lang="en-US" sz="1200" dirty="0" err="1">
                <a:solidFill>
                  <a:srgbClr val="000000"/>
                </a:solidFill>
                <a:effectLst/>
                <a:latin typeface="+mj-lt"/>
                <a:ea typeface="Calibri" panose="020F0502020204030204" pitchFamily="34" charset="0"/>
                <a:cs typeface="Times New Roman" panose="02020603050405020304" pitchFamily="18" charset="0"/>
              </a:rPr>
              <a:t>Bermúdez</a:t>
            </a:r>
            <a:r>
              <a:rPr lang="en-US" sz="1200" dirty="0">
                <a:solidFill>
                  <a:srgbClr val="000000"/>
                </a:solidFill>
                <a:effectLst/>
                <a:latin typeface="+mj-lt"/>
                <a:ea typeface="Calibri" panose="020F0502020204030204" pitchFamily="34" charset="0"/>
                <a:cs typeface="Times New Roman" panose="02020603050405020304" pitchFamily="18" charset="0"/>
              </a:rPr>
              <a:t>, S. and Larrea, C., (2019). Global market report: Coffee.</a:t>
            </a:r>
            <a:endParaRPr lang="en-US" sz="1200" dirty="0">
              <a:effectLst/>
              <a:latin typeface="+mj-lt"/>
              <a:ea typeface="Calibri" panose="020F0502020204030204" pitchFamily="34" charset="0"/>
              <a:cs typeface="Times New Roman" panose="02020603050405020304" pitchFamily="18" charset="0"/>
            </a:endParaRPr>
          </a:p>
          <a:p>
            <a:pPr>
              <a:lnSpc>
                <a:spcPct val="150000"/>
              </a:lnSpc>
            </a:pPr>
            <a:endParaRPr lang="en-US" sz="1200" dirty="0"/>
          </a:p>
        </p:txBody>
      </p:sp>
    </p:spTree>
    <p:extLst>
      <p:ext uri="{BB962C8B-B14F-4D97-AF65-F5344CB8AC3E}">
        <p14:creationId xmlns:p14="http://schemas.microsoft.com/office/powerpoint/2010/main" val="1945015325"/>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882</TotalTime>
  <Words>1277</Words>
  <Application>Microsoft Office PowerPoint</Application>
  <PresentationFormat>Widescreen</PresentationFormat>
  <Paragraphs>116</Paragraphs>
  <Slides>12</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Agency FB</vt:lpstr>
      <vt:lpstr>Arial</vt:lpstr>
      <vt:lpstr>Calibri</vt:lpstr>
      <vt:lpstr>Myriad Pro</vt:lpstr>
      <vt:lpstr>20140311PresentationUWTSDTemplate</vt:lpstr>
      <vt:lpstr>BUSINESS PLAN</vt:lpstr>
      <vt:lpstr>Company Overview </vt:lpstr>
      <vt:lpstr>Market Size</vt:lpstr>
      <vt:lpstr>Product</vt:lpstr>
      <vt:lpstr>Ownership and Legal format</vt:lpstr>
      <vt:lpstr>Management</vt:lpstr>
      <vt:lpstr>SWOT Analysis </vt:lpstr>
      <vt:lpstr>4Ps of marketing mix.</vt:lpstr>
      <vt:lpstr>4Ps of marketing mix.</vt:lpstr>
      <vt:lpstr> Target market and marketing strategies </vt:lpstr>
      <vt:lpstr> Target market and marketing strategies </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PLAN</dc:title>
  <cp:lastModifiedBy>Ivana Desevova (2027510)</cp:lastModifiedBy>
  <cp:revision>15</cp:revision>
  <dcterms:created xsi:type="dcterms:W3CDTF">2022-07-21T11:28:39Z</dcterms:created>
  <dcterms:modified xsi:type="dcterms:W3CDTF">2022-08-04T08:24:27Z</dcterms:modified>
</cp:coreProperties>
</file>