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3" r:id="rId1"/>
  </p:sldMasterIdLst>
  <p:sldIdLst>
    <p:sldId id="256" r:id="rId2"/>
    <p:sldId id="257" r:id="rId3"/>
    <p:sldId id="264" r:id="rId4"/>
    <p:sldId id="258" r:id="rId5"/>
    <p:sldId id="262" r:id="rId6"/>
    <p:sldId id="261" r:id="rId7"/>
    <p:sldId id="265" r:id="rId8"/>
    <p:sldId id="260" r:id="rId9"/>
    <p:sldId id="263" r:id="rId10"/>
    <p:sldId id="266" r:id="rId11"/>
    <p:sldId id="267" r:id="rId12"/>
    <p:sldId id="268" r:id="rId13"/>
    <p:sldId id="269" r:id="rId14"/>
    <p:sldId id="270" r:id="rId15"/>
    <p:sldId id="271" r:id="rId16"/>
    <p:sldId id="272" r:id="rId17"/>
    <p:sldId id="273" r:id="rId18"/>
    <p:sldId id="274" r:id="rId19"/>
    <p:sldId id="275"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46"/>
  </p:normalViewPr>
  <p:slideViewPr>
    <p:cSldViewPr snapToGrid="0" snapToObjects="1">
      <p:cViewPr varScale="1">
        <p:scale>
          <a:sx n="121" d="100"/>
          <a:sy n="121" d="100"/>
        </p:scale>
        <p:origin x="200" y="3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lumMod val="75000"/>
                  </a:schemeClr>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3787017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5112864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2792067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DF4FF9D-CED8-F046-A57D-1B384E9FBF6A}" type="datetimeFigureOut">
              <a:rPr lang="en-US" smtClean="0"/>
              <a:t>12/18/20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13903245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DF4FF9D-CED8-F046-A57D-1B384E9FBF6A}" type="datetimeFigureOut">
              <a:rPr lang="en-US" smtClean="0"/>
              <a:t>12/18/20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3932414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DF4FF9D-CED8-F046-A57D-1B384E9FBF6A}" type="datetimeFigureOut">
              <a:rPr lang="en-US" smtClean="0"/>
              <a:t>12/18/20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836770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DF4FF9D-CED8-F046-A57D-1B384E9FBF6A}" type="datetimeFigureOut">
              <a:rPr lang="en-US" smtClean="0"/>
              <a:t>12/18/20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9622330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DF4FF9D-CED8-F046-A57D-1B384E9FBF6A}" type="datetimeFigureOut">
              <a:rPr lang="en-US" smtClean="0"/>
              <a:t>12/18/20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318718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DF4FF9D-CED8-F046-A57D-1B384E9FBF6A}" type="datetimeFigureOut">
              <a:rPr lang="en-US" smtClean="0"/>
              <a:t>12/18/20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3628108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525064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1522042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12885842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28902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1019748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2497148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DF4FF9D-CED8-F046-A57D-1B384E9FBF6A}" type="datetimeFigureOut">
              <a:rPr lang="en-US" smtClean="0"/>
              <a:t>12/18/20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0985091-95F7-8440-B9DF-8FC8FE83CC58}" type="slidenum">
              <a:rPr lang="en-US" smtClean="0"/>
              <a:t>‹#›</a:t>
            </a:fld>
            <a:endParaRPr lang="en-US"/>
          </a:p>
        </p:txBody>
      </p:sp>
    </p:spTree>
    <p:extLst>
      <p:ext uri="{BB962C8B-B14F-4D97-AF65-F5344CB8AC3E}">
        <p14:creationId xmlns:p14="http://schemas.microsoft.com/office/powerpoint/2010/main" val="2176264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29" name="Group 28"/>
          <p:cNvGrpSpPr/>
          <p:nvPr/>
        </p:nvGrpSpPr>
        <p:grpSpPr>
          <a:xfrm>
            <a:off x="0" y="-8467"/>
            <a:ext cx="12192000" cy="6866467"/>
            <a:chOff x="0" y="-8467"/>
            <a:chExt cx="12192000" cy="6866467"/>
          </a:xfrm>
        </p:grpSpPr>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DF4FF9D-CED8-F046-A57D-1B384E9FBF6A}" type="datetimeFigureOut">
              <a:rPr lang="en-US" smtClean="0"/>
              <a:t>12/18/20</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lumMod val="75000"/>
                  </a:schemeClr>
                </a:solidFill>
              </a:defRPr>
            </a:lvl1pPr>
          </a:lstStyle>
          <a:p>
            <a:fld id="{20985091-95F7-8440-B9DF-8FC8FE83CC58}" type="slidenum">
              <a:rPr lang="en-US" smtClean="0"/>
              <a:t>‹#›</a:t>
            </a:fld>
            <a:endParaRPr lang="en-US"/>
          </a:p>
        </p:txBody>
      </p:sp>
    </p:spTree>
    <p:extLst>
      <p:ext uri="{BB962C8B-B14F-4D97-AF65-F5344CB8AC3E}">
        <p14:creationId xmlns:p14="http://schemas.microsoft.com/office/powerpoint/2010/main" val="164409507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txStyles>
    <p:titleStyle>
      <a:lvl1pPr algn="l" defTabSz="457200" rtl="0" eaLnBrk="1" latinLnBrk="0" hangingPunct="1">
        <a:spcBef>
          <a:spcPct val="0"/>
        </a:spcBef>
        <a:buNone/>
        <a:defRPr sz="3600" kern="1200">
          <a:solidFill>
            <a:schemeClr val="accent1">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75000"/>
          </a:schemeClr>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lumMod val="75000"/>
          </a:schemeClr>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lumMod val="75000"/>
          </a:schemeClr>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image" Target="../media/image5.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image" Target="../media/image8.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1.png"/><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image" Target="../media/image11.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image" Target="../media/image12.jpeg"/></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0DAE6-AFDF-924C-87E6-B60FC85ABD0D}"/>
              </a:ext>
            </a:extLst>
          </p:cNvPr>
          <p:cNvSpPr>
            <a:spLocks noGrp="1"/>
          </p:cNvSpPr>
          <p:nvPr>
            <p:ph type="ctrTitle"/>
          </p:nvPr>
        </p:nvSpPr>
        <p:spPr/>
        <p:txBody>
          <a:bodyPr/>
          <a:lstStyle/>
          <a:p>
            <a:r>
              <a:rPr lang="en-US" dirty="0"/>
              <a:t>Mental health Stigma in young people</a:t>
            </a:r>
          </a:p>
        </p:txBody>
      </p:sp>
      <p:sp>
        <p:nvSpPr>
          <p:cNvPr id="3" name="Subtitle 2">
            <a:extLst>
              <a:ext uri="{FF2B5EF4-FFF2-40B4-BE49-F238E27FC236}">
                <a16:creationId xmlns:a16="http://schemas.microsoft.com/office/drawing/2014/main" id="{3CC4735A-7F97-9F4D-84AE-54CC6FF1F866}"/>
              </a:ext>
            </a:extLst>
          </p:cNvPr>
          <p:cNvSpPr>
            <a:spLocks noGrp="1"/>
          </p:cNvSpPr>
          <p:nvPr>
            <p:ph type="subTitle" idx="1"/>
          </p:nvPr>
        </p:nvSpPr>
        <p:spPr/>
        <p:txBody>
          <a:bodyPr/>
          <a:lstStyle/>
          <a:p>
            <a:r>
              <a:rPr lang="en-US" dirty="0"/>
              <a:t>Community care and development </a:t>
            </a:r>
          </a:p>
        </p:txBody>
      </p:sp>
      <p:pic>
        <p:nvPicPr>
          <p:cNvPr id="5" name="Audio Recording 18 Dec 2020 at 15:37:18" descr="Audio Recording 18 Dec 2020 at 15:37:18">
            <a:hlinkClick r:id="" action="ppaction://media"/>
            <a:extLst>
              <a:ext uri="{FF2B5EF4-FFF2-40B4-BE49-F238E27FC236}">
                <a16:creationId xmlns:a16="http://schemas.microsoft.com/office/drawing/2014/main" id="{A36510AF-529D-404A-A698-B6DD617B07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90535" y="4884335"/>
            <a:ext cx="812800" cy="812800"/>
          </a:xfrm>
          <a:prstGeom prst="rect">
            <a:avLst/>
          </a:prstGeom>
          <a:solidFill>
            <a:schemeClr val="tx1"/>
          </a:solidFill>
        </p:spPr>
      </p:pic>
    </p:spTree>
    <p:extLst>
      <p:ext uri="{BB962C8B-B14F-4D97-AF65-F5344CB8AC3E}">
        <p14:creationId xmlns:p14="http://schemas.microsoft.com/office/powerpoint/2010/main" val="1106644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5728"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6A910-D32B-2E47-BC76-92D38971B882}"/>
              </a:ext>
            </a:extLst>
          </p:cNvPr>
          <p:cNvSpPr>
            <a:spLocks noGrp="1"/>
          </p:cNvSpPr>
          <p:nvPr>
            <p:ph type="title"/>
          </p:nvPr>
        </p:nvSpPr>
        <p:spPr/>
        <p:txBody>
          <a:bodyPr/>
          <a:lstStyle/>
          <a:p>
            <a:r>
              <a:rPr lang="en-US" dirty="0"/>
              <a:t>What is Mental health?</a:t>
            </a:r>
          </a:p>
        </p:txBody>
      </p:sp>
      <p:sp>
        <p:nvSpPr>
          <p:cNvPr id="3" name="Content Placeholder 2">
            <a:extLst>
              <a:ext uri="{FF2B5EF4-FFF2-40B4-BE49-F238E27FC236}">
                <a16:creationId xmlns:a16="http://schemas.microsoft.com/office/drawing/2014/main" id="{7754EB1F-8829-6A4A-BC4F-C0B743E8488F}"/>
              </a:ext>
            </a:extLst>
          </p:cNvPr>
          <p:cNvSpPr>
            <a:spLocks noGrp="1"/>
          </p:cNvSpPr>
          <p:nvPr>
            <p:ph idx="1"/>
          </p:nvPr>
        </p:nvSpPr>
        <p:spPr/>
        <p:txBody>
          <a:bodyPr/>
          <a:lstStyle/>
          <a:p>
            <a:r>
              <a:rPr lang="en-US" dirty="0"/>
              <a:t>Mental health refers to ones cognitive, behavioral and emotional well-being. Mental health is all about how an individual thinks, feels and behaves. </a:t>
            </a:r>
          </a:p>
          <a:p>
            <a:endParaRPr lang="en-US" dirty="0"/>
          </a:p>
          <a:p>
            <a:r>
              <a:rPr lang="en-US" dirty="0"/>
              <a:t>Mental health is a state of well-being in which how an individual copes with the normal functions of life such as stress, work and being a part of the community. </a:t>
            </a:r>
          </a:p>
        </p:txBody>
      </p:sp>
      <p:pic>
        <p:nvPicPr>
          <p:cNvPr id="6" name="Audio Recording 18 Dec 2020 at 15:39:00" descr="Audio Recording 18 Dec 2020 at 15:39:00">
            <a:hlinkClick r:id="" action="ppaction://media"/>
            <a:extLst>
              <a:ext uri="{FF2B5EF4-FFF2-40B4-BE49-F238E27FC236}">
                <a16:creationId xmlns:a16="http://schemas.microsoft.com/office/drawing/2014/main" id="{A0BD8B1C-0DB3-AD48-B651-ED51279528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83200" y="4622800"/>
            <a:ext cx="812800" cy="812800"/>
          </a:xfrm>
          <a:prstGeom prst="rect">
            <a:avLst/>
          </a:prstGeom>
          <a:solidFill>
            <a:schemeClr val="tx1"/>
          </a:solidFill>
        </p:spPr>
      </p:pic>
    </p:spTree>
    <p:extLst>
      <p:ext uri="{BB962C8B-B14F-4D97-AF65-F5344CB8AC3E}">
        <p14:creationId xmlns:p14="http://schemas.microsoft.com/office/powerpoint/2010/main" val="3193139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75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B8E8B5-29FB-AC47-B198-69F76BE514AA}"/>
              </a:ext>
            </a:extLst>
          </p:cNvPr>
          <p:cNvSpPr>
            <a:spLocks noGrp="1"/>
          </p:cNvSpPr>
          <p:nvPr>
            <p:ph type="title"/>
          </p:nvPr>
        </p:nvSpPr>
        <p:spPr>
          <a:xfrm>
            <a:off x="677334" y="609600"/>
            <a:ext cx="8596668" cy="1320800"/>
          </a:xfrm>
        </p:spPr>
        <p:txBody>
          <a:bodyPr anchor="t">
            <a:normAutofit/>
          </a:bodyPr>
          <a:lstStyle/>
          <a:p>
            <a:r>
              <a:rPr lang="en-US"/>
              <a:t>Mental health in young people</a:t>
            </a:r>
            <a:endParaRPr lang="en-US" dirty="0"/>
          </a:p>
        </p:txBody>
      </p:sp>
      <p:pic>
        <p:nvPicPr>
          <p:cNvPr id="1026" name="Picture 2" descr="PAST EVENT - Mental Health for Young People - 4 All Of Us">
            <a:extLst>
              <a:ext uri="{FF2B5EF4-FFF2-40B4-BE49-F238E27FC236}">
                <a16:creationId xmlns:a16="http://schemas.microsoft.com/office/drawing/2014/main" id="{3CA3392D-B7A8-F64B-BE49-837EE7436E4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9814" y="2159331"/>
            <a:ext cx="3854481" cy="242437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1AF20F6B-61BD-3643-BC59-29DFC15C463D}"/>
              </a:ext>
            </a:extLst>
          </p:cNvPr>
          <p:cNvSpPr>
            <a:spLocks noGrp="1"/>
          </p:cNvSpPr>
          <p:nvPr>
            <p:ph idx="1"/>
          </p:nvPr>
        </p:nvSpPr>
        <p:spPr>
          <a:xfrm>
            <a:off x="4860323" y="2160589"/>
            <a:ext cx="4410676" cy="3768573"/>
          </a:xfrm>
        </p:spPr>
        <p:txBody>
          <a:bodyPr>
            <a:normAutofit/>
          </a:bodyPr>
          <a:lstStyle/>
          <a:p>
            <a:pPr>
              <a:lnSpc>
                <a:spcPct val="90000"/>
              </a:lnSpc>
            </a:pPr>
            <a:r>
              <a:rPr lang="en-US" sz="1500" dirty="0"/>
              <a:t>Menta health can affect anyone from any age, however, there is a rising concern for young people ages 2-18 developing a mental health issue. </a:t>
            </a:r>
          </a:p>
          <a:p>
            <a:pPr>
              <a:lnSpc>
                <a:spcPct val="90000"/>
              </a:lnSpc>
            </a:pPr>
            <a:r>
              <a:rPr lang="en-US" sz="1500" dirty="0"/>
              <a:t>The Centre for mental health states that young people's mental health issues has never been so high on the public agenda throughout the United Kingdom. </a:t>
            </a:r>
          </a:p>
          <a:p>
            <a:pPr>
              <a:lnSpc>
                <a:spcPct val="90000"/>
              </a:lnSpc>
            </a:pPr>
            <a:endParaRPr lang="en-US" sz="1500" dirty="0"/>
          </a:p>
          <a:p>
            <a:pPr>
              <a:lnSpc>
                <a:spcPct val="90000"/>
              </a:lnSpc>
            </a:pPr>
            <a:r>
              <a:rPr lang="en-US" sz="1500" dirty="0"/>
              <a:t>One in eight 5–19-year-olds had at least one mental disorder when assessed in 2007. Rates of mental health disorders has increased with age.</a:t>
            </a:r>
          </a:p>
          <a:p>
            <a:pPr>
              <a:lnSpc>
                <a:spcPct val="90000"/>
              </a:lnSpc>
            </a:pPr>
            <a:endParaRPr lang="en-US" sz="1500" dirty="0"/>
          </a:p>
        </p:txBody>
      </p:sp>
      <p:pic>
        <p:nvPicPr>
          <p:cNvPr id="5" name="Audio Recording 18 Dec 2020 at 15:40:29" descr="Audio Recording 18 Dec 2020 at 15:40:29">
            <a:hlinkClick r:id="" action="ppaction://media"/>
            <a:extLst>
              <a:ext uri="{FF2B5EF4-FFF2-40B4-BE49-F238E27FC236}">
                <a16:creationId xmlns:a16="http://schemas.microsoft.com/office/drawing/2014/main" id="{97A05628-E68F-D143-ADF4-9D9B19EDF2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538109" y="5435600"/>
            <a:ext cx="812800" cy="812800"/>
          </a:xfrm>
          <a:prstGeom prst="rect">
            <a:avLst/>
          </a:prstGeom>
          <a:solidFill>
            <a:schemeClr val="tx1"/>
          </a:solidFill>
        </p:spPr>
      </p:pic>
    </p:spTree>
    <p:extLst>
      <p:ext uri="{BB962C8B-B14F-4D97-AF65-F5344CB8AC3E}">
        <p14:creationId xmlns:p14="http://schemas.microsoft.com/office/powerpoint/2010/main" val="1723723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51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66FFA-D5C5-DE43-9289-EE90A787D8BF}"/>
              </a:ext>
            </a:extLst>
          </p:cNvPr>
          <p:cNvSpPr>
            <a:spLocks noGrp="1"/>
          </p:cNvSpPr>
          <p:nvPr>
            <p:ph type="title"/>
          </p:nvPr>
        </p:nvSpPr>
        <p:spPr>
          <a:xfrm>
            <a:off x="677334" y="609600"/>
            <a:ext cx="8596668" cy="1320800"/>
          </a:xfrm>
        </p:spPr>
        <p:txBody>
          <a:bodyPr anchor="t">
            <a:normAutofit/>
          </a:bodyPr>
          <a:lstStyle/>
          <a:p>
            <a:r>
              <a:rPr lang="en-US"/>
              <a:t>Types of mental health disorders: </a:t>
            </a:r>
            <a:endParaRPr lang="en-US" dirty="0"/>
          </a:p>
        </p:txBody>
      </p:sp>
      <p:sp>
        <p:nvSpPr>
          <p:cNvPr id="3" name="Content Placeholder 2">
            <a:extLst>
              <a:ext uri="{FF2B5EF4-FFF2-40B4-BE49-F238E27FC236}">
                <a16:creationId xmlns:a16="http://schemas.microsoft.com/office/drawing/2014/main" id="{34A163BA-EC3C-6F4F-A3A2-1647E630FD5B}"/>
              </a:ext>
            </a:extLst>
          </p:cNvPr>
          <p:cNvSpPr>
            <a:spLocks noGrp="1"/>
          </p:cNvSpPr>
          <p:nvPr>
            <p:ph idx="1"/>
          </p:nvPr>
        </p:nvSpPr>
        <p:spPr>
          <a:xfrm>
            <a:off x="4063160" y="2160589"/>
            <a:ext cx="5207839" cy="3880773"/>
          </a:xfrm>
        </p:spPr>
        <p:txBody>
          <a:bodyPr>
            <a:normAutofit/>
          </a:bodyPr>
          <a:lstStyle/>
          <a:p>
            <a:pPr>
              <a:lnSpc>
                <a:spcPct val="90000"/>
              </a:lnSpc>
            </a:pPr>
            <a:r>
              <a:rPr lang="en-US" sz="1700"/>
              <a:t>There are wide range of different mental health disorders, such as the following: </a:t>
            </a:r>
          </a:p>
          <a:p>
            <a:pPr>
              <a:lnSpc>
                <a:spcPct val="90000"/>
              </a:lnSpc>
            </a:pPr>
            <a:endParaRPr lang="en-US" sz="1700"/>
          </a:p>
          <a:p>
            <a:pPr>
              <a:lnSpc>
                <a:spcPct val="90000"/>
              </a:lnSpc>
            </a:pPr>
            <a:r>
              <a:rPr lang="en-US" sz="1700"/>
              <a:t>Depression</a:t>
            </a:r>
          </a:p>
          <a:p>
            <a:pPr>
              <a:lnSpc>
                <a:spcPct val="90000"/>
              </a:lnSpc>
            </a:pPr>
            <a:r>
              <a:rPr lang="en-US" sz="1700"/>
              <a:t>Anxiety</a:t>
            </a:r>
          </a:p>
          <a:p>
            <a:pPr>
              <a:lnSpc>
                <a:spcPct val="90000"/>
              </a:lnSpc>
            </a:pPr>
            <a:r>
              <a:rPr lang="en-US" sz="1700"/>
              <a:t>Bipolar</a:t>
            </a:r>
          </a:p>
          <a:p>
            <a:pPr>
              <a:lnSpc>
                <a:spcPct val="90000"/>
              </a:lnSpc>
            </a:pPr>
            <a:r>
              <a:rPr lang="en-US" sz="1700"/>
              <a:t>Schizophrenia</a:t>
            </a:r>
          </a:p>
          <a:p>
            <a:pPr>
              <a:lnSpc>
                <a:spcPct val="90000"/>
              </a:lnSpc>
            </a:pPr>
            <a:r>
              <a:rPr lang="en-US" sz="1700"/>
              <a:t>Eating disorders</a:t>
            </a:r>
          </a:p>
          <a:p>
            <a:pPr>
              <a:lnSpc>
                <a:spcPct val="90000"/>
              </a:lnSpc>
            </a:pPr>
            <a:r>
              <a:rPr lang="en-US" sz="1700"/>
              <a:t>Post-traumatic-stress disorder</a:t>
            </a:r>
          </a:p>
          <a:p>
            <a:pPr>
              <a:lnSpc>
                <a:spcPct val="90000"/>
              </a:lnSpc>
            </a:pPr>
            <a:r>
              <a:rPr lang="en-US" sz="1700"/>
              <a:t>Obsessive compulsion disorder </a:t>
            </a:r>
          </a:p>
          <a:p>
            <a:pPr>
              <a:lnSpc>
                <a:spcPct val="90000"/>
              </a:lnSpc>
            </a:pPr>
            <a:r>
              <a:rPr lang="en-US" sz="1700"/>
              <a:t>Personality disorders</a:t>
            </a:r>
          </a:p>
          <a:p>
            <a:pPr>
              <a:lnSpc>
                <a:spcPct val="90000"/>
              </a:lnSpc>
            </a:pPr>
            <a:endParaRPr lang="en-US" sz="1700"/>
          </a:p>
        </p:txBody>
      </p:sp>
      <p:pic>
        <p:nvPicPr>
          <p:cNvPr id="2050" name="Picture 2" descr="World Health Day 2019: Common myths &amp; misunderstandings about eating  disorders- Technology News, Firstpost">
            <a:extLst>
              <a:ext uri="{FF2B5EF4-FFF2-40B4-BE49-F238E27FC236}">
                <a16:creationId xmlns:a16="http://schemas.microsoft.com/office/drawing/2014/main" id="{70CAC556-4AAC-6341-AB30-5C1315F93F2A}"/>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2429" r="22212" b="-1"/>
          <a:stretch/>
        </p:blipFill>
        <p:spPr bwMode="auto">
          <a:xfrm>
            <a:off x="677334" y="2159331"/>
            <a:ext cx="3144597" cy="3882362"/>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Recording 18 Dec 2020 at 15:42:23" descr="Audio Recording 18 Dec 2020 at 15:42:23">
            <a:hlinkClick r:id="" action="ppaction://media"/>
            <a:extLst>
              <a:ext uri="{FF2B5EF4-FFF2-40B4-BE49-F238E27FC236}">
                <a16:creationId xmlns:a16="http://schemas.microsoft.com/office/drawing/2014/main" id="{A433FA65-8F23-B345-9A78-2482DC31CA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12228" y="4972049"/>
            <a:ext cx="812800" cy="812800"/>
          </a:xfrm>
          <a:prstGeom prst="rect">
            <a:avLst/>
          </a:prstGeom>
          <a:solidFill>
            <a:schemeClr val="tx1"/>
          </a:solidFill>
        </p:spPr>
      </p:pic>
    </p:spTree>
    <p:extLst>
      <p:ext uri="{BB962C8B-B14F-4D97-AF65-F5344CB8AC3E}">
        <p14:creationId xmlns:p14="http://schemas.microsoft.com/office/powerpoint/2010/main" val="214831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4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0F5C76-82AB-BC4E-97FE-E6E880BF8F78}"/>
              </a:ext>
            </a:extLst>
          </p:cNvPr>
          <p:cNvSpPr>
            <a:spLocks noGrp="1"/>
          </p:cNvSpPr>
          <p:nvPr>
            <p:ph type="title"/>
          </p:nvPr>
        </p:nvSpPr>
        <p:spPr/>
        <p:txBody>
          <a:bodyPr/>
          <a:lstStyle/>
          <a:p>
            <a:r>
              <a:rPr lang="en-US" dirty="0"/>
              <a:t>Mental health Stigma </a:t>
            </a:r>
          </a:p>
        </p:txBody>
      </p:sp>
      <p:sp>
        <p:nvSpPr>
          <p:cNvPr id="3" name="Content Placeholder 2">
            <a:extLst>
              <a:ext uri="{FF2B5EF4-FFF2-40B4-BE49-F238E27FC236}">
                <a16:creationId xmlns:a16="http://schemas.microsoft.com/office/drawing/2014/main" id="{BCD4DD6E-3CDA-FC42-8D57-2F0365464308}"/>
              </a:ext>
            </a:extLst>
          </p:cNvPr>
          <p:cNvSpPr>
            <a:spLocks noGrp="1"/>
          </p:cNvSpPr>
          <p:nvPr>
            <p:ph idx="1"/>
          </p:nvPr>
        </p:nvSpPr>
        <p:spPr/>
        <p:txBody>
          <a:bodyPr/>
          <a:lstStyle/>
          <a:p>
            <a:pPr marL="0" indent="0">
              <a:buNone/>
            </a:pPr>
            <a:r>
              <a:rPr lang="en-US" dirty="0"/>
              <a:t>Stigma is the negative attitudes or discrimination against someone based on a specific characteristic that they may have such as a mental illness, health condition, race, culture, disability, age and so on. </a:t>
            </a:r>
          </a:p>
          <a:p>
            <a:endParaRPr lang="en-US" dirty="0"/>
          </a:p>
          <a:p>
            <a:r>
              <a:rPr lang="en-US" dirty="0"/>
              <a:t>There is still a huge stigma around those with a mental illness as well as discrimination. </a:t>
            </a:r>
          </a:p>
        </p:txBody>
      </p:sp>
      <p:pic>
        <p:nvPicPr>
          <p:cNvPr id="5" name="Audio Recording 18 Dec 2020 at 15:45:21" descr="Audio Recording 18 Dec 2020 at 15:45:21">
            <a:hlinkClick r:id="" action="ppaction://media"/>
            <a:extLst>
              <a:ext uri="{FF2B5EF4-FFF2-40B4-BE49-F238E27FC236}">
                <a16:creationId xmlns:a16="http://schemas.microsoft.com/office/drawing/2014/main" id="{D8583BE2-EC6B-1F43-B425-D81CCD8C3CC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283200" y="4651376"/>
            <a:ext cx="812800" cy="812800"/>
          </a:xfrm>
          <a:prstGeom prst="rect">
            <a:avLst/>
          </a:prstGeom>
          <a:solidFill>
            <a:schemeClr val="tx1"/>
          </a:solidFill>
        </p:spPr>
      </p:pic>
    </p:spTree>
    <p:extLst>
      <p:ext uri="{BB962C8B-B14F-4D97-AF65-F5344CB8AC3E}">
        <p14:creationId xmlns:p14="http://schemas.microsoft.com/office/powerpoint/2010/main" val="233672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385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50ED1-D249-AE44-B72A-42F1EDACE004}"/>
              </a:ext>
            </a:extLst>
          </p:cNvPr>
          <p:cNvSpPr>
            <a:spLocks noGrp="1"/>
          </p:cNvSpPr>
          <p:nvPr>
            <p:ph type="title"/>
          </p:nvPr>
        </p:nvSpPr>
        <p:spPr>
          <a:xfrm>
            <a:off x="677334" y="609600"/>
            <a:ext cx="8596668" cy="1320800"/>
          </a:xfrm>
        </p:spPr>
        <p:txBody>
          <a:bodyPr anchor="t">
            <a:normAutofit/>
          </a:bodyPr>
          <a:lstStyle/>
          <a:p>
            <a:r>
              <a:rPr lang="en-US" dirty="0"/>
              <a:t>Mental health stigma:</a:t>
            </a:r>
            <a:br>
              <a:rPr lang="en-US" dirty="0"/>
            </a:br>
            <a:endParaRPr lang="en-US" dirty="0"/>
          </a:p>
        </p:txBody>
      </p:sp>
      <p:sp>
        <p:nvSpPr>
          <p:cNvPr id="3" name="Content Placeholder 2">
            <a:extLst>
              <a:ext uri="{FF2B5EF4-FFF2-40B4-BE49-F238E27FC236}">
                <a16:creationId xmlns:a16="http://schemas.microsoft.com/office/drawing/2014/main" id="{5972DB12-CE73-DF44-B90F-62E4BD0A2C1C}"/>
              </a:ext>
            </a:extLst>
          </p:cNvPr>
          <p:cNvSpPr>
            <a:spLocks noGrp="1"/>
          </p:cNvSpPr>
          <p:nvPr>
            <p:ph idx="1"/>
          </p:nvPr>
        </p:nvSpPr>
        <p:spPr>
          <a:xfrm>
            <a:off x="677334" y="2160590"/>
            <a:ext cx="5220430" cy="3701270"/>
          </a:xfrm>
        </p:spPr>
        <p:txBody>
          <a:bodyPr>
            <a:normAutofit/>
          </a:bodyPr>
          <a:lstStyle/>
          <a:p>
            <a:r>
              <a:rPr lang="en-US" dirty="0"/>
              <a:t>Mind UK acknowledges that not everyone understands mental health issues, there is still a lot of misconception on what mental health is. </a:t>
            </a:r>
          </a:p>
          <a:p>
            <a:endParaRPr lang="en-US" dirty="0"/>
          </a:p>
          <a:p>
            <a:r>
              <a:rPr lang="en-US" dirty="0"/>
              <a:t>Individuals often use language that can be dismissive, hurtful or offensive. Using language such as this can damage one's mental health even more and may also make them feel they are unable to speak up about their mental health struggles.</a:t>
            </a:r>
          </a:p>
        </p:txBody>
      </p:sp>
      <p:pic>
        <p:nvPicPr>
          <p:cNvPr id="3074" name="Picture 2" descr="See Me | Call to Tackle Mental Health Stigma in 2017 as new Research  Released">
            <a:extLst>
              <a:ext uri="{FF2B5EF4-FFF2-40B4-BE49-F238E27FC236}">
                <a16:creationId xmlns:a16="http://schemas.microsoft.com/office/drawing/2014/main" id="{D5545069-CBF9-264E-9518-78C0EB7C2078}"/>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87417" y="2159000"/>
            <a:ext cx="3145536" cy="1643796"/>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Recording 18 Dec 2020 at 15:48:51" descr="Audio Recording 18 Dec 2020 at 15:48:51">
            <a:hlinkClick r:id="" action="ppaction://media"/>
            <a:extLst>
              <a:ext uri="{FF2B5EF4-FFF2-40B4-BE49-F238E27FC236}">
                <a16:creationId xmlns:a16="http://schemas.microsoft.com/office/drawing/2014/main" id="{599ABA5B-66E7-FB40-9EBD-4FD1B51D5F8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60185" y="4594226"/>
            <a:ext cx="812800" cy="812800"/>
          </a:xfrm>
          <a:prstGeom prst="rect">
            <a:avLst/>
          </a:prstGeom>
          <a:solidFill>
            <a:schemeClr val="tx1"/>
          </a:solidFill>
        </p:spPr>
      </p:pic>
    </p:spTree>
    <p:extLst>
      <p:ext uri="{BB962C8B-B14F-4D97-AF65-F5344CB8AC3E}">
        <p14:creationId xmlns:p14="http://schemas.microsoft.com/office/powerpoint/2010/main" val="487079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7824"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2B3EF-9724-5645-B0A2-1D4BF2B478E3}"/>
              </a:ext>
            </a:extLst>
          </p:cNvPr>
          <p:cNvSpPr>
            <a:spLocks noGrp="1"/>
          </p:cNvSpPr>
          <p:nvPr>
            <p:ph type="title"/>
          </p:nvPr>
        </p:nvSpPr>
        <p:spPr/>
        <p:txBody>
          <a:bodyPr/>
          <a:lstStyle/>
          <a:p>
            <a:r>
              <a:rPr lang="en-US" dirty="0"/>
              <a:t>Mental Health stigma in young people: </a:t>
            </a:r>
          </a:p>
        </p:txBody>
      </p:sp>
      <p:sp>
        <p:nvSpPr>
          <p:cNvPr id="3" name="Content Placeholder 2">
            <a:extLst>
              <a:ext uri="{FF2B5EF4-FFF2-40B4-BE49-F238E27FC236}">
                <a16:creationId xmlns:a16="http://schemas.microsoft.com/office/drawing/2014/main" id="{F9F10F1F-59C1-7141-97DF-F2D162A5C44F}"/>
              </a:ext>
            </a:extLst>
          </p:cNvPr>
          <p:cNvSpPr>
            <a:spLocks noGrp="1"/>
          </p:cNvSpPr>
          <p:nvPr>
            <p:ph idx="1"/>
          </p:nvPr>
        </p:nvSpPr>
        <p:spPr/>
        <p:txBody>
          <a:bodyPr>
            <a:normAutofit/>
          </a:bodyPr>
          <a:lstStyle/>
          <a:p>
            <a:r>
              <a:rPr lang="en-US" dirty="0"/>
              <a:t>As previously mentioned, mental health in young people is still on the rise. </a:t>
            </a:r>
          </a:p>
          <a:p>
            <a:r>
              <a:rPr lang="en-US" dirty="0"/>
              <a:t>3 young people In an average classroom will experience a mental health issue</a:t>
            </a:r>
          </a:p>
          <a:p>
            <a:r>
              <a:rPr lang="en-US" dirty="0"/>
              <a:t>3 in 4 of those young people tend to fear the reaction of friends and family </a:t>
            </a:r>
          </a:p>
          <a:p>
            <a:r>
              <a:rPr lang="en-US" dirty="0"/>
              <a:t>1 in 4 young people state that negative reactions from friends made them feel they want to give up on life. </a:t>
            </a:r>
          </a:p>
          <a:p>
            <a:pPr marL="0" indent="0">
              <a:buNone/>
            </a:pPr>
            <a:endParaRPr lang="en-US" dirty="0"/>
          </a:p>
          <a:p>
            <a:pPr marL="0" indent="0">
              <a:buNone/>
            </a:pPr>
            <a:r>
              <a:rPr lang="en-US" dirty="0"/>
              <a:t>(</a:t>
            </a:r>
          </a:p>
        </p:txBody>
      </p:sp>
      <p:pic>
        <p:nvPicPr>
          <p:cNvPr id="5" name="Audio Recording 18 Dec 2020 at 15:50:54" descr="Audio Recording 18 Dec 2020 at 15:50:54">
            <a:hlinkClick r:id="" action="ppaction://media"/>
            <a:extLst>
              <a:ext uri="{FF2B5EF4-FFF2-40B4-BE49-F238E27FC236}">
                <a16:creationId xmlns:a16="http://schemas.microsoft.com/office/drawing/2014/main" id="{C11F8A75-A997-E34D-B263-D47E3E63BDE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6119812" y="4579937"/>
            <a:ext cx="812800" cy="812800"/>
          </a:xfrm>
          <a:prstGeom prst="rect">
            <a:avLst/>
          </a:prstGeom>
          <a:solidFill>
            <a:schemeClr val="tx1"/>
          </a:solidFill>
        </p:spPr>
      </p:pic>
    </p:spTree>
    <p:extLst>
      <p:ext uri="{BB962C8B-B14F-4D97-AF65-F5344CB8AC3E}">
        <p14:creationId xmlns:p14="http://schemas.microsoft.com/office/powerpoint/2010/main" val="385400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736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9DF84-C785-1C44-B5E1-B1ABBDA4C90C}"/>
              </a:ext>
            </a:extLst>
          </p:cNvPr>
          <p:cNvSpPr>
            <a:spLocks noGrp="1"/>
          </p:cNvSpPr>
          <p:nvPr>
            <p:ph type="title"/>
          </p:nvPr>
        </p:nvSpPr>
        <p:spPr/>
        <p:txBody>
          <a:bodyPr/>
          <a:lstStyle/>
          <a:p>
            <a:r>
              <a:rPr lang="en-US" dirty="0"/>
              <a:t>Mental health stigma in young people statistics: </a:t>
            </a:r>
          </a:p>
        </p:txBody>
      </p:sp>
      <p:sp>
        <p:nvSpPr>
          <p:cNvPr id="3" name="Content Placeholder 2">
            <a:extLst>
              <a:ext uri="{FF2B5EF4-FFF2-40B4-BE49-F238E27FC236}">
                <a16:creationId xmlns:a16="http://schemas.microsoft.com/office/drawing/2014/main" id="{F7C0BC0B-B1DE-B448-B795-A0A087D4DC58}"/>
              </a:ext>
            </a:extLst>
          </p:cNvPr>
          <p:cNvSpPr>
            <a:spLocks noGrp="1"/>
          </p:cNvSpPr>
          <p:nvPr>
            <p:ph idx="1"/>
          </p:nvPr>
        </p:nvSpPr>
        <p:spPr/>
        <p:txBody>
          <a:bodyPr/>
          <a:lstStyle/>
          <a:p>
            <a:r>
              <a:rPr lang="en-US" dirty="0"/>
              <a:t> More than one </a:t>
            </a:r>
            <a:r>
              <a:rPr lang="en-US" dirty="0" err="1"/>
              <a:t>i</a:t>
            </a:r>
            <a:r>
              <a:rPr lang="en-US" dirty="0"/>
              <a:t> three young people, 38%, with a mental health issue felt the negative impact of stigma</a:t>
            </a:r>
          </a:p>
          <a:p>
            <a:r>
              <a:rPr lang="en-US" dirty="0"/>
              <a:t>Young people with mental health issues who had previously experienced stigma said they have been the subject to prejudice, left out of activities and verbally abused. </a:t>
            </a:r>
          </a:p>
          <a:p>
            <a:r>
              <a:rPr lang="en-US" dirty="0"/>
              <a:t>School is the setting where most young people experienced stigma and prejudice. </a:t>
            </a:r>
          </a:p>
        </p:txBody>
      </p:sp>
      <p:pic>
        <p:nvPicPr>
          <p:cNvPr id="5" name="Audio Recording 18 Dec 2020 at 15:55:42" descr="Audio Recording 18 Dec 2020 at 15:55:42">
            <a:hlinkClick r:id="" action="ppaction://media"/>
            <a:extLst>
              <a:ext uri="{FF2B5EF4-FFF2-40B4-BE49-F238E27FC236}">
                <a16:creationId xmlns:a16="http://schemas.microsoft.com/office/drawing/2014/main" id="{1B4C2424-1AEE-6941-BBF1-29F18BAB866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503863" y="4679950"/>
            <a:ext cx="812800" cy="812800"/>
          </a:xfrm>
          <a:prstGeom prst="rect">
            <a:avLst/>
          </a:prstGeom>
          <a:solidFill>
            <a:schemeClr val="tx1"/>
          </a:solidFill>
        </p:spPr>
      </p:pic>
    </p:spTree>
    <p:extLst>
      <p:ext uri="{BB962C8B-B14F-4D97-AF65-F5344CB8AC3E}">
        <p14:creationId xmlns:p14="http://schemas.microsoft.com/office/powerpoint/2010/main" val="21077023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224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640A9A-5AB1-5F4E-ABFC-908AC17CD915}"/>
              </a:ext>
            </a:extLst>
          </p:cNvPr>
          <p:cNvSpPr>
            <a:spLocks noGrp="1"/>
          </p:cNvSpPr>
          <p:nvPr>
            <p:ph type="title"/>
          </p:nvPr>
        </p:nvSpPr>
        <p:spPr>
          <a:xfrm>
            <a:off x="677334" y="609600"/>
            <a:ext cx="8596668" cy="1320800"/>
          </a:xfrm>
        </p:spPr>
        <p:txBody>
          <a:bodyPr anchor="t">
            <a:normAutofit/>
          </a:bodyPr>
          <a:lstStyle/>
          <a:p>
            <a:r>
              <a:rPr lang="en-US" dirty="0"/>
              <a:t>Tackling the stigma of mental health in young people: </a:t>
            </a:r>
          </a:p>
        </p:txBody>
      </p:sp>
      <p:pic>
        <p:nvPicPr>
          <p:cNvPr id="4098" name="Picture 2" descr="Young Minds - Local Offer">
            <a:extLst>
              <a:ext uri="{FF2B5EF4-FFF2-40B4-BE49-F238E27FC236}">
                <a16:creationId xmlns:a16="http://schemas.microsoft.com/office/drawing/2014/main" id="{B8760C6D-861D-7A4B-8EB2-C4FD6D001DC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99814" y="2159331"/>
            <a:ext cx="3854481" cy="256498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676A167-6389-1A4D-BFA9-5B0993D8EE44}"/>
              </a:ext>
            </a:extLst>
          </p:cNvPr>
          <p:cNvSpPr>
            <a:spLocks noGrp="1"/>
          </p:cNvSpPr>
          <p:nvPr>
            <p:ph idx="1"/>
          </p:nvPr>
        </p:nvSpPr>
        <p:spPr>
          <a:xfrm>
            <a:off x="4860323" y="2160589"/>
            <a:ext cx="4410676" cy="3768573"/>
          </a:xfrm>
        </p:spPr>
        <p:txBody>
          <a:bodyPr>
            <a:normAutofit/>
          </a:bodyPr>
          <a:lstStyle/>
          <a:p>
            <a:pPr>
              <a:lnSpc>
                <a:spcPct val="90000"/>
              </a:lnSpc>
            </a:pPr>
            <a:r>
              <a:rPr lang="en-US" sz="1500"/>
              <a:t>There are currently many approaches already being taken to help fight the stigma there is against young people with mental health issues such as campaigns:</a:t>
            </a:r>
          </a:p>
          <a:p>
            <a:pPr>
              <a:lnSpc>
                <a:spcPct val="90000"/>
              </a:lnSpc>
            </a:pPr>
            <a:r>
              <a:rPr lang="en-US" sz="1500"/>
              <a:t>Young minds being one, young minds helps to spread the awareness of mental health in young people as well as trying to promote positivity towards those young people with mental health issues. </a:t>
            </a:r>
          </a:p>
          <a:p>
            <a:pPr>
              <a:lnSpc>
                <a:spcPct val="90000"/>
              </a:lnSpc>
            </a:pPr>
            <a:endParaRPr lang="en-US" sz="1500"/>
          </a:p>
          <a:p>
            <a:pPr>
              <a:lnSpc>
                <a:spcPct val="90000"/>
              </a:lnSpc>
            </a:pPr>
            <a:r>
              <a:rPr lang="en-US" sz="1500"/>
              <a:t>however, there are still many ways improvements and new approaches could be done</a:t>
            </a:r>
          </a:p>
          <a:p>
            <a:pPr>
              <a:lnSpc>
                <a:spcPct val="90000"/>
              </a:lnSpc>
            </a:pPr>
            <a:endParaRPr lang="en-US" sz="1500"/>
          </a:p>
          <a:p>
            <a:pPr>
              <a:lnSpc>
                <a:spcPct val="90000"/>
              </a:lnSpc>
            </a:pPr>
            <a:endParaRPr lang="en-US" sz="1500"/>
          </a:p>
        </p:txBody>
      </p:sp>
      <p:pic>
        <p:nvPicPr>
          <p:cNvPr id="4" name="Audio Recording 18 Dec 2020 at 15:57:21" descr="Audio Recording 18 Dec 2020 at 15:57:21">
            <a:hlinkClick r:id="" action="ppaction://media"/>
            <a:extLst>
              <a:ext uri="{FF2B5EF4-FFF2-40B4-BE49-F238E27FC236}">
                <a16:creationId xmlns:a16="http://schemas.microsoft.com/office/drawing/2014/main" id="{20EF504D-16D3-2E45-85E5-99B268A9C2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921001" y="4953243"/>
            <a:ext cx="812800" cy="812800"/>
          </a:xfrm>
          <a:prstGeom prst="rect">
            <a:avLst/>
          </a:prstGeom>
          <a:solidFill>
            <a:schemeClr val="tx1"/>
          </a:solidFill>
        </p:spPr>
      </p:pic>
    </p:spTree>
    <p:extLst>
      <p:ext uri="{BB962C8B-B14F-4D97-AF65-F5344CB8AC3E}">
        <p14:creationId xmlns:p14="http://schemas.microsoft.com/office/powerpoint/2010/main" val="22960243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4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1D4C23-27F7-A14D-9F9A-9B1448F48352}"/>
              </a:ext>
            </a:extLst>
          </p:cNvPr>
          <p:cNvSpPr>
            <a:spLocks noGrp="1"/>
          </p:cNvSpPr>
          <p:nvPr>
            <p:ph type="title"/>
          </p:nvPr>
        </p:nvSpPr>
        <p:spPr>
          <a:xfrm>
            <a:off x="677334" y="609600"/>
            <a:ext cx="8596668" cy="1320800"/>
          </a:xfrm>
        </p:spPr>
        <p:txBody>
          <a:bodyPr>
            <a:normAutofit/>
          </a:bodyPr>
          <a:lstStyle/>
          <a:p>
            <a:r>
              <a:rPr lang="en-US" dirty="0"/>
              <a:t>Raising awareness on stigma around mental health in young people</a:t>
            </a:r>
          </a:p>
        </p:txBody>
      </p:sp>
      <p:pic>
        <p:nvPicPr>
          <p:cNvPr id="5122" name="Picture 2" descr="Facebook – log in or sign up">
            <a:extLst>
              <a:ext uri="{FF2B5EF4-FFF2-40B4-BE49-F238E27FC236}">
                <a16:creationId xmlns:a16="http://schemas.microsoft.com/office/drawing/2014/main" id="{24A71029-BC84-6F41-B1EC-906FB71370F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736333" y="2159663"/>
            <a:ext cx="1826549" cy="1826549"/>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EBF5418-331A-D741-85D0-FE76A3B3DEDD}"/>
              </a:ext>
            </a:extLst>
          </p:cNvPr>
          <p:cNvSpPr>
            <a:spLocks noGrp="1"/>
          </p:cNvSpPr>
          <p:nvPr>
            <p:ph idx="1"/>
          </p:nvPr>
        </p:nvSpPr>
        <p:spPr>
          <a:xfrm>
            <a:off x="4863283" y="2160589"/>
            <a:ext cx="4410718" cy="3880773"/>
          </a:xfrm>
        </p:spPr>
        <p:txBody>
          <a:bodyPr>
            <a:normAutofit/>
          </a:bodyPr>
          <a:lstStyle/>
          <a:p>
            <a:pPr>
              <a:lnSpc>
                <a:spcPct val="90000"/>
              </a:lnSpc>
            </a:pPr>
            <a:r>
              <a:rPr lang="en-US" sz="1500" dirty="0"/>
              <a:t>As the community is based on young people it is important to firstly look at how we can approach young people. </a:t>
            </a:r>
          </a:p>
          <a:p>
            <a:pPr>
              <a:lnSpc>
                <a:spcPct val="90000"/>
              </a:lnSpc>
            </a:pPr>
            <a:r>
              <a:rPr lang="en-US" sz="1500" dirty="0"/>
              <a:t>Young people In todays generation are often associated with online platforms such as social media, streaming services, music services, podcasts, radio stations and online retail. </a:t>
            </a:r>
          </a:p>
          <a:p>
            <a:pPr>
              <a:lnSpc>
                <a:spcPct val="90000"/>
              </a:lnSpc>
            </a:pPr>
            <a:endParaRPr lang="en-US" sz="1500" dirty="0"/>
          </a:p>
          <a:p>
            <a:pPr>
              <a:lnSpc>
                <a:spcPct val="90000"/>
              </a:lnSpc>
            </a:pPr>
            <a:r>
              <a:rPr lang="en-US" sz="1500" dirty="0"/>
              <a:t>Facebook</a:t>
            </a:r>
          </a:p>
          <a:p>
            <a:pPr>
              <a:lnSpc>
                <a:spcPct val="90000"/>
              </a:lnSpc>
            </a:pPr>
            <a:r>
              <a:rPr lang="en-US" sz="1500" dirty="0"/>
              <a:t>Instagram</a:t>
            </a:r>
          </a:p>
          <a:p>
            <a:pPr>
              <a:lnSpc>
                <a:spcPct val="90000"/>
              </a:lnSpc>
            </a:pPr>
            <a:r>
              <a:rPr lang="en-US" sz="1500" dirty="0"/>
              <a:t>Twitter</a:t>
            </a:r>
          </a:p>
          <a:p>
            <a:pPr>
              <a:lnSpc>
                <a:spcPct val="90000"/>
              </a:lnSpc>
            </a:pPr>
            <a:r>
              <a:rPr lang="en-US" sz="1500" dirty="0" err="1"/>
              <a:t>Youtube</a:t>
            </a:r>
            <a:endParaRPr lang="en-US" sz="1500" dirty="0"/>
          </a:p>
          <a:p>
            <a:pPr>
              <a:lnSpc>
                <a:spcPct val="90000"/>
              </a:lnSpc>
            </a:pPr>
            <a:r>
              <a:rPr lang="en-US" sz="1500" dirty="0"/>
              <a:t>Snapchat </a:t>
            </a:r>
          </a:p>
          <a:p>
            <a:pPr>
              <a:lnSpc>
                <a:spcPct val="90000"/>
              </a:lnSpc>
            </a:pPr>
            <a:endParaRPr lang="en-US" sz="1500" dirty="0"/>
          </a:p>
        </p:txBody>
      </p:sp>
      <p:pic>
        <p:nvPicPr>
          <p:cNvPr id="5124" name="Picture 4" descr="Twitter - Company">
            <a:extLst>
              <a:ext uri="{FF2B5EF4-FFF2-40B4-BE49-F238E27FC236}">
                <a16:creationId xmlns:a16="http://schemas.microsoft.com/office/drawing/2014/main" id="{44D6A930-01D6-0F47-AA10-C5B05E91DC6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96347" y="4214812"/>
            <a:ext cx="3506523" cy="182654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8 Dec 2020 at 16:00:25" descr="Audio Recording 18 Dec 2020 at 16:00:25">
            <a:hlinkClick r:id="" action="ppaction://media"/>
            <a:extLst>
              <a:ext uri="{FF2B5EF4-FFF2-40B4-BE49-F238E27FC236}">
                <a16:creationId xmlns:a16="http://schemas.microsoft.com/office/drawing/2014/main" id="{B13A3C00-28F9-3649-B259-BFCE29564F6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67601" y="4721686"/>
            <a:ext cx="812800" cy="812800"/>
          </a:xfrm>
          <a:prstGeom prst="rect">
            <a:avLst/>
          </a:prstGeom>
          <a:solidFill>
            <a:schemeClr val="tx1"/>
          </a:solidFill>
        </p:spPr>
      </p:pic>
    </p:spTree>
    <p:extLst>
      <p:ext uri="{BB962C8B-B14F-4D97-AF65-F5344CB8AC3E}">
        <p14:creationId xmlns:p14="http://schemas.microsoft.com/office/powerpoint/2010/main" val="3242228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396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9"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CB494-4E5D-7B45-A703-1E0F7B3D3DB4}"/>
              </a:ext>
            </a:extLst>
          </p:cNvPr>
          <p:cNvSpPr>
            <a:spLocks noGrp="1"/>
          </p:cNvSpPr>
          <p:nvPr>
            <p:ph type="title"/>
          </p:nvPr>
        </p:nvSpPr>
        <p:spPr>
          <a:xfrm>
            <a:off x="677334" y="609600"/>
            <a:ext cx="8596668" cy="1320800"/>
          </a:xfrm>
        </p:spPr>
        <p:txBody>
          <a:bodyPr>
            <a:normAutofit/>
          </a:bodyPr>
          <a:lstStyle/>
          <a:p>
            <a:r>
              <a:rPr lang="en-US"/>
              <a:t>Raising awareness on stigma around mental health in young people;</a:t>
            </a:r>
            <a:endParaRPr lang="en-US" dirty="0"/>
          </a:p>
        </p:txBody>
      </p:sp>
      <p:sp>
        <p:nvSpPr>
          <p:cNvPr id="3" name="Content Placeholder 2">
            <a:extLst>
              <a:ext uri="{FF2B5EF4-FFF2-40B4-BE49-F238E27FC236}">
                <a16:creationId xmlns:a16="http://schemas.microsoft.com/office/drawing/2014/main" id="{4D61D821-8C46-B646-B066-344BA53491FE}"/>
              </a:ext>
            </a:extLst>
          </p:cNvPr>
          <p:cNvSpPr>
            <a:spLocks noGrp="1"/>
          </p:cNvSpPr>
          <p:nvPr>
            <p:ph idx="1"/>
          </p:nvPr>
        </p:nvSpPr>
        <p:spPr>
          <a:xfrm>
            <a:off x="677332" y="2160589"/>
            <a:ext cx="4410718" cy="3880773"/>
          </a:xfrm>
        </p:spPr>
        <p:txBody>
          <a:bodyPr>
            <a:normAutofit/>
          </a:bodyPr>
          <a:lstStyle/>
          <a:p>
            <a:r>
              <a:rPr lang="en-US" dirty="0"/>
              <a:t>One approach that could be taken is post advertisements on social media platforms such as Facebook, snapchat, Instagram and so on. </a:t>
            </a:r>
          </a:p>
          <a:p>
            <a:r>
              <a:rPr lang="en-US" dirty="0"/>
              <a:t>So many young people use social media in todays generation and social media is plastered with advertisements for the beauty market, yet there are little advertisements for mental health and mental health stigma in young people</a:t>
            </a:r>
          </a:p>
        </p:txBody>
      </p:sp>
      <p:pic>
        <p:nvPicPr>
          <p:cNvPr id="6146" name="Picture 2" descr="Snapchat (@Snapchat) | Twitter">
            <a:extLst>
              <a:ext uri="{FF2B5EF4-FFF2-40B4-BE49-F238E27FC236}">
                <a16:creationId xmlns:a16="http://schemas.microsoft.com/office/drawing/2014/main" id="{719F4ED9-CC43-0E46-9486-8A505208134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383071" y="2159663"/>
            <a:ext cx="1826549" cy="182654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5 Northern Irish Instagram Influencers You Must Follow - BAM">
            <a:extLst>
              <a:ext uri="{FF2B5EF4-FFF2-40B4-BE49-F238E27FC236}">
                <a16:creationId xmlns:a16="http://schemas.microsoft.com/office/drawing/2014/main" id="{B7F56A35-B767-B143-AD6A-87B4B40C650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5665499" y="4214812"/>
            <a:ext cx="3261694" cy="1826549"/>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8 Dec 2020 at 16:05:52" descr="Audio Recording 18 Dec 2020 at 16:05:52">
            <a:hlinkClick r:id="" action="ppaction://media"/>
            <a:extLst>
              <a:ext uri="{FF2B5EF4-FFF2-40B4-BE49-F238E27FC236}">
                <a16:creationId xmlns:a16="http://schemas.microsoft.com/office/drawing/2014/main" id="{7EA8B287-E267-B64E-8AB9-6E0F6C53B22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259099" y="4927601"/>
            <a:ext cx="812800" cy="812800"/>
          </a:xfrm>
          <a:prstGeom prst="rect">
            <a:avLst/>
          </a:prstGeom>
          <a:solidFill>
            <a:schemeClr val="tx1"/>
          </a:solidFill>
        </p:spPr>
      </p:pic>
    </p:spTree>
    <p:extLst>
      <p:ext uri="{BB962C8B-B14F-4D97-AF65-F5344CB8AC3E}">
        <p14:creationId xmlns:p14="http://schemas.microsoft.com/office/powerpoint/2010/main" val="2024093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993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1009C-BDED-6E45-B0FA-B60A97C2CFA6}"/>
              </a:ext>
            </a:extLst>
          </p:cNvPr>
          <p:cNvSpPr>
            <a:spLocks noGrp="1"/>
          </p:cNvSpPr>
          <p:nvPr>
            <p:ph type="title"/>
          </p:nvPr>
        </p:nvSpPr>
        <p:spPr/>
        <p:txBody>
          <a:bodyPr/>
          <a:lstStyle/>
          <a:p>
            <a:r>
              <a:rPr lang="en-US" dirty="0"/>
              <a:t>Social media: </a:t>
            </a:r>
          </a:p>
        </p:txBody>
      </p:sp>
      <p:sp>
        <p:nvSpPr>
          <p:cNvPr id="3" name="Content Placeholder 2">
            <a:extLst>
              <a:ext uri="{FF2B5EF4-FFF2-40B4-BE49-F238E27FC236}">
                <a16:creationId xmlns:a16="http://schemas.microsoft.com/office/drawing/2014/main" id="{305437AD-4272-F042-B933-00A8A7D1803D}"/>
              </a:ext>
            </a:extLst>
          </p:cNvPr>
          <p:cNvSpPr>
            <a:spLocks noGrp="1"/>
          </p:cNvSpPr>
          <p:nvPr>
            <p:ph idx="1"/>
          </p:nvPr>
        </p:nvSpPr>
        <p:spPr/>
        <p:txBody>
          <a:bodyPr/>
          <a:lstStyle/>
          <a:p>
            <a:r>
              <a:rPr lang="en-US" dirty="0"/>
              <a:t>Social media platforms such as Facebook and twitter would be a great approach in creating awareness on mental health for young people as well as trying to break the stigma that mental health in young people currently has. </a:t>
            </a:r>
          </a:p>
          <a:p>
            <a:r>
              <a:rPr lang="en-US" dirty="0"/>
              <a:t>Advertisements could be put onto Facebook </a:t>
            </a:r>
          </a:p>
          <a:p>
            <a:pPr marL="0" indent="0">
              <a:buNone/>
            </a:pPr>
            <a:r>
              <a:rPr lang="en-US" dirty="0"/>
              <a:t>-important for the advertisements to be eye catching </a:t>
            </a:r>
          </a:p>
          <a:p>
            <a:pPr marL="0" indent="0">
              <a:buNone/>
            </a:pPr>
            <a:r>
              <a:rPr lang="en-US" dirty="0"/>
              <a:t>To catch the attention of young people </a:t>
            </a:r>
          </a:p>
          <a:p>
            <a:pPr marL="0" indent="0">
              <a:buNone/>
            </a:pPr>
            <a:r>
              <a:rPr lang="en-US" dirty="0"/>
              <a:t>Make them want to read more information </a:t>
            </a:r>
          </a:p>
          <a:p>
            <a:pPr marL="0" indent="0">
              <a:buNone/>
            </a:pPr>
            <a:endParaRPr lang="en-US" dirty="0"/>
          </a:p>
          <a:p>
            <a:pPr marL="0" indent="0">
              <a:buNone/>
            </a:pPr>
            <a:endParaRPr lang="en-US" dirty="0"/>
          </a:p>
        </p:txBody>
      </p:sp>
      <p:pic>
        <p:nvPicPr>
          <p:cNvPr id="4" name="Audio Recording 18 Dec 2020 at 16:08:48" descr="Audio Recording 18 Dec 2020 at 16:08:48">
            <a:hlinkClick r:id="" action="ppaction://media"/>
            <a:extLst>
              <a:ext uri="{FF2B5EF4-FFF2-40B4-BE49-F238E27FC236}">
                <a16:creationId xmlns:a16="http://schemas.microsoft.com/office/drawing/2014/main" id="{ACAED290-70B5-0741-9F6E-10E541DC8EB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018338" y="4422775"/>
            <a:ext cx="812800" cy="812800"/>
          </a:xfrm>
          <a:prstGeom prst="rect">
            <a:avLst/>
          </a:prstGeom>
          <a:solidFill>
            <a:schemeClr val="tx1"/>
          </a:solidFill>
        </p:spPr>
      </p:pic>
    </p:spTree>
    <p:extLst>
      <p:ext uri="{BB962C8B-B14F-4D97-AF65-F5344CB8AC3E}">
        <p14:creationId xmlns:p14="http://schemas.microsoft.com/office/powerpoint/2010/main" val="3766765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54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6CE31A-68FD-0541-A1F0-2A286E06E7FE}"/>
              </a:ext>
            </a:extLst>
          </p:cNvPr>
          <p:cNvSpPr>
            <a:spLocks noGrp="1"/>
          </p:cNvSpPr>
          <p:nvPr>
            <p:ph type="title"/>
          </p:nvPr>
        </p:nvSpPr>
        <p:spPr>
          <a:xfrm>
            <a:off x="677334" y="609600"/>
            <a:ext cx="8596668" cy="1320800"/>
          </a:xfrm>
        </p:spPr>
        <p:txBody>
          <a:bodyPr anchor="t">
            <a:normAutofit/>
          </a:bodyPr>
          <a:lstStyle/>
          <a:p>
            <a:r>
              <a:rPr lang="en-US" dirty="0"/>
              <a:t>Advertisements/adverts on </a:t>
            </a:r>
            <a:r>
              <a:rPr lang="en-US" dirty="0" err="1"/>
              <a:t>youtube</a:t>
            </a:r>
            <a:r>
              <a:rPr lang="en-US" dirty="0"/>
              <a:t> videos: </a:t>
            </a:r>
          </a:p>
        </p:txBody>
      </p:sp>
      <p:sp>
        <p:nvSpPr>
          <p:cNvPr id="3" name="Content Placeholder 2">
            <a:extLst>
              <a:ext uri="{FF2B5EF4-FFF2-40B4-BE49-F238E27FC236}">
                <a16:creationId xmlns:a16="http://schemas.microsoft.com/office/drawing/2014/main" id="{6118375D-367B-A240-A29A-B5B248219ACD}"/>
              </a:ext>
            </a:extLst>
          </p:cNvPr>
          <p:cNvSpPr>
            <a:spLocks noGrp="1"/>
          </p:cNvSpPr>
          <p:nvPr>
            <p:ph idx="1"/>
          </p:nvPr>
        </p:nvSpPr>
        <p:spPr>
          <a:xfrm>
            <a:off x="6336287" y="2160589"/>
            <a:ext cx="2934714" cy="3880773"/>
          </a:xfrm>
        </p:spPr>
        <p:txBody>
          <a:bodyPr>
            <a:normAutofit/>
          </a:bodyPr>
          <a:lstStyle/>
          <a:p>
            <a:pPr>
              <a:lnSpc>
                <a:spcPct val="90000"/>
              </a:lnSpc>
            </a:pPr>
            <a:r>
              <a:rPr lang="en-US" sz="1500"/>
              <a:t>Young people tend to watch YouTube more than any other age category, YouTube has over 1 million different videos all on different topics. </a:t>
            </a:r>
          </a:p>
          <a:p>
            <a:pPr marL="0" indent="0">
              <a:lnSpc>
                <a:spcPct val="90000"/>
              </a:lnSpc>
              <a:buNone/>
            </a:pPr>
            <a:endParaRPr lang="en-US" sz="1500"/>
          </a:p>
          <a:p>
            <a:pPr marL="0" indent="0">
              <a:lnSpc>
                <a:spcPct val="90000"/>
              </a:lnSpc>
              <a:buNone/>
            </a:pPr>
            <a:r>
              <a:rPr lang="en-US" sz="1500"/>
              <a:t>Beauty tutorials</a:t>
            </a:r>
          </a:p>
          <a:p>
            <a:pPr marL="0" indent="0">
              <a:lnSpc>
                <a:spcPct val="90000"/>
              </a:lnSpc>
              <a:buNone/>
            </a:pPr>
            <a:r>
              <a:rPr lang="en-US" sz="1500"/>
              <a:t>Tv episodes</a:t>
            </a:r>
          </a:p>
          <a:p>
            <a:pPr marL="0" indent="0">
              <a:lnSpc>
                <a:spcPct val="90000"/>
              </a:lnSpc>
              <a:buNone/>
            </a:pPr>
            <a:r>
              <a:rPr lang="en-US" sz="1500"/>
              <a:t>Football videos</a:t>
            </a:r>
          </a:p>
          <a:p>
            <a:pPr marL="0" indent="0">
              <a:lnSpc>
                <a:spcPct val="90000"/>
              </a:lnSpc>
              <a:buNone/>
            </a:pPr>
            <a:r>
              <a:rPr lang="en-US" sz="1500"/>
              <a:t>Vlogs</a:t>
            </a:r>
          </a:p>
          <a:p>
            <a:pPr marL="0" indent="0">
              <a:lnSpc>
                <a:spcPct val="90000"/>
              </a:lnSpc>
              <a:buNone/>
            </a:pPr>
            <a:r>
              <a:rPr lang="en-US" sz="1500"/>
              <a:t>Fashion videos</a:t>
            </a:r>
          </a:p>
          <a:p>
            <a:pPr marL="0" indent="0">
              <a:lnSpc>
                <a:spcPct val="90000"/>
              </a:lnSpc>
              <a:buNone/>
            </a:pPr>
            <a:endParaRPr lang="en-US" sz="1500"/>
          </a:p>
          <a:p>
            <a:pPr marL="0" indent="0">
              <a:lnSpc>
                <a:spcPct val="90000"/>
              </a:lnSpc>
              <a:buNone/>
            </a:pPr>
            <a:endParaRPr lang="en-US" sz="1500"/>
          </a:p>
        </p:txBody>
      </p:sp>
      <p:pic>
        <p:nvPicPr>
          <p:cNvPr id="7172" name="Picture 4" descr="Making Money on YouTube Just Got Much Harder">
            <a:extLst>
              <a:ext uri="{FF2B5EF4-FFF2-40B4-BE49-F238E27FC236}">
                <a16:creationId xmlns:a16="http://schemas.microsoft.com/office/drawing/2014/main" id="{8F4F2A62-3CA2-2C4B-84C5-C03EF90C3BF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618" r="14534" b="-2"/>
          <a:stretch/>
        </p:blipFill>
        <p:spPr bwMode="auto">
          <a:xfrm>
            <a:off x="677334" y="2159331"/>
            <a:ext cx="5423429" cy="388236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8 Dec 2020 at 16:11:05" descr="Audio Recording 18 Dec 2020 at 16:11:05">
            <a:hlinkClick r:id="" action="ppaction://media"/>
            <a:extLst>
              <a:ext uri="{FF2B5EF4-FFF2-40B4-BE49-F238E27FC236}">
                <a16:creationId xmlns:a16="http://schemas.microsoft.com/office/drawing/2014/main" id="{6118D1A1-834C-6F46-8F57-D3BEFD45340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06525" y="4600574"/>
            <a:ext cx="812800" cy="812800"/>
          </a:xfrm>
          <a:prstGeom prst="rect">
            <a:avLst/>
          </a:prstGeom>
          <a:solidFill>
            <a:schemeClr val="tx1"/>
          </a:solidFill>
        </p:spPr>
      </p:pic>
    </p:spTree>
    <p:extLst>
      <p:ext uri="{BB962C8B-B14F-4D97-AF65-F5344CB8AC3E}">
        <p14:creationId xmlns:p14="http://schemas.microsoft.com/office/powerpoint/2010/main" val="689972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8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C0B2-E1C3-1A42-B2B4-96950247C90E}"/>
              </a:ext>
            </a:extLst>
          </p:cNvPr>
          <p:cNvSpPr>
            <a:spLocks noGrp="1"/>
          </p:cNvSpPr>
          <p:nvPr>
            <p:ph type="title"/>
          </p:nvPr>
        </p:nvSpPr>
        <p:spPr/>
        <p:txBody>
          <a:bodyPr/>
          <a:lstStyle/>
          <a:p>
            <a:r>
              <a:rPr lang="en-US" dirty="0"/>
              <a:t>YouTube adverts: </a:t>
            </a:r>
          </a:p>
        </p:txBody>
      </p:sp>
      <p:sp>
        <p:nvSpPr>
          <p:cNvPr id="3" name="Content Placeholder 2">
            <a:extLst>
              <a:ext uri="{FF2B5EF4-FFF2-40B4-BE49-F238E27FC236}">
                <a16:creationId xmlns:a16="http://schemas.microsoft.com/office/drawing/2014/main" id="{B2593BE1-8FFD-5B4C-AB43-9E8306A2E572}"/>
              </a:ext>
            </a:extLst>
          </p:cNvPr>
          <p:cNvSpPr>
            <a:spLocks noGrp="1"/>
          </p:cNvSpPr>
          <p:nvPr>
            <p:ph idx="1"/>
          </p:nvPr>
        </p:nvSpPr>
        <p:spPr/>
        <p:txBody>
          <a:bodyPr/>
          <a:lstStyle/>
          <a:p>
            <a:r>
              <a:rPr lang="en-US" dirty="0"/>
              <a:t>Mental health and mental health stigma could be promoted in a small video clip/advertisement before the actual YouTube video starts</a:t>
            </a:r>
          </a:p>
          <a:p>
            <a:endParaRPr lang="en-US" dirty="0"/>
          </a:p>
          <a:p>
            <a:r>
              <a:rPr lang="en-US" dirty="0"/>
              <a:t>This way young people are having to view that advert before they can continue to watch their video. </a:t>
            </a:r>
          </a:p>
          <a:p>
            <a:endParaRPr lang="en-US" dirty="0"/>
          </a:p>
          <a:p>
            <a:endParaRPr lang="en-US" dirty="0"/>
          </a:p>
          <a:p>
            <a:endParaRPr lang="en-US" dirty="0"/>
          </a:p>
          <a:p>
            <a:endParaRPr lang="en-US" dirty="0"/>
          </a:p>
        </p:txBody>
      </p:sp>
      <p:pic>
        <p:nvPicPr>
          <p:cNvPr id="4" name="Audio Recording 18 Dec 2020 at 16:39:45" descr="Audio Recording 18 Dec 2020 at 16:39:45">
            <a:hlinkClick r:id="" action="ppaction://media"/>
            <a:extLst>
              <a:ext uri="{FF2B5EF4-FFF2-40B4-BE49-F238E27FC236}">
                <a16:creationId xmlns:a16="http://schemas.microsoft.com/office/drawing/2014/main" id="{8689409E-5572-774F-8A7E-E6355980F5B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364162" y="4237038"/>
            <a:ext cx="812800" cy="812800"/>
          </a:xfrm>
          <a:prstGeom prst="rect">
            <a:avLst/>
          </a:prstGeom>
          <a:solidFill>
            <a:schemeClr val="tx1"/>
          </a:solidFill>
        </p:spPr>
      </p:pic>
    </p:spTree>
    <p:extLst>
      <p:ext uri="{BB962C8B-B14F-4D97-AF65-F5344CB8AC3E}">
        <p14:creationId xmlns:p14="http://schemas.microsoft.com/office/powerpoint/2010/main" val="4151440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81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5D386-D36E-2842-AC78-322D07132793}"/>
              </a:ext>
            </a:extLst>
          </p:cNvPr>
          <p:cNvSpPr>
            <a:spLocks noGrp="1"/>
          </p:cNvSpPr>
          <p:nvPr>
            <p:ph type="title"/>
          </p:nvPr>
        </p:nvSpPr>
        <p:spPr>
          <a:xfrm>
            <a:off x="677334" y="609600"/>
            <a:ext cx="8596668" cy="1320800"/>
          </a:xfrm>
        </p:spPr>
        <p:txBody>
          <a:bodyPr anchor="t">
            <a:normAutofit/>
          </a:bodyPr>
          <a:lstStyle/>
          <a:p>
            <a:r>
              <a:rPr lang="en-US" sz="3300"/>
              <a:t>promoting awareness around mental health stigma in young people by using podcasts: </a:t>
            </a:r>
          </a:p>
        </p:txBody>
      </p:sp>
      <p:sp>
        <p:nvSpPr>
          <p:cNvPr id="3" name="Content Placeholder 2">
            <a:extLst>
              <a:ext uri="{FF2B5EF4-FFF2-40B4-BE49-F238E27FC236}">
                <a16:creationId xmlns:a16="http://schemas.microsoft.com/office/drawing/2014/main" id="{366FE0EA-A296-1844-938A-79FDD727F1C2}"/>
              </a:ext>
            </a:extLst>
          </p:cNvPr>
          <p:cNvSpPr>
            <a:spLocks noGrp="1"/>
          </p:cNvSpPr>
          <p:nvPr>
            <p:ph idx="1"/>
          </p:nvPr>
        </p:nvSpPr>
        <p:spPr>
          <a:xfrm>
            <a:off x="4063160" y="2160589"/>
            <a:ext cx="5207839" cy="3880773"/>
          </a:xfrm>
        </p:spPr>
        <p:txBody>
          <a:bodyPr>
            <a:normAutofit/>
          </a:bodyPr>
          <a:lstStyle/>
          <a:p>
            <a:r>
              <a:rPr lang="en-US" dirty="0"/>
              <a:t>Podcasts are a great way to discuss and talk about relevant topics such as mental health and mental health stigma in young people</a:t>
            </a:r>
          </a:p>
          <a:p>
            <a:endParaRPr lang="en-US" dirty="0"/>
          </a:p>
          <a:p>
            <a:r>
              <a:rPr lang="en-US" dirty="0"/>
              <a:t>Podcast is an audio file that has been pre-recorded</a:t>
            </a:r>
          </a:p>
          <a:p>
            <a:r>
              <a:rPr lang="en-US" dirty="0"/>
              <a:t>Available in a series </a:t>
            </a:r>
          </a:p>
          <a:p>
            <a:r>
              <a:rPr lang="en-US" dirty="0"/>
              <a:t>Weekly episodes </a:t>
            </a:r>
          </a:p>
        </p:txBody>
      </p:sp>
      <p:pic>
        <p:nvPicPr>
          <p:cNvPr id="8194" name="Picture 2" descr="How to win at podcasts | Eskenzi PR">
            <a:extLst>
              <a:ext uri="{FF2B5EF4-FFF2-40B4-BE49-F238E27FC236}">
                <a16:creationId xmlns:a16="http://schemas.microsoft.com/office/drawing/2014/main" id="{A4822565-9AF2-0948-A381-58116D781F4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763" r="29045" b="-1"/>
          <a:stretch/>
        </p:blipFill>
        <p:spPr bwMode="auto">
          <a:xfrm>
            <a:off x="677334" y="2159331"/>
            <a:ext cx="3144597" cy="3882362"/>
          </a:xfrm>
          <a:prstGeom prst="rect">
            <a:avLst/>
          </a:prstGeom>
          <a:noFill/>
          <a:extLst>
            <a:ext uri="{909E8E84-426E-40DD-AFC4-6F175D3DCCD1}">
              <a14:hiddenFill xmlns:a14="http://schemas.microsoft.com/office/drawing/2010/main">
                <a:solidFill>
                  <a:srgbClr val="FFFFFF"/>
                </a:solidFill>
              </a14:hiddenFill>
            </a:ext>
          </a:extLst>
        </p:spPr>
      </p:pic>
      <p:pic>
        <p:nvPicPr>
          <p:cNvPr id="4" name="Audio Recording 18 Dec 2020 at 16:16:23" descr="Audio Recording 18 Dec 2020 at 16:16:23">
            <a:hlinkClick r:id="" action="ppaction://media"/>
            <a:extLst>
              <a:ext uri="{FF2B5EF4-FFF2-40B4-BE49-F238E27FC236}">
                <a16:creationId xmlns:a16="http://schemas.microsoft.com/office/drawing/2014/main" id="{7ABE4E6E-EF2E-A546-B8DE-5E6C24310F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89825" y="4637087"/>
            <a:ext cx="812800" cy="812800"/>
          </a:xfrm>
          <a:prstGeom prst="rect">
            <a:avLst/>
          </a:prstGeom>
          <a:solidFill>
            <a:schemeClr val="tx1"/>
          </a:solidFill>
        </p:spPr>
      </p:pic>
    </p:spTree>
    <p:extLst>
      <p:ext uri="{BB962C8B-B14F-4D97-AF65-F5344CB8AC3E}">
        <p14:creationId xmlns:p14="http://schemas.microsoft.com/office/powerpoint/2010/main" val="3876465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77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75" name="Isosceles Triangle 7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3D093455-E031-7E4F-B6EA-0FE170ADA483}"/>
              </a:ext>
            </a:extLst>
          </p:cNvPr>
          <p:cNvSpPr>
            <a:spLocks noGrp="1"/>
          </p:cNvSpPr>
          <p:nvPr>
            <p:ph type="title"/>
          </p:nvPr>
        </p:nvSpPr>
        <p:spPr>
          <a:xfrm>
            <a:off x="673754" y="643467"/>
            <a:ext cx="4203045" cy="1375608"/>
          </a:xfrm>
        </p:spPr>
        <p:txBody>
          <a:bodyPr anchor="ctr">
            <a:normAutofit/>
          </a:bodyPr>
          <a:lstStyle/>
          <a:p>
            <a:r>
              <a:rPr lang="en-US">
                <a:solidFill>
                  <a:schemeClr val="bg1"/>
                </a:solidFill>
              </a:rPr>
              <a:t>Blogging: </a:t>
            </a:r>
          </a:p>
        </p:txBody>
      </p:sp>
      <p:sp>
        <p:nvSpPr>
          <p:cNvPr id="3" name="Content Placeholder 2">
            <a:extLst>
              <a:ext uri="{FF2B5EF4-FFF2-40B4-BE49-F238E27FC236}">
                <a16:creationId xmlns:a16="http://schemas.microsoft.com/office/drawing/2014/main" id="{B42BF22F-B9B1-484B-8562-06F09EC5B4E4}"/>
              </a:ext>
            </a:extLst>
          </p:cNvPr>
          <p:cNvSpPr>
            <a:spLocks noGrp="1"/>
          </p:cNvSpPr>
          <p:nvPr>
            <p:ph idx="1"/>
          </p:nvPr>
        </p:nvSpPr>
        <p:spPr>
          <a:xfrm>
            <a:off x="673754" y="2160590"/>
            <a:ext cx="3973943" cy="3440110"/>
          </a:xfrm>
        </p:spPr>
        <p:txBody>
          <a:bodyPr>
            <a:normAutofit/>
          </a:bodyPr>
          <a:lstStyle/>
          <a:p>
            <a:r>
              <a:rPr lang="en-US">
                <a:solidFill>
                  <a:schemeClr val="bg1"/>
                </a:solidFill>
              </a:rPr>
              <a:t>Blogging is a great approach to use to raise awareness digitially. </a:t>
            </a:r>
          </a:p>
          <a:p>
            <a:r>
              <a:rPr lang="en-US">
                <a:solidFill>
                  <a:schemeClr val="bg1"/>
                </a:solidFill>
              </a:rPr>
              <a:t>Blogs help to create education and awareness</a:t>
            </a:r>
          </a:p>
          <a:p>
            <a:r>
              <a:rPr lang="en-US">
                <a:solidFill>
                  <a:schemeClr val="bg1"/>
                </a:solidFill>
              </a:rPr>
              <a:t>Allows discussion </a:t>
            </a:r>
          </a:p>
          <a:p>
            <a:r>
              <a:rPr lang="en-US">
                <a:solidFill>
                  <a:schemeClr val="bg1"/>
                </a:solidFill>
              </a:rPr>
              <a:t>A blog can be shared across other digital platforms</a:t>
            </a:r>
          </a:p>
          <a:p>
            <a:endParaRPr lang="en-US">
              <a:solidFill>
                <a:schemeClr val="bg1"/>
              </a:solidFill>
            </a:endParaRPr>
          </a:p>
        </p:txBody>
      </p:sp>
      <p:pic>
        <p:nvPicPr>
          <p:cNvPr id="9218" name="Picture 2" descr="7 Ways Businesses Benefit from Blogging">
            <a:extLst>
              <a:ext uri="{FF2B5EF4-FFF2-40B4-BE49-F238E27FC236}">
                <a16:creationId xmlns:a16="http://schemas.microsoft.com/office/drawing/2014/main" id="{59D65D26-7241-A54D-ABE1-E0E9B6C24512}"/>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096001" y="2070500"/>
            <a:ext cx="5143500" cy="2704485"/>
          </a:xfrm>
          <a:prstGeom prst="rect">
            <a:avLst/>
          </a:prstGeom>
          <a:noFill/>
          <a:extLst>
            <a:ext uri="{909E8E84-426E-40DD-AFC4-6F175D3DCCD1}">
              <a14:hiddenFill xmlns:a14="http://schemas.microsoft.com/office/drawing/2010/main">
                <a:solidFill>
                  <a:srgbClr val="FFFFFF"/>
                </a:solidFill>
              </a14:hiddenFill>
            </a:ext>
          </a:extLst>
        </p:spPr>
      </p:pic>
      <p:sp>
        <p:nvSpPr>
          <p:cNvPr id="77" name="Isosceles Triangle 7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4" name="Audio Recording 18 Dec 2020 at 16:18:11" descr="Audio Recording 18 Dec 2020 at 16:18:11">
            <a:hlinkClick r:id="" action="ppaction://media"/>
            <a:extLst>
              <a:ext uri="{FF2B5EF4-FFF2-40B4-BE49-F238E27FC236}">
                <a16:creationId xmlns:a16="http://schemas.microsoft.com/office/drawing/2014/main" id="{784FBB70-9F1A-944D-8B85-327351FFAE7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368876" y="5030785"/>
            <a:ext cx="812800" cy="812800"/>
          </a:xfrm>
          <a:prstGeom prst="rect">
            <a:avLst/>
          </a:prstGeom>
          <a:solidFill>
            <a:schemeClr val="tx1"/>
          </a:solidFill>
        </p:spPr>
      </p:pic>
    </p:spTree>
    <p:extLst>
      <p:ext uri="{BB962C8B-B14F-4D97-AF65-F5344CB8AC3E}">
        <p14:creationId xmlns:p14="http://schemas.microsoft.com/office/powerpoint/2010/main" val="1750749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36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27B9D-0F04-458B-A718-F84902C79F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47AB6435-428E-44C8-A107-8435183F65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3659658D-9AE1-44D3-B002-2BA204AB902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2083C874-CFCD-47ED-9F98-DDB125C9C0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605E9946-A240-42E3-B6CD-E6691BF467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15B1B45-25C3-4C58-8EB8-41BCFA02A6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87983A9A-7A69-406F-AFEA-AD2AE87E1F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FFCBC4EF-C03E-4EED-9E9A-3097DECC00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F56545EE-F94F-4B4C-AA43-9D674566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FE2A6B2-D45B-484C-BAFD-3F4508266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EC2132BF-207E-4FB2-B0FE-E6FD0A1D18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Picture 4">
            <a:extLst>
              <a:ext uri="{FF2B5EF4-FFF2-40B4-BE49-F238E27FC236}">
                <a16:creationId xmlns:a16="http://schemas.microsoft.com/office/drawing/2014/main" id="{CD69D029-5A41-490D-99A4-4F92EC66B37C}"/>
              </a:ext>
            </a:extLst>
          </p:cNvPr>
          <p:cNvPicPr>
            <a:picLocks noChangeAspect="1"/>
          </p:cNvPicPr>
          <p:nvPr/>
        </p:nvPicPr>
        <p:blipFill rotWithShape="1">
          <a:blip r:embed="rId2"/>
          <a:srcRect l="49328" r="2292"/>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AAA4EC41-D227-BC40-935E-D491E9EAC4E2}"/>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lnSpc>
                <a:spcPct val="90000"/>
              </a:lnSpc>
            </a:pPr>
            <a:r>
              <a:rPr lang="en-US" sz="5000"/>
              <a:t>Measuring the impact of my ideas: </a:t>
            </a:r>
          </a:p>
        </p:txBody>
      </p:sp>
    </p:spTree>
    <p:extLst>
      <p:ext uri="{BB962C8B-B14F-4D97-AF65-F5344CB8AC3E}">
        <p14:creationId xmlns:p14="http://schemas.microsoft.com/office/powerpoint/2010/main" val="2378395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21CFB9-F6E9-DF4C-86B1-E96D354D0886}"/>
              </a:ext>
            </a:extLst>
          </p:cNvPr>
          <p:cNvSpPr>
            <a:spLocks noGrp="1"/>
          </p:cNvSpPr>
          <p:nvPr>
            <p:ph type="title"/>
          </p:nvPr>
        </p:nvSpPr>
        <p:spPr/>
        <p:txBody>
          <a:bodyPr>
            <a:normAutofit fontScale="90000"/>
          </a:bodyPr>
          <a:lstStyle/>
          <a:p>
            <a:r>
              <a:rPr lang="en-US" dirty="0"/>
              <a:t>How to measure the impact and results from using digital platforms to raise awareness: </a:t>
            </a:r>
            <a:br>
              <a:rPr lang="en-US" dirty="0"/>
            </a:br>
            <a:br>
              <a:rPr lang="en-US" dirty="0"/>
            </a:br>
            <a:endParaRPr lang="en-US" dirty="0"/>
          </a:p>
        </p:txBody>
      </p:sp>
      <p:sp>
        <p:nvSpPr>
          <p:cNvPr id="3" name="Content Placeholder 2">
            <a:extLst>
              <a:ext uri="{FF2B5EF4-FFF2-40B4-BE49-F238E27FC236}">
                <a16:creationId xmlns:a16="http://schemas.microsoft.com/office/drawing/2014/main" id="{29C743C7-D3F8-9745-9F07-BA90BB5E0C3E}"/>
              </a:ext>
            </a:extLst>
          </p:cNvPr>
          <p:cNvSpPr>
            <a:spLocks noGrp="1"/>
          </p:cNvSpPr>
          <p:nvPr>
            <p:ph idx="1"/>
          </p:nvPr>
        </p:nvSpPr>
        <p:spPr/>
        <p:txBody>
          <a:bodyPr/>
          <a:lstStyle/>
          <a:p>
            <a:r>
              <a:rPr lang="en-US" dirty="0"/>
              <a:t>In order to get results from the different approaches used through digital platforms is to look at feedback and data. </a:t>
            </a:r>
          </a:p>
          <a:p>
            <a:endParaRPr lang="en-US" dirty="0"/>
          </a:p>
          <a:p>
            <a:r>
              <a:rPr lang="en-US" dirty="0"/>
              <a:t>Look at how many views a podcast has </a:t>
            </a:r>
          </a:p>
          <a:p>
            <a:r>
              <a:rPr lang="en-US" dirty="0"/>
              <a:t>How many people have read the blog </a:t>
            </a:r>
          </a:p>
          <a:p>
            <a:r>
              <a:rPr lang="en-US" dirty="0"/>
              <a:t>Collecting feedback </a:t>
            </a:r>
          </a:p>
        </p:txBody>
      </p:sp>
      <p:pic>
        <p:nvPicPr>
          <p:cNvPr id="4" name="Audio Recording 18 Dec 2020 at 16:23:42" descr="Audio Recording 18 Dec 2020 at 16:23:42">
            <a:hlinkClick r:id="" action="ppaction://media"/>
            <a:extLst>
              <a:ext uri="{FF2B5EF4-FFF2-40B4-BE49-F238E27FC236}">
                <a16:creationId xmlns:a16="http://schemas.microsoft.com/office/drawing/2014/main" id="{46856641-35A1-F240-900F-0DBA561E1F6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7289800" y="3694575"/>
            <a:ext cx="812800" cy="812800"/>
          </a:xfrm>
          <a:prstGeom prst="rect">
            <a:avLst/>
          </a:prstGeom>
          <a:solidFill>
            <a:schemeClr val="tx1"/>
          </a:solidFill>
        </p:spPr>
      </p:pic>
    </p:spTree>
    <p:extLst>
      <p:ext uri="{BB962C8B-B14F-4D97-AF65-F5344CB8AC3E}">
        <p14:creationId xmlns:p14="http://schemas.microsoft.com/office/powerpoint/2010/main" val="709730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320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F2396-C05B-E341-8F21-0CA1157C646F}"/>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04D239D4-B2B0-A14D-9D0F-426B631F1EC0}"/>
              </a:ext>
            </a:extLst>
          </p:cNvPr>
          <p:cNvSpPr>
            <a:spLocks noGrp="1"/>
          </p:cNvSpPr>
          <p:nvPr>
            <p:ph idx="1"/>
          </p:nvPr>
        </p:nvSpPr>
        <p:spPr/>
        <p:txBody>
          <a:bodyPr vert="horz">
            <a:normAutofit fontScale="85000" lnSpcReduction="10000"/>
          </a:bodyPr>
          <a:lstStyle/>
          <a:p>
            <a:pPr lvl="0"/>
            <a:r>
              <a:rPr lang="en-GB" dirty="0"/>
              <a:t>Centre for mental health. 2020. </a:t>
            </a:r>
            <a:r>
              <a:rPr lang="en-GB" i="1" dirty="0"/>
              <a:t>Children And Young People's Mental Health</a:t>
            </a:r>
            <a:r>
              <a:rPr lang="en-GB" dirty="0"/>
              <a:t>. [online] Available at: &lt;https://</a:t>
            </a:r>
            <a:r>
              <a:rPr lang="en-GB" dirty="0" err="1"/>
              <a:t>www.centreformentalhealth.org.uk</a:t>
            </a:r>
            <a:r>
              <a:rPr lang="en-GB" dirty="0"/>
              <a:t>/fact-sheet-children-and-young-peoples-mental-health&gt; [Accessed 18 December 2020].</a:t>
            </a:r>
          </a:p>
          <a:p>
            <a:pPr lvl="0"/>
            <a:r>
              <a:rPr lang="en-GB" dirty="0"/>
              <a:t>Hill, A., 1999. Young peoples understanding of mental illness. [online] 14(6). Available at: &lt;https://</a:t>
            </a:r>
            <a:r>
              <a:rPr lang="en-GB" dirty="0" err="1"/>
              <a:t>academic.oup.com</a:t>
            </a:r>
            <a:r>
              <a:rPr lang="en-GB" dirty="0"/>
              <a:t>/her/article/14/6/729/745887&gt; [Accessed 18 December 2020]. </a:t>
            </a:r>
          </a:p>
          <a:p>
            <a:pPr lvl="0"/>
            <a:r>
              <a:rPr lang="en-GB" dirty="0" err="1"/>
              <a:t>Jurewicz</a:t>
            </a:r>
            <a:r>
              <a:rPr lang="en-GB" dirty="0"/>
              <a:t>, S., 2015. Mental health in young adults. [online] Available at: &lt;https://</a:t>
            </a:r>
            <a:r>
              <a:rPr lang="en-GB" dirty="0" err="1"/>
              <a:t>www.ncbi.nlm.nih.gov</a:t>
            </a:r>
            <a:r>
              <a:rPr lang="en-GB" dirty="0"/>
              <a:t>/</a:t>
            </a:r>
            <a:r>
              <a:rPr lang="en-GB" dirty="0" err="1"/>
              <a:t>pmc</a:t>
            </a:r>
            <a:r>
              <a:rPr lang="en-GB" dirty="0"/>
              <a:t>/articles/PMC4953734/&gt; [Accessed 18 December 2020].</a:t>
            </a:r>
          </a:p>
          <a:p>
            <a:pPr lvl="0"/>
            <a:r>
              <a:rPr lang="en-GB" dirty="0"/>
              <a:t>Mind. 2020. </a:t>
            </a:r>
            <a:r>
              <a:rPr lang="en-GB" i="1" dirty="0"/>
              <a:t>Mind, The Mental Health Charity</a:t>
            </a:r>
            <a:r>
              <a:rPr lang="en-GB" dirty="0"/>
              <a:t>. [online] Available at: &lt;https://</a:t>
            </a:r>
            <a:r>
              <a:rPr lang="en-GB" dirty="0" err="1"/>
              <a:t>www.mind.org.uk</a:t>
            </a:r>
            <a:r>
              <a:rPr lang="en-GB" dirty="0"/>
              <a:t>/&gt; [Accessed 18 December 2020].</a:t>
            </a:r>
          </a:p>
          <a:p>
            <a:pPr lvl="0"/>
            <a:r>
              <a:rPr lang="en-GB" dirty="0" err="1"/>
              <a:t>Schraer</a:t>
            </a:r>
            <a:r>
              <a:rPr lang="en-GB" dirty="0"/>
              <a:t>, B., 2019. Is young people's mental health getting worse. </a:t>
            </a:r>
            <a:r>
              <a:rPr lang="en-GB" i="1" dirty="0"/>
              <a:t>BBC</a:t>
            </a:r>
            <a:r>
              <a:rPr lang="en-GB" dirty="0"/>
              <a:t>, [online] Available at: &lt;https://</a:t>
            </a:r>
            <a:r>
              <a:rPr lang="en-GB" dirty="0" err="1"/>
              <a:t>www.bbc.co.uk</a:t>
            </a:r>
            <a:r>
              <a:rPr lang="en-GB" dirty="0"/>
              <a:t>/news/health-47133338&gt; [Accessed 18 December </a:t>
            </a:r>
            <a:r>
              <a:rPr lang="en-GB"/>
              <a:t>2020].</a:t>
            </a:r>
            <a:endParaRPr lang="en-GB" dirty="0"/>
          </a:p>
          <a:p>
            <a:pPr lvl="0"/>
            <a:r>
              <a:rPr lang="en-GB" dirty="0" err="1"/>
              <a:t>Youngminds</a:t>
            </a:r>
            <a:r>
              <a:rPr lang="en-GB" dirty="0"/>
              <a:t>. 2020. </a:t>
            </a:r>
            <a:r>
              <a:rPr lang="en-GB" i="1" dirty="0"/>
              <a:t>Children And Young People</a:t>
            </a:r>
            <a:r>
              <a:rPr lang="en-GB" dirty="0"/>
              <a:t>. [online] Available at: &lt;https://</a:t>
            </a:r>
            <a:r>
              <a:rPr lang="en-GB" dirty="0" err="1"/>
              <a:t>youngminds.org.uk</a:t>
            </a:r>
            <a:r>
              <a:rPr lang="en-GB" dirty="0"/>
              <a:t>/&gt; [Accessed 18 December 2020].</a:t>
            </a:r>
          </a:p>
          <a:p>
            <a:endParaRPr lang="en-GB" dirty="0"/>
          </a:p>
          <a:p>
            <a:endParaRPr lang="en-US" b="1" dirty="0"/>
          </a:p>
        </p:txBody>
      </p:sp>
    </p:spTree>
    <p:extLst>
      <p:ext uri="{BB962C8B-B14F-4D97-AF65-F5344CB8AC3E}">
        <p14:creationId xmlns:p14="http://schemas.microsoft.com/office/powerpoint/2010/main" val="198489706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F496CB"/>
      </a:accent1>
      <a:accent2>
        <a:srgbClr val="BC356F"/>
      </a:accent2>
      <a:accent3>
        <a:srgbClr val="E65331"/>
      </a:accent3>
      <a:accent4>
        <a:srgbClr val="F27E19"/>
      </a:accent4>
      <a:accent5>
        <a:srgbClr val="F2AC19"/>
      </a:accent5>
      <a:accent6>
        <a:srgbClr val="BC80E0"/>
      </a:accent6>
      <a:hlink>
        <a:srgbClr val="EF5285"/>
      </a:hlink>
      <a:folHlink>
        <a:srgbClr val="F77F9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23659B44-6E34-4CE8-8F0D-387DA7996826}"/>
    </a:ext>
  </a:extLst>
</a:theme>
</file>

<file path=docProps/app.xml><?xml version="1.0" encoding="utf-8"?>
<Properties xmlns="http://schemas.openxmlformats.org/officeDocument/2006/extended-properties" xmlns:vt="http://schemas.openxmlformats.org/officeDocument/2006/docPropsVTypes">
  <TotalTime>986</TotalTime>
  <Words>1221</Words>
  <Application>Microsoft Macintosh PowerPoint</Application>
  <PresentationFormat>Widescreen</PresentationFormat>
  <Paragraphs>103</Paragraphs>
  <Slides>19</Slides>
  <Notes>0</Notes>
  <HiddenSlides>0</HiddenSlides>
  <MMClips>17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Trebuchet MS</vt:lpstr>
      <vt:lpstr>Wingdings 3</vt:lpstr>
      <vt:lpstr>Facet</vt:lpstr>
      <vt:lpstr>Mental health Stigma in young people</vt:lpstr>
      <vt:lpstr>What is Mental health?</vt:lpstr>
      <vt:lpstr>Mental health in young people</vt:lpstr>
      <vt:lpstr>Types of mental health disorders: </vt:lpstr>
      <vt:lpstr>Mental health Stigma </vt:lpstr>
      <vt:lpstr>Mental health stigma: </vt:lpstr>
      <vt:lpstr>Mental Health stigma in young people: </vt:lpstr>
      <vt:lpstr>Mental health stigma in young people statistics: </vt:lpstr>
      <vt:lpstr>Tackling the stigma of mental health in young people: </vt:lpstr>
      <vt:lpstr>Raising awareness on stigma around mental health in young people</vt:lpstr>
      <vt:lpstr>Raising awareness on stigma around mental health in young people;</vt:lpstr>
      <vt:lpstr>Social media: </vt:lpstr>
      <vt:lpstr>Advertisements/adverts on youtube videos: </vt:lpstr>
      <vt:lpstr>YouTube adverts: </vt:lpstr>
      <vt:lpstr>promoting awareness around mental health stigma in young people by using podcasts: </vt:lpstr>
      <vt:lpstr>Blogging: </vt:lpstr>
      <vt:lpstr>Measuring the impact of my ideas: </vt:lpstr>
      <vt:lpstr>How to measure the impact and results from using digital platforms to raise awareness: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Mental health Stigma in young people</dc:title>
  <dc:creator>Abbie Louise Hill (1800825)</dc:creator>
  <cp:lastModifiedBy>Abbie Louise Hill (1800825)</cp:lastModifiedBy>
  <cp:revision>14</cp:revision>
  <dcterms:created xsi:type="dcterms:W3CDTF">2020-12-18T00:47:20Z</dcterms:created>
  <dcterms:modified xsi:type="dcterms:W3CDTF">2020-12-18T19:54:40Z</dcterms:modified>
</cp:coreProperties>
</file>