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77" r:id="rId3"/>
    <p:sldId id="276" r:id="rId4"/>
    <p:sldId id="321" r:id="rId5"/>
    <p:sldId id="278" r:id="rId6"/>
    <p:sldId id="328" r:id="rId7"/>
    <p:sldId id="257" r:id="rId8"/>
    <p:sldId id="327" r:id="rId9"/>
    <p:sldId id="265" r:id="rId10"/>
    <p:sldId id="320" r:id="rId11"/>
    <p:sldId id="266" r:id="rId12"/>
    <p:sldId id="267" r:id="rId13"/>
    <p:sldId id="268" r:id="rId14"/>
    <p:sldId id="279" r:id="rId15"/>
    <p:sldId id="322" r:id="rId16"/>
    <p:sldId id="323" r:id="rId17"/>
    <p:sldId id="319" r:id="rId18"/>
    <p:sldId id="260" r:id="rId19"/>
    <p:sldId id="259" r:id="rId20"/>
    <p:sldId id="258" r:id="rId21"/>
    <p:sldId id="274" r:id="rId22"/>
    <p:sldId id="261" r:id="rId23"/>
    <p:sldId id="269" r:id="rId24"/>
    <p:sldId id="270" r:id="rId25"/>
    <p:sldId id="271" r:id="rId26"/>
    <p:sldId id="272" r:id="rId27"/>
    <p:sldId id="273" r:id="rId28"/>
    <p:sldId id="325" r:id="rId29"/>
    <p:sldId id="324" r:id="rId30"/>
    <p:sldId id="326" r:id="rId31"/>
    <p:sldId id="262" r:id="rId32"/>
    <p:sldId id="263" r:id="rId33"/>
    <p:sldId id="264" r:id="rId34"/>
    <p:sldId id="27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8667F-2385-4DB8-AC10-43FBEA9C3C62}"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4B816-B366-45D6-A992-FDC32CFBF607}" type="slidenum">
              <a:rPr lang="en-GB" smtClean="0"/>
              <a:t>‹#›</a:t>
            </a:fld>
            <a:endParaRPr lang="en-GB"/>
          </a:p>
        </p:txBody>
      </p:sp>
    </p:spTree>
    <p:extLst>
      <p:ext uri="{BB962C8B-B14F-4D97-AF65-F5344CB8AC3E}">
        <p14:creationId xmlns:p14="http://schemas.microsoft.com/office/powerpoint/2010/main" val="1387359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200" dirty="0"/>
              <a:t>Pollen assessment -open heathland environment locally, with some birch and pine, and areas of more extensive hazel scrub but with a mixed oak woodland in the vicinity.  </a:t>
            </a:r>
          </a:p>
          <a:p>
            <a:pPr marL="285750" indent="-285750">
              <a:buFont typeface="Arial" panose="020B0604020202020204" pitchFamily="34" charset="0"/>
              <a:buChar char="•"/>
            </a:pPr>
            <a:r>
              <a:rPr lang="en-GB" sz="1200" dirty="0"/>
              <a:t>Over time heathland habitats contract, as hazel scrub becomes more extensive and the alder </a:t>
            </a:r>
            <a:r>
              <a:rPr lang="en-GB" sz="1200" dirty="0" err="1"/>
              <a:t>carr</a:t>
            </a:r>
            <a:r>
              <a:rPr lang="en-GB" sz="1200" dirty="0"/>
              <a:t> develops.  </a:t>
            </a:r>
          </a:p>
          <a:p>
            <a:pPr marL="285750" indent="-285750">
              <a:buFont typeface="Arial" panose="020B0604020202020204" pitchFamily="34" charset="0"/>
              <a:buChar char="•"/>
            </a:pPr>
            <a:r>
              <a:rPr lang="en-GB" sz="1200" dirty="0"/>
              <a:t>Between 48cm and 40cm pollen of trees and shrubs, with open areas limited to the sedge-rich fringes of alder </a:t>
            </a:r>
            <a:r>
              <a:rPr lang="en-GB" sz="1200" dirty="0" err="1"/>
              <a:t>carr</a:t>
            </a:r>
            <a:r>
              <a:rPr lang="en-GB" sz="1200" dirty="0"/>
              <a:t>, dominate.  </a:t>
            </a:r>
          </a:p>
          <a:p>
            <a:pPr marL="285750" indent="-285750">
              <a:buFont typeface="Arial" panose="020B0604020202020204" pitchFamily="34" charset="0"/>
              <a:buChar char="•"/>
            </a:pPr>
            <a:r>
              <a:rPr lang="en-GB" sz="1200" dirty="0"/>
              <a:t>From 24cm heaths re-expand dramatically, before declining slightly over time.  Areas of both wet and dry woodland and hazel scrub expand as heaths contract, albeit with variations in the composition.  Microscopic charcoal is present intermittently through the sequence.</a:t>
            </a:r>
          </a:p>
          <a:p>
            <a:pPr marL="285750" indent="-285750">
              <a:buFont typeface="Arial" panose="020B0604020202020204" pitchFamily="34" charset="0"/>
              <a:buChar char="•"/>
            </a:pPr>
            <a:r>
              <a:rPr lang="en-GB" sz="1200" dirty="0"/>
              <a:t>Plant macrofossil assessment indicates that throughout the sequence monocotyledonous stem/leaf/rhizomes of grass/reed/rushes were dominant along with heather and heath remains.  Charred remains are present in places</a:t>
            </a:r>
            <a:endParaRPr lang="en-US" dirty="0"/>
          </a:p>
        </p:txBody>
      </p:sp>
      <p:sp>
        <p:nvSpPr>
          <p:cNvPr id="4" name="Slide Number Placeholder 3"/>
          <p:cNvSpPr>
            <a:spLocks noGrp="1"/>
          </p:cNvSpPr>
          <p:nvPr>
            <p:ph type="sldNum" sz="quarter" idx="10"/>
          </p:nvPr>
        </p:nvSpPr>
        <p:spPr/>
        <p:txBody>
          <a:bodyPr/>
          <a:lstStyle/>
          <a:p>
            <a:fld id="{C5264952-86DF-40BA-BB94-4D8260F0248B}" type="slidenum">
              <a:rPr lang="en-US" smtClean="0"/>
              <a:t>17</a:t>
            </a:fld>
            <a:endParaRPr lang="en-US"/>
          </a:p>
        </p:txBody>
      </p:sp>
    </p:spTree>
    <p:extLst>
      <p:ext uri="{BB962C8B-B14F-4D97-AF65-F5344CB8AC3E}">
        <p14:creationId xmlns:p14="http://schemas.microsoft.com/office/powerpoint/2010/main" val="1300644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C3A2-257F-DA86-9DC6-6DC40D6AD3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45336-A10C-9474-DD3E-EB1A1990F9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78371B-0C92-2EFE-5DFF-735C1E9DC6C6}"/>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12870EAC-D44E-C0C3-E524-6F1429B49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B7C1-3E61-93C1-C4C8-234A6CFDCFC5}"/>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319080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68107-A692-7E4D-09BD-06309BF11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A8626F-F2C6-198F-8EA8-EC10DF4627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37061-4328-7677-FC2B-FEE2D8C9F9A3}"/>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1492DF04-1B0D-3B92-CBEC-F996941C5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EF7256-3A1A-F455-2B18-542598112919}"/>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3790716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DE31D-8CD1-F9D0-3DF2-F33DF646B5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6D0A8E-D9C1-F0A2-06CD-C78478107A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0FC9EF-6276-7193-CA33-818B87D7FEE1}"/>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AE8A3F9E-9300-B889-1D97-964F36C45A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D4F52-DFB9-BD12-8C9A-64F7EC63C2D3}"/>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2473767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28D0-DBD4-8E27-2CE3-5961F27301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6EAC3B-7508-BDA9-FAF3-2BC65A88CF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3D3AB6-4C31-DC29-8B7E-F63655D138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061684-F06D-4A0E-FDF8-0FAA845A3840}"/>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6" name="Footer Placeholder 5">
            <a:extLst>
              <a:ext uri="{FF2B5EF4-FFF2-40B4-BE49-F238E27FC236}">
                <a16:creationId xmlns:a16="http://schemas.microsoft.com/office/drawing/2014/main" id="{45EA38D6-7BE5-3D0E-403B-02E2BDBEB0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FF71CC-F147-A641-B6D4-50855AA7E1FE}"/>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2273745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43D1A-CC69-9C6F-1F23-D79A083306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18025B-D99D-6C44-82F6-29A19F662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C5C4A6-BB39-534F-B71A-CE9D528601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09F735-7C8A-D0AE-586B-85EABA66DB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D1C2B1-442C-ADC9-1F42-8F67AB497E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98C15B-6004-0464-D1F6-DF0F9D3BF9FF}"/>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8" name="Footer Placeholder 7">
            <a:extLst>
              <a:ext uri="{FF2B5EF4-FFF2-40B4-BE49-F238E27FC236}">
                <a16:creationId xmlns:a16="http://schemas.microsoft.com/office/drawing/2014/main" id="{C8A50352-5A1D-6F70-A33F-5982C8F88F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5C235-51FF-D72B-126D-0EDD4EC47A15}"/>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3725379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592E-7E09-9D39-3FEB-DB9FAD61CA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2A430D-5853-6C94-19D3-3EDCC86EA625}"/>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4" name="Footer Placeholder 3">
            <a:extLst>
              <a:ext uri="{FF2B5EF4-FFF2-40B4-BE49-F238E27FC236}">
                <a16:creationId xmlns:a16="http://schemas.microsoft.com/office/drawing/2014/main" id="{4DCEDEC1-C143-B039-A6DB-19677E479F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6008F7-4610-E52B-CEC4-049599555A56}"/>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315873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3C579D-906E-4CB8-4A6F-F112FDD56681}"/>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3" name="Footer Placeholder 2">
            <a:extLst>
              <a:ext uri="{FF2B5EF4-FFF2-40B4-BE49-F238E27FC236}">
                <a16:creationId xmlns:a16="http://schemas.microsoft.com/office/drawing/2014/main" id="{707FFB9D-8148-7166-B53B-E6C85340FE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0B3545-FFC3-5E4F-3BD6-584209677A35}"/>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402070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4773-470A-C5B8-06CD-B16B9D486C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44FE40-E7EE-884A-D1BD-DC28647C85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90539F-E7BC-92AB-4E29-94DFCB5832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757E53-2709-14B8-3262-24D3244697B2}"/>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6" name="Footer Placeholder 5">
            <a:extLst>
              <a:ext uri="{FF2B5EF4-FFF2-40B4-BE49-F238E27FC236}">
                <a16:creationId xmlns:a16="http://schemas.microsoft.com/office/drawing/2014/main" id="{6BC7D25E-9138-1A9B-0566-97AADEE917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BD0EF-DB16-EEFD-3AFE-D009E531BBD0}"/>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2744253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842B-8704-10C1-12FE-EA0325A92F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D7C419-0783-DC68-E17E-28C509A7FD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3FBF84-E4ED-9E7E-1DBE-67F9A39F19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7152B2-790E-0B6C-A98C-D2FDB45F0791}"/>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6" name="Footer Placeholder 5">
            <a:extLst>
              <a:ext uri="{FF2B5EF4-FFF2-40B4-BE49-F238E27FC236}">
                <a16:creationId xmlns:a16="http://schemas.microsoft.com/office/drawing/2014/main" id="{1E8918BC-6123-D95B-3533-3F207F2D32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8CB4B-A910-068B-70BA-052FE59E5EEB}"/>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3826355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4F3CB-9BAE-E13C-E6B2-A5D156A1B0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049B8B-64E2-373A-3074-8B7A1B548C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08A1A-ADBC-C1E4-7820-45DE10765447}"/>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A80BAC36-D331-859E-9C85-D898BA2D64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1FC5C6-F4F5-0D35-5FFD-BC8211D3BD15}"/>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125187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FA890B-EA39-4C8F-E9B0-491ADED420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6FD137-9A6E-DBDF-16DE-1CD7B69B79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B28661-C7AC-0D2F-8127-A59CBEB5C905}"/>
              </a:ext>
            </a:extLst>
          </p:cNvPr>
          <p:cNvSpPr>
            <a:spLocks noGrp="1"/>
          </p:cNvSpPr>
          <p:nvPr>
            <p:ph type="dt" sz="half" idx="10"/>
          </p:nvPr>
        </p:nvSpPr>
        <p:spPr/>
        <p:txBody>
          <a:body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7726298E-FA45-DC86-417C-50CF982D8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F97E62-6ED3-5AED-412A-A153F8C05367}"/>
              </a:ext>
            </a:extLst>
          </p:cNvPr>
          <p:cNvSpPr>
            <a:spLocks noGrp="1"/>
          </p:cNvSpPr>
          <p:nvPr>
            <p:ph type="sldNum" sz="quarter" idx="12"/>
          </p:nvPr>
        </p:nvSpPr>
        <p:spPr/>
        <p:txBody>
          <a:bodyPr/>
          <a:lstStyle/>
          <a:p>
            <a:fld id="{3F022F28-09BB-4396-A8F3-8F9947C8C43E}" type="slidenum">
              <a:rPr lang="en-GB" smtClean="0"/>
              <a:t>‹#›</a:t>
            </a:fld>
            <a:endParaRPr lang="en-GB"/>
          </a:p>
        </p:txBody>
      </p:sp>
    </p:spTree>
    <p:extLst>
      <p:ext uri="{BB962C8B-B14F-4D97-AF65-F5344CB8AC3E}">
        <p14:creationId xmlns:p14="http://schemas.microsoft.com/office/powerpoint/2010/main" val="2910880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9C6E0B-1F1B-3A8A-048D-C4D1E5AA84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9E2F5E-43F3-5557-751D-81A8F21A40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002211-8C5B-E93E-0EFA-C83A176804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37581-0976-47F3-9BD0-0E95B1FBA3BE}" type="datetimeFigureOut">
              <a:rPr lang="en-GB" smtClean="0"/>
              <a:t>24/03/2025</a:t>
            </a:fld>
            <a:endParaRPr lang="en-GB"/>
          </a:p>
        </p:txBody>
      </p:sp>
      <p:sp>
        <p:nvSpPr>
          <p:cNvPr id="5" name="Footer Placeholder 4">
            <a:extLst>
              <a:ext uri="{FF2B5EF4-FFF2-40B4-BE49-F238E27FC236}">
                <a16:creationId xmlns:a16="http://schemas.microsoft.com/office/drawing/2014/main" id="{772A0843-EDBA-A697-4B43-722E10E806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E4744C-4835-ED91-2704-11ACF24E4C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022F28-09BB-4396-A8F3-8F9947C8C43E}" type="slidenum">
              <a:rPr lang="en-GB" smtClean="0"/>
              <a:t>‹#›</a:t>
            </a:fld>
            <a:endParaRPr lang="en-GB"/>
          </a:p>
        </p:txBody>
      </p:sp>
    </p:spTree>
    <p:extLst>
      <p:ext uri="{BB962C8B-B14F-4D97-AF65-F5344CB8AC3E}">
        <p14:creationId xmlns:p14="http://schemas.microsoft.com/office/powerpoint/2010/main" val="1748295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2" Type="http://schemas.openxmlformats.org/officeDocument/2006/relationships/hyperlink" Target="https://www.gov.uk/guidance/involving-volunteers-in-your-organisation"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hse.gov.uk/electricity/faq-portable-appliance-testing.htm" TargetMode="External"/><Relationship Id="rId3" Type="http://schemas.openxmlformats.org/officeDocument/2006/relationships/hyperlink" Target="https://www.hse.gov.uk/fireandexplosion/dsear.htm" TargetMode="External"/><Relationship Id="rId7" Type="http://schemas.openxmlformats.org/officeDocument/2006/relationships/hyperlink" Target="https://www.hse.gov.uk/pubns/books/l23.htm" TargetMode="External"/><Relationship Id="rId2" Type="http://schemas.openxmlformats.org/officeDocument/2006/relationships/hyperlink" Target="https://www.hse.gov.uk/coshh/" TargetMode="External"/><Relationship Id="rId1" Type="http://schemas.openxmlformats.org/officeDocument/2006/relationships/slideLayout" Target="../slideLayouts/slideLayout2.xml"/><Relationship Id="rId6" Type="http://schemas.openxmlformats.org/officeDocument/2006/relationships/hyperlink" Target="https://www.legislation.gov.uk/uksi/1998/2306/contents/made" TargetMode="External"/><Relationship Id="rId5" Type="http://schemas.openxmlformats.org/officeDocument/2006/relationships/hyperlink" Target="https://www.hse.gov.uk/ppe/ppe-regulations-2022.htm" TargetMode="External"/><Relationship Id="rId4" Type="http://schemas.openxmlformats.org/officeDocument/2006/relationships/hyperlink" Target="https://www.hse.gov.uk/pubns/hsc13.pdf"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app.ecoonline.com/documents/msds/1009458/22784510_286_bad49491ac18d1e2bbcdf1fa7ea0eb47.pdf" TargetMode="External"/><Relationship Id="rId1" Type="http://schemas.openxmlformats.org/officeDocument/2006/relationships/slideLayout" Target="../slideLayouts/slideLayout2.xml"/><Relationship Id="rId5" Type="http://schemas.openxmlformats.org/officeDocument/2006/relationships/image" Target="../media/image44.JPG"/><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G"/><Relationship Id="rId1" Type="http://schemas.openxmlformats.org/officeDocument/2006/relationships/slideLayout" Target="../slideLayouts/slideLayout7.xml"/><Relationship Id="rId4" Type="http://schemas.openxmlformats.org/officeDocument/2006/relationships/image" Target="../media/image55.jpeg"/></Relationships>
</file>

<file path=ppt/slides/_rels/slide3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intranet.uwtsd.ac.uk/departments/health-and-safety?check_logged_in=1" TargetMode="External"/><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hyperlink" Target="https://www.hse.gov.uk/legislation/hswa.htm" TargetMode="External"/><Relationship Id="rId5" Type="http://schemas.openxmlformats.org/officeDocument/2006/relationships/hyperlink" Target="https://chemicalsafety.ecoonline.com/" TargetMode="External"/><Relationship Id="rId4" Type="http://schemas.openxmlformats.org/officeDocument/2006/relationships/hyperlink" Target="https://uowtsd.sharepoint.com/staffmyday/hse/SitePages/Home.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E4E24-9041-7B7C-347F-DAEB21164693}"/>
              </a:ext>
            </a:extLst>
          </p:cNvPr>
          <p:cNvSpPr>
            <a:spLocks noGrp="1"/>
          </p:cNvSpPr>
          <p:nvPr>
            <p:ph type="ctrTitle"/>
          </p:nvPr>
        </p:nvSpPr>
        <p:spPr>
          <a:xfrm>
            <a:off x="1438275" y="-555546"/>
            <a:ext cx="9144000" cy="2387600"/>
          </a:xfrm>
        </p:spPr>
        <p:txBody>
          <a:bodyPr>
            <a:normAutofit fontScale="90000"/>
          </a:bodyPr>
          <a:lstStyle/>
          <a:p>
            <a:r>
              <a:rPr lang="en-GB" dirty="0"/>
              <a:t>Health and safety legislation in environmental archaeology</a:t>
            </a:r>
          </a:p>
        </p:txBody>
      </p:sp>
      <p:sp>
        <p:nvSpPr>
          <p:cNvPr id="3" name="Subtitle 2">
            <a:extLst>
              <a:ext uri="{FF2B5EF4-FFF2-40B4-BE49-F238E27FC236}">
                <a16:creationId xmlns:a16="http://schemas.microsoft.com/office/drawing/2014/main" id="{A6183E98-0E85-CFDC-F6B7-DB6B36404972}"/>
              </a:ext>
            </a:extLst>
          </p:cNvPr>
          <p:cNvSpPr>
            <a:spLocks noGrp="1"/>
          </p:cNvSpPr>
          <p:nvPr>
            <p:ph type="subTitle" idx="1"/>
          </p:nvPr>
        </p:nvSpPr>
        <p:spPr>
          <a:xfrm>
            <a:off x="1343025" y="6090788"/>
            <a:ext cx="9144000" cy="1655762"/>
          </a:xfrm>
        </p:spPr>
        <p:txBody>
          <a:bodyPr/>
          <a:lstStyle/>
          <a:p>
            <a:r>
              <a:rPr lang="en-GB" dirty="0"/>
              <a:t>Dr Roderick Bale r.j.bale@uwtsd.ac.uk</a:t>
            </a:r>
          </a:p>
        </p:txBody>
      </p:sp>
      <p:pic>
        <p:nvPicPr>
          <p:cNvPr id="6" name="Picture 5">
            <a:extLst>
              <a:ext uri="{FF2B5EF4-FFF2-40B4-BE49-F238E27FC236}">
                <a16:creationId xmlns:a16="http://schemas.microsoft.com/office/drawing/2014/main" id="{EBF1321A-3E60-E882-DD5E-B1B8E44020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093339" y="2763652"/>
            <a:ext cx="4258734" cy="2395538"/>
          </a:xfrm>
          <a:prstGeom prst="rect">
            <a:avLst/>
          </a:prstGeom>
        </p:spPr>
      </p:pic>
      <p:pic>
        <p:nvPicPr>
          <p:cNvPr id="8" name="Picture 7">
            <a:extLst>
              <a:ext uri="{FF2B5EF4-FFF2-40B4-BE49-F238E27FC236}">
                <a16:creationId xmlns:a16="http://schemas.microsoft.com/office/drawing/2014/main" id="{5460ED74-DC31-1928-6F96-1911218FE4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3585" y="1832054"/>
            <a:ext cx="3181350" cy="4241800"/>
          </a:xfrm>
          <a:prstGeom prst="rect">
            <a:avLst/>
          </a:prstGeom>
        </p:spPr>
      </p:pic>
      <p:pic>
        <p:nvPicPr>
          <p:cNvPr id="10" name="Picture 9">
            <a:extLst>
              <a:ext uri="{FF2B5EF4-FFF2-40B4-BE49-F238E27FC236}">
                <a16:creationId xmlns:a16="http://schemas.microsoft.com/office/drawing/2014/main" id="{C1911DCE-993A-700F-7ED0-3142A687BA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984" y="2085075"/>
            <a:ext cx="5181600" cy="3886200"/>
          </a:xfrm>
          <a:prstGeom prst="rect">
            <a:avLst/>
          </a:prstGeom>
        </p:spPr>
      </p:pic>
    </p:spTree>
    <p:extLst>
      <p:ext uri="{BB962C8B-B14F-4D97-AF65-F5344CB8AC3E}">
        <p14:creationId xmlns:p14="http://schemas.microsoft.com/office/powerpoint/2010/main" val="3415526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4D286D-C950-CCD6-E7CB-80EB9C7EA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149" y="893730"/>
            <a:ext cx="11937702" cy="5070539"/>
          </a:xfrm>
          <a:prstGeom prst="rect">
            <a:avLst/>
          </a:prstGeom>
        </p:spPr>
      </p:pic>
    </p:spTree>
    <p:extLst>
      <p:ext uri="{BB962C8B-B14F-4D97-AF65-F5344CB8AC3E}">
        <p14:creationId xmlns:p14="http://schemas.microsoft.com/office/powerpoint/2010/main" val="2325764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5DB0B7F-2263-87F2-5458-6721BAF334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206" y="66675"/>
            <a:ext cx="4483100" cy="3362325"/>
          </a:xfrm>
          <a:prstGeom prst="rect">
            <a:avLst/>
          </a:prstGeom>
        </p:spPr>
      </p:pic>
      <p:pic>
        <p:nvPicPr>
          <p:cNvPr id="7" name="Picture 6">
            <a:extLst>
              <a:ext uri="{FF2B5EF4-FFF2-40B4-BE49-F238E27FC236}">
                <a16:creationId xmlns:a16="http://schemas.microsoft.com/office/drawing/2014/main" id="{E9C4BAA4-8580-3D19-DD41-B710476872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3183" y="92076"/>
            <a:ext cx="2502694" cy="3336924"/>
          </a:xfrm>
          <a:prstGeom prst="rect">
            <a:avLst/>
          </a:prstGeom>
        </p:spPr>
      </p:pic>
      <p:pic>
        <p:nvPicPr>
          <p:cNvPr id="11" name="Picture 10">
            <a:extLst>
              <a:ext uri="{FF2B5EF4-FFF2-40B4-BE49-F238E27FC236}">
                <a16:creationId xmlns:a16="http://schemas.microsoft.com/office/drawing/2014/main" id="{AAAD421A-28EC-61E2-D66C-77102EA77A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8431" y="3500635"/>
            <a:ext cx="4353719" cy="3265289"/>
          </a:xfrm>
          <a:prstGeom prst="rect">
            <a:avLst/>
          </a:prstGeom>
        </p:spPr>
      </p:pic>
      <p:pic>
        <p:nvPicPr>
          <p:cNvPr id="13" name="Picture 12">
            <a:extLst>
              <a:ext uri="{FF2B5EF4-FFF2-40B4-BE49-F238E27FC236}">
                <a16:creationId xmlns:a16="http://schemas.microsoft.com/office/drawing/2014/main" id="{08A2E459-0481-329D-FB69-9398ACF83E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5250" y="169068"/>
            <a:ext cx="4210050" cy="3157538"/>
          </a:xfrm>
          <a:prstGeom prst="rect">
            <a:avLst/>
          </a:prstGeom>
        </p:spPr>
      </p:pic>
      <p:pic>
        <p:nvPicPr>
          <p:cNvPr id="14" name="Picture 2" descr="F:\borth\borth1911\DSC07015.JPG">
            <a:extLst>
              <a:ext uri="{FF2B5EF4-FFF2-40B4-BE49-F238E27FC236}">
                <a16:creationId xmlns:a16="http://schemas.microsoft.com/office/drawing/2014/main" id="{B10D9ACA-E333-1190-F905-4FE177921DD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87281" y="3515001"/>
            <a:ext cx="4863306" cy="3236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708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CC12D5-1428-3F4A-CA5F-12DC0FEEDF8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8901" y="469589"/>
            <a:ext cx="4107323" cy="5476431"/>
          </a:xfrm>
          <a:prstGeom prst="rect">
            <a:avLst/>
          </a:prstGeom>
        </p:spPr>
      </p:pic>
      <p:pic>
        <p:nvPicPr>
          <p:cNvPr id="3" name="Picture 2">
            <a:extLst>
              <a:ext uri="{FF2B5EF4-FFF2-40B4-BE49-F238E27FC236}">
                <a16:creationId xmlns:a16="http://schemas.microsoft.com/office/drawing/2014/main" id="{0E5FBBCE-6DC5-3365-88D4-04D7EB95E16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8112" y="647513"/>
            <a:ext cx="6743948" cy="5057961"/>
          </a:xfrm>
          <a:prstGeom prst="rect">
            <a:avLst/>
          </a:prstGeom>
        </p:spPr>
      </p:pic>
    </p:spTree>
    <p:extLst>
      <p:ext uri="{BB962C8B-B14F-4D97-AF65-F5344CB8AC3E}">
        <p14:creationId xmlns:p14="http://schemas.microsoft.com/office/powerpoint/2010/main" val="3775575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98.jpg" descr="IMG_1142_comp.jpg">
            <a:extLst>
              <a:ext uri="{FF2B5EF4-FFF2-40B4-BE49-F238E27FC236}">
                <a16:creationId xmlns:a16="http://schemas.microsoft.com/office/drawing/2014/main" id="{F37B1EAB-8EAD-5C05-E107-2DF9D1AF2B3E}"/>
              </a:ext>
            </a:extLst>
          </p:cNvPr>
          <p:cNvPicPr>
            <a:picLocks/>
          </p:cNvPicPr>
          <p:nvPr/>
        </p:nvPicPr>
        <p:blipFill>
          <a:blip r:embed="rId2"/>
          <a:srcRect/>
          <a:stretch>
            <a:fillRect/>
          </a:stretch>
        </p:blipFill>
        <p:spPr>
          <a:xfrm>
            <a:off x="119663" y="120963"/>
            <a:ext cx="4823812" cy="3025375"/>
          </a:xfrm>
          <a:prstGeom prst="rect">
            <a:avLst/>
          </a:prstGeom>
          <a:ln/>
        </p:spPr>
      </p:pic>
      <p:pic>
        <p:nvPicPr>
          <p:cNvPr id="3" name="Picture 2" descr="D:\work\Borth2014\7th November\BW2 south end perimeter.jpg">
            <a:extLst>
              <a:ext uri="{FF2B5EF4-FFF2-40B4-BE49-F238E27FC236}">
                <a16:creationId xmlns:a16="http://schemas.microsoft.com/office/drawing/2014/main" id="{C34B1242-7983-1FFF-4B67-53BBDB021A7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9664" y="3219760"/>
            <a:ext cx="4823811" cy="361785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8635F36-2BF3-6BAE-69EF-B889D0EAC69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3668" y="3517334"/>
            <a:ext cx="4341181" cy="2894121"/>
          </a:xfrm>
          <a:prstGeom prst="rect">
            <a:avLst/>
          </a:prstGeom>
        </p:spPr>
      </p:pic>
      <p:pic>
        <p:nvPicPr>
          <p:cNvPr id="5" name="Picture 4">
            <a:extLst>
              <a:ext uri="{FF2B5EF4-FFF2-40B4-BE49-F238E27FC236}">
                <a16:creationId xmlns:a16="http://schemas.microsoft.com/office/drawing/2014/main" id="{8ACF1E5F-C33B-FB68-0783-A9EA00112CF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81702" y="194385"/>
            <a:ext cx="4538062" cy="3025375"/>
          </a:xfrm>
          <a:prstGeom prst="rect">
            <a:avLst/>
          </a:prstGeom>
        </p:spPr>
      </p:pic>
      <p:pic>
        <p:nvPicPr>
          <p:cNvPr id="6" name="Picture 5">
            <a:extLst>
              <a:ext uri="{FF2B5EF4-FFF2-40B4-BE49-F238E27FC236}">
                <a16:creationId xmlns:a16="http://schemas.microsoft.com/office/drawing/2014/main" id="{A1E79048-52B2-4534-B524-FCFCDBC17FB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546985" y="3590756"/>
            <a:ext cx="3645015" cy="2430010"/>
          </a:xfrm>
          <a:prstGeom prst="rect">
            <a:avLst/>
          </a:prstGeom>
        </p:spPr>
      </p:pic>
    </p:spTree>
    <p:extLst>
      <p:ext uri="{BB962C8B-B14F-4D97-AF65-F5344CB8AC3E}">
        <p14:creationId xmlns:p14="http://schemas.microsoft.com/office/powerpoint/2010/main" val="1146043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FE7A69-B045-8CBF-67CC-9A6E0E3E1E82}"/>
              </a:ext>
            </a:extLst>
          </p:cNvPr>
          <p:cNvSpPr txBox="1"/>
          <p:nvPr/>
        </p:nvSpPr>
        <p:spPr>
          <a:xfrm>
            <a:off x="1469877" y="623843"/>
            <a:ext cx="9596927" cy="369332"/>
          </a:xfrm>
          <a:prstGeom prst="rect">
            <a:avLst/>
          </a:prstGeom>
          <a:noFill/>
        </p:spPr>
        <p:txBody>
          <a:bodyPr wrap="square" rtlCol="0">
            <a:spAutoFit/>
          </a:bodyPr>
          <a:lstStyle/>
          <a:p>
            <a:r>
              <a:rPr lang="en-GB" dirty="0"/>
              <a:t>Volunteers? </a:t>
            </a:r>
            <a:r>
              <a:rPr lang="en-GB" dirty="0">
                <a:hlinkClick r:id="rId2"/>
              </a:rPr>
              <a:t>Involving volunteers in your organisation - GOV.UK</a:t>
            </a:r>
            <a:endParaRPr lang="en-GB" dirty="0"/>
          </a:p>
        </p:txBody>
      </p:sp>
    </p:spTree>
    <p:extLst>
      <p:ext uri="{BB962C8B-B14F-4D97-AF65-F5344CB8AC3E}">
        <p14:creationId xmlns:p14="http://schemas.microsoft.com/office/powerpoint/2010/main" val="2682687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3CD52-F9D4-9104-2634-FF0D5E3D3A8C}"/>
              </a:ext>
            </a:extLst>
          </p:cNvPr>
          <p:cNvSpPr>
            <a:spLocks noGrp="1"/>
          </p:cNvSpPr>
          <p:nvPr>
            <p:ph type="title"/>
          </p:nvPr>
        </p:nvSpPr>
        <p:spPr/>
        <p:txBody>
          <a:bodyPr/>
          <a:lstStyle/>
          <a:p>
            <a:r>
              <a:rPr lang="en-GB" dirty="0"/>
              <a:t>Health and safety at work act 1974 – basis of British health and safety law</a:t>
            </a:r>
          </a:p>
        </p:txBody>
      </p:sp>
      <p:sp>
        <p:nvSpPr>
          <p:cNvPr id="3" name="Content Placeholder 2">
            <a:extLst>
              <a:ext uri="{FF2B5EF4-FFF2-40B4-BE49-F238E27FC236}">
                <a16:creationId xmlns:a16="http://schemas.microsoft.com/office/drawing/2014/main" id="{ED6FD496-3446-A20C-783B-B7BD3C760450}"/>
              </a:ext>
            </a:extLst>
          </p:cNvPr>
          <p:cNvSpPr>
            <a:spLocks noGrp="1"/>
          </p:cNvSpPr>
          <p:nvPr>
            <p:ph idx="1"/>
          </p:nvPr>
        </p:nvSpPr>
        <p:spPr>
          <a:xfrm>
            <a:off x="668323" y="1690688"/>
            <a:ext cx="10515600" cy="4614862"/>
          </a:xfrm>
        </p:spPr>
        <p:txBody>
          <a:bodyPr>
            <a:normAutofit fontScale="92500" lnSpcReduction="20000"/>
          </a:bodyPr>
          <a:lstStyle/>
          <a:p>
            <a:r>
              <a:rPr lang="en-GB" sz="1800" dirty="0">
                <a:latin typeface="Times New Roman" panose="02020603050405020304" pitchFamily="18" charset="0"/>
                <a:cs typeface="Times New Roman" panose="02020603050405020304" pitchFamily="18" charset="0"/>
              </a:rPr>
              <a:t>COSHH (Control of Substances Hazardous to Health)</a:t>
            </a:r>
          </a:p>
          <a:p>
            <a:pPr marL="0" indent="0">
              <a:buNone/>
            </a:pPr>
            <a:r>
              <a:rPr lang="en-GB" sz="1800" dirty="0">
                <a:latin typeface="Times New Roman" panose="02020603050405020304" pitchFamily="18" charset="0"/>
                <a:cs typeface="Times New Roman" panose="02020603050405020304" pitchFamily="18" charset="0"/>
                <a:hlinkClick r:id="rId2"/>
              </a:rPr>
              <a:t>https://www.hse.gov.uk/coshh/</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DSEAR (Dangerous Substances Explosive Atmosphere Regulations 2002)</a:t>
            </a:r>
          </a:p>
          <a:p>
            <a:pPr marL="0" indent="0">
              <a:buNone/>
            </a:pPr>
            <a:r>
              <a:rPr lang="en-GB" sz="1800" dirty="0">
                <a:latin typeface="Times New Roman" panose="02020603050405020304" pitchFamily="18" charset="0"/>
                <a:cs typeface="Times New Roman" panose="02020603050405020304" pitchFamily="18" charset="0"/>
                <a:hlinkClick r:id="rId3"/>
              </a:rPr>
              <a:t>https://www.hse.gov.uk/fireandexplosion/dsear.htm</a:t>
            </a:r>
            <a:endParaRPr lang="en-GB" sz="1800" dirty="0">
              <a:latin typeface="Times New Roman" panose="02020603050405020304" pitchFamily="18" charset="0"/>
              <a:cs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Management of Health and Safety at Work Regulations 1999</a:t>
            </a:r>
          </a:p>
          <a:p>
            <a:pPr marL="0" indent="0">
              <a:buNone/>
            </a:pPr>
            <a:r>
              <a:rPr lang="en-GB" sz="1800" dirty="0">
                <a:effectLst/>
                <a:latin typeface="Times New Roman" panose="02020603050405020304" pitchFamily="18" charset="0"/>
                <a:ea typeface="Times New Roman" panose="02020603050405020304" pitchFamily="18" charset="0"/>
                <a:hlinkClick r:id="rId4"/>
              </a:rPr>
              <a:t>https://www.hse.gov.uk/pubns/hsc13.pdf</a:t>
            </a:r>
            <a:endParaRPr lang="en-US" sz="1800" dirty="0">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Personal Protective Equipment at Work Regulations</a:t>
            </a:r>
          </a:p>
          <a:p>
            <a:pPr marL="0" indent="0">
              <a:buNone/>
            </a:pPr>
            <a:r>
              <a:rPr lang="en-GB" sz="1800" dirty="0">
                <a:effectLst/>
                <a:latin typeface="Times New Roman" panose="02020603050405020304" pitchFamily="18" charset="0"/>
                <a:ea typeface="Times New Roman" panose="02020603050405020304" pitchFamily="18" charset="0"/>
                <a:hlinkClick r:id="rId5"/>
              </a:rPr>
              <a:t>https://www.hse.gov.uk/ppe/ppe-regulations-2022.htm</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Provision and Use of Work Equipment Regulations</a:t>
            </a:r>
          </a:p>
          <a:p>
            <a:pPr marL="0" indent="0">
              <a:buNone/>
            </a:pPr>
            <a:r>
              <a:rPr lang="en-GB" sz="1800" dirty="0">
                <a:effectLst/>
                <a:latin typeface="Times New Roman" panose="02020603050405020304" pitchFamily="18" charset="0"/>
                <a:ea typeface="Times New Roman" panose="02020603050405020304" pitchFamily="18" charset="0"/>
                <a:hlinkClick r:id="rId6"/>
              </a:rPr>
              <a:t>https://www.legislation.gov.uk/uksi/1998/2306/contents/made</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Manual Handling Operations Regulations 1992 (as amended 2002)</a:t>
            </a:r>
          </a:p>
          <a:p>
            <a:pPr marL="0" indent="0">
              <a:buNone/>
            </a:pPr>
            <a:r>
              <a:rPr lang="en-GB" sz="1800" dirty="0">
                <a:effectLst/>
                <a:latin typeface="Times New Roman" panose="02020603050405020304" pitchFamily="18" charset="0"/>
                <a:ea typeface="Times New Roman" panose="02020603050405020304" pitchFamily="18" charset="0"/>
                <a:hlinkClick r:id="rId7"/>
              </a:rPr>
              <a:t>https://www.hse.gov.uk/pubns/books/l23.htm</a:t>
            </a:r>
            <a:endParaRPr lang="en-GB" sz="1800" dirty="0">
              <a:effectLst/>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rPr>
              <a:t>PAT (portable appliance testing)</a:t>
            </a:r>
          </a:p>
          <a:p>
            <a:pPr marL="0" indent="0">
              <a:buNone/>
            </a:pPr>
            <a:r>
              <a:rPr lang="en-GB" sz="1800" dirty="0">
                <a:hlinkClick r:id="rId8"/>
              </a:rPr>
              <a:t>https://www.hse.gov.uk/electricity/faq-portable-appliance-testing.htm</a:t>
            </a:r>
            <a:endParaRPr lang="en-GB" sz="1800" dirty="0"/>
          </a:p>
          <a:p>
            <a:pPr marL="0" indent="0">
              <a:buNone/>
            </a:pPr>
            <a:endParaRPr lang="en-US" sz="1800"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2263603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AD2E99AB-2E73-3036-0025-B5408B885E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13763" y="857250"/>
            <a:ext cx="6858000" cy="5143500"/>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DA6D8BC6-7392-C304-8DE1-24BDE317D6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238750" y="857250"/>
            <a:ext cx="6858000" cy="5143500"/>
          </a:xfrm>
          <a:prstGeom prst="rect">
            <a:avLst/>
          </a:prstGeom>
        </p:spPr>
      </p:pic>
    </p:spTree>
    <p:extLst>
      <p:ext uri="{BB962C8B-B14F-4D97-AF65-F5344CB8AC3E}">
        <p14:creationId xmlns:p14="http://schemas.microsoft.com/office/powerpoint/2010/main" val="671630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CDC43EA-84F8-E611-F206-0FCE9BC70718}"/>
              </a:ext>
            </a:extLst>
          </p:cNvPr>
          <p:cNvPicPr>
            <a:picLocks noChangeAspect="1"/>
          </p:cNvPicPr>
          <p:nvPr/>
        </p:nvPicPr>
        <p:blipFill>
          <a:blip r:embed="rId2"/>
          <a:stretch>
            <a:fillRect/>
          </a:stretch>
        </p:blipFill>
        <p:spPr>
          <a:xfrm>
            <a:off x="490278" y="95250"/>
            <a:ext cx="4769618" cy="6667500"/>
          </a:xfrm>
          <a:prstGeom prst="rect">
            <a:avLst/>
          </a:prstGeom>
        </p:spPr>
      </p:pic>
      <p:pic>
        <p:nvPicPr>
          <p:cNvPr id="26" name="Picture 25">
            <a:extLst>
              <a:ext uri="{FF2B5EF4-FFF2-40B4-BE49-F238E27FC236}">
                <a16:creationId xmlns:a16="http://schemas.microsoft.com/office/drawing/2014/main" id="{A2CD4D88-02E5-33FD-6117-F1CCD52D6E90}"/>
              </a:ext>
            </a:extLst>
          </p:cNvPr>
          <p:cNvPicPr>
            <a:picLocks noChangeAspect="1"/>
          </p:cNvPicPr>
          <p:nvPr/>
        </p:nvPicPr>
        <p:blipFill>
          <a:blip r:embed="rId3"/>
          <a:stretch>
            <a:fillRect/>
          </a:stretch>
        </p:blipFill>
        <p:spPr>
          <a:xfrm>
            <a:off x="5732636" y="0"/>
            <a:ext cx="5336828" cy="6858000"/>
          </a:xfrm>
          <a:prstGeom prst="rect">
            <a:avLst/>
          </a:prstGeom>
        </p:spPr>
      </p:pic>
    </p:spTree>
    <p:extLst>
      <p:ext uri="{BB962C8B-B14F-4D97-AF65-F5344CB8AC3E}">
        <p14:creationId xmlns:p14="http://schemas.microsoft.com/office/powerpoint/2010/main" val="3637487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Borth2014_stakeexample.jpg">
            <a:extLst>
              <a:ext uri="{FF2B5EF4-FFF2-40B4-BE49-F238E27FC236}">
                <a16:creationId xmlns:a16="http://schemas.microsoft.com/office/drawing/2014/main" id="{5F3744AB-7021-02D1-6357-5DE8DEFFBC5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5453" y="4536504"/>
            <a:ext cx="1755645" cy="22911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0576183-AA2F-5AEC-493E-89D38A35BD7B}"/>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655218" y="4714478"/>
            <a:ext cx="6502736" cy="1960765"/>
          </a:xfrm>
          <a:prstGeom prst="rect">
            <a:avLst/>
          </a:prstGeom>
        </p:spPr>
      </p:pic>
      <p:pic>
        <p:nvPicPr>
          <p:cNvPr id="4" name="Picture 2" descr="F:\borth\Borth30911\DSCN7026.JPG">
            <a:extLst>
              <a:ext uri="{FF2B5EF4-FFF2-40B4-BE49-F238E27FC236}">
                <a16:creationId xmlns:a16="http://schemas.microsoft.com/office/drawing/2014/main" id="{CF7B7DE7-7983-1E7D-F2F0-1F8264BEFCA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1656" y="211332"/>
            <a:ext cx="5634930" cy="422619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llanllyr exc 2016\IMG_0305.JPG">
            <a:extLst>
              <a:ext uri="{FF2B5EF4-FFF2-40B4-BE49-F238E27FC236}">
                <a16:creationId xmlns:a16="http://schemas.microsoft.com/office/drawing/2014/main" id="{90034224-73B9-70D2-2200-B2BFE490621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57691" y="0"/>
            <a:ext cx="4200525" cy="560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8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6DA0D-4A2A-CC4D-DB88-EBCA6C074935}"/>
              </a:ext>
            </a:extLst>
          </p:cNvPr>
          <p:cNvSpPr>
            <a:spLocks noGrp="1"/>
          </p:cNvSpPr>
          <p:nvPr>
            <p:ph type="title"/>
          </p:nvPr>
        </p:nvSpPr>
        <p:spPr/>
        <p:txBody>
          <a:bodyPr/>
          <a:lstStyle/>
          <a:p>
            <a:endParaRPr lang="en-GB"/>
          </a:p>
        </p:txBody>
      </p:sp>
      <p:pic>
        <p:nvPicPr>
          <p:cNvPr id="5" name="Content Placeholder 4" descr="A picture containing text, indoor, wall, keyboard&#10;&#10;Description automatically generated">
            <a:extLst>
              <a:ext uri="{FF2B5EF4-FFF2-40B4-BE49-F238E27FC236}">
                <a16:creationId xmlns:a16="http://schemas.microsoft.com/office/drawing/2014/main" id="{7629A422-117B-9591-8AA8-D737C00A47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13596" y="902453"/>
            <a:ext cx="6737457" cy="5053093"/>
          </a:xfrm>
        </p:spPr>
      </p:pic>
    </p:spTree>
    <p:extLst>
      <p:ext uri="{BB962C8B-B14F-4D97-AF65-F5344CB8AC3E}">
        <p14:creationId xmlns:p14="http://schemas.microsoft.com/office/powerpoint/2010/main" val="3926131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B3B1CECE-3E70-B5E0-8F5D-129A41D9B7BE}"/>
              </a:ext>
            </a:extLst>
          </p:cNvPr>
          <p:cNvPicPr>
            <a:picLocks noChangeAspect="1"/>
          </p:cNvPicPr>
          <p:nvPr/>
        </p:nvPicPr>
        <p:blipFill>
          <a:blip r:embed="rId2"/>
          <a:stretch>
            <a:fillRect/>
          </a:stretch>
        </p:blipFill>
        <p:spPr>
          <a:xfrm>
            <a:off x="82633" y="0"/>
            <a:ext cx="4921084" cy="6858000"/>
          </a:xfrm>
          <a:prstGeom prst="rect">
            <a:avLst/>
          </a:prstGeom>
        </p:spPr>
      </p:pic>
      <p:pic>
        <p:nvPicPr>
          <p:cNvPr id="30" name="Picture 29">
            <a:extLst>
              <a:ext uri="{FF2B5EF4-FFF2-40B4-BE49-F238E27FC236}">
                <a16:creationId xmlns:a16="http://schemas.microsoft.com/office/drawing/2014/main" id="{391E276E-4D93-8CA5-6C83-4B77A9CE7C8D}"/>
              </a:ext>
            </a:extLst>
          </p:cNvPr>
          <p:cNvPicPr>
            <a:picLocks noChangeAspect="1"/>
          </p:cNvPicPr>
          <p:nvPr/>
        </p:nvPicPr>
        <p:blipFill>
          <a:blip r:embed="rId3"/>
          <a:stretch>
            <a:fillRect/>
          </a:stretch>
        </p:blipFill>
        <p:spPr>
          <a:xfrm>
            <a:off x="5828786" y="0"/>
            <a:ext cx="4763527" cy="6858000"/>
          </a:xfrm>
          <a:prstGeom prst="rect">
            <a:avLst/>
          </a:prstGeom>
        </p:spPr>
      </p:pic>
    </p:spTree>
    <p:extLst>
      <p:ext uri="{BB962C8B-B14F-4D97-AF65-F5344CB8AC3E}">
        <p14:creationId xmlns:p14="http://schemas.microsoft.com/office/powerpoint/2010/main" val="600685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298C6C0C-0EDC-F347-E213-A437052F57CB}"/>
              </a:ext>
            </a:extLst>
          </p:cNvPr>
          <p:cNvPicPr>
            <a:picLocks noChangeAspect="1"/>
          </p:cNvPicPr>
          <p:nvPr/>
        </p:nvPicPr>
        <p:blipFill>
          <a:blip r:embed="rId2"/>
          <a:stretch>
            <a:fillRect/>
          </a:stretch>
        </p:blipFill>
        <p:spPr>
          <a:xfrm>
            <a:off x="305453" y="0"/>
            <a:ext cx="4761194" cy="6858000"/>
          </a:xfrm>
          <a:prstGeom prst="rect">
            <a:avLst/>
          </a:prstGeom>
        </p:spPr>
      </p:pic>
      <p:pic>
        <p:nvPicPr>
          <p:cNvPr id="28" name="Picture 27">
            <a:extLst>
              <a:ext uri="{FF2B5EF4-FFF2-40B4-BE49-F238E27FC236}">
                <a16:creationId xmlns:a16="http://schemas.microsoft.com/office/drawing/2014/main" id="{AAD71409-6B66-5B9D-DA49-B69FFF0BBD00}"/>
              </a:ext>
            </a:extLst>
          </p:cNvPr>
          <p:cNvPicPr>
            <a:picLocks noChangeAspect="1"/>
          </p:cNvPicPr>
          <p:nvPr/>
        </p:nvPicPr>
        <p:blipFill>
          <a:blip r:embed="rId3"/>
          <a:stretch>
            <a:fillRect/>
          </a:stretch>
        </p:blipFill>
        <p:spPr>
          <a:xfrm>
            <a:off x="5176375" y="202692"/>
            <a:ext cx="6710172" cy="5042916"/>
          </a:xfrm>
          <a:prstGeom prst="rect">
            <a:avLst/>
          </a:prstGeom>
        </p:spPr>
      </p:pic>
    </p:spTree>
    <p:extLst>
      <p:ext uri="{BB962C8B-B14F-4D97-AF65-F5344CB8AC3E}">
        <p14:creationId xmlns:p14="http://schemas.microsoft.com/office/powerpoint/2010/main" val="1796809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055757-DCF3-C908-D13C-44C0598E0537}"/>
              </a:ext>
            </a:extLst>
          </p:cNvPr>
          <p:cNvPicPr>
            <a:picLocks noChangeAspect="1"/>
          </p:cNvPicPr>
          <p:nvPr/>
        </p:nvPicPr>
        <p:blipFill>
          <a:blip r:embed="rId2"/>
          <a:stretch>
            <a:fillRect/>
          </a:stretch>
        </p:blipFill>
        <p:spPr>
          <a:xfrm>
            <a:off x="2329530" y="0"/>
            <a:ext cx="7532939" cy="6858000"/>
          </a:xfrm>
          <a:prstGeom prst="rect">
            <a:avLst/>
          </a:prstGeom>
        </p:spPr>
      </p:pic>
    </p:spTree>
    <p:extLst>
      <p:ext uri="{BB962C8B-B14F-4D97-AF65-F5344CB8AC3E}">
        <p14:creationId xmlns:p14="http://schemas.microsoft.com/office/powerpoint/2010/main" val="1031736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719F16-FE5A-C4FF-5BC7-5015DA2DF469}"/>
              </a:ext>
            </a:extLst>
          </p:cNvPr>
          <p:cNvPicPr>
            <a:picLocks noChangeAspect="1"/>
          </p:cNvPicPr>
          <p:nvPr/>
        </p:nvPicPr>
        <p:blipFill>
          <a:blip r:embed="rId2"/>
          <a:stretch>
            <a:fillRect/>
          </a:stretch>
        </p:blipFill>
        <p:spPr>
          <a:xfrm>
            <a:off x="2778054" y="0"/>
            <a:ext cx="6635892" cy="6858000"/>
          </a:xfrm>
          <a:prstGeom prst="rect">
            <a:avLst/>
          </a:prstGeom>
        </p:spPr>
      </p:pic>
    </p:spTree>
    <p:extLst>
      <p:ext uri="{BB962C8B-B14F-4D97-AF65-F5344CB8AC3E}">
        <p14:creationId xmlns:p14="http://schemas.microsoft.com/office/powerpoint/2010/main" val="182469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700B02-D22A-5352-92D9-E957CE2F9188}"/>
              </a:ext>
            </a:extLst>
          </p:cNvPr>
          <p:cNvPicPr>
            <a:picLocks noChangeAspect="1"/>
          </p:cNvPicPr>
          <p:nvPr/>
        </p:nvPicPr>
        <p:blipFill>
          <a:blip r:embed="rId2"/>
          <a:stretch>
            <a:fillRect/>
          </a:stretch>
        </p:blipFill>
        <p:spPr>
          <a:xfrm>
            <a:off x="901680" y="0"/>
            <a:ext cx="10388640" cy="6858000"/>
          </a:xfrm>
          <a:prstGeom prst="rect">
            <a:avLst/>
          </a:prstGeom>
        </p:spPr>
      </p:pic>
    </p:spTree>
    <p:extLst>
      <p:ext uri="{BB962C8B-B14F-4D97-AF65-F5344CB8AC3E}">
        <p14:creationId xmlns:p14="http://schemas.microsoft.com/office/powerpoint/2010/main" val="94337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cstate="print">
            <a:extLst>
              <a:ext uri="{28A0092B-C50C-407E-A947-70E740481C1C}">
                <a14:useLocalDpi xmlns:a14="http://schemas.microsoft.com/office/drawing/2010/main" val="0"/>
              </a:ext>
            </a:extLst>
          </a:blip>
          <a:stretch>
            <a:fillRect/>
          </a:stretch>
        </p:blipFill>
        <p:spPr>
          <a:xfrm rot="5400000">
            <a:off x="4532307" y="-1210586"/>
            <a:ext cx="3177197" cy="9144001"/>
          </a:xfrm>
          <a:prstGeom prst="rect">
            <a:avLst/>
          </a:prstGeom>
        </p:spPr>
      </p:pic>
      <p:pic>
        <p:nvPicPr>
          <p:cNvPr id="3" name="Picture 2"/>
          <p:cNvPicPr>
            <a:picLocks noChangeAspect="1"/>
          </p:cNvPicPr>
          <p:nvPr/>
        </p:nvPicPr>
        <p:blipFill>
          <a:blip r:embed="rId4"/>
          <a:stretch>
            <a:fillRect/>
          </a:stretch>
        </p:blipFill>
        <p:spPr>
          <a:xfrm>
            <a:off x="1571353" y="4950014"/>
            <a:ext cx="2358207" cy="1647998"/>
          </a:xfrm>
          <a:prstGeom prst="rect">
            <a:avLst/>
          </a:prstGeom>
        </p:spPr>
      </p:pic>
      <p:pic>
        <p:nvPicPr>
          <p:cNvPr id="4" name="Picture 3"/>
          <p:cNvPicPr>
            <a:picLocks noChangeAspect="1"/>
          </p:cNvPicPr>
          <p:nvPr/>
        </p:nvPicPr>
        <p:blipFill>
          <a:blip r:embed="rId5"/>
          <a:stretch>
            <a:fillRect/>
          </a:stretch>
        </p:blipFill>
        <p:spPr>
          <a:xfrm>
            <a:off x="8506511" y="188641"/>
            <a:ext cx="2208247" cy="1656185"/>
          </a:xfrm>
          <a:prstGeom prst="rect">
            <a:avLst/>
          </a:prstGeom>
        </p:spPr>
      </p:pic>
    </p:spTree>
    <p:extLst>
      <p:ext uri="{BB962C8B-B14F-4D97-AF65-F5344CB8AC3E}">
        <p14:creationId xmlns:p14="http://schemas.microsoft.com/office/powerpoint/2010/main" val="1333408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D53C-CDFE-3D4A-8801-1930C9F9BA91}"/>
              </a:ext>
            </a:extLst>
          </p:cNvPr>
          <p:cNvSpPr>
            <a:spLocks noGrp="1"/>
          </p:cNvSpPr>
          <p:nvPr>
            <p:ph type="title"/>
          </p:nvPr>
        </p:nvSpPr>
        <p:spPr/>
        <p:txBody>
          <a:bodyPr/>
          <a:lstStyle/>
          <a:p>
            <a:r>
              <a:rPr lang="en-GB" dirty="0"/>
              <a:t>Fume cupboards –cellulose extraction (wood), pollen from sediments</a:t>
            </a:r>
          </a:p>
        </p:txBody>
      </p:sp>
      <p:pic>
        <p:nvPicPr>
          <p:cNvPr id="4" name="Content Placeholder 3">
            <a:extLst>
              <a:ext uri="{FF2B5EF4-FFF2-40B4-BE49-F238E27FC236}">
                <a16:creationId xmlns:a16="http://schemas.microsoft.com/office/drawing/2014/main" id="{396EEEE7-C506-2B56-741A-681257B7AE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99716" y="2031205"/>
            <a:ext cx="5801784" cy="4351338"/>
          </a:xfrm>
          <a:prstGeom prst="rect">
            <a:avLst/>
          </a:prstGeom>
        </p:spPr>
      </p:pic>
      <p:pic>
        <p:nvPicPr>
          <p:cNvPr id="6" name="Picture 5">
            <a:extLst>
              <a:ext uri="{FF2B5EF4-FFF2-40B4-BE49-F238E27FC236}">
                <a16:creationId xmlns:a16="http://schemas.microsoft.com/office/drawing/2014/main" id="{DED448F2-52E7-E2EF-2354-652BBBBF57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216" y="2031205"/>
            <a:ext cx="5801784" cy="4351338"/>
          </a:xfrm>
          <a:prstGeom prst="rect">
            <a:avLst/>
          </a:prstGeom>
        </p:spPr>
      </p:pic>
    </p:spTree>
    <p:extLst>
      <p:ext uri="{BB962C8B-B14F-4D97-AF65-F5344CB8AC3E}">
        <p14:creationId xmlns:p14="http://schemas.microsoft.com/office/powerpoint/2010/main" val="3619970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3394-FF84-1CC0-B3AB-0BB3EB0662E1}"/>
              </a:ext>
            </a:extLst>
          </p:cNvPr>
          <p:cNvSpPr>
            <a:spLocks noGrp="1"/>
          </p:cNvSpPr>
          <p:nvPr>
            <p:ph type="title"/>
          </p:nvPr>
        </p:nvSpPr>
        <p:spPr/>
        <p:txBody>
          <a:bodyPr/>
          <a:lstStyle/>
          <a:p>
            <a:r>
              <a:rPr lang="en-GB" dirty="0"/>
              <a:t>Furnaces – Loss on ignition - sediments, cleaning glassware. </a:t>
            </a:r>
          </a:p>
        </p:txBody>
      </p:sp>
      <p:pic>
        <p:nvPicPr>
          <p:cNvPr id="5" name="Content Placeholder 4" descr="A picture containing text, indoor, wall, equipment&#10;&#10;Description automatically generated">
            <a:extLst>
              <a:ext uri="{FF2B5EF4-FFF2-40B4-BE49-F238E27FC236}">
                <a16:creationId xmlns:a16="http://schemas.microsoft.com/office/drawing/2014/main" id="{8A0DD0DD-06B8-8452-D0F6-57E02BB671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81275" y="1716881"/>
            <a:ext cx="6367992" cy="4775994"/>
          </a:xfrm>
        </p:spPr>
      </p:pic>
    </p:spTree>
    <p:extLst>
      <p:ext uri="{BB962C8B-B14F-4D97-AF65-F5344CB8AC3E}">
        <p14:creationId xmlns:p14="http://schemas.microsoft.com/office/powerpoint/2010/main" val="1215344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C88230-1270-24A8-F720-883EEC3368C5}"/>
              </a:ext>
            </a:extLst>
          </p:cNvPr>
          <p:cNvPicPr>
            <a:picLocks noChangeAspect="1"/>
          </p:cNvPicPr>
          <p:nvPr/>
        </p:nvPicPr>
        <p:blipFill>
          <a:blip r:embed="rId2"/>
          <a:stretch>
            <a:fillRect/>
          </a:stretch>
        </p:blipFill>
        <p:spPr>
          <a:xfrm>
            <a:off x="2519674" y="0"/>
            <a:ext cx="7152651" cy="6858000"/>
          </a:xfrm>
          <a:prstGeom prst="rect">
            <a:avLst/>
          </a:prstGeom>
        </p:spPr>
      </p:pic>
    </p:spTree>
    <p:extLst>
      <p:ext uri="{BB962C8B-B14F-4D97-AF65-F5344CB8AC3E}">
        <p14:creationId xmlns:p14="http://schemas.microsoft.com/office/powerpoint/2010/main" val="3648045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829430-3AB5-B3CF-5CA5-C05CCB8CAF94}"/>
              </a:ext>
            </a:extLst>
          </p:cNvPr>
          <p:cNvPicPr>
            <a:picLocks noChangeAspect="1"/>
          </p:cNvPicPr>
          <p:nvPr/>
        </p:nvPicPr>
        <p:blipFill>
          <a:blip r:embed="rId2"/>
          <a:stretch>
            <a:fillRect/>
          </a:stretch>
        </p:blipFill>
        <p:spPr>
          <a:xfrm>
            <a:off x="84303" y="0"/>
            <a:ext cx="6384593" cy="6858000"/>
          </a:xfrm>
          <a:prstGeom prst="rect">
            <a:avLst/>
          </a:prstGeom>
        </p:spPr>
      </p:pic>
      <p:pic>
        <p:nvPicPr>
          <p:cNvPr id="4" name="Picture 3">
            <a:extLst>
              <a:ext uri="{FF2B5EF4-FFF2-40B4-BE49-F238E27FC236}">
                <a16:creationId xmlns:a16="http://schemas.microsoft.com/office/drawing/2014/main" id="{17A11D08-A657-9B10-F3EB-92DB877F57A6}"/>
              </a:ext>
            </a:extLst>
          </p:cNvPr>
          <p:cNvPicPr>
            <a:picLocks noChangeAspect="1"/>
          </p:cNvPicPr>
          <p:nvPr/>
        </p:nvPicPr>
        <p:blipFill>
          <a:blip r:embed="rId3"/>
          <a:stretch>
            <a:fillRect/>
          </a:stretch>
        </p:blipFill>
        <p:spPr>
          <a:xfrm>
            <a:off x="6468896" y="1778000"/>
            <a:ext cx="5653566" cy="2955925"/>
          </a:xfrm>
          <a:prstGeom prst="rect">
            <a:avLst/>
          </a:prstGeom>
        </p:spPr>
      </p:pic>
    </p:spTree>
    <p:extLst>
      <p:ext uri="{BB962C8B-B14F-4D97-AF65-F5344CB8AC3E}">
        <p14:creationId xmlns:p14="http://schemas.microsoft.com/office/powerpoint/2010/main" val="1608848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7FC20-56E3-4977-43DD-EF463E91C4B5}"/>
              </a:ext>
            </a:extLst>
          </p:cNvPr>
          <p:cNvSpPr>
            <a:spLocks noGrp="1"/>
          </p:cNvSpPr>
          <p:nvPr>
            <p:ph type="title"/>
          </p:nvPr>
        </p:nvSpPr>
        <p:spPr/>
        <p:txBody>
          <a:bodyPr/>
          <a:lstStyle/>
          <a:p>
            <a:r>
              <a:rPr lang="en-GB" dirty="0"/>
              <a:t>Chemical use/Inventory/storage</a:t>
            </a:r>
          </a:p>
        </p:txBody>
      </p:sp>
      <p:sp>
        <p:nvSpPr>
          <p:cNvPr id="3" name="Content Placeholder 2">
            <a:extLst>
              <a:ext uri="{FF2B5EF4-FFF2-40B4-BE49-F238E27FC236}">
                <a16:creationId xmlns:a16="http://schemas.microsoft.com/office/drawing/2014/main" id="{8A68AA00-8D07-91DD-A44C-75BB13613897}"/>
              </a:ext>
            </a:extLst>
          </p:cNvPr>
          <p:cNvSpPr>
            <a:spLocks noGrp="1"/>
          </p:cNvSpPr>
          <p:nvPr>
            <p:ph idx="1"/>
          </p:nvPr>
        </p:nvSpPr>
        <p:spPr>
          <a:xfrm>
            <a:off x="731405" y="1358900"/>
            <a:ext cx="10515600" cy="4351338"/>
          </a:xfrm>
        </p:spPr>
        <p:txBody>
          <a:bodyPr>
            <a:normAutofit/>
          </a:bodyPr>
          <a:lstStyle/>
          <a:p>
            <a:r>
              <a:rPr lang="en-GB" dirty="0"/>
              <a:t>MSDS (Material Safety Data Sheet) for each chemical </a:t>
            </a:r>
            <a:r>
              <a:rPr lang="en-GB" dirty="0">
                <a:hlinkClick r:id="rId2"/>
              </a:rPr>
              <a:t>https://app.ecoonline.com//documents/msds/1009458/22784510_286_bad49491ac18d1e2bbcdf1fa7ea0eb47.pdf</a:t>
            </a:r>
            <a:endParaRPr lang="en-GB" dirty="0"/>
          </a:p>
          <a:p>
            <a:r>
              <a:rPr lang="en-GB" dirty="0"/>
              <a:t>COSHH risk assessment for each chemical and each procedure.</a:t>
            </a:r>
          </a:p>
          <a:p>
            <a:r>
              <a:rPr lang="en-GB" dirty="0"/>
              <a:t>Correct storage of chemicals. Bases/acids/flammables.</a:t>
            </a:r>
          </a:p>
          <a:p>
            <a:r>
              <a:rPr lang="en-GB" dirty="0"/>
              <a:t>Inventory of chemicals – location, amounts, Risk assessments, SDS etc all in one place (</a:t>
            </a:r>
            <a:r>
              <a:rPr lang="en-GB" dirty="0" err="1"/>
              <a:t>Ecoonline</a:t>
            </a:r>
            <a:r>
              <a:rPr lang="en-GB" dirty="0"/>
              <a:t>)</a:t>
            </a:r>
          </a:p>
          <a:p>
            <a:endParaRPr lang="en-GB" dirty="0"/>
          </a:p>
        </p:txBody>
      </p:sp>
      <p:pic>
        <p:nvPicPr>
          <p:cNvPr id="4" name="Picture 3">
            <a:extLst>
              <a:ext uri="{FF2B5EF4-FFF2-40B4-BE49-F238E27FC236}">
                <a16:creationId xmlns:a16="http://schemas.microsoft.com/office/drawing/2014/main" id="{3721EFA8-9023-E585-B5C6-54673C0A6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4500563"/>
            <a:ext cx="4514850" cy="229354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preview">
            <a:extLst>
              <a:ext uri="{FF2B5EF4-FFF2-40B4-BE49-F238E27FC236}">
                <a16:creationId xmlns:a16="http://schemas.microsoft.com/office/drawing/2014/main" id="{2B473ABC-317C-72B6-F226-5AD55D71B0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4301" y="4072876"/>
            <a:ext cx="1984068" cy="264542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icture containing text, indoor&#10;&#10;Description automatically generated">
            <a:extLst>
              <a:ext uri="{FF2B5EF4-FFF2-40B4-BE49-F238E27FC236}">
                <a16:creationId xmlns:a16="http://schemas.microsoft.com/office/drawing/2014/main" id="{0CFF38B3-0CD4-5A92-F12F-D2041264E8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765322" y="4403554"/>
            <a:ext cx="2645425" cy="1984069"/>
          </a:xfrm>
          <a:prstGeom prst="rect">
            <a:avLst/>
          </a:prstGeom>
        </p:spPr>
      </p:pic>
    </p:spTree>
    <p:extLst>
      <p:ext uri="{BB962C8B-B14F-4D97-AF65-F5344CB8AC3E}">
        <p14:creationId xmlns:p14="http://schemas.microsoft.com/office/powerpoint/2010/main" val="1703550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6B44FA-4545-3534-88BE-72618549DAB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50193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585755-5835-F36E-2323-CED2121FC678}"/>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571D83A0-D856-7C3A-D327-67FCD272A8C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10807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A0717F-61A7-6AB2-D7C9-C2BF57269EC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0906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355E33-ABDD-304B-D99D-07C815E5CF7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33348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E3A760-7C29-399D-07F9-B18779F14EC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5179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80B4C9-AB14-7AE8-06D0-1CCCD3C6BBF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6299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344A1-972F-8948-39B8-C7049DDD00C1}"/>
              </a:ext>
            </a:extLst>
          </p:cNvPr>
          <p:cNvSpPr>
            <a:spLocks noGrp="1"/>
          </p:cNvSpPr>
          <p:nvPr>
            <p:ph type="title"/>
          </p:nvPr>
        </p:nvSpPr>
        <p:spPr>
          <a:xfrm>
            <a:off x="142875" y="-46038"/>
            <a:ext cx="10515600" cy="1325563"/>
          </a:xfrm>
        </p:spPr>
        <p:txBody>
          <a:bodyPr/>
          <a:lstStyle/>
          <a:p>
            <a:r>
              <a:rPr lang="en-GB" dirty="0" err="1"/>
              <a:t>Ecoonline</a:t>
            </a:r>
            <a:r>
              <a:rPr lang="en-GB" dirty="0"/>
              <a:t> – online chemical database</a:t>
            </a:r>
          </a:p>
        </p:txBody>
      </p:sp>
      <p:pic>
        <p:nvPicPr>
          <p:cNvPr id="5" name="Content Placeholder 4">
            <a:extLst>
              <a:ext uri="{FF2B5EF4-FFF2-40B4-BE49-F238E27FC236}">
                <a16:creationId xmlns:a16="http://schemas.microsoft.com/office/drawing/2014/main" id="{EE789FEF-134E-D021-A448-6C4E42DD4B6E}"/>
              </a:ext>
            </a:extLst>
          </p:cNvPr>
          <p:cNvPicPr>
            <a:picLocks noGrp="1" noChangeAspect="1"/>
          </p:cNvPicPr>
          <p:nvPr>
            <p:ph idx="1"/>
          </p:nvPr>
        </p:nvPicPr>
        <p:blipFill>
          <a:blip r:embed="rId2"/>
          <a:stretch>
            <a:fillRect/>
          </a:stretch>
        </p:blipFill>
        <p:spPr>
          <a:xfrm>
            <a:off x="571500" y="980281"/>
            <a:ext cx="10172700" cy="5722144"/>
          </a:xfrm>
        </p:spPr>
      </p:pic>
    </p:spTree>
    <p:extLst>
      <p:ext uri="{BB962C8B-B14F-4D97-AF65-F5344CB8AC3E}">
        <p14:creationId xmlns:p14="http://schemas.microsoft.com/office/powerpoint/2010/main" val="509175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A3F8B-C048-D07B-6C0E-123A783522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4DF40C-AC3A-00AB-B0EE-194C1C7FA96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64D5739-1533-AEEF-2F1E-3E2C20C5A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6331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7053023-B455-C861-31BC-40FE86249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494464" y="1281112"/>
            <a:ext cx="5727700" cy="4295775"/>
          </a:xfrm>
          <a:prstGeom prst="rect">
            <a:avLst/>
          </a:prstGeom>
        </p:spPr>
      </p:pic>
      <p:pic>
        <p:nvPicPr>
          <p:cNvPr id="5" name="Picture 4" descr="A picture containing yellow, outdoor, container, bin&#10;&#10;Description automatically generated">
            <a:extLst>
              <a:ext uri="{FF2B5EF4-FFF2-40B4-BE49-F238E27FC236}">
                <a16:creationId xmlns:a16="http://schemas.microsoft.com/office/drawing/2014/main" id="{C5E5AB21-BCAF-F16C-7CBA-D986407AEE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164" y="1020617"/>
            <a:ext cx="6422352" cy="4816764"/>
          </a:xfrm>
          <a:prstGeom prst="rect">
            <a:avLst/>
          </a:prstGeom>
        </p:spPr>
      </p:pic>
    </p:spTree>
    <p:extLst>
      <p:ext uri="{BB962C8B-B14F-4D97-AF65-F5344CB8AC3E}">
        <p14:creationId xmlns:p14="http://schemas.microsoft.com/office/powerpoint/2010/main" val="40591046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91C895-358B-2EE5-767E-339F2BAE7E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7055" y="1330941"/>
            <a:ext cx="4406083" cy="3304562"/>
          </a:xfrm>
          <a:prstGeom prst="rect">
            <a:avLst/>
          </a:prstGeom>
        </p:spPr>
      </p:pic>
      <p:pic>
        <p:nvPicPr>
          <p:cNvPr id="4" name="Picture 3" descr="Text, letter&#10;&#10;Description automatically generated">
            <a:extLst>
              <a:ext uri="{FF2B5EF4-FFF2-40B4-BE49-F238E27FC236}">
                <a16:creationId xmlns:a16="http://schemas.microsoft.com/office/drawing/2014/main" id="{798A7147-57A1-0A88-4109-C684612CEE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073684" y="1345437"/>
            <a:ext cx="5556167" cy="4167125"/>
          </a:xfrm>
          <a:prstGeom prst="rect">
            <a:avLst/>
          </a:prstGeom>
        </p:spPr>
      </p:pic>
      <p:pic>
        <p:nvPicPr>
          <p:cNvPr id="6" name="Picture 5" descr="A picture containing text, picture frame&#10;&#10;Description automatically generated">
            <a:extLst>
              <a:ext uri="{FF2B5EF4-FFF2-40B4-BE49-F238E27FC236}">
                <a16:creationId xmlns:a16="http://schemas.microsoft.com/office/drawing/2014/main" id="{298B32CA-3461-2EA7-E0D1-0231A6EB87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518248" y="1330938"/>
            <a:ext cx="4406085" cy="3304564"/>
          </a:xfrm>
          <a:prstGeom prst="rect">
            <a:avLst/>
          </a:prstGeom>
        </p:spPr>
      </p:pic>
    </p:spTree>
    <p:extLst>
      <p:ext uri="{BB962C8B-B14F-4D97-AF65-F5344CB8AC3E}">
        <p14:creationId xmlns:p14="http://schemas.microsoft.com/office/powerpoint/2010/main" val="901822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8BB30D76-8D27-4F0F-B4B1-7D81B914D3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62787" y="1313388"/>
            <a:ext cx="5451767" cy="4088825"/>
          </a:xfrm>
          <a:prstGeom prst="rect">
            <a:avLst/>
          </a:prstGeom>
        </p:spPr>
      </p:pic>
      <p:pic>
        <p:nvPicPr>
          <p:cNvPr id="4" name="Picture 3" descr="Text&#10;&#10;Description automatically generated">
            <a:extLst>
              <a:ext uri="{FF2B5EF4-FFF2-40B4-BE49-F238E27FC236}">
                <a16:creationId xmlns:a16="http://schemas.microsoft.com/office/drawing/2014/main" id="{0B27742A-7806-7803-3462-B3D4924942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158530" y="857250"/>
            <a:ext cx="6858000" cy="5143500"/>
          </a:xfrm>
          <a:prstGeom prst="rect">
            <a:avLst/>
          </a:prstGeom>
        </p:spPr>
      </p:pic>
    </p:spTree>
    <p:extLst>
      <p:ext uri="{BB962C8B-B14F-4D97-AF65-F5344CB8AC3E}">
        <p14:creationId xmlns:p14="http://schemas.microsoft.com/office/powerpoint/2010/main" val="3188655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6EA8189-6DEE-C152-B643-25AAE284678A}"/>
              </a:ext>
            </a:extLst>
          </p:cNvPr>
          <p:cNvPicPr>
            <a:picLocks noChangeAspect="1"/>
          </p:cNvPicPr>
          <p:nvPr/>
        </p:nvPicPr>
        <p:blipFill>
          <a:blip r:embed="rId2"/>
          <a:stretch>
            <a:fillRect/>
          </a:stretch>
        </p:blipFill>
        <p:spPr>
          <a:xfrm>
            <a:off x="0" y="0"/>
            <a:ext cx="12192000" cy="6857999"/>
          </a:xfrm>
          <a:prstGeom prst="rect">
            <a:avLst/>
          </a:prstGeom>
        </p:spPr>
      </p:pic>
      <p:sp>
        <p:nvSpPr>
          <p:cNvPr id="3" name="TextBox 2">
            <a:extLst>
              <a:ext uri="{FF2B5EF4-FFF2-40B4-BE49-F238E27FC236}">
                <a16:creationId xmlns:a16="http://schemas.microsoft.com/office/drawing/2014/main" id="{78F8EDDC-FF57-3C13-662D-8E28824D72A2}"/>
              </a:ext>
            </a:extLst>
          </p:cNvPr>
          <p:cNvSpPr txBox="1"/>
          <p:nvPr/>
        </p:nvSpPr>
        <p:spPr>
          <a:xfrm>
            <a:off x="991998" y="893238"/>
            <a:ext cx="6094602" cy="1477328"/>
          </a:xfrm>
          <a:prstGeom prst="rect">
            <a:avLst/>
          </a:prstGeom>
          <a:noFill/>
        </p:spPr>
        <p:txBody>
          <a:bodyPr wrap="square">
            <a:spAutoFit/>
          </a:bodyPr>
          <a:lstStyle/>
          <a:p>
            <a:pPr marL="285750" indent="-285750">
              <a:buFont typeface="Arial" panose="020B0604020202020204" pitchFamily="34" charset="0"/>
              <a:buChar char="•"/>
            </a:pPr>
            <a:r>
              <a:rPr lang="en-GB">
                <a:hlinkClick r:id="rId3"/>
              </a:rPr>
              <a:t>Health and Safety | UWTSD Intranet</a:t>
            </a:r>
            <a:endParaRPr lang="en-GB" dirty="0">
              <a:solidFill>
                <a:srgbClr val="0563C1"/>
              </a:solidFill>
              <a:hlinkClick r:id="rId4">
                <a:extLst>
                  <a:ext uri="{A12FA001-AC4F-418D-AE19-62706E023703}">
                    <ahyp:hlinkClr xmlns:ahyp="http://schemas.microsoft.com/office/drawing/2018/hyperlinkcolor" val="tx"/>
                  </a:ext>
                </a:extLst>
              </a:hlinkClick>
            </a:endParaRPr>
          </a:p>
          <a:p>
            <a:pPr marL="285750" indent="-285750">
              <a:buFont typeface="Arial" panose="020B0604020202020204" pitchFamily="34" charset="0"/>
              <a:buChar char="•"/>
            </a:pPr>
            <a:r>
              <a:rPr lang="en-GB" b="1" dirty="0">
                <a:solidFill>
                  <a:schemeClr val="bg2"/>
                </a:solidFill>
                <a:hlinkClick r:id="rId5">
                  <a:extLst>
                    <a:ext uri="{A12FA001-AC4F-418D-AE19-62706E023703}">
                      <ahyp:hlinkClr xmlns:ahyp="http://schemas.microsoft.com/office/drawing/2018/hyperlinkcolor" val="tx"/>
                    </a:ext>
                  </a:extLst>
                </a:hlinkClick>
              </a:rPr>
              <a:t>https://chemicalsafety.ecoonline.com/</a:t>
            </a:r>
            <a:endParaRPr lang="en-GB" b="1" dirty="0">
              <a:solidFill>
                <a:schemeClr val="bg2"/>
              </a:solidFill>
            </a:endParaRPr>
          </a:p>
          <a:p>
            <a:pPr marL="285750" indent="-285750">
              <a:buFont typeface="Arial" panose="020B0604020202020204" pitchFamily="34" charset="0"/>
              <a:buChar char="•"/>
            </a:pPr>
            <a:r>
              <a:rPr lang="en-GB" b="1" dirty="0">
                <a:solidFill>
                  <a:schemeClr val="bg2"/>
                </a:solidFill>
                <a:hlinkClick r:id="rId6">
                  <a:extLst>
                    <a:ext uri="{A12FA001-AC4F-418D-AE19-62706E023703}">
                      <ahyp:hlinkClr xmlns:ahyp="http://schemas.microsoft.com/office/drawing/2018/hyperlinkcolor" val="tx"/>
                    </a:ext>
                  </a:extLst>
                </a:hlinkClick>
              </a:rPr>
              <a:t>https://www.hse.gov.uk/legislation/hswa.htm</a:t>
            </a:r>
            <a:endParaRPr lang="en-GB" b="1" dirty="0">
              <a:solidFill>
                <a:schemeClr val="bg2"/>
              </a:solidFill>
            </a:endParaRP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59776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1225</TotalTime>
  <Words>491</Words>
  <Application>Microsoft Office PowerPoint</Application>
  <PresentationFormat>Widescreen</PresentationFormat>
  <Paragraphs>38</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Health and safety legislation in environmental archaeology</vt:lpstr>
      <vt:lpstr>PowerPoint Presentation</vt:lpstr>
      <vt:lpstr>PowerPoint Presentation</vt:lpstr>
      <vt:lpstr>PowerPoint Presentation</vt:lpstr>
      <vt:lpstr>PowerPoint Presentation</vt:lpstr>
      <vt:lpstr>PowerPoint Presentation</vt:lpstr>
      <vt:lpstr>Health and safety at work act 1974 – basis of British health and safety law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Fume cupboards –cellulose extraction (wood), pollen from sediments</vt:lpstr>
      <vt:lpstr>Furnaces – Loss on ignition - sediments, cleaning glassware. </vt:lpstr>
      <vt:lpstr>PowerPoint Presentation</vt:lpstr>
      <vt:lpstr>PowerPoint Presentation</vt:lpstr>
      <vt:lpstr>Chemical use/Inventory/storage</vt:lpstr>
      <vt:lpstr>PowerPoint Presentation</vt:lpstr>
      <vt:lpstr>PowerPoint Presentation</vt:lpstr>
      <vt:lpstr>PowerPoint Presentation</vt:lpstr>
      <vt:lpstr>PowerPoint Presentation</vt:lpstr>
      <vt:lpstr>PowerPoint Presentation</vt:lpstr>
      <vt:lpstr>PowerPoint Presentation</vt:lpstr>
      <vt:lpstr>Ecoonline – online chemical database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legislation in archaeological science</dc:title>
  <dc:creator>Roderick Bale</dc:creator>
  <cp:lastModifiedBy>Roderick Bale</cp:lastModifiedBy>
  <cp:revision>38</cp:revision>
  <dcterms:created xsi:type="dcterms:W3CDTF">2023-03-04T14:18:24Z</dcterms:created>
  <dcterms:modified xsi:type="dcterms:W3CDTF">2025-03-24T10:29:33Z</dcterms:modified>
</cp:coreProperties>
</file>