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0"/>
  </p:notesMasterIdLst>
  <p:sldIdLst>
    <p:sldId id="259" r:id="rId2"/>
    <p:sldId id="675" r:id="rId3"/>
    <p:sldId id="661" r:id="rId4"/>
    <p:sldId id="662" r:id="rId5"/>
    <p:sldId id="669" r:id="rId6"/>
    <p:sldId id="663" r:id="rId7"/>
    <p:sldId id="649" r:id="rId8"/>
    <p:sldId id="650" r:id="rId9"/>
    <p:sldId id="657" r:id="rId10"/>
    <p:sldId id="316" r:id="rId11"/>
    <p:sldId id="642" r:id="rId12"/>
    <p:sldId id="645" r:id="rId13"/>
    <p:sldId id="664" r:id="rId14"/>
    <p:sldId id="676" r:id="rId15"/>
    <p:sldId id="677" r:id="rId16"/>
    <p:sldId id="671" r:id="rId17"/>
    <p:sldId id="678" r:id="rId18"/>
    <p:sldId id="679" r:id="rId19"/>
    <p:sldId id="672" r:id="rId20"/>
    <p:sldId id="680" r:id="rId21"/>
    <p:sldId id="591" r:id="rId22"/>
    <p:sldId id="668" r:id="rId23"/>
    <p:sldId id="585" r:id="rId24"/>
    <p:sldId id="683" r:id="rId25"/>
    <p:sldId id="658" r:id="rId26"/>
    <p:sldId id="674" r:id="rId27"/>
    <p:sldId id="681" r:id="rId28"/>
    <p:sldId id="684"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1176" autoAdjust="0"/>
    <p:restoredTop sz="90805" autoAdjust="0"/>
  </p:normalViewPr>
  <p:slideViewPr>
    <p:cSldViewPr snapToGrid="0">
      <p:cViewPr varScale="1">
        <p:scale>
          <a:sx n="63" d="100"/>
          <a:sy n="63" d="100"/>
        </p:scale>
        <p:origin x="76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DC15DE-5C95-49BA-9D28-9F1B64BC2E36}" type="datetimeFigureOut">
              <a:rPr lang="en-GB" smtClean="0"/>
              <a:t>28/01/2026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219E802-ED00-4A52-97C8-1C0C840DA644}" type="slidenum">
              <a:rPr lang="en-GB" smtClean="0"/>
              <a:t>‹#›</a:t>
            </a:fld>
            <a:endParaRPr lang="en-GB"/>
          </a:p>
        </p:txBody>
      </p:sp>
    </p:spTree>
    <p:extLst>
      <p:ext uri="{BB962C8B-B14F-4D97-AF65-F5344CB8AC3E}">
        <p14:creationId xmlns:p14="http://schemas.microsoft.com/office/powerpoint/2010/main" val="28597709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Image Placeholder 1">
            <a:extLst>
              <a:ext uri="{FF2B5EF4-FFF2-40B4-BE49-F238E27FC236}">
                <a16:creationId xmlns:a16="http://schemas.microsoft.com/office/drawing/2014/main" id="{AF1F00B5-0F88-477E-BD10-8C120D7A4F7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9" name="Notes Placeholder 2">
            <a:extLst>
              <a:ext uri="{FF2B5EF4-FFF2-40B4-BE49-F238E27FC236}">
                <a16:creationId xmlns:a16="http://schemas.microsoft.com/office/drawing/2014/main" id="{8807F007-5317-48AF-A6F9-239D6EE1A63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dirty="0"/>
          </a:p>
        </p:txBody>
      </p:sp>
      <p:sp>
        <p:nvSpPr>
          <p:cNvPr id="9220" name="Slide Number Placeholder 3">
            <a:extLst>
              <a:ext uri="{FF2B5EF4-FFF2-40B4-BE49-F238E27FC236}">
                <a16:creationId xmlns:a16="http://schemas.microsoft.com/office/drawing/2014/main" id="{AB9901F3-5F41-44D4-AC92-75EAC1FE1B99}"/>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E8BE9FF6-558A-4FE3-8952-B5B77695DD12}" type="slidenum">
              <a:rPr kumimoji="0" lang="en-GB"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a:t>
            </a:fld>
            <a:endParaRPr kumimoji="0" lang="en-GB"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219E802-ED00-4A52-97C8-1C0C840DA644}" type="slidenum">
              <a:rPr lang="en-GB" smtClean="0"/>
              <a:t>3</a:t>
            </a:fld>
            <a:endParaRPr lang="en-GB"/>
          </a:p>
        </p:txBody>
      </p:sp>
    </p:spTree>
    <p:extLst>
      <p:ext uri="{BB962C8B-B14F-4D97-AF65-F5344CB8AC3E}">
        <p14:creationId xmlns:p14="http://schemas.microsoft.com/office/powerpoint/2010/main" val="2695941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219E802-ED00-4A52-97C8-1C0C840DA644}" type="slidenum">
              <a:rPr lang="en-GB" smtClean="0"/>
              <a:t>5</a:t>
            </a:fld>
            <a:endParaRPr lang="en-GB"/>
          </a:p>
        </p:txBody>
      </p:sp>
    </p:spTree>
    <p:extLst>
      <p:ext uri="{BB962C8B-B14F-4D97-AF65-F5344CB8AC3E}">
        <p14:creationId xmlns:p14="http://schemas.microsoft.com/office/powerpoint/2010/main" val="38439118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219E802-ED00-4A52-97C8-1C0C840DA644}" type="slidenum">
              <a:rPr lang="en-GB" smtClean="0"/>
              <a:t>6</a:t>
            </a:fld>
            <a:endParaRPr lang="en-GB"/>
          </a:p>
        </p:txBody>
      </p:sp>
    </p:spTree>
    <p:extLst>
      <p:ext uri="{BB962C8B-B14F-4D97-AF65-F5344CB8AC3E}">
        <p14:creationId xmlns:p14="http://schemas.microsoft.com/office/powerpoint/2010/main" val="17483515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B4F7AF79-355A-DFAF-1BFA-F43E44EF0508}"/>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77D83F02-FBCF-5756-2659-4CC60E03F27C}"/>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dirty="0"/>
          </a:p>
        </p:txBody>
      </p:sp>
      <p:sp>
        <p:nvSpPr>
          <p:cNvPr id="31748" name="Slide Number Placeholder 3">
            <a:extLst>
              <a:ext uri="{FF2B5EF4-FFF2-40B4-BE49-F238E27FC236}">
                <a16:creationId xmlns:a16="http://schemas.microsoft.com/office/drawing/2014/main" id="{DD573E8D-1096-F1AC-43CF-248CF23821F7}"/>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BF0E23EE-A9A8-44C3-8B09-27B2EA826B87}" type="slidenum">
              <a:rPr lang="en-GB" altLang="en-US" smtClean="0"/>
              <a:pPr/>
              <a:t>7</a:t>
            </a:fld>
            <a:endParaRPr lang="en-GB" altLang="en-US"/>
          </a:p>
        </p:txBody>
      </p:sp>
    </p:spTree>
    <p:extLst>
      <p:ext uri="{BB962C8B-B14F-4D97-AF65-F5344CB8AC3E}">
        <p14:creationId xmlns:p14="http://schemas.microsoft.com/office/powerpoint/2010/main" val="27696351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219E802-ED00-4A52-97C8-1C0C840DA644}" type="slidenum">
              <a:rPr lang="en-GB" smtClean="0"/>
              <a:t>9</a:t>
            </a:fld>
            <a:endParaRPr lang="en-GB"/>
          </a:p>
        </p:txBody>
      </p:sp>
    </p:spTree>
    <p:extLst>
      <p:ext uri="{BB962C8B-B14F-4D97-AF65-F5344CB8AC3E}">
        <p14:creationId xmlns:p14="http://schemas.microsoft.com/office/powerpoint/2010/main" val="25000221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219E802-ED00-4A52-97C8-1C0C840DA644}" type="slidenum">
              <a:rPr lang="en-GB" smtClean="0"/>
              <a:t>10</a:t>
            </a:fld>
            <a:endParaRPr lang="en-GB"/>
          </a:p>
        </p:txBody>
      </p:sp>
    </p:spTree>
    <p:extLst>
      <p:ext uri="{BB962C8B-B14F-4D97-AF65-F5344CB8AC3E}">
        <p14:creationId xmlns:p14="http://schemas.microsoft.com/office/powerpoint/2010/main" val="59831448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219E802-ED00-4A52-97C8-1C0C840DA644}" type="slidenum">
              <a:rPr lang="en-GB" smtClean="0"/>
              <a:t>11</a:t>
            </a:fld>
            <a:endParaRPr lang="en-GB"/>
          </a:p>
        </p:txBody>
      </p:sp>
    </p:spTree>
    <p:extLst>
      <p:ext uri="{BB962C8B-B14F-4D97-AF65-F5344CB8AC3E}">
        <p14:creationId xmlns:p14="http://schemas.microsoft.com/office/powerpoint/2010/main" val="2156469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2219E802-ED00-4A52-97C8-1C0C840DA644}" type="slidenum">
              <a:rPr lang="en-GB" smtClean="0"/>
              <a:t>12</a:t>
            </a:fld>
            <a:endParaRPr lang="en-GB"/>
          </a:p>
        </p:txBody>
      </p:sp>
    </p:spTree>
    <p:extLst>
      <p:ext uri="{BB962C8B-B14F-4D97-AF65-F5344CB8AC3E}">
        <p14:creationId xmlns:p14="http://schemas.microsoft.com/office/powerpoint/2010/main" val="18329631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a:extLst>
              <a:ext uri="{FF2B5EF4-FFF2-40B4-BE49-F238E27FC236}">
                <a16:creationId xmlns:a16="http://schemas.microsoft.com/office/drawing/2014/main" id="{13FB81CB-957B-693D-E365-25AA25F17285}"/>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8371" name="Notes Placeholder 2">
            <a:extLst>
              <a:ext uri="{FF2B5EF4-FFF2-40B4-BE49-F238E27FC236}">
                <a16:creationId xmlns:a16="http://schemas.microsoft.com/office/drawing/2014/main" id="{BA7F1585-96CD-0597-21BA-C91C67264CB1}"/>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dirty="0"/>
          </a:p>
        </p:txBody>
      </p:sp>
      <p:sp>
        <p:nvSpPr>
          <p:cNvPr id="58372" name="Slide Number Placeholder 3">
            <a:extLst>
              <a:ext uri="{FF2B5EF4-FFF2-40B4-BE49-F238E27FC236}">
                <a16:creationId xmlns:a16="http://schemas.microsoft.com/office/drawing/2014/main" id="{5CBAC021-7C00-8D3E-0083-5DC69E10564E}"/>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7F673D39-0BF1-4B42-A48F-418DEBD4C193}" type="slidenum">
              <a:rPr lang="en-GB" altLang="en-US" smtClean="0"/>
              <a:pPr/>
              <a:t>13</a:t>
            </a:fld>
            <a:endParaRPr lang="en-GB"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1A653-09C4-9CE1-578D-D22669A82838}"/>
            </a:ext>
          </a:extLst>
        </p:cNvPr>
        <p:cNvGrpSpPr/>
        <p:nvPr/>
      </p:nvGrpSpPr>
      <p:grpSpPr>
        <a:xfrm>
          <a:off x="0" y="0"/>
          <a:ext cx="0" cy="0"/>
          <a:chOff x="0" y="0"/>
          <a:chExt cx="0" cy="0"/>
        </a:xfrm>
      </p:grpSpPr>
      <p:sp>
        <p:nvSpPr>
          <p:cNvPr id="74754" name="Slide Image Placeholder 1">
            <a:extLst>
              <a:ext uri="{FF2B5EF4-FFF2-40B4-BE49-F238E27FC236}">
                <a16:creationId xmlns:a16="http://schemas.microsoft.com/office/drawing/2014/main" id="{9B74B5E3-B461-C571-1DD4-2E13E2394F81}"/>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4755" name="Notes Placeholder 2">
            <a:extLst>
              <a:ext uri="{FF2B5EF4-FFF2-40B4-BE49-F238E27FC236}">
                <a16:creationId xmlns:a16="http://schemas.microsoft.com/office/drawing/2014/main" id="{E3DD0F93-BD18-0BF9-A7A3-EB0877687D84}"/>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dirty="0"/>
          </a:p>
        </p:txBody>
      </p:sp>
      <p:sp>
        <p:nvSpPr>
          <p:cNvPr id="74756" name="Slide Number Placeholder 3">
            <a:extLst>
              <a:ext uri="{FF2B5EF4-FFF2-40B4-BE49-F238E27FC236}">
                <a16:creationId xmlns:a16="http://schemas.microsoft.com/office/drawing/2014/main" id="{3B2DE6B7-42DB-47A9-3A01-2F0F33FCD58E}"/>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A7E122A1-4611-45A0-AEF6-23FD2716E113}" type="slidenum">
              <a:rPr lang="en-US" altLang="en-US" smtClean="0"/>
              <a:pPr/>
              <a:t>14</a:t>
            </a:fld>
            <a:endParaRPr lang="en-US" altLang="en-US"/>
          </a:p>
        </p:txBody>
      </p:sp>
    </p:spTree>
    <p:extLst>
      <p:ext uri="{BB962C8B-B14F-4D97-AF65-F5344CB8AC3E}">
        <p14:creationId xmlns:p14="http://schemas.microsoft.com/office/powerpoint/2010/main" val="386752828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9F0154-6EA0-9448-9267-5F0EF6750EC7}"/>
            </a:ext>
          </a:extLst>
        </p:cNvPr>
        <p:cNvGrpSpPr/>
        <p:nvPr/>
      </p:nvGrpSpPr>
      <p:grpSpPr>
        <a:xfrm>
          <a:off x="0" y="0"/>
          <a:ext cx="0" cy="0"/>
          <a:chOff x="0" y="0"/>
          <a:chExt cx="0" cy="0"/>
        </a:xfrm>
      </p:grpSpPr>
      <p:sp>
        <p:nvSpPr>
          <p:cNvPr id="76802" name="Slide Image Placeholder 1">
            <a:extLst>
              <a:ext uri="{FF2B5EF4-FFF2-40B4-BE49-F238E27FC236}">
                <a16:creationId xmlns:a16="http://schemas.microsoft.com/office/drawing/2014/main" id="{CCAC36E6-A420-FB3E-5AEE-D501A8A238A8}"/>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6803" name="Notes Placeholder 2">
            <a:extLst>
              <a:ext uri="{FF2B5EF4-FFF2-40B4-BE49-F238E27FC236}">
                <a16:creationId xmlns:a16="http://schemas.microsoft.com/office/drawing/2014/main" id="{81544181-E131-31D2-6786-668886FA4FAC}"/>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buFont typeface="Wingdings 2" panose="05020102010507070707" pitchFamily="18" charset="2"/>
              <a:buNone/>
            </a:pPr>
            <a:endParaRPr lang="en-GB" altLang="en-US" sz="800" dirty="0"/>
          </a:p>
        </p:txBody>
      </p:sp>
      <p:sp>
        <p:nvSpPr>
          <p:cNvPr id="76804" name="Slide Number Placeholder 3">
            <a:extLst>
              <a:ext uri="{FF2B5EF4-FFF2-40B4-BE49-F238E27FC236}">
                <a16:creationId xmlns:a16="http://schemas.microsoft.com/office/drawing/2014/main" id="{F83EEE8E-EAC6-F836-2467-408E2A76A61C}"/>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28663" indent="-279400">
              <a:defRPr>
                <a:solidFill>
                  <a:schemeClr val="tx1"/>
                </a:solidFill>
                <a:latin typeface="Arial" panose="020B0604020202020204" pitchFamily="34" charset="0"/>
              </a:defRPr>
            </a:lvl2pPr>
            <a:lvl3pPr marL="1120775" indent="-223838">
              <a:defRPr>
                <a:solidFill>
                  <a:schemeClr val="tx1"/>
                </a:solidFill>
                <a:latin typeface="Arial" panose="020B0604020202020204" pitchFamily="34" charset="0"/>
              </a:defRPr>
            </a:lvl3pPr>
            <a:lvl4pPr marL="1570038" indent="-223838">
              <a:defRPr>
                <a:solidFill>
                  <a:schemeClr val="tx1"/>
                </a:solidFill>
                <a:latin typeface="Arial" panose="020B0604020202020204" pitchFamily="34" charset="0"/>
              </a:defRPr>
            </a:lvl4pPr>
            <a:lvl5pPr marL="2019300" indent="-223838">
              <a:defRPr>
                <a:solidFill>
                  <a:schemeClr val="tx1"/>
                </a:solidFill>
                <a:latin typeface="Arial" panose="020B0604020202020204" pitchFamily="34" charset="0"/>
              </a:defRPr>
            </a:lvl5pPr>
            <a:lvl6pPr marL="2476500" indent="-223838" eaLnBrk="0" fontAlgn="base" hangingPunct="0">
              <a:spcBef>
                <a:spcPct val="0"/>
              </a:spcBef>
              <a:spcAft>
                <a:spcPct val="0"/>
              </a:spcAft>
              <a:defRPr>
                <a:solidFill>
                  <a:schemeClr val="tx1"/>
                </a:solidFill>
                <a:latin typeface="Arial" panose="020B0604020202020204" pitchFamily="34" charset="0"/>
              </a:defRPr>
            </a:lvl6pPr>
            <a:lvl7pPr marL="2933700" indent="-223838" eaLnBrk="0" fontAlgn="base" hangingPunct="0">
              <a:spcBef>
                <a:spcPct val="0"/>
              </a:spcBef>
              <a:spcAft>
                <a:spcPct val="0"/>
              </a:spcAft>
              <a:defRPr>
                <a:solidFill>
                  <a:schemeClr val="tx1"/>
                </a:solidFill>
                <a:latin typeface="Arial" panose="020B0604020202020204" pitchFamily="34" charset="0"/>
              </a:defRPr>
            </a:lvl7pPr>
            <a:lvl8pPr marL="3390900" indent="-223838" eaLnBrk="0" fontAlgn="base" hangingPunct="0">
              <a:spcBef>
                <a:spcPct val="0"/>
              </a:spcBef>
              <a:spcAft>
                <a:spcPct val="0"/>
              </a:spcAft>
              <a:defRPr>
                <a:solidFill>
                  <a:schemeClr val="tx1"/>
                </a:solidFill>
                <a:latin typeface="Arial" panose="020B0604020202020204" pitchFamily="34" charset="0"/>
              </a:defRPr>
            </a:lvl8pPr>
            <a:lvl9pPr marL="3848100" indent="-223838" eaLnBrk="0" fontAlgn="base" hangingPunct="0">
              <a:spcBef>
                <a:spcPct val="0"/>
              </a:spcBef>
              <a:spcAft>
                <a:spcPct val="0"/>
              </a:spcAft>
              <a:defRPr>
                <a:solidFill>
                  <a:schemeClr val="tx1"/>
                </a:solidFill>
                <a:latin typeface="Arial" panose="020B0604020202020204" pitchFamily="34" charset="0"/>
              </a:defRPr>
            </a:lvl9pPr>
          </a:lstStyle>
          <a:p>
            <a:fld id="{6FA16094-5E64-4766-93C0-33FD05B6F42E}" type="slidenum">
              <a:rPr lang="en-US" altLang="en-US" smtClean="0"/>
              <a:pPr/>
              <a:t>15</a:t>
            </a:fld>
            <a:endParaRPr lang="en-US" altLang="en-US"/>
          </a:p>
        </p:txBody>
      </p:sp>
    </p:spTree>
    <p:extLst>
      <p:ext uri="{BB962C8B-B14F-4D97-AF65-F5344CB8AC3E}">
        <p14:creationId xmlns:p14="http://schemas.microsoft.com/office/powerpoint/2010/main" val="319924627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lide Image Placeholder 1">
            <a:extLst>
              <a:ext uri="{FF2B5EF4-FFF2-40B4-BE49-F238E27FC236}">
                <a16:creationId xmlns:a16="http://schemas.microsoft.com/office/drawing/2014/main" id="{A711CA95-6FA5-0A18-AB03-315D2F4BFB9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2707" name="Notes Placeholder 2">
            <a:extLst>
              <a:ext uri="{FF2B5EF4-FFF2-40B4-BE49-F238E27FC236}">
                <a16:creationId xmlns:a16="http://schemas.microsoft.com/office/drawing/2014/main" id="{DC8FEC4A-392D-DEFE-B606-091749D03072}"/>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dirty="0"/>
          </a:p>
        </p:txBody>
      </p:sp>
      <p:sp>
        <p:nvSpPr>
          <p:cNvPr id="72708" name="Slide Number Placeholder 3">
            <a:extLst>
              <a:ext uri="{FF2B5EF4-FFF2-40B4-BE49-F238E27FC236}">
                <a16:creationId xmlns:a16="http://schemas.microsoft.com/office/drawing/2014/main" id="{359C13C4-3A9F-450B-D966-C358C70A3A6D}"/>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28663" indent="-279400">
              <a:defRPr>
                <a:solidFill>
                  <a:schemeClr val="tx1"/>
                </a:solidFill>
                <a:latin typeface="Arial" panose="020B0604020202020204" pitchFamily="34" charset="0"/>
              </a:defRPr>
            </a:lvl2pPr>
            <a:lvl3pPr marL="1120775" indent="-223838">
              <a:defRPr>
                <a:solidFill>
                  <a:schemeClr val="tx1"/>
                </a:solidFill>
                <a:latin typeface="Arial" panose="020B0604020202020204" pitchFamily="34" charset="0"/>
              </a:defRPr>
            </a:lvl3pPr>
            <a:lvl4pPr marL="1570038" indent="-223838">
              <a:defRPr>
                <a:solidFill>
                  <a:schemeClr val="tx1"/>
                </a:solidFill>
                <a:latin typeface="Arial" panose="020B0604020202020204" pitchFamily="34" charset="0"/>
              </a:defRPr>
            </a:lvl4pPr>
            <a:lvl5pPr marL="2019300" indent="-223838">
              <a:defRPr>
                <a:solidFill>
                  <a:schemeClr val="tx1"/>
                </a:solidFill>
                <a:latin typeface="Arial" panose="020B0604020202020204" pitchFamily="34" charset="0"/>
              </a:defRPr>
            </a:lvl5pPr>
            <a:lvl6pPr marL="2476500" indent="-223838" eaLnBrk="0" fontAlgn="base" hangingPunct="0">
              <a:spcBef>
                <a:spcPct val="0"/>
              </a:spcBef>
              <a:spcAft>
                <a:spcPct val="0"/>
              </a:spcAft>
              <a:defRPr>
                <a:solidFill>
                  <a:schemeClr val="tx1"/>
                </a:solidFill>
                <a:latin typeface="Arial" panose="020B0604020202020204" pitchFamily="34" charset="0"/>
              </a:defRPr>
            </a:lvl6pPr>
            <a:lvl7pPr marL="2933700" indent="-223838" eaLnBrk="0" fontAlgn="base" hangingPunct="0">
              <a:spcBef>
                <a:spcPct val="0"/>
              </a:spcBef>
              <a:spcAft>
                <a:spcPct val="0"/>
              </a:spcAft>
              <a:defRPr>
                <a:solidFill>
                  <a:schemeClr val="tx1"/>
                </a:solidFill>
                <a:latin typeface="Arial" panose="020B0604020202020204" pitchFamily="34" charset="0"/>
              </a:defRPr>
            </a:lvl7pPr>
            <a:lvl8pPr marL="3390900" indent="-223838" eaLnBrk="0" fontAlgn="base" hangingPunct="0">
              <a:spcBef>
                <a:spcPct val="0"/>
              </a:spcBef>
              <a:spcAft>
                <a:spcPct val="0"/>
              </a:spcAft>
              <a:defRPr>
                <a:solidFill>
                  <a:schemeClr val="tx1"/>
                </a:solidFill>
                <a:latin typeface="Arial" panose="020B0604020202020204" pitchFamily="34" charset="0"/>
              </a:defRPr>
            </a:lvl8pPr>
            <a:lvl9pPr marL="3848100" indent="-223838" eaLnBrk="0" fontAlgn="base" hangingPunct="0">
              <a:spcBef>
                <a:spcPct val="0"/>
              </a:spcBef>
              <a:spcAft>
                <a:spcPct val="0"/>
              </a:spcAft>
              <a:defRPr>
                <a:solidFill>
                  <a:schemeClr val="tx1"/>
                </a:solidFill>
                <a:latin typeface="Arial" panose="020B0604020202020204" pitchFamily="34" charset="0"/>
              </a:defRPr>
            </a:lvl9pPr>
          </a:lstStyle>
          <a:p>
            <a:fld id="{ABBCA196-4995-47E0-9F4C-85C37FB46659}" type="slidenum">
              <a:rPr lang="en-US" altLang="en-US" smtClean="0"/>
              <a:pPr/>
              <a:t>16</a:t>
            </a:fld>
            <a:endParaRPr lang="en-US" altLang="en-US"/>
          </a:p>
        </p:txBody>
      </p:sp>
    </p:spTree>
    <p:extLst>
      <p:ext uri="{BB962C8B-B14F-4D97-AF65-F5344CB8AC3E}">
        <p14:creationId xmlns:p14="http://schemas.microsoft.com/office/powerpoint/2010/main" val="306426392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500408-334F-5368-AB38-639D5DB5D3B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6A58B18-BDAF-B94A-FA34-E3BD29169FF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4C49F2C-688A-0D18-9F81-580446348308}"/>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E257782F-663C-03DD-43CF-DA0F0399426D}"/>
              </a:ext>
            </a:extLst>
          </p:cNvPr>
          <p:cNvSpPr>
            <a:spLocks noGrp="1"/>
          </p:cNvSpPr>
          <p:nvPr>
            <p:ph type="sldNum" sz="quarter" idx="5"/>
          </p:nvPr>
        </p:nvSpPr>
        <p:spPr/>
        <p:txBody>
          <a:bodyPr/>
          <a:lstStyle/>
          <a:p>
            <a:fld id="{2219E802-ED00-4A52-97C8-1C0C840DA644}" type="slidenum">
              <a:rPr lang="en-GB" smtClean="0"/>
              <a:t>17</a:t>
            </a:fld>
            <a:endParaRPr lang="en-GB"/>
          </a:p>
        </p:txBody>
      </p:sp>
    </p:spTree>
    <p:extLst>
      <p:ext uri="{BB962C8B-B14F-4D97-AF65-F5344CB8AC3E}">
        <p14:creationId xmlns:p14="http://schemas.microsoft.com/office/powerpoint/2010/main" val="143529716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8FFEB2-A7AF-7779-FBD0-0DD9154E8F4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A73B9A-EC0B-C0F8-572C-4E4EDE1A624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23F641B-A307-89D1-77AE-FF8327070639}"/>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DE563B10-CF63-AD94-8A96-3FF66C259610}"/>
              </a:ext>
            </a:extLst>
          </p:cNvPr>
          <p:cNvSpPr>
            <a:spLocks noGrp="1"/>
          </p:cNvSpPr>
          <p:nvPr>
            <p:ph type="sldNum" sz="quarter" idx="5"/>
          </p:nvPr>
        </p:nvSpPr>
        <p:spPr/>
        <p:txBody>
          <a:bodyPr/>
          <a:lstStyle/>
          <a:p>
            <a:fld id="{2219E802-ED00-4A52-97C8-1C0C840DA644}" type="slidenum">
              <a:rPr lang="en-GB" smtClean="0"/>
              <a:t>18</a:t>
            </a:fld>
            <a:endParaRPr lang="en-GB"/>
          </a:p>
        </p:txBody>
      </p:sp>
    </p:spTree>
    <p:extLst>
      <p:ext uri="{BB962C8B-B14F-4D97-AF65-F5344CB8AC3E}">
        <p14:creationId xmlns:p14="http://schemas.microsoft.com/office/powerpoint/2010/main" val="379055770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Slide Image Placeholder 1">
            <a:extLst>
              <a:ext uri="{FF2B5EF4-FFF2-40B4-BE49-F238E27FC236}">
                <a16:creationId xmlns:a16="http://schemas.microsoft.com/office/drawing/2014/main" id="{8BFCB545-0DAE-EA4A-D53E-19F409355B60}"/>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23" name="Notes Placeholder 2">
            <a:extLst>
              <a:ext uri="{FF2B5EF4-FFF2-40B4-BE49-F238E27FC236}">
                <a16:creationId xmlns:a16="http://schemas.microsoft.com/office/drawing/2014/main" id="{13618C92-366A-F013-50E9-975E5F0D383C}"/>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dirty="0"/>
          </a:p>
        </p:txBody>
      </p:sp>
      <p:sp>
        <p:nvSpPr>
          <p:cNvPr id="81924" name="Slide Number Placeholder 3">
            <a:extLst>
              <a:ext uri="{FF2B5EF4-FFF2-40B4-BE49-F238E27FC236}">
                <a16:creationId xmlns:a16="http://schemas.microsoft.com/office/drawing/2014/main" id="{B65F2AC5-C51E-2168-A8D9-A1E198610C94}"/>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BAFE9860-5890-4983-812D-5A4C8CD30333}" type="slidenum">
              <a:rPr lang="en-GB" altLang="en-US" smtClean="0"/>
              <a:pPr/>
              <a:t>19</a:t>
            </a:fld>
            <a:endParaRPr lang="en-GB"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BB1B83-54F1-34BA-B63F-4BAAF7DCC4E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EAA0434-358E-956C-1A68-05C1B413170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D7A140B-A59F-91D1-7FD0-6234C19B6CEE}"/>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3C861592-73BF-877E-4AC1-A47F9271A535}"/>
              </a:ext>
            </a:extLst>
          </p:cNvPr>
          <p:cNvSpPr>
            <a:spLocks noGrp="1"/>
          </p:cNvSpPr>
          <p:nvPr>
            <p:ph type="sldNum" sz="quarter" idx="5"/>
          </p:nvPr>
        </p:nvSpPr>
        <p:spPr/>
        <p:txBody>
          <a:bodyPr/>
          <a:lstStyle/>
          <a:p>
            <a:fld id="{2219E802-ED00-4A52-97C8-1C0C840DA644}" type="slidenum">
              <a:rPr lang="en-GB" smtClean="0"/>
              <a:t>20</a:t>
            </a:fld>
            <a:endParaRPr lang="en-GB"/>
          </a:p>
        </p:txBody>
      </p:sp>
    </p:spTree>
    <p:extLst>
      <p:ext uri="{BB962C8B-B14F-4D97-AF65-F5344CB8AC3E}">
        <p14:creationId xmlns:p14="http://schemas.microsoft.com/office/powerpoint/2010/main" val="195585291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219E802-ED00-4A52-97C8-1C0C840DA644}" type="slidenum">
              <a:rPr lang="en-GB" smtClean="0"/>
              <a:t>21</a:t>
            </a:fld>
            <a:endParaRPr lang="en-GB"/>
          </a:p>
        </p:txBody>
      </p:sp>
    </p:spTree>
    <p:extLst>
      <p:ext uri="{BB962C8B-B14F-4D97-AF65-F5344CB8AC3E}">
        <p14:creationId xmlns:p14="http://schemas.microsoft.com/office/powerpoint/2010/main" val="123473144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C2D454-4E79-936A-96B3-448574A363EF}"/>
            </a:ext>
          </a:extLst>
        </p:cNvPr>
        <p:cNvGrpSpPr/>
        <p:nvPr/>
      </p:nvGrpSpPr>
      <p:grpSpPr>
        <a:xfrm>
          <a:off x="0" y="0"/>
          <a:ext cx="0" cy="0"/>
          <a:chOff x="0" y="0"/>
          <a:chExt cx="0" cy="0"/>
        </a:xfrm>
      </p:grpSpPr>
      <p:sp>
        <p:nvSpPr>
          <p:cNvPr id="17410" name="Slide Image Placeholder 1">
            <a:extLst>
              <a:ext uri="{FF2B5EF4-FFF2-40B4-BE49-F238E27FC236}">
                <a16:creationId xmlns:a16="http://schemas.microsoft.com/office/drawing/2014/main" id="{C8628A2B-3908-76D7-1718-E89923C7357F}"/>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Notes Placeholder 2">
            <a:extLst>
              <a:ext uri="{FF2B5EF4-FFF2-40B4-BE49-F238E27FC236}">
                <a16:creationId xmlns:a16="http://schemas.microsoft.com/office/drawing/2014/main" id="{B0E8A930-B045-A086-E0F4-147221A4A66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i="1" dirty="0"/>
          </a:p>
        </p:txBody>
      </p:sp>
      <p:sp>
        <p:nvSpPr>
          <p:cNvPr id="17412" name="Slide Number Placeholder 3">
            <a:extLst>
              <a:ext uri="{FF2B5EF4-FFF2-40B4-BE49-F238E27FC236}">
                <a16:creationId xmlns:a16="http://schemas.microsoft.com/office/drawing/2014/main" id="{267BC32D-BC60-7237-7BF6-8C05A9D3C51B}"/>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0F724A57-DB2C-4DB6-BB3A-10600EFEC6F0}" type="slidenum">
              <a:rPr lang="en-US" altLang="en-US" smtClean="0"/>
              <a:pPr/>
              <a:t>22</a:t>
            </a:fld>
            <a:endParaRPr lang="en-US" altLang="en-US"/>
          </a:p>
        </p:txBody>
      </p:sp>
    </p:spTree>
    <p:extLst>
      <p:ext uri="{BB962C8B-B14F-4D97-AF65-F5344CB8AC3E}">
        <p14:creationId xmlns:p14="http://schemas.microsoft.com/office/powerpoint/2010/main" val="295565054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EF1547-B6CE-D8BC-B7B7-0763C90F2D1A}"/>
            </a:ext>
          </a:extLst>
        </p:cNvPr>
        <p:cNvGrpSpPr/>
        <p:nvPr/>
      </p:nvGrpSpPr>
      <p:grpSpPr>
        <a:xfrm>
          <a:off x="0" y="0"/>
          <a:ext cx="0" cy="0"/>
          <a:chOff x="0" y="0"/>
          <a:chExt cx="0" cy="0"/>
        </a:xfrm>
      </p:grpSpPr>
      <p:sp>
        <p:nvSpPr>
          <p:cNvPr id="62466" name="Slide Image Placeholder 1">
            <a:extLst>
              <a:ext uri="{FF2B5EF4-FFF2-40B4-BE49-F238E27FC236}">
                <a16:creationId xmlns:a16="http://schemas.microsoft.com/office/drawing/2014/main" id="{67A3865C-76C1-5B63-DCCE-E642B9E806A9}"/>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2467" name="Notes Placeholder 2">
            <a:extLst>
              <a:ext uri="{FF2B5EF4-FFF2-40B4-BE49-F238E27FC236}">
                <a16:creationId xmlns:a16="http://schemas.microsoft.com/office/drawing/2014/main" id="{DAC23A3C-129E-136F-5EF8-922AA87BA5AC}"/>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dirty="0"/>
          </a:p>
        </p:txBody>
      </p:sp>
      <p:sp>
        <p:nvSpPr>
          <p:cNvPr id="62468" name="Slide Number Placeholder 3">
            <a:extLst>
              <a:ext uri="{FF2B5EF4-FFF2-40B4-BE49-F238E27FC236}">
                <a16:creationId xmlns:a16="http://schemas.microsoft.com/office/drawing/2014/main" id="{E19CAF6E-CAAA-AAF3-9AEA-76D45233360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5E985A6A-29A5-4595-98DC-114D3B1B47C7}" type="slidenum">
              <a:rPr lang="en-GB" altLang="en-US" smtClean="0"/>
              <a:pPr/>
              <a:t>24</a:t>
            </a:fld>
            <a:endParaRPr lang="en-GB" altLang="en-US"/>
          </a:p>
        </p:txBody>
      </p:sp>
    </p:spTree>
    <p:extLst>
      <p:ext uri="{BB962C8B-B14F-4D97-AF65-F5344CB8AC3E}">
        <p14:creationId xmlns:p14="http://schemas.microsoft.com/office/powerpoint/2010/main" val="128336450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219E802-ED00-4A52-97C8-1C0C840DA644}" type="slidenum">
              <a:rPr lang="en-GB" smtClean="0"/>
              <a:t>25</a:t>
            </a:fld>
            <a:endParaRPr lang="en-GB"/>
          </a:p>
        </p:txBody>
      </p:sp>
    </p:spTree>
    <p:extLst>
      <p:ext uri="{BB962C8B-B14F-4D97-AF65-F5344CB8AC3E}">
        <p14:creationId xmlns:p14="http://schemas.microsoft.com/office/powerpoint/2010/main" val="236334813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i="1" dirty="0"/>
          </a:p>
        </p:txBody>
      </p:sp>
      <p:sp>
        <p:nvSpPr>
          <p:cNvPr id="4" name="Slide Number Placeholder 3"/>
          <p:cNvSpPr>
            <a:spLocks noGrp="1"/>
          </p:cNvSpPr>
          <p:nvPr>
            <p:ph type="sldNum" sz="quarter" idx="5"/>
          </p:nvPr>
        </p:nvSpPr>
        <p:spPr/>
        <p:txBody>
          <a:bodyPr/>
          <a:lstStyle/>
          <a:p>
            <a:fld id="{2219E802-ED00-4A52-97C8-1C0C840DA644}" type="slidenum">
              <a:rPr lang="en-GB" smtClean="0"/>
              <a:t>26</a:t>
            </a:fld>
            <a:endParaRPr lang="en-GB"/>
          </a:p>
        </p:txBody>
      </p:sp>
    </p:spTree>
    <p:extLst>
      <p:ext uri="{BB962C8B-B14F-4D97-AF65-F5344CB8AC3E}">
        <p14:creationId xmlns:p14="http://schemas.microsoft.com/office/powerpoint/2010/main" val="217314114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219E802-ED00-4A52-97C8-1C0C840DA644}" type="slidenum">
              <a:rPr lang="en-GB" smtClean="0"/>
              <a:t>27</a:t>
            </a:fld>
            <a:endParaRPr lang="en-GB"/>
          </a:p>
        </p:txBody>
      </p:sp>
    </p:spTree>
    <p:extLst>
      <p:ext uri="{BB962C8B-B14F-4D97-AF65-F5344CB8AC3E}">
        <p14:creationId xmlns:p14="http://schemas.microsoft.com/office/powerpoint/2010/main" val="267339579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77B6ADD-8057-4795-9EA0-C2BFC59DEBDB}"/>
              </a:ext>
            </a:extLst>
          </p:cNvPr>
          <p:cNvSpPr/>
          <p:nvPr/>
        </p:nvSpPr>
        <p:spPr>
          <a:xfrm>
            <a:off x="0" y="0"/>
            <a:ext cx="12192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sz="1800"/>
          </a:p>
        </p:txBody>
      </p:sp>
      <p:sp useBgFill="1">
        <p:nvSpPr>
          <p:cNvPr id="5" name="Rounded Rectangle 10">
            <a:extLst>
              <a:ext uri="{FF2B5EF4-FFF2-40B4-BE49-F238E27FC236}">
                <a16:creationId xmlns:a16="http://schemas.microsoft.com/office/drawing/2014/main" id="{EDC7FF87-5B08-408D-A31E-7885936FD89B}"/>
              </a:ext>
            </a:extLst>
          </p:cNvPr>
          <p:cNvSpPr/>
          <p:nvPr/>
        </p:nvSpPr>
        <p:spPr>
          <a:xfrm>
            <a:off x="86785" y="69851"/>
            <a:ext cx="12018433" cy="6691313"/>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hangingPunct="1">
              <a:defRPr/>
            </a:pPr>
            <a:endParaRPr lang="en-US" sz="1800"/>
          </a:p>
        </p:txBody>
      </p:sp>
      <p:sp>
        <p:nvSpPr>
          <p:cNvPr id="6" name="Rectangle 5">
            <a:extLst>
              <a:ext uri="{FF2B5EF4-FFF2-40B4-BE49-F238E27FC236}">
                <a16:creationId xmlns:a16="http://schemas.microsoft.com/office/drawing/2014/main" id="{4AD481E7-0F4B-4721-A1D2-3065C90C41E6}"/>
              </a:ext>
            </a:extLst>
          </p:cNvPr>
          <p:cNvSpPr/>
          <p:nvPr/>
        </p:nvSpPr>
        <p:spPr>
          <a:xfrm>
            <a:off x="84667" y="1449389"/>
            <a:ext cx="12026900" cy="15271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800"/>
          </a:p>
        </p:txBody>
      </p:sp>
      <p:sp>
        <p:nvSpPr>
          <p:cNvPr id="7" name="Rectangle 6">
            <a:extLst>
              <a:ext uri="{FF2B5EF4-FFF2-40B4-BE49-F238E27FC236}">
                <a16:creationId xmlns:a16="http://schemas.microsoft.com/office/drawing/2014/main" id="{C06EBA89-5CFB-4207-B527-C80230605BF9}"/>
              </a:ext>
            </a:extLst>
          </p:cNvPr>
          <p:cNvSpPr/>
          <p:nvPr/>
        </p:nvSpPr>
        <p:spPr>
          <a:xfrm>
            <a:off x="84667" y="1397000"/>
            <a:ext cx="12026900" cy="12065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800"/>
          </a:p>
        </p:txBody>
      </p:sp>
      <p:sp>
        <p:nvSpPr>
          <p:cNvPr id="10" name="Rectangle 9">
            <a:extLst>
              <a:ext uri="{FF2B5EF4-FFF2-40B4-BE49-F238E27FC236}">
                <a16:creationId xmlns:a16="http://schemas.microsoft.com/office/drawing/2014/main" id="{6E1E5535-D1BB-4EE5-8228-10215B91DB89}"/>
              </a:ext>
            </a:extLst>
          </p:cNvPr>
          <p:cNvSpPr/>
          <p:nvPr/>
        </p:nvSpPr>
        <p:spPr>
          <a:xfrm>
            <a:off x="84667" y="2976564"/>
            <a:ext cx="12026900" cy="1111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800"/>
          </a:p>
        </p:txBody>
      </p:sp>
      <p:sp>
        <p:nvSpPr>
          <p:cNvPr id="9" name="Subtitle 8"/>
          <p:cNvSpPr>
            <a:spLocks noGrp="1"/>
          </p:cNvSpPr>
          <p:nvPr>
            <p:ph type="subTitle" idx="1"/>
          </p:nvPr>
        </p:nvSpPr>
        <p:spPr>
          <a:xfrm>
            <a:off x="1727200" y="3200400"/>
            <a:ext cx="85344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p>
        </p:txBody>
      </p:sp>
      <p:sp>
        <p:nvSpPr>
          <p:cNvPr id="8" name="Title 7"/>
          <p:cNvSpPr>
            <a:spLocks noGrp="1"/>
          </p:cNvSpPr>
          <p:nvPr>
            <p:ph type="ctrTitle"/>
          </p:nvPr>
        </p:nvSpPr>
        <p:spPr>
          <a:xfrm>
            <a:off x="609600" y="1505931"/>
            <a:ext cx="10972800" cy="1470025"/>
          </a:xfrm>
        </p:spPr>
        <p:txBody>
          <a:bodyPr anchor="ctr"/>
          <a:lstStyle>
            <a:lvl1pPr algn="ctr">
              <a:defRPr lang="en-US" dirty="0">
                <a:solidFill>
                  <a:srgbClr val="FFFFFF"/>
                </a:solidFill>
              </a:defRPr>
            </a:lvl1pPr>
          </a:lstStyle>
          <a:p>
            <a:r>
              <a:rPr lang="en-US"/>
              <a:t>Click to edit Master title style</a:t>
            </a:r>
          </a:p>
        </p:txBody>
      </p:sp>
      <p:sp>
        <p:nvSpPr>
          <p:cNvPr id="11" name="Date Placeholder 27">
            <a:extLst>
              <a:ext uri="{FF2B5EF4-FFF2-40B4-BE49-F238E27FC236}">
                <a16:creationId xmlns:a16="http://schemas.microsoft.com/office/drawing/2014/main" id="{0A4F621C-EBF3-47A0-A29B-AD0D449D45D7}"/>
              </a:ext>
            </a:extLst>
          </p:cNvPr>
          <p:cNvSpPr>
            <a:spLocks noGrp="1"/>
          </p:cNvSpPr>
          <p:nvPr>
            <p:ph type="dt" sz="half" idx="10"/>
          </p:nvPr>
        </p:nvSpPr>
        <p:spPr/>
        <p:txBody>
          <a:bodyPr/>
          <a:lstStyle>
            <a:lvl1pPr>
              <a:defRPr/>
            </a:lvl1pPr>
          </a:lstStyle>
          <a:p>
            <a:pPr>
              <a:defRPr/>
            </a:pPr>
            <a:fld id="{D7543343-854E-474A-A869-640ACAE2EC8A}" type="datetimeFigureOut">
              <a:rPr lang="en-GB"/>
              <a:pPr>
                <a:defRPr/>
              </a:pPr>
              <a:t>28/01/2026</a:t>
            </a:fld>
            <a:endParaRPr lang="en-GB"/>
          </a:p>
        </p:txBody>
      </p:sp>
      <p:sp>
        <p:nvSpPr>
          <p:cNvPr id="12" name="Footer Placeholder 16">
            <a:extLst>
              <a:ext uri="{FF2B5EF4-FFF2-40B4-BE49-F238E27FC236}">
                <a16:creationId xmlns:a16="http://schemas.microsoft.com/office/drawing/2014/main" id="{505490B3-EE04-4AE0-9210-AD01600BCBA7}"/>
              </a:ext>
            </a:extLst>
          </p:cNvPr>
          <p:cNvSpPr>
            <a:spLocks noGrp="1"/>
          </p:cNvSpPr>
          <p:nvPr>
            <p:ph type="ftr" sz="quarter" idx="11"/>
          </p:nvPr>
        </p:nvSpPr>
        <p:spPr/>
        <p:txBody>
          <a:bodyPr/>
          <a:lstStyle>
            <a:lvl1pPr>
              <a:defRPr/>
            </a:lvl1pPr>
          </a:lstStyle>
          <a:p>
            <a:pPr>
              <a:defRPr/>
            </a:pPr>
            <a:endParaRPr lang="en-GB"/>
          </a:p>
        </p:txBody>
      </p:sp>
      <p:sp>
        <p:nvSpPr>
          <p:cNvPr id="13" name="Slide Number Placeholder 28">
            <a:extLst>
              <a:ext uri="{FF2B5EF4-FFF2-40B4-BE49-F238E27FC236}">
                <a16:creationId xmlns:a16="http://schemas.microsoft.com/office/drawing/2014/main" id="{554F9221-7252-4F99-804E-499037787551}"/>
              </a:ext>
            </a:extLst>
          </p:cNvPr>
          <p:cNvSpPr>
            <a:spLocks noGrp="1"/>
          </p:cNvSpPr>
          <p:nvPr>
            <p:ph type="sldNum" sz="quarter" idx="12"/>
          </p:nvPr>
        </p:nvSpPr>
        <p:spPr/>
        <p:txBody>
          <a:bodyPr/>
          <a:lstStyle>
            <a:lvl1pPr>
              <a:defRPr/>
            </a:lvl1pPr>
          </a:lstStyle>
          <a:p>
            <a:pPr>
              <a:defRPr/>
            </a:pPr>
            <a:fld id="{31052216-B4D7-43EF-A270-A498B849C771}" type="slidenum">
              <a:rPr lang="en-GB" altLang="en-US"/>
              <a:pPr>
                <a:defRPr/>
              </a:pPr>
              <a:t>‹#›</a:t>
            </a:fld>
            <a:endParaRPr lang="en-GB" altLang="en-US"/>
          </a:p>
        </p:txBody>
      </p:sp>
    </p:spTree>
    <p:extLst>
      <p:ext uri="{BB962C8B-B14F-4D97-AF65-F5344CB8AC3E}">
        <p14:creationId xmlns:p14="http://schemas.microsoft.com/office/powerpoint/2010/main" val="1456390283"/>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8" name="Content Placeholder 7"/>
          <p:cNvSpPr>
            <a:spLocks noGrp="1"/>
          </p:cNvSpPr>
          <p:nvPr>
            <p:ph sz="quarter" idx="1"/>
          </p:nvPr>
        </p:nvSpPr>
        <p:spPr>
          <a:xfrm>
            <a:off x="1219200" y="1447800"/>
            <a:ext cx="10363200" cy="4572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13">
            <a:extLst>
              <a:ext uri="{FF2B5EF4-FFF2-40B4-BE49-F238E27FC236}">
                <a16:creationId xmlns:a16="http://schemas.microsoft.com/office/drawing/2014/main" id="{B2DBB134-87AD-4381-9270-C41D9EA98C9C}"/>
              </a:ext>
            </a:extLst>
          </p:cNvPr>
          <p:cNvSpPr>
            <a:spLocks noGrp="1"/>
          </p:cNvSpPr>
          <p:nvPr>
            <p:ph type="dt" sz="half" idx="10"/>
          </p:nvPr>
        </p:nvSpPr>
        <p:spPr/>
        <p:txBody>
          <a:bodyPr/>
          <a:lstStyle>
            <a:lvl1pPr>
              <a:defRPr/>
            </a:lvl1pPr>
          </a:lstStyle>
          <a:p>
            <a:pPr>
              <a:defRPr/>
            </a:pPr>
            <a:fld id="{51AB5472-C98E-4103-8C8E-3FD1A7B451A4}" type="datetimeFigureOut">
              <a:rPr lang="en-GB"/>
              <a:pPr>
                <a:defRPr/>
              </a:pPr>
              <a:t>28/01/2026</a:t>
            </a:fld>
            <a:endParaRPr lang="en-GB"/>
          </a:p>
        </p:txBody>
      </p:sp>
      <p:sp>
        <p:nvSpPr>
          <p:cNvPr id="5" name="Footer Placeholder 2">
            <a:extLst>
              <a:ext uri="{FF2B5EF4-FFF2-40B4-BE49-F238E27FC236}">
                <a16:creationId xmlns:a16="http://schemas.microsoft.com/office/drawing/2014/main" id="{F63D3C24-CA0E-4010-84E9-20D92C0447FF}"/>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22">
            <a:extLst>
              <a:ext uri="{FF2B5EF4-FFF2-40B4-BE49-F238E27FC236}">
                <a16:creationId xmlns:a16="http://schemas.microsoft.com/office/drawing/2014/main" id="{86A1F5CD-AEA8-4482-933D-6E2383E2E42C}"/>
              </a:ext>
            </a:extLst>
          </p:cNvPr>
          <p:cNvSpPr>
            <a:spLocks noGrp="1"/>
          </p:cNvSpPr>
          <p:nvPr>
            <p:ph type="sldNum" sz="quarter" idx="12"/>
          </p:nvPr>
        </p:nvSpPr>
        <p:spPr/>
        <p:txBody>
          <a:bodyPr/>
          <a:lstStyle>
            <a:lvl1pPr>
              <a:defRPr/>
            </a:lvl1pPr>
          </a:lstStyle>
          <a:p>
            <a:pPr>
              <a:defRPr/>
            </a:pPr>
            <a:fld id="{C599D851-F4CC-45B0-AAE6-AC45A41F8F65}" type="slidenum">
              <a:rPr lang="en-GB" altLang="en-US"/>
              <a:pPr>
                <a:defRPr/>
              </a:pPr>
              <a:t>‹#›</a:t>
            </a:fld>
            <a:endParaRPr lang="en-GB" altLang="en-US"/>
          </a:p>
        </p:txBody>
      </p:sp>
    </p:spTree>
    <p:extLst>
      <p:ext uri="{BB962C8B-B14F-4D97-AF65-F5344CB8AC3E}">
        <p14:creationId xmlns:p14="http://schemas.microsoft.com/office/powerpoint/2010/main" val="33269736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83D4BD1-3FC3-4D86-9B77-C9799866C870}"/>
              </a:ext>
            </a:extLst>
          </p:cNvPr>
          <p:cNvSpPr/>
          <p:nvPr/>
        </p:nvSpPr>
        <p:spPr>
          <a:xfrm>
            <a:off x="0" y="0"/>
            <a:ext cx="12192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sz="1800"/>
          </a:p>
        </p:txBody>
      </p:sp>
      <p:sp useBgFill="1">
        <p:nvSpPr>
          <p:cNvPr id="5" name="Rounded Rectangle 10">
            <a:extLst>
              <a:ext uri="{FF2B5EF4-FFF2-40B4-BE49-F238E27FC236}">
                <a16:creationId xmlns:a16="http://schemas.microsoft.com/office/drawing/2014/main" id="{A341E5B1-9235-4197-A8B8-64667B6AFA85}"/>
              </a:ext>
            </a:extLst>
          </p:cNvPr>
          <p:cNvSpPr/>
          <p:nvPr/>
        </p:nvSpPr>
        <p:spPr>
          <a:xfrm>
            <a:off x="87084" y="69756"/>
            <a:ext cx="12017829"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hangingPunct="1">
              <a:defRPr/>
            </a:pPr>
            <a:endParaRPr lang="en-US" sz="1800"/>
          </a:p>
        </p:txBody>
      </p:sp>
      <p:sp>
        <p:nvSpPr>
          <p:cNvPr id="6" name="Rectangle 5">
            <a:extLst>
              <a:ext uri="{FF2B5EF4-FFF2-40B4-BE49-F238E27FC236}">
                <a16:creationId xmlns:a16="http://schemas.microsoft.com/office/drawing/2014/main" id="{6325A6E8-E52E-4080-A33B-200A72715E0A}"/>
              </a:ext>
            </a:extLst>
          </p:cNvPr>
          <p:cNvSpPr/>
          <p:nvPr/>
        </p:nvSpPr>
        <p:spPr>
          <a:xfrm flipV="1">
            <a:off x="93134" y="2376489"/>
            <a:ext cx="12018433"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800"/>
          </a:p>
        </p:txBody>
      </p:sp>
      <p:sp>
        <p:nvSpPr>
          <p:cNvPr id="7" name="Rectangle 6">
            <a:extLst>
              <a:ext uri="{FF2B5EF4-FFF2-40B4-BE49-F238E27FC236}">
                <a16:creationId xmlns:a16="http://schemas.microsoft.com/office/drawing/2014/main" id="{309CA2D3-7FA9-488F-BB3C-A7D065777CE2}"/>
              </a:ext>
            </a:extLst>
          </p:cNvPr>
          <p:cNvSpPr/>
          <p:nvPr/>
        </p:nvSpPr>
        <p:spPr>
          <a:xfrm>
            <a:off x="93134" y="2341564"/>
            <a:ext cx="12018433"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800"/>
          </a:p>
        </p:txBody>
      </p:sp>
      <p:sp>
        <p:nvSpPr>
          <p:cNvPr id="8" name="Rectangle 7">
            <a:extLst>
              <a:ext uri="{FF2B5EF4-FFF2-40B4-BE49-F238E27FC236}">
                <a16:creationId xmlns:a16="http://schemas.microsoft.com/office/drawing/2014/main" id="{E02F2BE1-B8B3-4088-8F4E-33B8284FF988}"/>
              </a:ext>
            </a:extLst>
          </p:cNvPr>
          <p:cNvSpPr/>
          <p:nvPr/>
        </p:nvSpPr>
        <p:spPr>
          <a:xfrm>
            <a:off x="91018" y="2468564"/>
            <a:ext cx="12020549" cy="4603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800"/>
          </a:p>
        </p:txBody>
      </p:sp>
      <p:sp>
        <p:nvSpPr>
          <p:cNvPr id="2" name="Title 1"/>
          <p:cNvSpPr>
            <a:spLocks noGrp="1"/>
          </p:cNvSpPr>
          <p:nvPr>
            <p:ph type="title"/>
          </p:nvPr>
        </p:nvSpPr>
        <p:spPr>
          <a:xfrm>
            <a:off x="963084" y="952501"/>
            <a:ext cx="10363200" cy="1362075"/>
          </a:xfrm>
        </p:spPr>
        <p:txBody>
          <a:bodyPr/>
          <a:lstStyle>
            <a:lvl1pPr algn="l">
              <a:buNone/>
              <a:defRPr sz="4000" b="0" cap="none"/>
            </a:lvl1pPr>
          </a:lstStyle>
          <a:p>
            <a:r>
              <a:rPr lang="en-US"/>
              <a:t>Click to edit Master title style</a:t>
            </a:r>
          </a:p>
        </p:txBody>
      </p:sp>
      <p:sp>
        <p:nvSpPr>
          <p:cNvPr id="3" name="Text Placeholder 2"/>
          <p:cNvSpPr>
            <a:spLocks noGrp="1"/>
          </p:cNvSpPr>
          <p:nvPr>
            <p:ph type="body" idx="1"/>
          </p:nvPr>
        </p:nvSpPr>
        <p:spPr>
          <a:xfrm>
            <a:off x="963084" y="2547938"/>
            <a:ext cx="10363200" cy="1338262"/>
          </a:xfrm>
        </p:spPr>
        <p:txBody>
          <a:bodyPr/>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a:t>Click to edit Master text styles</a:t>
            </a:r>
          </a:p>
        </p:txBody>
      </p:sp>
      <p:sp>
        <p:nvSpPr>
          <p:cNvPr id="9" name="Date Placeholder 3">
            <a:extLst>
              <a:ext uri="{FF2B5EF4-FFF2-40B4-BE49-F238E27FC236}">
                <a16:creationId xmlns:a16="http://schemas.microsoft.com/office/drawing/2014/main" id="{75B2DC4C-BD3A-42B1-BFE1-675372B65BEC}"/>
              </a:ext>
            </a:extLst>
          </p:cNvPr>
          <p:cNvSpPr>
            <a:spLocks noGrp="1"/>
          </p:cNvSpPr>
          <p:nvPr>
            <p:ph type="dt" sz="half" idx="10"/>
          </p:nvPr>
        </p:nvSpPr>
        <p:spPr/>
        <p:txBody>
          <a:bodyPr/>
          <a:lstStyle>
            <a:lvl1pPr>
              <a:defRPr/>
            </a:lvl1pPr>
          </a:lstStyle>
          <a:p>
            <a:pPr>
              <a:defRPr/>
            </a:pPr>
            <a:fld id="{0CA84A1C-CAF8-459A-BFCD-B3FFF50B9B01}" type="datetimeFigureOut">
              <a:rPr lang="en-GB"/>
              <a:pPr>
                <a:defRPr/>
              </a:pPr>
              <a:t>28/01/2026</a:t>
            </a:fld>
            <a:endParaRPr lang="en-GB"/>
          </a:p>
        </p:txBody>
      </p:sp>
      <p:sp>
        <p:nvSpPr>
          <p:cNvPr id="10" name="Footer Placeholder 4">
            <a:extLst>
              <a:ext uri="{FF2B5EF4-FFF2-40B4-BE49-F238E27FC236}">
                <a16:creationId xmlns:a16="http://schemas.microsoft.com/office/drawing/2014/main" id="{8577B201-5ED4-4E6E-94E8-25BECD1FAF03}"/>
              </a:ext>
            </a:extLst>
          </p:cNvPr>
          <p:cNvSpPr>
            <a:spLocks noGrp="1"/>
          </p:cNvSpPr>
          <p:nvPr>
            <p:ph type="ftr" sz="quarter" idx="11"/>
          </p:nvPr>
        </p:nvSpPr>
        <p:spPr>
          <a:xfrm>
            <a:off x="1066800" y="6172200"/>
            <a:ext cx="5334000" cy="457200"/>
          </a:xfrm>
        </p:spPr>
        <p:txBody>
          <a:bodyPr/>
          <a:lstStyle>
            <a:lvl1pPr>
              <a:defRPr/>
            </a:lvl1pPr>
          </a:lstStyle>
          <a:p>
            <a:pPr>
              <a:defRPr/>
            </a:pPr>
            <a:endParaRPr lang="en-GB"/>
          </a:p>
        </p:txBody>
      </p:sp>
      <p:sp>
        <p:nvSpPr>
          <p:cNvPr id="11" name="Slide Number Placeholder 5">
            <a:extLst>
              <a:ext uri="{FF2B5EF4-FFF2-40B4-BE49-F238E27FC236}">
                <a16:creationId xmlns:a16="http://schemas.microsoft.com/office/drawing/2014/main" id="{0DC4F7AA-D0F6-412E-9FD9-1E710FB504EE}"/>
              </a:ext>
            </a:extLst>
          </p:cNvPr>
          <p:cNvSpPr>
            <a:spLocks noGrp="1"/>
          </p:cNvSpPr>
          <p:nvPr>
            <p:ph type="sldNum" sz="quarter" idx="12"/>
          </p:nvPr>
        </p:nvSpPr>
        <p:spPr>
          <a:xfrm>
            <a:off x="194733" y="6208713"/>
            <a:ext cx="609600" cy="457200"/>
          </a:xfrm>
        </p:spPr>
        <p:txBody>
          <a:bodyPr/>
          <a:lstStyle>
            <a:lvl1pPr>
              <a:defRPr/>
            </a:lvl1pPr>
          </a:lstStyle>
          <a:p>
            <a:pPr>
              <a:defRPr/>
            </a:pPr>
            <a:fld id="{CDD1CC8C-5E06-43F0-8FA4-14F6589010AF}" type="slidenum">
              <a:rPr lang="en-GB" altLang="en-US"/>
              <a:pPr>
                <a:defRPr/>
              </a:pPr>
              <a:t>‹#›</a:t>
            </a:fld>
            <a:endParaRPr lang="en-GB" altLang="en-US"/>
          </a:p>
        </p:txBody>
      </p:sp>
    </p:spTree>
    <p:extLst>
      <p:ext uri="{BB962C8B-B14F-4D97-AF65-F5344CB8AC3E}">
        <p14:creationId xmlns:p14="http://schemas.microsoft.com/office/powerpoint/2010/main" val="3828989309"/>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
          </p:nvPr>
        </p:nvSpPr>
        <p:spPr>
          <a:xfrm>
            <a:off x="1219200" y="1447800"/>
            <a:ext cx="4998720" cy="4572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2"/>
          </p:nvPr>
        </p:nvSpPr>
        <p:spPr>
          <a:xfrm>
            <a:off x="6578600" y="1447800"/>
            <a:ext cx="4998720" cy="4572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13">
            <a:extLst>
              <a:ext uri="{FF2B5EF4-FFF2-40B4-BE49-F238E27FC236}">
                <a16:creationId xmlns:a16="http://schemas.microsoft.com/office/drawing/2014/main" id="{A69BD6D5-A972-41B7-A6DD-8A8E813ADD1F}"/>
              </a:ext>
            </a:extLst>
          </p:cNvPr>
          <p:cNvSpPr>
            <a:spLocks noGrp="1"/>
          </p:cNvSpPr>
          <p:nvPr>
            <p:ph type="dt" sz="half" idx="10"/>
          </p:nvPr>
        </p:nvSpPr>
        <p:spPr/>
        <p:txBody>
          <a:bodyPr/>
          <a:lstStyle>
            <a:lvl1pPr>
              <a:defRPr/>
            </a:lvl1pPr>
          </a:lstStyle>
          <a:p>
            <a:pPr>
              <a:defRPr/>
            </a:pPr>
            <a:fld id="{84BD79D7-0182-4A73-80F2-A89A20809D28}" type="datetimeFigureOut">
              <a:rPr lang="en-GB"/>
              <a:pPr>
                <a:defRPr/>
              </a:pPr>
              <a:t>28/01/2026</a:t>
            </a:fld>
            <a:endParaRPr lang="en-GB"/>
          </a:p>
        </p:txBody>
      </p:sp>
      <p:sp>
        <p:nvSpPr>
          <p:cNvPr id="6" name="Footer Placeholder 2">
            <a:extLst>
              <a:ext uri="{FF2B5EF4-FFF2-40B4-BE49-F238E27FC236}">
                <a16:creationId xmlns:a16="http://schemas.microsoft.com/office/drawing/2014/main" id="{9B52DDBB-C25C-4547-854B-6E001CC8E0E7}"/>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22">
            <a:extLst>
              <a:ext uri="{FF2B5EF4-FFF2-40B4-BE49-F238E27FC236}">
                <a16:creationId xmlns:a16="http://schemas.microsoft.com/office/drawing/2014/main" id="{6D3D8428-383D-4738-B6DF-A5AFC21D49A3}"/>
              </a:ext>
            </a:extLst>
          </p:cNvPr>
          <p:cNvSpPr>
            <a:spLocks noGrp="1"/>
          </p:cNvSpPr>
          <p:nvPr>
            <p:ph type="sldNum" sz="quarter" idx="12"/>
          </p:nvPr>
        </p:nvSpPr>
        <p:spPr/>
        <p:txBody>
          <a:bodyPr/>
          <a:lstStyle>
            <a:lvl1pPr>
              <a:defRPr/>
            </a:lvl1pPr>
          </a:lstStyle>
          <a:p>
            <a:pPr>
              <a:defRPr/>
            </a:pPr>
            <a:fld id="{01A722B4-2912-4606-B066-50CCBE0516ED}" type="slidenum">
              <a:rPr lang="en-GB" altLang="en-US"/>
              <a:pPr>
                <a:defRPr/>
              </a:pPr>
              <a:t>‹#›</a:t>
            </a:fld>
            <a:endParaRPr lang="en-GB" altLang="en-US"/>
          </a:p>
        </p:txBody>
      </p:sp>
    </p:spTree>
    <p:extLst>
      <p:ext uri="{BB962C8B-B14F-4D97-AF65-F5344CB8AC3E}">
        <p14:creationId xmlns:p14="http://schemas.microsoft.com/office/powerpoint/2010/main" val="33460133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19200" y="273050"/>
            <a:ext cx="103632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219200" y="1447800"/>
            <a:ext cx="49784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4" name="Text Placeholder 3"/>
          <p:cNvSpPr>
            <a:spLocks noGrp="1"/>
          </p:cNvSpPr>
          <p:nvPr>
            <p:ph type="body" sz="half" idx="3"/>
          </p:nvPr>
        </p:nvSpPr>
        <p:spPr>
          <a:xfrm>
            <a:off x="6604000" y="1447800"/>
            <a:ext cx="49784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11" name="Content Placeholder 10"/>
          <p:cNvSpPr>
            <a:spLocks noGrp="1"/>
          </p:cNvSpPr>
          <p:nvPr>
            <p:ph sz="half" idx="2"/>
          </p:nvPr>
        </p:nvSpPr>
        <p:spPr>
          <a:xfrm>
            <a:off x="1219200" y="2247900"/>
            <a:ext cx="4978400" cy="3886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Content Placeholder 12"/>
          <p:cNvSpPr>
            <a:spLocks noGrp="1"/>
          </p:cNvSpPr>
          <p:nvPr>
            <p:ph sz="half" idx="4"/>
          </p:nvPr>
        </p:nvSpPr>
        <p:spPr>
          <a:xfrm>
            <a:off x="6604000" y="2247900"/>
            <a:ext cx="4978400" cy="3886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13">
            <a:extLst>
              <a:ext uri="{FF2B5EF4-FFF2-40B4-BE49-F238E27FC236}">
                <a16:creationId xmlns:a16="http://schemas.microsoft.com/office/drawing/2014/main" id="{BB46309C-4E65-4420-AECE-D8C790176A1A}"/>
              </a:ext>
            </a:extLst>
          </p:cNvPr>
          <p:cNvSpPr>
            <a:spLocks noGrp="1"/>
          </p:cNvSpPr>
          <p:nvPr>
            <p:ph type="dt" sz="half" idx="10"/>
          </p:nvPr>
        </p:nvSpPr>
        <p:spPr/>
        <p:txBody>
          <a:bodyPr/>
          <a:lstStyle>
            <a:lvl1pPr>
              <a:defRPr/>
            </a:lvl1pPr>
          </a:lstStyle>
          <a:p>
            <a:pPr>
              <a:defRPr/>
            </a:pPr>
            <a:fld id="{119142A8-D795-4215-863A-E5F8C6456069}" type="datetimeFigureOut">
              <a:rPr lang="en-GB"/>
              <a:pPr>
                <a:defRPr/>
              </a:pPr>
              <a:t>28/01/2026</a:t>
            </a:fld>
            <a:endParaRPr lang="en-GB"/>
          </a:p>
        </p:txBody>
      </p:sp>
      <p:sp>
        <p:nvSpPr>
          <p:cNvPr id="8" name="Footer Placeholder 2">
            <a:extLst>
              <a:ext uri="{FF2B5EF4-FFF2-40B4-BE49-F238E27FC236}">
                <a16:creationId xmlns:a16="http://schemas.microsoft.com/office/drawing/2014/main" id="{D6A008DC-07C6-4A3A-AD6A-22A9AF4A0E15}"/>
              </a:ext>
            </a:extLst>
          </p:cNvPr>
          <p:cNvSpPr>
            <a:spLocks noGrp="1"/>
          </p:cNvSpPr>
          <p:nvPr>
            <p:ph type="ftr" sz="quarter" idx="11"/>
          </p:nvPr>
        </p:nvSpPr>
        <p:spPr/>
        <p:txBody>
          <a:bodyPr/>
          <a:lstStyle>
            <a:lvl1pPr>
              <a:defRPr/>
            </a:lvl1pPr>
          </a:lstStyle>
          <a:p>
            <a:pPr>
              <a:defRPr/>
            </a:pPr>
            <a:endParaRPr lang="en-GB"/>
          </a:p>
        </p:txBody>
      </p:sp>
      <p:sp>
        <p:nvSpPr>
          <p:cNvPr id="9" name="Slide Number Placeholder 22">
            <a:extLst>
              <a:ext uri="{FF2B5EF4-FFF2-40B4-BE49-F238E27FC236}">
                <a16:creationId xmlns:a16="http://schemas.microsoft.com/office/drawing/2014/main" id="{B5E67C66-DA9D-4553-91A1-321EAF08AF4A}"/>
              </a:ext>
            </a:extLst>
          </p:cNvPr>
          <p:cNvSpPr>
            <a:spLocks noGrp="1"/>
          </p:cNvSpPr>
          <p:nvPr>
            <p:ph type="sldNum" sz="quarter" idx="12"/>
          </p:nvPr>
        </p:nvSpPr>
        <p:spPr/>
        <p:txBody>
          <a:bodyPr/>
          <a:lstStyle>
            <a:lvl1pPr>
              <a:defRPr/>
            </a:lvl1pPr>
          </a:lstStyle>
          <a:p>
            <a:pPr>
              <a:defRPr/>
            </a:pPr>
            <a:fld id="{14260701-8C9B-4B6F-8E93-FCD1B3160EE0}" type="slidenum">
              <a:rPr lang="en-GB" altLang="en-US"/>
              <a:pPr>
                <a:defRPr/>
              </a:pPr>
              <a:t>‹#›</a:t>
            </a:fld>
            <a:endParaRPr lang="en-GB" altLang="en-US"/>
          </a:p>
        </p:txBody>
      </p:sp>
    </p:spTree>
    <p:extLst>
      <p:ext uri="{BB962C8B-B14F-4D97-AF65-F5344CB8AC3E}">
        <p14:creationId xmlns:p14="http://schemas.microsoft.com/office/powerpoint/2010/main" val="19774465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13">
            <a:extLst>
              <a:ext uri="{FF2B5EF4-FFF2-40B4-BE49-F238E27FC236}">
                <a16:creationId xmlns:a16="http://schemas.microsoft.com/office/drawing/2014/main" id="{E7694F1E-A08A-4ED3-8AC7-E0FA927FD985}"/>
              </a:ext>
            </a:extLst>
          </p:cNvPr>
          <p:cNvSpPr>
            <a:spLocks noGrp="1"/>
          </p:cNvSpPr>
          <p:nvPr>
            <p:ph type="dt" sz="half" idx="10"/>
          </p:nvPr>
        </p:nvSpPr>
        <p:spPr/>
        <p:txBody>
          <a:bodyPr/>
          <a:lstStyle>
            <a:lvl1pPr>
              <a:defRPr/>
            </a:lvl1pPr>
          </a:lstStyle>
          <a:p>
            <a:pPr>
              <a:defRPr/>
            </a:pPr>
            <a:fld id="{BADD68CB-D932-4A48-A1EA-5254BD08A468}" type="datetimeFigureOut">
              <a:rPr lang="en-GB"/>
              <a:pPr>
                <a:defRPr/>
              </a:pPr>
              <a:t>28/01/2026</a:t>
            </a:fld>
            <a:endParaRPr lang="en-GB"/>
          </a:p>
        </p:txBody>
      </p:sp>
      <p:sp>
        <p:nvSpPr>
          <p:cNvPr id="4" name="Footer Placeholder 2">
            <a:extLst>
              <a:ext uri="{FF2B5EF4-FFF2-40B4-BE49-F238E27FC236}">
                <a16:creationId xmlns:a16="http://schemas.microsoft.com/office/drawing/2014/main" id="{79219B92-1FFD-4EC3-9802-A0117BB590B6}"/>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22">
            <a:extLst>
              <a:ext uri="{FF2B5EF4-FFF2-40B4-BE49-F238E27FC236}">
                <a16:creationId xmlns:a16="http://schemas.microsoft.com/office/drawing/2014/main" id="{EC17A70C-19C4-4E16-8097-B839A4AEC438}"/>
              </a:ext>
            </a:extLst>
          </p:cNvPr>
          <p:cNvSpPr>
            <a:spLocks noGrp="1"/>
          </p:cNvSpPr>
          <p:nvPr>
            <p:ph type="sldNum" sz="quarter" idx="12"/>
          </p:nvPr>
        </p:nvSpPr>
        <p:spPr/>
        <p:txBody>
          <a:bodyPr/>
          <a:lstStyle>
            <a:lvl1pPr>
              <a:defRPr/>
            </a:lvl1pPr>
          </a:lstStyle>
          <a:p>
            <a:pPr>
              <a:defRPr/>
            </a:pPr>
            <a:fld id="{FE64F2FA-EDE8-4F5E-AAA8-11D288DC86DB}" type="slidenum">
              <a:rPr lang="en-GB" altLang="en-US"/>
              <a:pPr>
                <a:defRPr/>
              </a:pPr>
              <a:t>‹#›</a:t>
            </a:fld>
            <a:endParaRPr lang="en-GB" altLang="en-US"/>
          </a:p>
        </p:txBody>
      </p:sp>
    </p:spTree>
    <p:extLst>
      <p:ext uri="{BB962C8B-B14F-4D97-AF65-F5344CB8AC3E}">
        <p14:creationId xmlns:p14="http://schemas.microsoft.com/office/powerpoint/2010/main" val="24236388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3">
            <a:extLst>
              <a:ext uri="{FF2B5EF4-FFF2-40B4-BE49-F238E27FC236}">
                <a16:creationId xmlns:a16="http://schemas.microsoft.com/office/drawing/2014/main" id="{AB35BAA1-A185-4C8C-9FC5-612DD8ADE64A}"/>
              </a:ext>
            </a:extLst>
          </p:cNvPr>
          <p:cNvSpPr>
            <a:spLocks noGrp="1"/>
          </p:cNvSpPr>
          <p:nvPr>
            <p:ph type="dt" sz="half" idx="10"/>
          </p:nvPr>
        </p:nvSpPr>
        <p:spPr/>
        <p:txBody>
          <a:bodyPr/>
          <a:lstStyle>
            <a:lvl1pPr>
              <a:defRPr/>
            </a:lvl1pPr>
          </a:lstStyle>
          <a:p>
            <a:pPr>
              <a:defRPr/>
            </a:pPr>
            <a:fld id="{C785CC08-B508-4E2B-9259-8640252357B1}" type="datetimeFigureOut">
              <a:rPr lang="en-GB"/>
              <a:pPr>
                <a:defRPr/>
              </a:pPr>
              <a:t>28/01/2026</a:t>
            </a:fld>
            <a:endParaRPr lang="en-GB"/>
          </a:p>
        </p:txBody>
      </p:sp>
      <p:sp>
        <p:nvSpPr>
          <p:cNvPr id="3" name="Footer Placeholder 2">
            <a:extLst>
              <a:ext uri="{FF2B5EF4-FFF2-40B4-BE49-F238E27FC236}">
                <a16:creationId xmlns:a16="http://schemas.microsoft.com/office/drawing/2014/main" id="{85C3E6E7-2F34-4290-9279-BED7C0F02474}"/>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22">
            <a:extLst>
              <a:ext uri="{FF2B5EF4-FFF2-40B4-BE49-F238E27FC236}">
                <a16:creationId xmlns:a16="http://schemas.microsoft.com/office/drawing/2014/main" id="{46A9A501-BAA6-4B3A-9EDA-53C282660ABF}"/>
              </a:ext>
            </a:extLst>
          </p:cNvPr>
          <p:cNvSpPr>
            <a:spLocks noGrp="1"/>
          </p:cNvSpPr>
          <p:nvPr>
            <p:ph type="sldNum" sz="quarter" idx="12"/>
          </p:nvPr>
        </p:nvSpPr>
        <p:spPr/>
        <p:txBody>
          <a:bodyPr/>
          <a:lstStyle>
            <a:lvl1pPr>
              <a:defRPr/>
            </a:lvl1pPr>
          </a:lstStyle>
          <a:p>
            <a:pPr>
              <a:defRPr/>
            </a:pPr>
            <a:fld id="{9E6F9793-D5AC-4C55-905C-AAE37285DA91}" type="slidenum">
              <a:rPr lang="en-GB" altLang="en-US"/>
              <a:pPr>
                <a:defRPr/>
              </a:pPr>
              <a:t>‹#›</a:t>
            </a:fld>
            <a:endParaRPr lang="en-GB" altLang="en-US"/>
          </a:p>
        </p:txBody>
      </p:sp>
    </p:spTree>
    <p:extLst>
      <p:ext uri="{BB962C8B-B14F-4D97-AF65-F5344CB8AC3E}">
        <p14:creationId xmlns:p14="http://schemas.microsoft.com/office/powerpoint/2010/main" val="22953732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1FA71A45-5BDC-4A1C-9AAC-B89E06C65F6B}"/>
              </a:ext>
            </a:extLst>
          </p:cNvPr>
          <p:cNvSpPr/>
          <p:nvPr/>
        </p:nvSpPr>
        <p:spPr>
          <a:xfrm>
            <a:off x="0" y="0"/>
            <a:ext cx="12192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800"/>
          </a:p>
        </p:txBody>
      </p:sp>
      <p:sp useBgFill="1">
        <p:nvSpPr>
          <p:cNvPr id="6" name="Rounded Rectangle 10">
            <a:extLst>
              <a:ext uri="{FF2B5EF4-FFF2-40B4-BE49-F238E27FC236}">
                <a16:creationId xmlns:a16="http://schemas.microsoft.com/office/drawing/2014/main" id="{285F6502-5FAD-4281-9346-5CD706474D1D}"/>
              </a:ext>
            </a:extLst>
          </p:cNvPr>
          <p:cNvSpPr/>
          <p:nvPr/>
        </p:nvSpPr>
        <p:spPr>
          <a:xfrm>
            <a:off x="84668" y="69850"/>
            <a:ext cx="12018433"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hangingPunct="1">
              <a:defRPr/>
            </a:pPr>
            <a:endParaRPr lang="en-US" sz="1800"/>
          </a:p>
        </p:txBody>
      </p:sp>
      <p:sp>
        <p:nvSpPr>
          <p:cNvPr id="2" name="Title 1"/>
          <p:cNvSpPr>
            <a:spLocks noGrp="1"/>
          </p:cNvSpPr>
          <p:nvPr>
            <p:ph type="title"/>
          </p:nvPr>
        </p:nvSpPr>
        <p:spPr>
          <a:xfrm>
            <a:off x="1219200" y="273050"/>
            <a:ext cx="10363200" cy="1143000"/>
          </a:xfrm>
        </p:spPr>
        <p:txBody>
          <a:bodyPr/>
          <a:lstStyle>
            <a:lvl1pPr algn="l">
              <a:buNone/>
              <a:defRPr sz="4000" b="0"/>
            </a:lvl1pPr>
          </a:lstStyle>
          <a:p>
            <a:r>
              <a:rPr lang="en-US"/>
              <a:t>Click to edit Master title style</a:t>
            </a:r>
          </a:p>
        </p:txBody>
      </p:sp>
      <p:sp>
        <p:nvSpPr>
          <p:cNvPr id="3" name="Text Placeholder 2"/>
          <p:cNvSpPr>
            <a:spLocks noGrp="1"/>
          </p:cNvSpPr>
          <p:nvPr>
            <p:ph type="body" idx="2"/>
          </p:nvPr>
        </p:nvSpPr>
        <p:spPr>
          <a:xfrm>
            <a:off x="1219200" y="1600200"/>
            <a:ext cx="2540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a:r>
              <a:rPr lang="en-US"/>
              <a:t>Click to edit Master text styles</a:t>
            </a:r>
          </a:p>
        </p:txBody>
      </p:sp>
      <p:sp>
        <p:nvSpPr>
          <p:cNvPr id="11" name="Content Placeholder 10"/>
          <p:cNvSpPr>
            <a:spLocks noGrp="1"/>
          </p:cNvSpPr>
          <p:nvPr>
            <p:ph sz="quarter" idx="1"/>
          </p:nvPr>
        </p:nvSpPr>
        <p:spPr>
          <a:xfrm>
            <a:off x="3962400" y="1600200"/>
            <a:ext cx="7620000" cy="4495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4">
            <a:extLst>
              <a:ext uri="{FF2B5EF4-FFF2-40B4-BE49-F238E27FC236}">
                <a16:creationId xmlns:a16="http://schemas.microsoft.com/office/drawing/2014/main" id="{A0875F50-475C-44B0-AC7F-4E741E0FE6D0}"/>
              </a:ext>
            </a:extLst>
          </p:cNvPr>
          <p:cNvSpPr>
            <a:spLocks noGrp="1"/>
          </p:cNvSpPr>
          <p:nvPr>
            <p:ph type="dt" sz="half" idx="10"/>
          </p:nvPr>
        </p:nvSpPr>
        <p:spPr/>
        <p:txBody>
          <a:bodyPr/>
          <a:lstStyle>
            <a:lvl1pPr>
              <a:defRPr/>
            </a:lvl1pPr>
          </a:lstStyle>
          <a:p>
            <a:pPr>
              <a:defRPr/>
            </a:pPr>
            <a:fld id="{09992A14-F827-4BD5-B2CE-BFD14AE48BFE}" type="datetimeFigureOut">
              <a:rPr lang="en-GB"/>
              <a:pPr>
                <a:defRPr/>
              </a:pPr>
              <a:t>28/01/2026</a:t>
            </a:fld>
            <a:endParaRPr lang="en-GB"/>
          </a:p>
        </p:txBody>
      </p:sp>
      <p:sp>
        <p:nvSpPr>
          <p:cNvPr id="8" name="Footer Placeholder 5">
            <a:extLst>
              <a:ext uri="{FF2B5EF4-FFF2-40B4-BE49-F238E27FC236}">
                <a16:creationId xmlns:a16="http://schemas.microsoft.com/office/drawing/2014/main" id="{AA4DAC42-51B5-4298-9054-7941EC457FFE}"/>
              </a:ext>
            </a:extLst>
          </p:cNvPr>
          <p:cNvSpPr>
            <a:spLocks noGrp="1"/>
          </p:cNvSpPr>
          <p:nvPr>
            <p:ph type="ftr" sz="quarter" idx="11"/>
          </p:nvPr>
        </p:nvSpPr>
        <p:spPr/>
        <p:txBody>
          <a:bodyPr/>
          <a:lstStyle>
            <a:lvl1pPr>
              <a:defRPr/>
            </a:lvl1pPr>
          </a:lstStyle>
          <a:p>
            <a:pPr>
              <a:defRPr/>
            </a:pPr>
            <a:endParaRPr lang="en-GB"/>
          </a:p>
        </p:txBody>
      </p:sp>
      <p:sp>
        <p:nvSpPr>
          <p:cNvPr id="9" name="Slide Number Placeholder 6">
            <a:extLst>
              <a:ext uri="{FF2B5EF4-FFF2-40B4-BE49-F238E27FC236}">
                <a16:creationId xmlns:a16="http://schemas.microsoft.com/office/drawing/2014/main" id="{BA9BD4A7-38B0-4956-AADB-56F1D45EA17A}"/>
              </a:ext>
            </a:extLst>
          </p:cNvPr>
          <p:cNvSpPr>
            <a:spLocks noGrp="1"/>
          </p:cNvSpPr>
          <p:nvPr>
            <p:ph type="sldNum" sz="quarter" idx="12"/>
          </p:nvPr>
        </p:nvSpPr>
        <p:spPr/>
        <p:txBody>
          <a:bodyPr/>
          <a:lstStyle>
            <a:lvl1pPr>
              <a:defRPr/>
            </a:lvl1pPr>
          </a:lstStyle>
          <a:p>
            <a:pPr>
              <a:defRPr/>
            </a:pPr>
            <a:fld id="{329642FF-4962-42A3-9749-168FBF33130F}" type="slidenum">
              <a:rPr lang="en-GB" altLang="en-US"/>
              <a:pPr>
                <a:defRPr/>
              </a:pPr>
              <a:t>‹#›</a:t>
            </a:fld>
            <a:endParaRPr lang="en-GB" altLang="en-US"/>
          </a:p>
        </p:txBody>
      </p:sp>
    </p:spTree>
    <p:extLst>
      <p:ext uri="{BB962C8B-B14F-4D97-AF65-F5344CB8AC3E}">
        <p14:creationId xmlns:p14="http://schemas.microsoft.com/office/powerpoint/2010/main" val="12447970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E9F9ADC-B56A-4706-9F28-CDF71E61A824}"/>
              </a:ext>
            </a:extLst>
          </p:cNvPr>
          <p:cNvSpPr/>
          <p:nvPr/>
        </p:nvSpPr>
        <p:spPr>
          <a:xfrm flipV="1">
            <a:off x="91018" y="4683126"/>
            <a:ext cx="12009967"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800"/>
          </a:p>
        </p:txBody>
      </p:sp>
      <p:sp>
        <p:nvSpPr>
          <p:cNvPr id="6" name="Rectangle 5">
            <a:extLst>
              <a:ext uri="{FF2B5EF4-FFF2-40B4-BE49-F238E27FC236}">
                <a16:creationId xmlns:a16="http://schemas.microsoft.com/office/drawing/2014/main" id="{AE1BB940-91C5-40BF-AA2D-C7FA7B7A755A}"/>
              </a:ext>
            </a:extLst>
          </p:cNvPr>
          <p:cNvSpPr/>
          <p:nvPr/>
        </p:nvSpPr>
        <p:spPr>
          <a:xfrm>
            <a:off x="91018" y="4649789"/>
            <a:ext cx="12009967"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800"/>
          </a:p>
        </p:txBody>
      </p:sp>
      <p:sp>
        <p:nvSpPr>
          <p:cNvPr id="7" name="Rectangle 6">
            <a:extLst>
              <a:ext uri="{FF2B5EF4-FFF2-40B4-BE49-F238E27FC236}">
                <a16:creationId xmlns:a16="http://schemas.microsoft.com/office/drawing/2014/main" id="{F2BD82DB-A247-4915-8D30-F1B3774713F0}"/>
              </a:ext>
            </a:extLst>
          </p:cNvPr>
          <p:cNvSpPr/>
          <p:nvPr/>
        </p:nvSpPr>
        <p:spPr>
          <a:xfrm>
            <a:off x="91018" y="4773614"/>
            <a:ext cx="12009967" cy="476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800"/>
          </a:p>
        </p:txBody>
      </p:sp>
      <p:sp>
        <p:nvSpPr>
          <p:cNvPr id="2" name="Title 1"/>
          <p:cNvSpPr>
            <a:spLocks noGrp="1"/>
          </p:cNvSpPr>
          <p:nvPr>
            <p:ph type="title"/>
          </p:nvPr>
        </p:nvSpPr>
        <p:spPr>
          <a:xfrm>
            <a:off x="1219200" y="4900550"/>
            <a:ext cx="9753600" cy="522288"/>
          </a:xfrm>
        </p:spPr>
        <p:txBody>
          <a:bodyPr anchor="ctr">
            <a:noAutofit/>
          </a:bodyPr>
          <a:lstStyle>
            <a:lvl1pPr algn="l">
              <a:buNone/>
              <a:defRPr sz="2800" b="0"/>
            </a:lvl1pPr>
          </a:lstStyle>
          <a:p>
            <a:r>
              <a:rPr lang="en-US"/>
              <a:t>Click to edit Master title style</a:t>
            </a:r>
          </a:p>
        </p:txBody>
      </p:sp>
      <p:sp>
        <p:nvSpPr>
          <p:cNvPr id="4" name="Text Placeholder 3"/>
          <p:cNvSpPr>
            <a:spLocks noGrp="1"/>
          </p:cNvSpPr>
          <p:nvPr>
            <p:ph type="body" sz="half" idx="2"/>
          </p:nvPr>
        </p:nvSpPr>
        <p:spPr>
          <a:xfrm>
            <a:off x="1219200" y="5445825"/>
            <a:ext cx="9753600" cy="685800"/>
          </a:xfrm>
        </p:spPr>
        <p:txBody>
          <a:bodyPr/>
          <a:lstStyle>
            <a:lvl1pPr marL="0" indent="0">
              <a:buFontTx/>
              <a:buNone/>
              <a:defRPr sz="1600"/>
            </a:lvl1pPr>
            <a:lvl2pPr>
              <a:defRPr sz="1200"/>
            </a:lvl2pPr>
            <a:lvl3pPr>
              <a:defRPr sz="1000"/>
            </a:lvl3pPr>
            <a:lvl4pPr>
              <a:defRPr sz="900"/>
            </a:lvl4pPr>
            <a:lvl5pPr>
              <a:defRPr sz="900"/>
            </a:lvl5pPr>
          </a:lstStyle>
          <a:p>
            <a:pPr lvl="0"/>
            <a:r>
              <a:rPr lang="en-US"/>
              <a:t>Click to edit Master text styles</a:t>
            </a:r>
          </a:p>
        </p:txBody>
      </p:sp>
      <p:sp>
        <p:nvSpPr>
          <p:cNvPr id="3" name="Picture Placeholder 2"/>
          <p:cNvSpPr>
            <a:spLocks noGrp="1"/>
          </p:cNvSpPr>
          <p:nvPr>
            <p:ph type="pic" idx="1"/>
          </p:nvPr>
        </p:nvSpPr>
        <p:spPr>
          <a:xfrm>
            <a:off x="91078" y="66676"/>
            <a:ext cx="12002497" cy="4581525"/>
          </a:xfrm>
          <a:prstGeom prst="round2SameRect">
            <a:avLst>
              <a:gd name="adj1" fmla="val 7101"/>
              <a:gd name="adj2" fmla="val 0"/>
            </a:avLst>
          </a:prstGeom>
          <a:solidFill>
            <a:schemeClr val="bg2"/>
          </a:solidFill>
          <a:ln w="6350">
            <a:solidFill>
              <a:schemeClr val="tx1"/>
            </a:solidFill>
          </a:ln>
        </p:spPr>
        <p:txBody>
          <a:bodyPr>
            <a:normAutofit/>
          </a:bodyPr>
          <a:lstStyle>
            <a:lvl1pPr marL="0" indent="0">
              <a:buNone/>
              <a:defRPr sz="3200"/>
            </a:lvl1pPr>
          </a:lstStyle>
          <a:p>
            <a:pPr lvl="0"/>
            <a:r>
              <a:rPr lang="en-US" noProof="0"/>
              <a:t>Click icon to add picture</a:t>
            </a:r>
            <a:endParaRPr lang="en-US" noProof="0" dirty="0"/>
          </a:p>
        </p:txBody>
      </p:sp>
      <p:sp>
        <p:nvSpPr>
          <p:cNvPr id="8" name="Date Placeholder 4">
            <a:extLst>
              <a:ext uri="{FF2B5EF4-FFF2-40B4-BE49-F238E27FC236}">
                <a16:creationId xmlns:a16="http://schemas.microsoft.com/office/drawing/2014/main" id="{26B8973D-7B71-4C2F-B911-CDA85E10FA28}"/>
              </a:ext>
            </a:extLst>
          </p:cNvPr>
          <p:cNvSpPr>
            <a:spLocks noGrp="1"/>
          </p:cNvSpPr>
          <p:nvPr>
            <p:ph type="dt" sz="half" idx="10"/>
          </p:nvPr>
        </p:nvSpPr>
        <p:spPr/>
        <p:txBody>
          <a:bodyPr/>
          <a:lstStyle>
            <a:lvl1pPr>
              <a:defRPr/>
            </a:lvl1pPr>
          </a:lstStyle>
          <a:p>
            <a:pPr>
              <a:defRPr/>
            </a:pPr>
            <a:fld id="{D5D10090-13D2-498D-A61F-52B476CF86AF}" type="datetimeFigureOut">
              <a:rPr lang="en-GB"/>
              <a:pPr>
                <a:defRPr/>
              </a:pPr>
              <a:t>28/01/2026</a:t>
            </a:fld>
            <a:endParaRPr lang="en-GB"/>
          </a:p>
        </p:txBody>
      </p:sp>
      <p:sp>
        <p:nvSpPr>
          <p:cNvPr id="9" name="Footer Placeholder 5">
            <a:extLst>
              <a:ext uri="{FF2B5EF4-FFF2-40B4-BE49-F238E27FC236}">
                <a16:creationId xmlns:a16="http://schemas.microsoft.com/office/drawing/2014/main" id="{E6DB6BDA-966E-4262-96A2-88F8896B363D}"/>
              </a:ext>
            </a:extLst>
          </p:cNvPr>
          <p:cNvSpPr>
            <a:spLocks noGrp="1"/>
          </p:cNvSpPr>
          <p:nvPr>
            <p:ph type="ftr" sz="quarter" idx="11"/>
          </p:nvPr>
        </p:nvSpPr>
        <p:spPr>
          <a:xfrm>
            <a:off x="1219200" y="6172200"/>
            <a:ext cx="5181600" cy="457200"/>
          </a:xfrm>
        </p:spPr>
        <p:txBody>
          <a:bodyPr/>
          <a:lstStyle>
            <a:lvl1pPr>
              <a:defRPr/>
            </a:lvl1pPr>
          </a:lstStyle>
          <a:p>
            <a:pPr>
              <a:defRPr/>
            </a:pPr>
            <a:endParaRPr lang="en-GB"/>
          </a:p>
        </p:txBody>
      </p:sp>
      <p:sp>
        <p:nvSpPr>
          <p:cNvPr id="10" name="Slide Number Placeholder 6">
            <a:extLst>
              <a:ext uri="{FF2B5EF4-FFF2-40B4-BE49-F238E27FC236}">
                <a16:creationId xmlns:a16="http://schemas.microsoft.com/office/drawing/2014/main" id="{8BCA7197-26AC-4177-90BD-0C6243C3F7A2}"/>
              </a:ext>
            </a:extLst>
          </p:cNvPr>
          <p:cNvSpPr>
            <a:spLocks noGrp="1"/>
          </p:cNvSpPr>
          <p:nvPr>
            <p:ph type="sldNum" sz="quarter" idx="12"/>
          </p:nvPr>
        </p:nvSpPr>
        <p:spPr>
          <a:xfrm>
            <a:off x="194733" y="6208713"/>
            <a:ext cx="609600" cy="457200"/>
          </a:xfrm>
        </p:spPr>
        <p:txBody>
          <a:bodyPr/>
          <a:lstStyle>
            <a:lvl1pPr>
              <a:defRPr/>
            </a:lvl1pPr>
          </a:lstStyle>
          <a:p>
            <a:pPr>
              <a:defRPr/>
            </a:pPr>
            <a:fld id="{C3F4F965-E8C3-469D-8621-8C9DAC2A989F}" type="slidenum">
              <a:rPr lang="en-GB" altLang="en-US"/>
              <a:pPr>
                <a:defRPr/>
              </a:pPr>
              <a:t>‹#›</a:t>
            </a:fld>
            <a:endParaRPr lang="en-GB" altLang="en-US"/>
          </a:p>
        </p:txBody>
      </p:sp>
    </p:spTree>
    <p:extLst>
      <p:ext uri="{BB962C8B-B14F-4D97-AF65-F5344CB8AC3E}">
        <p14:creationId xmlns:p14="http://schemas.microsoft.com/office/powerpoint/2010/main" val="36091509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13">
            <a:extLst>
              <a:ext uri="{FF2B5EF4-FFF2-40B4-BE49-F238E27FC236}">
                <a16:creationId xmlns:a16="http://schemas.microsoft.com/office/drawing/2014/main" id="{C4161AFB-0E8E-42B8-8765-2487B92FC9D0}"/>
              </a:ext>
            </a:extLst>
          </p:cNvPr>
          <p:cNvSpPr>
            <a:spLocks noGrp="1"/>
          </p:cNvSpPr>
          <p:nvPr>
            <p:ph type="dt" sz="half" idx="10"/>
          </p:nvPr>
        </p:nvSpPr>
        <p:spPr/>
        <p:txBody>
          <a:bodyPr/>
          <a:lstStyle>
            <a:lvl1pPr>
              <a:defRPr/>
            </a:lvl1pPr>
          </a:lstStyle>
          <a:p>
            <a:pPr>
              <a:defRPr/>
            </a:pPr>
            <a:fld id="{C4CF651C-B81B-4085-A57D-E025A64FC8C7}" type="datetimeFigureOut">
              <a:rPr lang="en-GB"/>
              <a:pPr>
                <a:defRPr/>
              </a:pPr>
              <a:t>28/01/2026</a:t>
            </a:fld>
            <a:endParaRPr lang="en-GB"/>
          </a:p>
        </p:txBody>
      </p:sp>
      <p:sp>
        <p:nvSpPr>
          <p:cNvPr id="5" name="Footer Placeholder 2">
            <a:extLst>
              <a:ext uri="{FF2B5EF4-FFF2-40B4-BE49-F238E27FC236}">
                <a16:creationId xmlns:a16="http://schemas.microsoft.com/office/drawing/2014/main" id="{6CC8A77F-3554-4692-9FAC-40BF1808B019}"/>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22">
            <a:extLst>
              <a:ext uri="{FF2B5EF4-FFF2-40B4-BE49-F238E27FC236}">
                <a16:creationId xmlns:a16="http://schemas.microsoft.com/office/drawing/2014/main" id="{2E888E6D-DE23-4CDD-8234-AE5D886BA90E}"/>
              </a:ext>
            </a:extLst>
          </p:cNvPr>
          <p:cNvSpPr>
            <a:spLocks noGrp="1"/>
          </p:cNvSpPr>
          <p:nvPr>
            <p:ph type="sldNum" sz="quarter" idx="12"/>
          </p:nvPr>
        </p:nvSpPr>
        <p:spPr/>
        <p:txBody>
          <a:bodyPr/>
          <a:lstStyle>
            <a:lvl1pPr>
              <a:defRPr/>
            </a:lvl1pPr>
          </a:lstStyle>
          <a:p>
            <a:pPr>
              <a:defRPr/>
            </a:pPr>
            <a:fld id="{88587214-A0FD-4B01-92C0-05E2EDB767CA}" type="slidenum">
              <a:rPr lang="en-GB" altLang="en-US"/>
              <a:pPr>
                <a:defRPr/>
              </a:pPr>
              <a:t>‹#›</a:t>
            </a:fld>
            <a:endParaRPr lang="en-GB" altLang="en-US"/>
          </a:p>
        </p:txBody>
      </p:sp>
    </p:spTree>
    <p:extLst>
      <p:ext uri="{BB962C8B-B14F-4D97-AF65-F5344CB8AC3E}">
        <p14:creationId xmlns:p14="http://schemas.microsoft.com/office/powerpoint/2010/main" val="6509829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42"/>
            <a:ext cx="268224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219200" y="274641"/>
            <a:ext cx="7416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13">
            <a:extLst>
              <a:ext uri="{FF2B5EF4-FFF2-40B4-BE49-F238E27FC236}">
                <a16:creationId xmlns:a16="http://schemas.microsoft.com/office/drawing/2014/main" id="{AA8F327C-E1FB-42C8-8F0F-1AB403EB9007}"/>
              </a:ext>
            </a:extLst>
          </p:cNvPr>
          <p:cNvSpPr>
            <a:spLocks noGrp="1"/>
          </p:cNvSpPr>
          <p:nvPr>
            <p:ph type="dt" sz="half" idx="10"/>
          </p:nvPr>
        </p:nvSpPr>
        <p:spPr/>
        <p:txBody>
          <a:bodyPr/>
          <a:lstStyle>
            <a:lvl1pPr>
              <a:defRPr/>
            </a:lvl1pPr>
          </a:lstStyle>
          <a:p>
            <a:pPr>
              <a:defRPr/>
            </a:pPr>
            <a:fld id="{24F55ACF-A807-4E35-86E9-F6893230AB88}" type="datetimeFigureOut">
              <a:rPr lang="en-GB"/>
              <a:pPr>
                <a:defRPr/>
              </a:pPr>
              <a:t>28/01/2026</a:t>
            </a:fld>
            <a:endParaRPr lang="en-GB"/>
          </a:p>
        </p:txBody>
      </p:sp>
      <p:sp>
        <p:nvSpPr>
          <p:cNvPr id="5" name="Footer Placeholder 2">
            <a:extLst>
              <a:ext uri="{FF2B5EF4-FFF2-40B4-BE49-F238E27FC236}">
                <a16:creationId xmlns:a16="http://schemas.microsoft.com/office/drawing/2014/main" id="{F6BD842A-949C-4ED8-B778-FB17968F4A0E}"/>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22">
            <a:extLst>
              <a:ext uri="{FF2B5EF4-FFF2-40B4-BE49-F238E27FC236}">
                <a16:creationId xmlns:a16="http://schemas.microsoft.com/office/drawing/2014/main" id="{3665CFA4-0177-45A3-A04C-D80291913CC4}"/>
              </a:ext>
            </a:extLst>
          </p:cNvPr>
          <p:cNvSpPr>
            <a:spLocks noGrp="1"/>
          </p:cNvSpPr>
          <p:nvPr>
            <p:ph type="sldNum" sz="quarter" idx="12"/>
          </p:nvPr>
        </p:nvSpPr>
        <p:spPr/>
        <p:txBody>
          <a:bodyPr/>
          <a:lstStyle>
            <a:lvl1pPr>
              <a:defRPr/>
            </a:lvl1pPr>
          </a:lstStyle>
          <a:p>
            <a:pPr>
              <a:defRPr/>
            </a:pPr>
            <a:fld id="{252E43F0-4E7D-4F19-8977-1B0D4180FD4D}" type="slidenum">
              <a:rPr lang="en-GB" altLang="en-US"/>
              <a:pPr>
                <a:defRPr/>
              </a:pPr>
              <a:t>‹#›</a:t>
            </a:fld>
            <a:endParaRPr lang="en-GB" altLang="en-US"/>
          </a:p>
        </p:txBody>
      </p:sp>
    </p:spTree>
    <p:extLst>
      <p:ext uri="{BB962C8B-B14F-4D97-AF65-F5344CB8AC3E}">
        <p14:creationId xmlns:p14="http://schemas.microsoft.com/office/powerpoint/2010/main" val="11303621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5060E42-02FC-4DA6-A209-DE34C903B928}"/>
              </a:ext>
            </a:extLst>
          </p:cNvPr>
          <p:cNvSpPr/>
          <p:nvPr/>
        </p:nvSpPr>
        <p:spPr>
          <a:xfrm>
            <a:off x="0" y="0"/>
            <a:ext cx="12192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sz="1800"/>
          </a:p>
        </p:txBody>
      </p:sp>
      <p:sp useBgFill="1">
        <p:nvSpPr>
          <p:cNvPr id="8" name="Rounded Rectangle 7">
            <a:extLst>
              <a:ext uri="{FF2B5EF4-FFF2-40B4-BE49-F238E27FC236}">
                <a16:creationId xmlns:a16="http://schemas.microsoft.com/office/drawing/2014/main" id="{B5BBD482-4650-4036-A118-665B5C4214F6}"/>
              </a:ext>
            </a:extLst>
          </p:cNvPr>
          <p:cNvSpPr/>
          <p:nvPr/>
        </p:nvSpPr>
        <p:spPr>
          <a:xfrm>
            <a:off x="84668" y="69850"/>
            <a:ext cx="12018433"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hangingPunct="1">
              <a:defRPr/>
            </a:pPr>
            <a:endParaRPr lang="en-US" sz="1800"/>
          </a:p>
        </p:txBody>
      </p:sp>
      <p:sp>
        <p:nvSpPr>
          <p:cNvPr id="1028" name="Title Placeholder 21">
            <a:extLst>
              <a:ext uri="{FF2B5EF4-FFF2-40B4-BE49-F238E27FC236}">
                <a16:creationId xmlns:a16="http://schemas.microsoft.com/office/drawing/2014/main" id="{855BCFF8-0882-4A45-B013-3094A39BC9C2}"/>
              </a:ext>
            </a:extLst>
          </p:cNvPr>
          <p:cNvSpPr>
            <a:spLocks noGrp="1"/>
          </p:cNvSpPr>
          <p:nvPr>
            <p:ph type="title"/>
          </p:nvPr>
        </p:nvSpPr>
        <p:spPr bwMode="auto">
          <a:xfrm>
            <a:off x="1219200" y="274638"/>
            <a:ext cx="103632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91440" numCol="1" anchor="b" anchorCtr="0" compatLnSpc="1">
            <a:prstTxWarp prst="textNoShape">
              <a:avLst/>
            </a:prstTxWarp>
          </a:bodyPr>
          <a:lstStyle/>
          <a:p>
            <a:pPr lvl="0"/>
            <a:r>
              <a:rPr lang="en-US" altLang="en-US"/>
              <a:t>Click to edit Master title style</a:t>
            </a:r>
          </a:p>
        </p:txBody>
      </p:sp>
      <p:sp>
        <p:nvSpPr>
          <p:cNvPr id="1029" name="Text Placeholder 12">
            <a:extLst>
              <a:ext uri="{FF2B5EF4-FFF2-40B4-BE49-F238E27FC236}">
                <a16:creationId xmlns:a16="http://schemas.microsoft.com/office/drawing/2014/main" id="{A925BEA5-10AE-451F-ADA1-BF8B0D091E88}"/>
              </a:ext>
            </a:extLst>
          </p:cNvPr>
          <p:cNvSpPr>
            <a:spLocks noGrp="1"/>
          </p:cNvSpPr>
          <p:nvPr>
            <p:ph type="body" idx="1"/>
          </p:nvPr>
        </p:nvSpPr>
        <p:spPr bwMode="auto">
          <a:xfrm>
            <a:off x="1219200" y="1447800"/>
            <a:ext cx="103632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4" name="Date Placeholder 13">
            <a:extLst>
              <a:ext uri="{FF2B5EF4-FFF2-40B4-BE49-F238E27FC236}">
                <a16:creationId xmlns:a16="http://schemas.microsoft.com/office/drawing/2014/main" id="{7610B36C-7F60-48AB-8585-FFBDC9E6BEDF}"/>
              </a:ext>
            </a:extLst>
          </p:cNvPr>
          <p:cNvSpPr>
            <a:spLocks noGrp="1"/>
          </p:cNvSpPr>
          <p:nvPr>
            <p:ph type="dt" sz="half" idx="2"/>
          </p:nvPr>
        </p:nvSpPr>
        <p:spPr>
          <a:xfrm>
            <a:off x="8229600" y="6191250"/>
            <a:ext cx="3302000" cy="476250"/>
          </a:xfrm>
          <a:prstGeom prst="rect">
            <a:avLst/>
          </a:prstGeom>
        </p:spPr>
        <p:txBody>
          <a:bodyPr anchor="ctr" anchorCtr="0"/>
          <a:lstStyle>
            <a:lvl1pPr algn="r" eaLnBrk="1" latinLnBrk="0" hangingPunct="1">
              <a:defRPr kumimoji="0" sz="1400">
                <a:solidFill>
                  <a:schemeClr val="tx2"/>
                </a:solidFill>
                <a:latin typeface="Arial" charset="0"/>
              </a:defRPr>
            </a:lvl1pPr>
          </a:lstStyle>
          <a:p>
            <a:pPr>
              <a:defRPr/>
            </a:pPr>
            <a:fld id="{356A2368-CD4D-474B-AF6C-4D103C02E0EA}" type="datetimeFigureOut">
              <a:rPr lang="en-GB"/>
              <a:pPr>
                <a:defRPr/>
              </a:pPr>
              <a:t>28/01/2026</a:t>
            </a:fld>
            <a:endParaRPr lang="en-GB"/>
          </a:p>
        </p:txBody>
      </p:sp>
      <p:sp>
        <p:nvSpPr>
          <p:cNvPr id="3" name="Footer Placeholder 2">
            <a:extLst>
              <a:ext uri="{FF2B5EF4-FFF2-40B4-BE49-F238E27FC236}">
                <a16:creationId xmlns:a16="http://schemas.microsoft.com/office/drawing/2014/main" id="{FAD983B4-D774-4FA6-B452-DB70338BC536}"/>
              </a:ext>
            </a:extLst>
          </p:cNvPr>
          <p:cNvSpPr>
            <a:spLocks noGrp="1"/>
          </p:cNvSpPr>
          <p:nvPr>
            <p:ph type="ftr" sz="quarter" idx="3"/>
          </p:nvPr>
        </p:nvSpPr>
        <p:spPr>
          <a:xfrm>
            <a:off x="1219200" y="6172200"/>
            <a:ext cx="5283200" cy="457200"/>
          </a:xfrm>
          <a:prstGeom prst="rect">
            <a:avLst/>
          </a:prstGeom>
        </p:spPr>
        <p:txBody>
          <a:bodyPr anchor="ctr" anchorCtr="0"/>
          <a:lstStyle>
            <a:lvl1pPr eaLnBrk="1" latinLnBrk="0" hangingPunct="1">
              <a:defRPr kumimoji="0" sz="1400">
                <a:solidFill>
                  <a:schemeClr val="tx2"/>
                </a:solidFill>
                <a:latin typeface="Arial" charset="0"/>
              </a:defRPr>
            </a:lvl1pPr>
          </a:lstStyle>
          <a:p>
            <a:pPr>
              <a:defRPr/>
            </a:pPr>
            <a:endParaRPr lang="en-GB"/>
          </a:p>
        </p:txBody>
      </p:sp>
      <p:sp>
        <p:nvSpPr>
          <p:cNvPr id="23" name="Slide Number Placeholder 22">
            <a:extLst>
              <a:ext uri="{FF2B5EF4-FFF2-40B4-BE49-F238E27FC236}">
                <a16:creationId xmlns:a16="http://schemas.microsoft.com/office/drawing/2014/main" id="{59C810C0-53E0-46B6-8E46-A96B05616C4A}"/>
              </a:ext>
            </a:extLst>
          </p:cNvPr>
          <p:cNvSpPr>
            <a:spLocks noGrp="1"/>
          </p:cNvSpPr>
          <p:nvPr>
            <p:ph type="sldNum" sz="quarter" idx="4"/>
          </p:nvPr>
        </p:nvSpPr>
        <p:spPr>
          <a:xfrm>
            <a:off x="194733" y="6210300"/>
            <a:ext cx="609600" cy="457200"/>
          </a:xfrm>
          <a:prstGeom prst="ellipse">
            <a:avLst/>
          </a:prstGeom>
          <a:solidFill>
            <a:schemeClr val="accent1"/>
          </a:solidFill>
        </p:spPr>
        <p:txBody>
          <a:bodyPr vert="horz" wrap="none" lIns="0" tIns="0" rIns="0" bIns="0" numCol="1" anchor="ctr" anchorCtr="1" compatLnSpc="1">
            <a:prstTxWarp prst="textNoShape">
              <a:avLst/>
            </a:prstTxWarp>
            <a:noAutofit/>
          </a:bodyPr>
          <a:lstStyle>
            <a:lvl1pPr algn="ctr" eaLnBrk="1" hangingPunct="1">
              <a:defRPr sz="1400">
                <a:solidFill>
                  <a:srgbClr val="FFFFFF"/>
                </a:solidFill>
                <a:latin typeface="Franklin Gothic Book" panose="020B0503020102020204" pitchFamily="34" charset="0"/>
              </a:defRPr>
            </a:lvl1pPr>
          </a:lstStyle>
          <a:p>
            <a:pPr>
              <a:defRPr/>
            </a:pPr>
            <a:fld id="{1C923933-92D8-4845-B741-94F897A9749A}" type="slidenum">
              <a:rPr lang="en-GB" altLang="en-US"/>
              <a:pPr>
                <a:defRPr/>
              </a:pPr>
              <a:t>‹#›</a:t>
            </a:fld>
            <a:endParaRPr lang="en-GB" altLang="en-US"/>
          </a:p>
        </p:txBody>
      </p:sp>
    </p:spTree>
    <p:extLst>
      <p:ext uri="{BB962C8B-B14F-4D97-AF65-F5344CB8AC3E}">
        <p14:creationId xmlns:p14="http://schemas.microsoft.com/office/powerpoint/2010/main" val="355690869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0" fontAlgn="base" hangingPunct="0">
        <a:spcBef>
          <a:spcPct val="0"/>
        </a:spcBef>
        <a:spcAft>
          <a:spcPct val="0"/>
        </a:spcAft>
        <a:defRPr sz="4000" kern="12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Franklin Gothic Book" pitchFamily="34" charset="0"/>
        </a:defRPr>
      </a:lvl2pPr>
      <a:lvl3pPr algn="l" rtl="0" eaLnBrk="0" fontAlgn="base" hangingPunct="0">
        <a:spcBef>
          <a:spcPct val="0"/>
        </a:spcBef>
        <a:spcAft>
          <a:spcPct val="0"/>
        </a:spcAft>
        <a:defRPr sz="4000">
          <a:solidFill>
            <a:schemeClr val="tx2"/>
          </a:solidFill>
          <a:latin typeface="Franklin Gothic Book" pitchFamily="34" charset="0"/>
        </a:defRPr>
      </a:lvl3pPr>
      <a:lvl4pPr algn="l" rtl="0" eaLnBrk="0" fontAlgn="base" hangingPunct="0">
        <a:spcBef>
          <a:spcPct val="0"/>
        </a:spcBef>
        <a:spcAft>
          <a:spcPct val="0"/>
        </a:spcAft>
        <a:defRPr sz="4000">
          <a:solidFill>
            <a:schemeClr val="tx2"/>
          </a:solidFill>
          <a:latin typeface="Franklin Gothic Book" pitchFamily="34" charset="0"/>
        </a:defRPr>
      </a:lvl4pPr>
      <a:lvl5pPr algn="l" rtl="0" eaLnBrk="0" fontAlgn="base" hangingPunct="0">
        <a:spcBef>
          <a:spcPct val="0"/>
        </a:spcBef>
        <a:spcAft>
          <a:spcPct val="0"/>
        </a:spcAft>
        <a:defRPr sz="4000">
          <a:solidFill>
            <a:schemeClr val="tx2"/>
          </a:solidFill>
          <a:latin typeface="Franklin Gothic Book" pitchFamily="34" charset="0"/>
        </a:defRPr>
      </a:lvl5pPr>
      <a:lvl6pPr marL="457200" algn="l" rtl="0" fontAlgn="base">
        <a:spcBef>
          <a:spcPct val="0"/>
        </a:spcBef>
        <a:spcAft>
          <a:spcPct val="0"/>
        </a:spcAft>
        <a:defRPr sz="4000">
          <a:solidFill>
            <a:schemeClr val="tx2"/>
          </a:solidFill>
          <a:latin typeface="Franklin Gothic Book" pitchFamily="34" charset="0"/>
        </a:defRPr>
      </a:lvl6pPr>
      <a:lvl7pPr marL="914400" algn="l" rtl="0" fontAlgn="base">
        <a:spcBef>
          <a:spcPct val="0"/>
        </a:spcBef>
        <a:spcAft>
          <a:spcPct val="0"/>
        </a:spcAft>
        <a:defRPr sz="4000">
          <a:solidFill>
            <a:schemeClr val="tx2"/>
          </a:solidFill>
          <a:latin typeface="Franklin Gothic Book" pitchFamily="34" charset="0"/>
        </a:defRPr>
      </a:lvl7pPr>
      <a:lvl8pPr marL="1371600" algn="l" rtl="0" fontAlgn="base">
        <a:spcBef>
          <a:spcPct val="0"/>
        </a:spcBef>
        <a:spcAft>
          <a:spcPct val="0"/>
        </a:spcAft>
        <a:defRPr sz="4000">
          <a:solidFill>
            <a:schemeClr val="tx2"/>
          </a:solidFill>
          <a:latin typeface="Franklin Gothic Book" pitchFamily="34" charset="0"/>
        </a:defRPr>
      </a:lvl8pPr>
      <a:lvl9pPr marL="1828800" algn="l" rtl="0" fontAlgn="base">
        <a:spcBef>
          <a:spcPct val="0"/>
        </a:spcBef>
        <a:spcAft>
          <a:spcPct val="0"/>
        </a:spcAft>
        <a:defRPr sz="4000">
          <a:solidFill>
            <a:schemeClr val="tx2"/>
          </a:solidFill>
          <a:latin typeface="Franklin Gothic Book" pitchFamily="34" charset="0"/>
        </a:defRPr>
      </a:lvl9pPr>
    </p:titleStyle>
    <p:bodyStyle>
      <a:lvl1pPr marL="273050" indent="-273050" algn="l" rtl="0" eaLnBrk="0" fontAlgn="base" hangingPunct="0">
        <a:spcBef>
          <a:spcPts val="575"/>
        </a:spcBef>
        <a:spcAft>
          <a:spcPct val="0"/>
        </a:spcAft>
        <a:buClr>
          <a:schemeClr val="accent1"/>
        </a:buClr>
        <a:buSzPct val="85000"/>
        <a:buFont typeface="Wingdings 2" panose="05020102010507070707" pitchFamily="18" charset="2"/>
        <a:buChar char=""/>
        <a:defRPr sz="2600" kern="1200">
          <a:solidFill>
            <a:schemeClr val="tx1"/>
          </a:solidFill>
          <a:latin typeface="+mn-lt"/>
          <a:ea typeface="+mn-ea"/>
          <a:cs typeface="+mn-cs"/>
        </a:defRPr>
      </a:lvl1pPr>
      <a:lvl2pPr marL="547688" indent="-228600" algn="l" rtl="0" eaLnBrk="0" fontAlgn="base" hangingPunct="0">
        <a:spcBef>
          <a:spcPts val="375"/>
        </a:spcBef>
        <a:spcAft>
          <a:spcPct val="0"/>
        </a:spcAft>
        <a:buClr>
          <a:schemeClr val="accent2"/>
        </a:buClr>
        <a:buSzPct val="85000"/>
        <a:buFont typeface="Wingdings 2" panose="05020102010507070707" pitchFamily="18" charset="2"/>
        <a:buChar char=""/>
        <a:defRPr sz="2400" kern="1200">
          <a:solidFill>
            <a:schemeClr val="tx1"/>
          </a:solidFill>
          <a:latin typeface="+mn-lt"/>
          <a:ea typeface="+mn-ea"/>
          <a:cs typeface="+mn-cs"/>
        </a:defRPr>
      </a:lvl2pPr>
      <a:lvl3pPr marL="822325" indent="-228600" algn="l" rtl="0" eaLnBrk="0" fontAlgn="base" hangingPunct="0">
        <a:spcBef>
          <a:spcPts val="375"/>
        </a:spcBef>
        <a:spcAft>
          <a:spcPct val="0"/>
        </a:spcAft>
        <a:buClr>
          <a:srgbClr val="E6B1AB"/>
        </a:buClr>
        <a:buSzPct val="85000"/>
        <a:buFont typeface="Wingdings 2" panose="05020102010507070707" pitchFamily="18" charset="2"/>
        <a:buChar char=""/>
        <a:defRPr sz="2000" kern="1200">
          <a:solidFill>
            <a:schemeClr val="tx1"/>
          </a:solidFill>
          <a:latin typeface="+mn-lt"/>
          <a:ea typeface="+mn-ea"/>
          <a:cs typeface="+mn-cs"/>
        </a:defRPr>
      </a:lvl3pPr>
      <a:lvl4pPr marL="1096963" indent="-228600" algn="l" rtl="0" eaLnBrk="0" fontAlgn="base" hangingPunct="0">
        <a:spcBef>
          <a:spcPts val="375"/>
        </a:spcBef>
        <a:spcAft>
          <a:spcPct val="0"/>
        </a:spcAft>
        <a:buClr>
          <a:srgbClr val="A28E6A"/>
        </a:buClr>
        <a:buSzPct val="80000"/>
        <a:buFont typeface="Wingdings 2" panose="05020102010507070707" pitchFamily="18" charset="2"/>
        <a:buChar char=""/>
        <a:defRPr sz="2000" kern="1200">
          <a:solidFill>
            <a:schemeClr val="tx1"/>
          </a:solidFill>
          <a:latin typeface="+mn-lt"/>
          <a:ea typeface="+mn-ea"/>
          <a:cs typeface="+mn-cs"/>
        </a:defRPr>
      </a:lvl4pPr>
      <a:lvl5pPr marL="1371600" indent="-228600" algn="l" rtl="0" eaLnBrk="0" fontAlgn="base" hangingPunct="0">
        <a:spcBef>
          <a:spcPts val="375"/>
        </a:spcBef>
        <a:spcAft>
          <a:spcPct val="0"/>
        </a:spcAft>
        <a:buClr>
          <a:srgbClr val="A28E6A"/>
        </a:buClr>
        <a:buChar char="o"/>
        <a:defRPr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ben.duxbury@uwtsd.ac.uk"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jpeg"/><Relationship Id="rId7"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7.svg"/><Relationship Id="rId5" Type="http://schemas.openxmlformats.org/officeDocument/2006/relationships/image" Target="../media/image16.png"/><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29.jpeg"/></Relationships>
</file>

<file path=ppt/slides/_rels/slide2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28.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ubtitle 8">
            <a:extLst>
              <a:ext uri="{FF2B5EF4-FFF2-40B4-BE49-F238E27FC236}">
                <a16:creationId xmlns:a16="http://schemas.microsoft.com/office/drawing/2014/main" id="{B1B11732-65D6-443F-935B-D4DB03B97072}"/>
              </a:ext>
            </a:extLst>
          </p:cNvPr>
          <p:cNvSpPr>
            <a:spLocks noGrp="1"/>
          </p:cNvSpPr>
          <p:nvPr>
            <p:ph type="subTitle" idx="1"/>
          </p:nvPr>
        </p:nvSpPr>
        <p:spPr/>
        <p:txBody>
          <a:bodyPr/>
          <a:lstStyle/>
          <a:p>
            <a:pPr eaLnBrk="1" hangingPunct="1">
              <a:buFont typeface="Arial" panose="020B0604020202020204" pitchFamily="34" charset="0"/>
              <a:buNone/>
            </a:pPr>
            <a:r>
              <a:rPr lang="en-GB" altLang="en-US" dirty="0"/>
              <a:t>Dr Ben Duxbury.    </a:t>
            </a:r>
          </a:p>
          <a:p>
            <a:pPr eaLnBrk="1" hangingPunct="1">
              <a:buFont typeface="Arial" panose="020B0604020202020204" pitchFamily="34" charset="0"/>
              <a:buNone/>
            </a:pPr>
            <a:r>
              <a:rPr lang="en-GB" altLang="en-US" dirty="0">
                <a:hlinkClick r:id="rId3"/>
              </a:rPr>
              <a:t>ben.duxbury@uwtsd.ac.uk</a:t>
            </a:r>
            <a:r>
              <a:rPr lang="en-GB" altLang="en-US" dirty="0"/>
              <a:t>  </a:t>
            </a:r>
          </a:p>
          <a:p>
            <a:pPr eaLnBrk="1" hangingPunct="1">
              <a:buFont typeface="Arial" panose="020B0604020202020204" pitchFamily="34" charset="0"/>
              <a:buNone/>
            </a:pPr>
            <a:endParaRPr lang="en-GB" altLang="en-US" dirty="0"/>
          </a:p>
        </p:txBody>
      </p:sp>
      <p:sp>
        <p:nvSpPr>
          <p:cNvPr id="8195" name="Title 1">
            <a:extLst>
              <a:ext uri="{FF2B5EF4-FFF2-40B4-BE49-F238E27FC236}">
                <a16:creationId xmlns:a16="http://schemas.microsoft.com/office/drawing/2014/main" id="{43325F14-8115-446B-A061-46D8543F6B05}"/>
              </a:ext>
            </a:extLst>
          </p:cNvPr>
          <p:cNvSpPr>
            <a:spLocks noGrp="1"/>
          </p:cNvSpPr>
          <p:nvPr>
            <p:ph type="ctrTitle"/>
          </p:nvPr>
        </p:nvSpPr>
        <p:spPr>
          <a:xfrm>
            <a:off x="2218340" y="1600200"/>
            <a:ext cx="10706352" cy="1828800"/>
          </a:xfrm>
        </p:spPr>
        <p:txBody>
          <a:bodyPr/>
          <a:lstStyle/>
          <a:p>
            <a:pPr algn="l" eaLnBrk="1" hangingPunct="1"/>
            <a:r>
              <a:rPr lang="en-GB" altLang="en-US" sz="2400" b="1" dirty="0"/>
              <a:t>BMNS4014. </a:t>
            </a:r>
            <a:r>
              <a:rPr lang="en-GB" sz="2400" b="1" dirty="0">
                <a:effectLst/>
                <a:ea typeface="Times New Roman" panose="02020603050405020304" pitchFamily="18" charset="0"/>
              </a:rPr>
              <a:t>Living well: A Life course approach to Health </a:t>
            </a:r>
            <a:r>
              <a:rPr lang="en-GB" sz="2400" b="1" dirty="0">
                <a:ea typeface="Times New Roman" panose="02020603050405020304" pitchFamily="18" charset="0"/>
              </a:rPr>
              <a:t>and</a:t>
            </a:r>
            <a:r>
              <a:rPr lang="en-GB" sz="2400" b="1" dirty="0">
                <a:effectLst/>
                <a:ea typeface="Times New Roman" panose="02020603050405020304" pitchFamily="18" charset="0"/>
              </a:rPr>
              <a:t> Wellbeing </a:t>
            </a:r>
            <a:br>
              <a:rPr lang="en-GB" altLang="en-US" sz="2400" b="1" dirty="0"/>
            </a:br>
            <a:r>
              <a:rPr lang="en-GB" sz="2400" dirty="0"/>
              <a:t>Le</a:t>
            </a:r>
            <a:r>
              <a:rPr lang="en-GB" altLang="en-US" sz="2400" dirty="0"/>
              <a:t>cture one. </a:t>
            </a:r>
            <a:r>
              <a:rPr lang="en-GB" altLang="en-US" sz="2400"/>
              <a:t>w/c 26</a:t>
            </a:r>
            <a:r>
              <a:rPr lang="en-GB" altLang="en-US" sz="2400" baseline="30000"/>
              <a:t>th</a:t>
            </a:r>
            <a:r>
              <a:rPr lang="en-GB" altLang="en-US" sz="2400"/>
              <a:t> January 2026</a:t>
            </a:r>
            <a:r>
              <a:rPr lang="en-GB" altLang="en-US" sz="2400" dirty="0"/>
              <a:t>.  A life course approach: context and background</a:t>
            </a:r>
            <a:br>
              <a:rPr lang="en-GB" altLang="en-US" sz="4000" dirty="0"/>
            </a:br>
            <a:endParaRPr lang="en-GB" altLang="en-US" dirty="0"/>
          </a:p>
        </p:txBody>
      </p:sp>
      <p:pic>
        <p:nvPicPr>
          <p:cNvPr id="2" name="Picture 1">
            <a:extLst>
              <a:ext uri="{FF2B5EF4-FFF2-40B4-BE49-F238E27FC236}">
                <a16:creationId xmlns:a16="http://schemas.microsoft.com/office/drawing/2014/main" id="{358FAF1F-E9AE-C270-928A-0A7037E61D5C}"/>
              </a:ext>
            </a:extLst>
          </p:cNvPr>
          <p:cNvPicPr>
            <a:picLocks noChangeAspect="1"/>
          </p:cNvPicPr>
          <p:nvPr/>
        </p:nvPicPr>
        <p:blipFill>
          <a:blip r:embed="rId4"/>
          <a:stretch>
            <a:fillRect/>
          </a:stretch>
        </p:blipFill>
        <p:spPr>
          <a:xfrm>
            <a:off x="285741" y="1828800"/>
            <a:ext cx="1932599" cy="676715"/>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3F01EE-6A6F-2336-A45D-C69147503331}"/>
              </a:ext>
            </a:extLst>
          </p:cNvPr>
          <p:cNvSpPr>
            <a:spLocks noGrp="1"/>
          </p:cNvSpPr>
          <p:nvPr>
            <p:ph type="title"/>
          </p:nvPr>
        </p:nvSpPr>
        <p:spPr>
          <a:xfrm>
            <a:off x="313899" y="274638"/>
            <a:ext cx="11268501" cy="563562"/>
          </a:xfrm>
        </p:spPr>
        <p:txBody>
          <a:bodyPr/>
          <a:lstStyle/>
          <a:p>
            <a:r>
              <a:rPr lang="en-GB" dirty="0"/>
              <a:t>Today</a:t>
            </a:r>
          </a:p>
        </p:txBody>
      </p:sp>
      <p:sp>
        <p:nvSpPr>
          <p:cNvPr id="3" name="Content Placeholder 2">
            <a:extLst>
              <a:ext uri="{FF2B5EF4-FFF2-40B4-BE49-F238E27FC236}">
                <a16:creationId xmlns:a16="http://schemas.microsoft.com/office/drawing/2014/main" id="{2F39BDBA-2553-0D39-6E5F-D3D909EDF59C}"/>
              </a:ext>
            </a:extLst>
          </p:cNvPr>
          <p:cNvSpPr>
            <a:spLocks noGrp="1"/>
          </p:cNvSpPr>
          <p:nvPr>
            <p:ph sz="quarter" idx="1"/>
          </p:nvPr>
        </p:nvSpPr>
        <p:spPr>
          <a:xfrm>
            <a:off x="313899" y="838200"/>
            <a:ext cx="11268501" cy="5181600"/>
          </a:xfrm>
        </p:spPr>
        <p:txBody>
          <a:bodyPr/>
          <a:lstStyle/>
          <a:p>
            <a:r>
              <a:rPr lang="en-GB" sz="3200" dirty="0"/>
              <a:t>Assessments</a:t>
            </a:r>
          </a:p>
          <a:p>
            <a:r>
              <a:rPr lang="en-GB" sz="3200" dirty="0"/>
              <a:t>Living well and the life course</a:t>
            </a:r>
          </a:p>
          <a:p>
            <a:r>
              <a:rPr lang="en-GB" sz="3200" dirty="0"/>
              <a:t>Understandings of health and wellbeing across the life course</a:t>
            </a:r>
          </a:p>
          <a:p>
            <a:r>
              <a:rPr lang="en-GB" sz="3200" dirty="0"/>
              <a:t>The meaning of ‘life course’</a:t>
            </a:r>
          </a:p>
          <a:p>
            <a:r>
              <a:rPr lang="en-GB" sz="3200" dirty="0"/>
              <a:t>‘Life course approach’: background/context/meaning</a:t>
            </a:r>
          </a:p>
          <a:p>
            <a:r>
              <a:rPr lang="en-GB" sz="3200" dirty="0"/>
              <a:t>Life course approach and ‘wider determinants of health’</a:t>
            </a:r>
          </a:p>
          <a:p>
            <a:r>
              <a:rPr lang="en-GB" sz="3200" dirty="0"/>
              <a:t>Factors impacting on health</a:t>
            </a:r>
          </a:p>
          <a:p>
            <a:r>
              <a:rPr lang="en-GB" altLang="en-US" sz="3200" dirty="0"/>
              <a:t>(An aside on the use of theory/models/frameworks)</a:t>
            </a:r>
          </a:p>
          <a:p>
            <a:r>
              <a:rPr lang="en-GB" sz="3200" dirty="0"/>
              <a:t>The meaning of health and wellbeing</a:t>
            </a:r>
          </a:p>
          <a:p>
            <a:r>
              <a:rPr lang="en-GB" sz="3200" dirty="0"/>
              <a:t>Life trajectories and transitions</a:t>
            </a:r>
          </a:p>
          <a:p>
            <a:endParaRPr lang="en-GB" dirty="0"/>
          </a:p>
        </p:txBody>
      </p:sp>
    </p:spTree>
    <p:extLst>
      <p:ext uri="{BB962C8B-B14F-4D97-AF65-F5344CB8AC3E}">
        <p14:creationId xmlns:p14="http://schemas.microsoft.com/office/powerpoint/2010/main" val="29919522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B5E55B-4941-A752-5A41-B86051FC0FC4}"/>
              </a:ext>
            </a:extLst>
          </p:cNvPr>
          <p:cNvSpPr>
            <a:spLocks noGrp="1"/>
          </p:cNvSpPr>
          <p:nvPr>
            <p:ph type="title"/>
          </p:nvPr>
        </p:nvSpPr>
        <p:spPr>
          <a:xfrm>
            <a:off x="568411" y="274638"/>
            <a:ext cx="11013989" cy="1143000"/>
          </a:xfrm>
        </p:spPr>
        <p:txBody>
          <a:bodyPr/>
          <a:lstStyle/>
          <a:p>
            <a:r>
              <a:rPr lang="en-GB" dirty="0"/>
              <a:t>Assignment 1 </a:t>
            </a:r>
            <a:br>
              <a:rPr lang="en-GB" dirty="0"/>
            </a:br>
            <a:r>
              <a:rPr lang="en-GB" dirty="0"/>
              <a:t>Individual Presentation (w/c 16</a:t>
            </a:r>
            <a:r>
              <a:rPr lang="en-GB" baseline="30000" dirty="0"/>
              <a:t>th</a:t>
            </a:r>
            <a:r>
              <a:rPr lang="en-GB" dirty="0"/>
              <a:t> March, 2026) </a:t>
            </a:r>
          </a:p>
        </p:txBody>
      </p:sp>
      <p:sp>
        <p:nvSpPr>
          <p:cNvPr id="3" name="Content Placeholder 2">
            <a:extLst>
              <a:ext uri="{FF2B5EF4-FFF2-40B4-BE49-F238E27FC236}">
                <a16:creationId xmlns:a16="http://schemas.microsoft.com/office/drawing/2014/main" id="{037573B0-3966-A2D8-1574-84BE8FF17C6A}"/>
              </a:ext>
            </a:extLst>
          </p:cNvPr>
          <p:cNvSpPr>
            <a:spLocks noGrp="1"/>
          </p:cNvSpPr>
          <p:nvPr>
            <p:ph sz="quarter" idx="1"/>
          </p:nvPr>
        </p:nvSpPr>
        <p:spPr>
          <a:xfrm>
            <a:off x="191069" y="1624084"/>
            <a:ext cx="11391331" cy="4959278"/>
          </a:xfrm>
        </p:spPr>
        <p:txBody>
          <a:bodyPr/>
          <a:lstStyle/>
          <a:p>
            <a:r>
              <a:rPr lang="en-GB" sz="3200" dirty="0"/>
              <a:t>Students will deliver a 10-minute presentation to show a holistic understanding of the life course approach and its implications for health and wellbeing.   Your presentation should: </a:t>
            </a:r>
          </a:p>
          <a:p>
            <a:pPr lvl="1"/>
            <a:r>
              <a:rPr lang="en-GB" sz="3200" dirty="0"/>
              <a:t>Demonstrate a clear understanding of the life course approach to health and wellbeing.</a:t>
            </a:r>
          </a:p>
          <a:p>
            <a:pPr lvl="1"/>
            <a:r>
              <a:rPr lang="en-GB" sz="3200" dirty="0"/>
              <a:t>Include key concepts such as the impact of early life, lifestyle choices, and social determinants on long term health. </a:t>
            </a:r>
          </a:p>
          <a:p>
            <a:pPr lvl="1"/>
            <a:r>
              <a:rPr lang="en-GB" sz="3200" dirty="0"/>
              <a:t>Discuss how health and wellbeing evolve throughout different life stages. </a:t>
            </a:r>
          </a:p>
          <a:p>
            <a:endParaRPr lang="en-GB" dirty="0"/>
          </a:p>
        </p:txBody>
      </p:sp>
    </p:spTree>
    <p:extLst>
      <p:ext uri="{BB962C8B-B14F-4D97-AF65-F5344CB8AC3E}">
        <p14:creationId xmlns:p14="http://schemas.microsoft.com/office/powerpoint/2010/main" val="37902686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861B0C-0D22-CDDE-B812-381F3EDDF58F}"/>
              </a:ext>
            </a:extLst>
          </p:cNvPr>
          <p:cNvSpPr>
            <a:spLocks noGrp="1"/>
          </p:cNvSpPr>
          <p:nvPr>
            <p:ph type="title"/>
          </p:nvPr>
        </p:nvSpPr>
        <p:spPr>
          <a:xfrm>
            <a:off x="568411" y="274638"/>
            <a:ext cx="11013989" cy="1212968"/>
          </a:xfrm>
        </p:spPr>
        <p:txBody>
          <a:bodyPr/>
          <a:lstStyle/>
          <a:p>
            <a:r>
              <a:rPr lang="en-GB" dirty="0"/>
              <a:t>Assignment 2 </a:t>
            </a:r>
            <a:br>
              <a:rPr lang="en-GB" dirty="0"/>
            </a:br>
            <a:r>
              <a:rPr lang="en-GB" dirty="0"/>
              <a:t>Research report (23.55, Friday 27</a:t>
            </a:r>
            <a:r>
              <a:rPr lang="en-GB" baseline="30000" dirty="0"/>
              <a:t>th</a:t>
            </a:r>
            <a:r>
              <a:rPr lang="en-GB" dirty="0"/>
              <a:t> March, 2026)  </a:t>
            </a:r>
          </a:p>
        </p:txBody>
      </p:sp>
      <p:sp>
        <p:nvSpPr>
          <p:cNvPr id="3" name="Content Placeholder 2">
            <a:extLst>
              <a:ext uri="{FF2B5EF4-FFF2-40B4-BE49-F238E27FC236}">
                <a16:creationId xmlns:a16="http://schemas.microsoft.com/office/drawing/2014/main" id="{4DA89167-A1BF-6811-1C58-DFC00AC79988}"/>
              </a:ext>
            </a:extLst>
          </p:cNvPr>
          <p:cNvSpPr>
            <a:spLocks noGrp="1"/>
          </p:cNvSpPr>
          <p:nvPr>
            <p:ph sz="quarter" idx="1"/>
          </p:nvPr>
        </p:nvSpPr>
        <p:spPr>
          <a:xfrm>
            <a:off x="218365" y="1678674"/>
            <a:ext cx="11364036" cy="4517409"/>
          </a:xfrm>
        </p:spPr>
        <p:txBody>
          <a:bodyPr/>
          <a:lstStyle/>
          <a:p>
            <a:r>
              <a:rPr lang="en-GB" sz="3200" dirty="0"/>
              <a:t>Students will write an individual research report of 1500 words. </a:t>
            </a:r>
          </a:p>
          <a:p>
            <a:r>
              <a:rPr lang="en-GB" sz="3200" dirty="0"/>
              <a:t>The report should critically analyse how lifestyle choices at various life stages impact long term health and wellbeing, utilising the life course approach. </a:t>
            </a:r>
          </a:p>
          <a:p>
            <a:r>
              <a:rPr lang="en-GB" sz="3200" dirty="0"/>
              <a:t>The report will require students to explore the connections between early life experiences, lifestyle factors such as diet, physical activity, mental health and social determinants of health</a:t>
            </a:r>
          </a:p>
          <a:p>
            <a:endParaRPr lang="en-GB" dirty="0"/>
          </a:p>
        </p:txBody>
      </p:sp>
    </p:spTree>
    <p:extLst>
      <p:ext uri="{BB962C8B-B14F-4D97-AF65-F5344CB8AC3E}">
        <p14:creationId xmlns:p14="http://schemas.microsoft.com/office/powerpoint/2010/main" val="32807724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5DED6A-9917-1291-65C6-4291F6A88BFD}"/>
              </a:ext>
            </a:extLst>
          </p:cNvPr>
          <p:cNvSpPr>
            <a:spLocks noGrp="1"/>
          </p:cNvSpPr>
          <p:nvPr>
            <p:ph type="title"/>
          </p:nvPr>
        </p:nvSpPr>
        <p:spPr>
          <a:xfrm>
            <a:off x="391886" y="274638"/>
            <a:ext cx="11190514" cy="884691"/>
          </a:xfrm>
        </p:spPr>
        <p:txBody>
          <a:bodyPr/>
          <a:lstStyle/>
          <a:p>
            <a:r>
              <a:rPr lang="en-GB" dirty="0"/>
              <a:t>The life course approach</a:t>
            </a:r>
          </a:p>
        </p:txBody>
      </p:sp>
      <p:sp>
        <p:nvSpPr>
          <p:cNvPr id="3" name="Content Placeholder 2">
            <a:extLst>
              <a:ext uri="{FF2B5EF4-FFF2-40B4-BE49-F238E27FC236}">
                <a16:creationId xmlns:a16="http://schemas.microsoft.com/office/drawing/2014/main" id="{9F3CC3CC-6937-68B3-2E40-941533AFA7D4}"/>
              </a:ext>
            </a:extLst>
          </p:cNvPr>
          <p:cNvSpPr>
            <a:spLocks noGrp="1"/>
          </p:cNvSpPr>
          <p:nvPr>
            <p:ph sz="quarter" idx="1"/>
          </p:nvPr>
        </p:nvSpPr>
        <p:spPr>
          <a:xfrm>
            <a:off x="277586" y="1447800"/>
            <a:ext cx="11304814" cy="5135562"/>
          </a:xfrm>
        </p:spPr>
        <p:txBody>
          <a:body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pPr marL="0" indent="0">
              <a:buNone/>
            </a:pPr>
            <a:endParaRPr lang="en-GB" sz="1200" dirty="0"/>
          </a:p>
          <a:p>
            <a:pPr marL="0" indent="0">
              <a:buNone/>
            </a:pPr>
            <a:endParaRPr lang="en-GB" sz="1200" dirty="0"/>
          </a:p>
          <a:p>
            <a:pPr marL="0" indent="0">
              <a:buNone/>
            </a:pPr>
            <a:r>
              <a:rPr lang="en-GB" sz="1200" dirty="0"/>
              <a:t>(See Picavet et al, 2017; Verschuren et al., 2008)</a:t>
            </a:r>
          </a:p>
        </p:txBody>
      </p:sp>
      <p:pic>
        <p:nvPicPr>
          <p:cNvPr id="4" name="Picture 2" descr="Fields of expertise WHO CC on Life Course and Health | RIVM">
            <a:extLst>
              <a:ext uri="{FF2B5EF4-FFF2-40B4-BE49-F238E27FC236}">
                <a16:creationId xmlns:a16="http://schemas.microsoft.com/office/drawing/2014/main" id="{D9E3A727-C9D3-8633-D507-FEAD9D48884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9212" y="1826165"/>
            <a:ext cx="11585202" cy="37534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820943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0C7C-6D3C-50F2-1A0E-94C71F8413AC}"/>
              </a:ext>
            </a:extLst>
          </p:cNvPr>
          <p:cNvSpPr>
            <a:spLocks noGrp="1"/>
          </p:cNvSpPr>
          <p:nvPr>
            <p:ph type="title"/>
          </p:nvPr>
        </p:nvSpPr>
        <p:spPr>
          <a:xfrm>
            <a:off x="382137" y="274638"/>
            <a:ext cx="11200263" cy="503284"/>
          </a:xfrm>
        </p:spPr>
        <p:txBody>
          <a:bodyPr/>
          <a:lstStyle/>
          <a:p>
            <a:r>
              <a:rPr lang="en-GB" dirty="0"/>
              <a:t>Living well and the life course</a:t>
            </a:r>
          </a:p>
        </p:txBody>
      </p:sp>
      <p:sp>
        <p:nvSpPr>
          <p:cNvPr id="4" name="Content Placeholder 2">
            <a:extLst>
              <a:ext uri="{FF2B5EF4-FFF2-40B4-BE49-F238E27FC236}">
                <a16:creationId xmlns:a16="http://schemas.microsoft.com/office/drawing/2014/main" id="{77644027-5795-0B8C-1537-9CFEF8882E02}"/>
              </a:ext>
            </a:extLst>
          </p:cNvPr>
          <p:cNvSpPr>
            <a:spLocks noGrp="1"/>
          </p:cNvSpPr>
          <p:nvPr>
            <p:ph sz="quarter" idx="1"/>
          </p:nvPr>
        </p:nvSpPr>
        <p:spPr>
          <a:xfrm>
            <a:off x="167951" y="777922"/>
            <a:ext cx="11910318" cy="5805440"/>
          </a:xfrm>
        </p:spPr>
        <p:txBody>
          <a:bodyPr>
            <a:normAutofit/>
          </a:bodyPr>
          <a:lstStyle/>
          <a:p>
            <a:r>
              <a:rPr lang="en-GB" sz="3000" dirty="0"/>
              <a:t>What does it mean to live well?</a:t>
            </a:r>
          </a:p>
          <a:p>
            <a:r>
              <a:rPr lang="en-GB" sz="3000" dirty="0"/>
              <a:t>What do we need to do this?</a:t>
            </a:r>
          </a:p>
          <a:p>
            <a:r>
              <a:rPr lang="en-GB" sz="3000" dirty="0"/>
              <a:t>What do we need to be healthy and to thrive as individuals and communities? </a:t>
            </a:r>
          </a:p>
          <a:p>
            <a:r>
              <a:rPr lang="en-GB" sz="3000" dirty="0"/>
              <a:t>How can we be healthy and achieve wellbeing as we move through our lives (through our ‘life course’)? </a:t>
            </a:r>
          </a:p>
          <a:p>
            <a:r>
              <a:rPr lang="en-GB" sz="3000" dirty="0"/>
              <a:t>Do our ideas about being healthy (and having wellbeing) change as we grow older?  </a:t>
            </a:r>
          </a:p>
          <a:p>
            <a:endParaRPr lang="en-GB" dirty="0"/>
          </a:p>
        </p:txBody>
      </p:sp>
      <p:pic>
        <p:nvPicPr>
          <p:cNvPr id="1026" name="Picture 2" descr="Best Gifts For 10-Year-Old Girls and ...">
            <a:extLst>
              <a:ext uri="{FF2B5EF4-FFF2-40B4-BE49-F238E27FC236}">
                <a16:creationId xmlns:a16="http://schemas.microsoft.com/office/drawing/2014/main" id="{AB66DFAE-97DC-BF88-996D-75FD9C6990C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2137" y="4153331"/>
            <a:ext cx="1681227" cy="2213044"/>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D6A23C4B-7D9C-0A28-0870-B6B7A370B315}"/>
              </a:ext>
            </a:extLst>
          </p:cNvPr>
          <p:cNvPicPr>
            <a:picLocks noChangeAspect="1"/>
          </p:cNvPicPr>
          <p:nvPr/>
        </p:nvPicPr>
        <p:blipFill>
          <a:blip r:embed="rId4"/>
          <a:stretch>
            <a:fillRect/>
          </a:stretch>
        </p:blipFill>
        <p:spPr>
          <a:xfrm>
            <a:off x="2627494" y="4318836"/>
            <a:ext cx="2741227" cy="1864438"/>
          </a:xfrm>
          <a:prstGeom prst="rect">
            <a:avLst/>
          </a:prstGeom>
        </p:spPr>
      </p:pic>
      <p:pic>
        <p:nvPicPr>
          <p:cNvPr id="8" name="Picture 7">
            <a:extLst>
              <a:ext uri="{FF2B5EF4-FFF2-40B4-BE49-F238E27FC236}">
                <a16:creationId xmlns:a16="http://schemas.microsoft.com/office/drawing/2014/main" id="{7DBCD8FE-5154-566D-4A04-8C6ACEA669CD}"/>
              </a:ext>
            </a:extLst>
          </p:cNvPr>
          <p:cNvPicPr>
            <a:picLocks noChangeAspect="1"/>
          </p:cNvPicPr>
          <p:nvPr/>
        </p:nvPicPr>
        <p:blipFill>
          <a:blip r:embed="rId5"/>
          <a:stretch>
            <a:fillRect/>
          </a:stretch>
        </p:blipFill>
        <p:spPr>
          <a:xfrm>
            <a:off x="5779804" y="4338974"/>
            <a:ext cx="2741227" cy="1824162"/>
          </a:xfrm>
          <a:prstGeom prst="rect">
            <a:avLst/>
          </a:prstGeom>
        </p:spPr>
      </p:pic>
      <p:pic>
        <p:nvPicPr>
          <p:cNvPr id="9" name="Picture 8">
            <a:extLst>
              <a:ext uri="{FF2B5EF4-FFF2-40B4-BE49-F238E27FC236}">
                <a16:creationId xmlns:a16="http://schemas.microsoft.com/office/drawing/2014/main" id="{7DF1D21A-D177-FE56-55E6-C57155836C5F}"/>
              </a:ext>
            </a:extLst>
          </p:cNvPr>
          <p:cNvPicPr>
            <a:picLocks noChangeAspect="1"/>
          </p:cNvPicPr>
          <p:nvPr/>
        </p:nvPicPr>
        <p:blipFill>
          <a:blip r:embed="rId6"/>
          <a:stretch>
            <a:fillRect/>
          </a:stretch>
        </p:blipFill>
        <p:spPr>
          <a:xfrm>
            <a:off x="8906391" y="4338974"/>
            <a:ext cx="2786518" cy="1854301"/>
          </a:xfrm>
          <a:prstGeom prst="rect">
            <a:avLst/>
          </a:prstGeom>
        </p:spPr>
      </p:pic>
      <p:pic>
        <p:nvPicPr>
          <p:cNvPr id="5" name="Graphic 4" descr="Group brainstorm with solid fill">
            <a:extLst>
              <a:ext uri="{FF2B5EF4-FFF2-40B4-BE49-F238E27FC236}">
                <a16:creationId xmlns:a16="http://schemas.microsoft.com/office/drawing/2014/main" id="{E4F2755C-BF99-51AD-B541-E432F16FBBC5}"/>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795544" y="0"/>
            <a:ext cx="2362199" cy="1920220"/>
          </a:xfrm>
          <a:prstGeom prst="rect">
            <a:avLst/>
          </a:prstGeom>
        </p:spPr>
      </p:pic>
    </p:spTree>
    <p:extLst>
      <p:ext uri="{BB962C8B-B14F-4D97-AF65-F5344CB8AC3E}">
        <p14:creationId xmlns:p14="http://schemas.microsoft.com/office/powerpoint/2010/main" val="29964175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a:extLst>
              <a:ext uri="{FF2B5EF4-FFF2-40B4-BE49-F238E27FC236}">
                <a16:creationId xmlns:a16="http://schemas.microsoft.com/office/drawing/2014/main" id="{53A2EB79-B92C-4E05-3AF1-ECAC3F97CE14}"/>
              </a:ext>
            </a:extLst>
          </p:cNvPr>
          <p:cNvSpPr>
            <a:spLocks noGrp="1"/>
          </p:cNvSpPr>
          <p:nvPr>
            <p:ph type="title"/>
          </p:nvPr>
        </p:nvSpPr>
        <p:spPr>
          <a:xfrm>
            <a:off x="179882" y="188912"/>
            <a:ext cx="11827239" cy="830419"/>
          </a:xfrm>
        </p:spPr>
        <p:txBody>
          <a:bodyPr/>
          <a:lstStyle/>
          <a:p>
            <a:r>
              <a:rPr lang="en-GB" altLang="en-US" sz="2400" dirty="0"/>
              <a:t>The perspective of health of a (non-health professional) person can vary according to her/his age.  For this lady, it might mean being able to get to the shops….</a:t>
            </a:r>
          </a:p>
        </p:txBody>
      </p:sp>
      <p:pic>
        <p:nvPicPr>
          <p:cNvPr id="30723" name="Picture 2" descr="D:\trinity1920\wellbeingandresilience\20190521-arthritis-stock.jpg">
            <a:extLst>
              <a:ext uri="{FF2B5EF4-FFF2-40B4-BE49-F238E27FC236}">
                <a16:creationId xmlns:a16="http://schemas.microsoft.com/office/drawing/2014/main" id="{EE2B7F9B-E54C-7EBD-DDFE-26B8B0C46166}"/>
              </a:ext>
            </a:extLst>
          </p:cNvPr>
          <p:cNvPicPr>
            <a:picLocks noGrp="1" noChangeAspect="1" noChangeArrowheads="1"/>
          </p:cNvPicPr>
          <p:nvPr>
            <p:ph sz="quarter" idx="1"/>
          </p:nvPr>
        </p:nvPicPr>
        <p:blipFill>
          <a:blip r:embed="rId3">
            <a:extLst>
              <a:ext uri="{28A0092B-C50C-407E-A947-70E740481C1C}">
                <a14:useLocalDpi xmlns:a14="http://schemas.microsoft.com/office/drawing/2010/main" val="0"/>
              </a:ext>
            </a:extLst>
          </a:blip>
          <a:srcRect/>
          <a:stretch>
            <a:fillRect/>
          </a:stretch>
        </p:blipFill>
        <p:spPr>
          <a:xfrm>
            <a:off x="1963712" y="1189012"/>
            <a:ext cx="7912920" cy="5274726"/>
          </a:xfrm>
        </p:spPr>
      </p:pic>
    </p:spTree>
    <p:extLst>
      <p:ext uri="{BB962C8B-B14F-4D97-AF65-F5344CB8AC3E}">
        <p14:creationId xmlns:p14="http://schemas.microsoft.com/office/powerpoint/2010/main" val="18577296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6DBDBF-DA63-1399-30A3-4BD184F3AB1D}"/>
              </a:ext>
            </a:extLst>
          </p:cNvPr>
          <p:cNvSpPr>
            <a:spLocks noGrp="1"/>
          </p:cNvSpPr>
          <p:nvPr>
            <p:ph type="title"/>
          </p:nvPr>
        </p:nvSpPr>
        <p:spPr>
          <a:xfrm>
            <a:off x="287867" y="257203"/>
            <a:ext cx="11700933" cy="606398"/>
          </a:xfrm>
        </p:spPr>
        <p:txBody>
          <a:bodyPr/>
          <a:lstStyle/>
          <a:p>
            <a:r>
              <a:rPr lang="en-GB" dirty="0"/>
              <a:t>…</a:t>
            </a:r>
            <a:r>
              <a:rPr lang="en-GB" sz="2800" dirty="0"/>
              <a:t>for this lady it might mean being able to run three marathons in a year</a:t>
            </a:r>
          </a:p>
        </p:txBody>
      </p:sp>
      <p:pic>
        <p:nvPicPr>
          <p:cNvPr id="5" name="Content Placeholder 4">
            <a:extLst>
              <a:ext uri="{FF2B5EF4-FFF2-40B4-BE49-F238E27FC236}">
                <a16:creationId xmlns:a16="http://schemas.microsoft.com/office/drawing/2014/main" id="{C3A6B954-BD1C-D2E9-BC7F-27AFF2304E87}"/>
              </a:ext>
            </a:extLst>
          </p:cNvPr>
          <p:cNvPicPr>
            <a:picLocks noGrp="1" noChangeAspect="1"/>
          </p:cNvPicPr>
          <p:nvPr>
            <p:ph sz="quarter" idx="1"/>
          </p:nvPr>
        </p:nvPicPr>
        <p:blipFill>
          <a:blip r:embed="rId2"/>
          <a:stretch>
            <a:fillRect/>
          </a:stretch>
        </p:blipFill>
        <p:spPr>
          <a:xfrm>
            <a:off x="3605060" y="910072"/>
            <a:ext cx="4981880" cy="5037856"/>
          </a:xfrm>
          <a:prstGeom prst="rect">
            <a:avLst/>
          </a:prstGeom>
        </p:spPr>
      </p:pic>
    </p:spTree>
    <p:extLst>
      <p:ext uri="{BB962C8B-B14F-4D97-AF65-F5344CB8AC3E}">
        <p14:creationId xmlns:p14="http://schemas.microsoft.com/office/powerpoint/2010/main" val="11876023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787545-E742-C3E2-A141-63E1A9B2E40E}"/>
              </a:ext>
            </a:extLst>
          </p:cNvPr>
          <p:cNvSpPr>
            <a:spLocks noGrp="1"/>
          </p:cNvSpPr>
          <p:nvPr>
            <p:ph type="title"/>
          </p:nvPr>
        </p:nvSpPr>
        <p:spPr>
          <a:xfrm>
            <a:off x="254833" y="274638"/>
            <a:ext cx="11327567" cy="757086"/>
          </a:xfrm>
        </p:spPr>
        <p:txBody>
          <a:bodyPr/>
          <a:lstStyle/>
          <a:p>
            <a:r>
              <a:rPr lang="en-GB" dirty="0"/>
              <a:t>… and for this boy it might be being able to slide</a:t>
            </a:r>
          </a:p>
        </p:txBody>
      </p:sp>
      <p:sp>
        <p:nvSpPr>
          <p:cNvPr id="3" name="Content Placeholder 2">
            <a:extLst>
              <a:ext uri="{FF2B5EF4-FFF2-40B4-BE49-F238E27FC236}">
                <a16:creationId xmlns:a16="http://schemas.microsoft.com/office/drawing/2014/main" id="{EEB78D1D-0864-09D8-F82A-D392AC8F0DF4}"/>
              </a:ext>
            </a:extLst>
          </p:cNvPr>
          <p:cNvSpPr>
            <a:spLocks noGrp="1"/>
          </p:cNvSpPr>
          <p:nvPr>
            <p:ph sz="quarter" idx="1"/>
          </p:nvPr>
        </p:nvSpPr>
        <p:spPr>
          <a:xfrm>
            <a:off x="254833" y="1447800"/>
            <a:ext cx="11327567" cy="4788108"/>
          </a:xfrm>
        </p:spPr>
        <p:txBody>
          <a:bodyPr/>
          <a:lstStyle/>
          <a:p>
            <a:endParaRPr lang="en-GB" dirty="0"/>
          </a:p>
          <a:p>
            <a:endParaRPr lang="en-GB" dirty="0"/>
          </a:p>
          <a:p>
            <a:endParaRPr lang="en-GB" dirty="0"/>
          </a:p>
          <a:p>
            <a:endParaRPr lang="en-GB" dirty="0"/>
          </a:p>
          <a:p>
            <a:endParaRPr lang="en-GB" dirty="0"/>
          </a:p>
          <a:p>
            <a:endParaRPr lang="en-GB" dirty="0"/>
          </a:p>
          <a:p>
            <a:endParaRPr lang="en-GB" dirty="0"/>
          </a:p>
          <a:p>
            <a:pPr marL="0" indent="0">
              <a:buNone/>
            </a:pPr>
            <a:endParaRPr lang="en-GB" dirty="0"/>
          </a:p>
          <a:p>
            <a:pPr marL="0" indent="0">
              <a:buNone/>
            </a:pPr>
            <a:endParaRPr lang="en-GB" dirty="0"/>
          </a:p>
          <a:p>
            <a:pPr marL="0" indent="0">
              <a:buNone/>
            </a:pPr>
            <a:endParaRPr lang="en-GB" dirty="0"/>
          </a:p>
          <a:p>
            <a:pPr marL="0" indent="0">
              <a:buNone/>
            </a:pPr>
            <a:r>
              <a:rPr lang="en-GB" sz="1200" dirty="0"/>
              <a:t>(See </a:t>
            </a:r>
            <a:r>
              <a:rPr lang="en-GB" altLang="en-US" sz="1200" dirty="0"/>
              <a:t>Elias and Lowton, 2014; Rowe and Mitchell, 2013; Scriven, Goodall and Morgan, 2023)</a:t>
            </a:r>
            <a:endParaRPr lang="en-GB" sz="1200" dirty="0"/>
          </a:p>
        </p:txBody>
      </p:sp>
      <p:pic>
        <p:nvPicPr>
          <p:cNvPr id="4" name="Content Placeholder 3">
            <a:extLst>
              <a:ext uri="{FF2B5EF4-FFF2-40B4-BE49-F238E27FC236}">
                <a16:creationId xmlns:a16="http://schemas.microsoft.com/office/drawing/2014/main" id="{0E02DFA8-C9B0-F236-2982-64FD575A2DF8}"/>
              </a:ext>
            </a:extLst>
          </p:cNvPr>
          <p:cNvPicPr>
            <a:picLocks noChangeAspect="1"/>
          </p:cNvPicPr>
          <p:nvPr/>
        </p:nvPicPr>
        <p:blipFill>
          <a:blip r:embed="rId3"/>
          <a:stretch>
            <a:fillRect/>
          </a:stretch>
        </p:blipFill>
        <p:spPr bwMode="auto">
          <a:xfrm>
            <a:off x="1414883" y="1031724"/>
            <a:ext cx="7414324" cy="50700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114325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44DE9-4B20-44E6-88A0-7371A041F32D}"/>
              </a:ext>
            </a:extLst>
          </p:cNvPr>
          <p:cNvSpPr>
            <a:spLocks noGrp="1"/>
          </p:cNvSpPr>
          <p:nvPr>
            <p:ph type="title"/>
          </p:nvPr>
        </p:nvSpPr>
        <p:spPr>
          <a:xfrm>
            <a:off x="205946" y="474785"/>
            <a:ext cx="11780108" cy="1055077"/>
          </a:xfrm>
        </p:spPr>
        <p:txBody>
          <a:bodyPr/>
          <a:lstStyle/>
          <a:p>
            <a:br>
              <a:rPr lang="en-GB" sz="3200" dirty="0"/>
            </a:br>
            <a:br>
              <a:rPr lang="en-GB" sz="3200" dirty="0"/>
            </a:br>
            <a:br>
              <a:rPr lang="en-GB" sz="3200" dirty="0"/>
            </a:br>
            <a:br>
              <a:rPr lang="en-GB" sz="3200" dirty="0"/>
            </a:br>
            <a:br>
              <a:rPr lang="en-GB" sz="3200" dirty="0"/>
            </a:br>
            <a:br>
              <a:rPr lang="en-GB" sz="3200" dirty="0"/>
            </a:br>
            <a:br>
              <a:rPr lang="en-GB" sz="3200" dirty="0"/>
            </a:br>
            <a:br>
              <a:rPr lang="en-GB" sz="3200" dirty="0"/>
            </a:br>
            <a:br>
              <a:rPr lang="en-GB" sz="3200" dirty="0"/>
            </a:br>
            <a:br>
              <a:rPr lang="en-GB" sz="3200" dirty="0"/>
            </a:br>
            <a:br>
              <a:rPr lang="en-GB" sz="3200" dirty="0"/>
            </a:br>
            <a:br>
              <a:rPr lang="en-GB" sz="3200" dirty="0"/>
            </a:br>
            <a:br>
              <a:rPr lang="en-GB" sz="3200" dirty="0"/>
            </a:br>
            <a:r>
              <a:rPr lang="en-GB" sz="3000" dirty="0"/>
              <a:t>The three people are at different stages of their life course: what is a, ‘life course’? Some definitions/descriptions </a:t>
            </a:r>
            <a:br>
              <a:rPr lang="en-GB" sz="3200" dirty="0"/>
            </a:br>
            <a:endParaRPr lang="en-GB" sz="3200" dirty="0"/>
          </a:p>
        </p:txBody>
      </p:sp>
      <p:sp>
        <p:nvSpPr>
          <p:cNvPr id="3" name="Content Placeholder 2">
            <a:extLst>
              <a:ext uri="{FF2B5EF4-FFF2-40B4-BE49-F238E27FC236}">
                <a16:creationId xmlns:a16="http://schemas.microsoft.com/office/drawing/2014/main" id="{DED1A1D4-2A1C-4C20-827E-248ADE59103E}"/>
              </a:ext>
            </a:extLst>
          </p:cNvPr>
          <p:cNvSpPr>
            <a:spLocks noGrp="1"/>
          </p:cNvSpPr>
          <p:nvPr>
            <p:ph sz="quarter" idx="1"/>
          </p:nvPr>
        </p:nvSpPr>
        <p:spPr>
          <a:xfrm>
            <a:off x="0" y="808892"/>
            <a:ext cx="11986054" cy="5927187"/>
          </a:xfrm>
        </p:spPr>
        <p:txBody>
          <a:bodyPr/>
          <a:lstStyle/>
          <a:p>
            <a:r>
              <a:rPr lang="en-GB" sz="3000" dirty="0"/>
              <a:t>‘…a sequence of socially defined events and roles that the individual enacts over time’ (Giele and Elder 1998, p. 22),  </a:t>
            </a:r>
          </a:p>
          <a:p>
            <a:r>
              <a:rPr lang="en-GB" sz="3000" dirty="0"/>
              <a:t>‘… age-graded patterns that are embedded in social institutions and history’ (Elder, Johnson and Crosnoe, 2003, p. 4); </a:t>
            </a:r>
          </a:p>
          <a:p>
            <a:r>
              <a:rPr lang="en-GB" sz="3000" dirty="0"/>
              <a:t>‘…connections over time as individuals move through culturally and historically defined stages influenced by past experiences, events and circumstances’ (Baxter et al., 2022, p. 2)</a:t>
            </a:r>
          </a:p>
          <a:p>
            <a:r>
              <a:rPr lang="en-GB" sz="3000" dirty="0"/>
              <a:t>‘…focuses on the temporal and contextual elements of an experience’ (Hamilton, Innella and Bounds, 2016, p. 44) </a:t>
            </a:r>
          </a:p>
          <a:p>
            <a:r>
              <a:rPr lang="en-GB" sz="3000" dirty="0"/>
              <a:t>‘Assumes that growth, development and ageing form a continuous process from birth to death and covers all life stages including infants, children, adolescents and youth, adults and older people’ (World Health Organization [WHO], 2025, p. xvi)</a:t>
            </a:r>
          </a:p>
          <a:p>
            <a:endParaRPr lang="en-GB" dirty="0"/>
          </a:p>
          <a:p>
            <a:endParaRPr lang="en-GB" dirty="0"/>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6744952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A47DD9-23D4-71C5-0FBE-C574D2C2D4A6}"/>
              </a:ext>
            </a:extLst>
          </p:cNvPr>
          <p:cNvSpPr>
            <a:spLocks noGrp="1"/>
          </p:cNvSpPr>
          <p:nvPr>
            <p:ph type="title"/>
          </p:nvPr>
        </p:nvSpPr>
        <p:spPr>
          <a:xfrm>
            <a:off x="298580" y="274638"/>
            <a:ext cx="11283820" cy="440257"/>
          </a:xfrm>
        </p:spPr>
        <p:txBody>
          <a:bodyPr/>
          <a:lstStyle/>
          <a:p>
            <a:r>
              <a:rPr lang="en-GB" sz="3200" dirty="0"/>
              <a:t>The life course approach: background, context, meaning</a:t>
            </a:r>
          </a:p>
        </p:txBody>
      </p:sp>
      <p:sp>
        <p:nvSpPr>
          <p:cNvPr id="3" name="Content Placeholder 2">
            <a:extLst>
              <a:ext uri="{FF2B5EF4-FFF2-40B4-BE49-F238E27FC236}">
                <a16:creationId xmlns:a16="http://schemas.microsoft.com/office/drawing/2014/main" id="{144F8CFF-9B57-5A63-965C-D992FEDA5624}"/>
              </a:ext>
            </a:extLst>
          </p:cNvPr>
          <p:cNvSpPr>
            <a:spLocks noGrp="1"/>
          </p:cNvSpPr>
          <p:nvPr>
            <p:ph sz="quarter" idx="1"/>
          </p:nvPr>
        </p:nvSpPr>
        <p:spPr>
          <a:xfrm>
            <a:off x="0" y="580293"/>
            <a:ext cx="12056534" cy="6003070"/>
          </a:xfrm>
        </p:spPr>
        <p:txBody>
          <a:bodyPr/>
          <a:lstStyle/>
          <a:p>
            <a:r>
              <a:rPr lang="en-GB" sz="3000" dirty="0"/>
              <a:t> Life course approach: also referred to as life course perspective/theory/paradigm etc.; developed in the social sciences in the1960s; analysis of human lives within structural/social/cultural contexts</a:t>
            </a:r>
          </a:p>
          <a:p>
            <a:r>
              <a:rPr lang="en-GB" sz="3000" dirty="0"/>
              <a:t>Emphasises importance of time/context/process/meaning on human development: a, ‘contextual, processual and dynamic approach’ (Bengston and Allen, 2003, p. 469).</a:t>
            </a:r>
          </a:p>
          <a:p>
            <a:r>
              <a:rPr lang="en-GB" sz="3000" dirty="0"/>
              <a:t>Development considered as extending through multiple life stages that influence life trajectory; temporal/chronological connections as individuals move through biologically-/culturally-/socially-/historically-defined transitions  </a:t>
            </a:r>
          </a:p>
          <a:p>
            <a:r>
              <a:rPr lang="en-GB" sz="3000" dirty="0"/>
              <a:t>Identifies/takes account of key factors/influences in human lives, e.g.: (timing/sequencing of) transitions; continuum of experience (from pre-conception to old age); accumulation of lifelong factors; personal agency within wider context; linked lives…</a:t>
            </a:r>
          </a:p>
          <a:p>
            <a:endParaRPr lang="en-GB" sz="3000" dirty="0"/>
          </a:p>
          <a:p>
            <a:endParaRPr lang="en-GB" sz="3000" dirty="0"/>
          </a:p>
        </p:txBody>
      </p:sp>
    </p:spTree>
    <p:extLst>
      <p:ext uri="{BB962C8B-B14F-4D97-AF65-F5344CB8AC3E}">
        <p14:creationId xmlns:p14="http://schemas.microsoft.com/office/powerpoint/2010/main" val="33802256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1D9ADB7-BA1F-12E0-7755-45E9948F6A65}"/>
              </a:ext>
            </a:extLst>
          </p:cNvPr>
          <p:cNvSpPr>
            <a:spLocks noGrp="1"/>
          </p:cNvSpPr>
          <p:nvPr>
            <p:ph sz="quarter" idx="1"/>
          </p:nvPr>
        </p:nvSpPr>
        <p:spPr>
          <a:xfrm>
            <a:off x="182880" y="213360"/>
            <a:ext cx="12009120" cy="6966373"/>
          </a:xfrm>
        </p:spPr>
        <p:txBody>
          <a:bodyPr/>
          <a:lstStyle/>
          <a:p>
            <a:r>
              <a:rPr lang="en-GB" sz="3000" dirty="0"/>
              <a:t>…aims to understand actions, behaviour and experiences of individuals by combining individual insights with broader/surrounding social forces</a:t>
            </a:r>
          </a:p>
          <a:p>
            <a:r>
              <a:rPr lang="en-GB" sz="3000" dirty="0"/>
              <a:t>Lifestyle approach considers life outcomes to be influenced by factors including: </a:t>
            </a:r>
          </a:p>
          <a:p>
            <a:pPr lvl="1"/>
            <a:r>
              <a:rPr lang="en-GB" sz="3000" dirty="0"/>
              <a:t>Transitions (e.g. biological, behavioural, social): e.g. infancy, puberty, pregnancy, starting school, entering the labour market, becoming a parent, retiring etc.</a:t>
            </a:r>
          </a:p>
          <a:p>
            <a:pPr lvl="1"/>
            <a:r>
              <a:rPr lang="en-GB" sz="3000" dirty="0"/>
              <a:t>Cumulative macro-/meso-level exposures: social (family, friends etc.), economic (wealth of country, job etc.), education (systems), labour (markets), social/cultural values, environmental (rural/urban, air quality etc.) </a:t>
            </a:r>
          </a:p>
          <a:p>
            <a:pPr lvl="1"/>
            <a:r>
              <a:rPr lang="en-GB" sz="3000" dirty="0"/>
              <a:t>Individual (micro-level) factors: cognition, personality and biology </a:t>
            </a:r>
          </a:p>
          <a:p>
            <a:pPr lvl="1"/>
            <a:r>
              <a:rPr lang="en-GB" sz="3000" dirty="0"/>
              <a:t>Life course approach = multidisciplinary in nature, considering (for example): history, sociology, demography, developmental psychology, biology, public health, economics</a:t>
            </a:r>
          </a:p>
          <a:p>
            <a:pPr marL="44450" indent="0">
              <a:buNone/>
            </a:pPr>
            <a:r>
              <a:rPr lang="en-GB" sz="1200" dirty="0"/>
              <a:t>(See Bengston and Allen,2003; Burton-</a:t>
            </a:r>
            <a:r>
              <a:rPr lang="en-GB" sz="1200" dirty="0" err="1"/>
              <a:t>Jeangros</a:t>
            </a:r>
            <a:r>
              <a:rPr lang="en-GB" sz="1200" dirty="0"/>
              <a:t> et  al., 2015; Elder, Johnson and Crosnoe, 2003;  Elder and Giele, 2009; Baxter et al.,  2022;  World Health Organisation [WHO], 2025l; Aagard-Hansen et al., 2019 )</a:t>
            </a:r>
          </a:p>
          <a:p>
            <a:endParaRPr lang="en-GB" sz="3200" dirty="0"/>
          </a:p>
          <a:p>
            <a:pPr marL="0" indent="0">
              <a:buNone/>
            </a:pPr>
            <a:endParaRPr lang="en-GB" sz="3200" dirty="0"/>
          </a:p>
        </p:txBody>
      </p:sp>
    </p:spTree>
    <p:extLst>
      <p:ext uri="{BB962C8B-B14F-4D97-AF65-F5344CB8AC3E}">
        <p14:creationId xmlns:p14="http://schemas.microsoft.com/office/powerpoint/2010/main" val="11529828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Title 1">
            <a:extLst>
              <a:ext uri="{FF2B5EF4-FFF2-40B4-BE49-F238E27FC236}">
                <a16:creationId xmlns:a16="http://schemas.microsoft.com/office/drawing/2014/main" id="{C05C2A04-C37E-8AE7-A1DB-693B7D99C903}"/>
              </a:ext>
            </a:extLst>
          </p:cNvPr>
          <p:cNvSpPr>
            <a:spLocks noGrp="1"/>
          </p:cNvSpPr>
          <p:nvPr>
            <p:ph type="title"/>
          </p:nvPr>
        </p:nvSpPr>
        <p:spPr>
          <a:xfrm>
            <a:off x="163773" y="274638"/>
            <a:ext cx="11864454" cy="833081"/>
          </a:xfrm>
        </p:spPr>
        <p:txBody>
          <a:bodyPr/>
          <a:lstStyle/>
          <a:p>
            <a:r>
              <a:rPr lang="en-GB" altLang="en-US" sz="3200" dirty="0">
                <a:solidFill>
                  <a:srgbClr val="696464"/>
                </a:solidFill>
                <a:latin typeface="Perpetua" panose="02020502060401020303" pitchFamily="18" charset="0"/>
              </a:rPr>
              <a:t>Putting the life course approach into the health/wellbeing context: the social model and ‘wider determinants of health’</a:t>
            </a:r>
            <a:endParaRPr lang="en-GB" altLang="en-US" dirty="0"/>
          </a:p>
        </p:txBody>
      </p:sp>
      <p:sp>
        <p:nvSpPr>
          <p:cNvPr id="3" name="Content Placeholder 2">
            <a:extLst>
              <a:ext uri="{FF2B5EF4-FFF2-40B4-BE49-F238E27FC236}">
                <a16:creationId xmlns:a16="http://schemas.microsoft.com/office/drawing/2014/main" id="{D14F8CC5-1727-158D-C023-99FF3E5206B0}"/>
              </a:ext>
            </a:extLst>
          </p:cNvPr>
          <p:cNvSpPr>
            <a:spLocks noGrp="1"/>
          </p:cNvSpPr>
          <p:nvPr>
            <p:ph sz="quarter" idx="1"/>
          </p:nvPr>
        </p:nvSpPr>
        <p:spPr>
          <a:xfrm>
            <a:off x="163772" y="1107718"/>
            <a:ext cx="12028227" cy="5750282"/>
          </a:xfrm>
        </p:spPr>
        <p:txBody>
          <a:bodyPr>
            <a:normAutofit fontScale="25000" lnSpcReduction="20000"/>
          </a:bodyPr>
          <a:lstStyle/>
          <a:p>
            <a:pPr>
              <a:defRPr/>
            </a:pPr>
            <a:r>
              <a:rPr lang="en-GB" sz="12000" dirty="0"/>
              <a:t>Researchers/professionals/experts argue that health and wellbeing (to varying extents) are determined by many different factors; health = more                             than the absence of disease in a person       	                                                            (this absence = basis of the ‘biomedical model of health’) </a:t>
            </a:r>
          </a:p>
          <a:p>
            <a:pPr marL="0" indent="0">
              <a:buNone/>
              <a:defRPr/>
            </a:pPr>
            <a:endParaRPr lang="en-GB" sz="12000" dirty="0"/>
          </a:p>
          <a:p>
            <a:pPr>
              <a:defRPr/>
            </a:pPr>
            <a:r>
              <a:rPr lang="en-GB" sz="12000" dirty="0"/>
              <a:t>Research and related theories/models suggest that                            health/wellbeing influenced by                             societal/environmental/economic/structural features:                                   t    health includes, ‘wider determinants of health’                                                           (= central to the ‘social model of health’)</a:t>
            </a:r>
          </a:p>
          <a:p>
            <a:pPr marL="0" indent="0">
              <a:buNone/>
              <a:defRPr/>
            </a:pPr>
            <a:r>
              <a:rPr lang="en-GB" sz="12800" dirty="0"/>
              <a:t>	</a:t>
            </a:r>
          </a:p>
          <a:p>
            <a:pPr marL="0" indent="0">
              <a:buNone/>
              <a:defRPr/>
            </a:pPr>
            <a:endParaRPr lang="en-GB" sz="12800" b="1" i="1" dirty="0"/>
          </a:p>
          <a:p>
            <a:pPr marL="0" indent="0">
              <a:buNone/>
              <a:defRPr/>
            </a:pPr>
            <a:endParaRPr lang="en-GB" sz="4800" dirty="0"/>
          </a:p>
          <a:p>
            <a:pPr marL="0" indent="0">
              <a:buNone/>
              <a:defRPr/>
            </a:pPr>
            <a:r>
              <a:rPr lang="en-GB" sz="4800" dirty="0"/>
              <a:t>(See </a:t>
            </a:r>
            <a:r>
              <a:rPr lang="en-GB" sz="4800" dirty="0" err="1"/>
              <a:t>Blaxter</a:t>
            </a:r>
            <a:r>
              <a:rPr lang="en-GB" sz="4800" dirty="0"/>
              <a:t>, 1990; Stevenson, 2018; Giddens and Sutton, 2021; Frawley, 2020; Hallam, 2011; Glasby, 2017; McKeown, Record and Turner, 1975; Rodham, 2019; Wilkinson and Pickett,  2006; 2009; Marshall, 2024)</a:t>
            </a:r>
          </a:p>
          <a:p>
            <a:pPr marL="0" indent="0">
              <a:buNone/>
              <a:defRPr/>
            </a:pPr>
            <a:endParaRPr lang="en-GB" sz="2200" dirty="0"/>
          </a:p>
          <a:p>
            <a:pPr>
              <a:defRPr/>
            </a:pPr>
            <a:endParaRPr lang="en-GB" dirty="0"/>
          </a:p>
        </p:txBody>
      </p:sp>
      <p:pic>
        <p:nvPicPr>
          <p:cNvPr id="2" name="Picture 1">
            <a:extLst>
              <a:ext uri="{FF2B5EF4-FFF2-40B4-BE49-F238E27FC236}">
                <a16:creationId xmlns:a16="http://schemas.microsoft.com/office/drawing/2014/main" id="{BFC12A52-89BF-8220-C1F0-2B5660B52074}"/>
              </a:ext>
            </a:extLst>
          </p:cNvPr>
          <p:cNvPicPr>
            <a:picLocks noChangeAspect="1"/>
          </p:cNvPicPr>
          <p:nvPr/>
        </p:nvPicPr>
        <p:blipFill>
          <a:blip r:embed="rId3"/>
          <a:stretch>
            <a:fillRect/>
          </a:stretch>
        </p:blipFill>
        <p:spPr>
          <a:xfrm>
            <a:off x="8498164" y="1884061"/>
            <a:ext cx="3178439" cy="1691652"/>
          </a:xfrm>
          <a:prstGeom prst="rect">
            <a:avLst/>
          </a:prstGeom>
        </p:spPr>
      </p:pic>
      <p:pic>
        <p:nvPicPr>
          <p:cNvPr id="4" name="Picture 3">
            <a:extLst>
              <a:ext uri="{FF2B5EF4-FFF2-40B4-BE49-F238E27FC236}">
                <a16:creationId xmlns:a16="http://schemas.microsoft.com/office/drawing/2014/main" id="{619FB4EF-8D90-B859-F1E9-E7FC8E91573E}"/>
              </a:ext>
            </a:extLst>
          </p:cNvPr>
          <p:cNvPicPr>
            <a:picLocks noChangeAspect="1"/>
          </p:cNvPicPr>
          <p:nvPr/>
        </p:nvPicPr>
        <p:blipFill>
          <a:blip r:embed="rId4"/>
          <a:stretch>
            <a:fillRect/>
          </a:stretch>
        </p:blipFill>
        <p:spPr>
          <a:xfrm>
            <a:off x="8679976" y="3830425"/>
            <a:ext cx="2996627" cy="1994783"/>
          </a:xfrm>
          <a:prstGeom prst="rect">
            <a:avLst/>
          </a:prstGeom>
        </p:spPr>
      </p:pic>
      <p:sp>
        <p:nvSpPr>
          <p:cNvPr id="13" name="TextBox 12">
            <a:extLst>
              <a:ext uri="{FF2B5EF4-FFF2-40B4-BE49-F238E27FC236}">
                <a16:creationId xmlns:a16="http://schemas.microsoft.com/office/drawing/2014/main" id="{50570738-A7A1-63AE-C6D2-186C623948A5}"/>
              </a:ext>
            </a:extLst>
          </p:cNvPr>
          <p:cNvSpPr txBox="1"/>
          <p:nvPr/>
        </p:nvSpPr>
        <p:spPr>
          <a:xfrm>
            <a:off x="1078173" y="5076968"/>
            <a:ext cx="7601803" cy="830997"/>
          </a:xfrm>
          <a:prstGeom prst="rect">
            <a:avLst/>
          </a:prstGeom>
          <a:noFill/>
        </p:spPr>
        <p:txBody>
          <a:bodyPr wrap="square" rtlCol="0">
            <a:spAutoFit/>
          </a:bodyPr>
          <a:lstStyle/>
          <a:p>
            <a:r>
              <a:rPr lang="en-GB" sz="2400" b="1" i="1" dirty="0"/>
              <a:t>Can you think of some specific examples of wider determinants of health?  What might be the effect of these over a life course?</a:t>
            </a:r>
            <a:endParaRPr lang="en-GB" sz="2400" dirty="0"/>
          </a:p>
        </p:txBody>
      </p:sp>
      <p:pic>
        <p:nvPicPr>
          <p:cNvPr id="15" name="Graphic 14" descr="Lightbulb outline">
            <a:extLst>
              <a:ext uri="{FF2B5EF4-FFF2-40B4-BE49-F238E27FC236}">
                <a16:creationId xmlns:a16="http://schemas.microsoft.com/office/drawing/2014/main" id="{98F1A807-DB94-D269-B7AD-1C9D0088DAD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526" y="5186150"/>
            <a:ext cx="1243472" cy="830997"/>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5822F9-CC2B-8AF0-67EB-43A2BE266AF9}"/>
            </a:ext>
          </a:extLst>
        </p:cNvPr>
        <p:cNvGrpSpPr/>
        <p:nvPr/>
      </p:nvGrpSpPr>
      <p:grpSpPr>
        <a:xfrm>
          <a:off x="0" y="0"/>
          <a:ext cx="0" cy="0"/>
          <a:chOff x="0" y="0"/>
          <a:chExt cx="0" cy="0"/>
        </a:xfrm>
      </p:grpSpPr>
      <p:sp>
        <p:nvSpPr>
          <p:cNvPr id="73730" name="Title 1">
            <a:extLst>
              <a:ext uri="{FF2B5EF4-FFF2-40B4-BE49-F238E27FC236}">
                <a16:creationId xmlns:a16="http://schemas.microsoft.com/office/drawing/2014/main" id="{B01A136A-4AEB-9BA6-B4F3-F68B6A7EB1A7}"/>
              </a:ext>
            </a:extLst>
          </p:cNvPr>
          <p:cNvSpPr>
            <a:spLocks noGrp="1"/>
          </p:cNvSpPr>
          <p:nvPr>
            <p:ph type="title"/>
          </p:nvPr>
        </p:nvSpPr>
        <p:spPr>
          <a:xfrm>
            <a:off x="304800" y="274638"/>
            <a:ext cx="10255252" cy="633412"/>
          </a:xfrm>
        </p:spPr>
        <p:txBody>
          <a:bodyPr/>
          <a:lstStyle/>
          <a:p>
            <a:r>
              <a:rPr lang="en-GB" altLang="en-US" sz="3200" dirty="0"/>
              <a:t>Factors that can impact on health…</a:t>
            </a:r>
          </a:p>
        </p:txBody>
      </p:sp>
      <p:sp>
        <p:nvSpPr>
          <p:cNvPr id="3" name="Content Placeholder 2">
            <a:extLst>
              <a:ext uri="{FF2B5EF4-FFF2-40B4-BE49-F238E27FC236}">
                <a16:creationId xmlns:a16="http://schemas.microsoft.com/office/drawing/2014/main" id="{C617A98D-6448-A9C1-E1ED-413E7AC6D4FB}"/>
              </a:ext>
            </a:extLst>
          </p:cNvPr>
          <p:cNvSpPr>
            <a:spLocks noGrp="1"/>
          </p:cNvSpPr>
          <p:nvPr>
            <p:ph sz="quarter" idx="1"/>
          </p:nvPr>
        </p:nvSpPr>
        <p:spPr>
          <a:xfrm>
            <a:off x="167952" y="908050"/>
            <a:ext cx="12024048" cy="5797550"/>
          </a:xfrm>
        </p:spPr>
        <p:txBody>
          <a:bodyPr>
            <a:normAutofit/>
          </a:bodyPr>
          <a:lstStyle/>
          <a:p>
            <a:pPr>
              <a:defRPr/>
            </a:pPr>
            <a:r>
              <a:rPr lang="en-GB" sz="3400" dirty="0"/>
              <a:t>Genetics: plays a part in determining lifespan, healthiness, the likelihood of developing certain illnesses.</a:t>
            </a:r>
          </a:p>
          <a:p>
            <a:pPr>
              <a:defRPr/>
            </a:pPr>
            <a:r>
              <a:rPr lang="en-GB" sz="3400" dirty="0"/>
              <a:t>Individual behaviour/lifestyle/resilience: balanced eating, keeping active, (not) smoking, (not) drinking, dealing with day-to-day stresses of life</a:t>
            </a:r>
          </a:p>
          <a:p>
            <a:pPr>
              <a:defRPr/>
            </a:pPr>
            <a:r>
              <a:rPr lang="en-GB" sz="3400" dirty="0"/>
              <a:t>Health services: access to/use of services that prevent and treat disease </a:t>
            </a:r>
          </a:p>
          <a:p>
            <a:pPr>
              <a:defRPr/>
            </a:pPr>
            <a:r>
              <a:rPr lang="en-GB" sz="3400" dirty="0"/>
              <a:t>Ethnicity: different ethnic groups report different levels of health and use different levels of health services</a:t>
            </a:r>
          </a:p>
          <a:p>
            <a:pPr>
              <a:defRPr/>
            </a:pPr>
            <a:r>
              <a:rPr lang="en-GB" sz="3400" dirty="0"/>
              <a:t>Gender: men and women live with different types of conditions at different ages.</a:t>
            </a:r>
          </a:p>
          <a:p>
            <a:pPr>
              <a:defRPr/>
            </a:pPr>
            <a:endParaRPr lang="en-GB" dirty="0"/>
          </a:p>
        </p:txBody>
      </p:sp>
    </p:spTree>
    <p:extLst>
      <p:ext uri="{BB962C8B-B14F-4D97-AF65-F5344CB8AC3E}">
        <p14:creationId xmlns:p14="http://schemas.microsoft.com/office/powerpoint/2010/main" val="16312320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303D1A-B175-6207-D9CE-53F0A388CA4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D9B109E-39D0-000D-9385-836EA702F5A1}"/>
              </a:ext>
            </a:extLst>
          </p:cNvPr>
          <p:cNvSpPr>
            <a:spLocks noGrp="1"/>
          </p:cNvSpPr>
          <p:nvPr>
            <p:ph type="title"/>
          </p:nvPr>
        </p:nvSpPr>
        <p:spPr>
          <a:xfrm>
            <a:off x="216131" y="274638"/>
            <a:ext cx="9994669" cy="633412"/>
          </a:xfrm>
        </p:spPr>
        <p:txBody>
          <a:bodyPr>
            <a:normAutofit fontScale="90000"/>
          </a:bodyPr>
          <a:lstStyle/>
          <a:p>
            <a:pPr>
              <a:defRPr/>
            </a:pPr>
            <a:r>
              <a:rPr lang="en-GB" dirty="0"/>
              <a:t>…more factors</a:t>
            </a:r>
          </a:p>
        </p:txBody>
      </p:sp>
      <p:sp>
        <p:nvSpPr>
          <p:cNvPr id="3" name="Content Placeholder 2">
            <a:extLst>
              <a:ext uri="{FF2B5EF4-FFF2-40B4-BE49-F238E27FC236}">
                <a16:creationId xmlns:a16="http://schemas.microsoft.com/office/drawing/2014/main" id="{F88CE510-FFF1-040F-F4A1-2D24BAB2D299}"/>
              </a:ext>
            </a:extLst>
          </p:cNvPr>
          <p:cNvSpPr>
            <a:spLocks noGrp="1"/>
          </p:cNvSpPr>
          <p:nvPr>
            <p:ph sz="quarter" idx="1"/>
          </p:nvPr>
        </p:nvSpPr>
        <p:spPr>
          <a:xfrm>
            <a:off x="216131" y="908050"/>
            <a:ext cx="11975869" cy="6102350"/>
          </a:xfrm>
        </p:spPr>
        <p:txBody>
          <a:bodyPr>
            <a:normAutofit/>
          </a:bodyPr>
          <a:lstStyle/>
          <a:p>
            <a:pPr>
              <a:defRPr/>
            </a:pPr>
            <a:r>
              <a:rPr lang="en-GB" sz="3200" dirty="0"/>
              <a:t>Physical environment:  safe water/clean air, healthy workplaces, safe houses, communities, transport. </a:t>
            </a:r>
          </a:p>
          <a:p>
            <a:pPr>
              <a:defRPr/>
            </a:pPr>
            <a:r>
              <a:rPr lang="en-GB" sz="3200" dirty="0"/>
              <a:t>Employment/working conditions: the employed report better health, particularly people with greater control over working conditions</a:t>
            </a:r>
          </a:p>
          <a:p>
            <a:pPr>
              <a:defRPr/>
            </a:pPr>
            <a:r>
              <a:rPr lang="en-GB" sz="3200" dirty="0"/>
              <a:t>Social support networks: support from families, friends and communities</a:t>
            </a:r>
          </a:p>
          <a:p>
            <a:pPr>
              <a:defRPr/>
            </a:pPr>
            <a:r>
              <a:rPr lang="en-GB" sz="3200" dirty="0"/>
              <a:t>Culture: customs and traditions, and the beliefs of the family</a:t>
            </a:r>
          </a:p>
          <a:p>
            <a:pPr>
              <a:defRPr/>
            </a:pPr>
            <a:endParaRPr lang="en-GB" sz="3200" dirty="0"/>
          </a:p>
          <a:p>
            <a:pPr marL="0" indent="0">
              <a:buNone/>
              <a:defRPr/>
            </a:pPr>
            <a:r>
              <a:rPr lang="en-GB" sz="3200" dirty="0"/>
              <a:t>	Such factors have been incorporated into various models/frameworks of 	health/wellbeing, including…</a:t>
            </a:r>
          </a:p>
          <a:p>
            <a:pPr>
              <a:defRPr/>
            </a:pPr>
            <a:endParaRPr lang="en-GB" altLang="en-US" sz="1400" dirty="0"/>
          </a:p>
          <a:p>
            <a:pPr marL="0" indent="0">
              <a:buNone/>
              <a:defRPr/>
            </a:pPr>
            <a:r>
              <a:rPr lang="en-GB" altLang="en-US" sz="1400" dirty="0"/>
              <a:t>(See Giddens and Sutton, 2021; Hallam, 2011; Glasby, 2017; Napier, 2017; Rodham,2019)</a:t>
            </a:r>
            <a:endParaRPr lang="en-GB" sz="1400" dirty="0"/>
          </a:p>
          <a:p>
            <a:pPr>
              <a:defRPr/>
            </a:pPr>
            <a:endParaRPr lang="en-GB" dirty="0"/>
          </a:p>
          <a:p>
            <a:pPr>
              <a:defRPr/>
            </a:pPr>
            <a:endParaRPr lang="en-GB" dirty="0"/>
          </a:p>
        </p:txBody>
      </p:sp>
      <p:pic>
        <p:nvPicPr>
          <p:cNvPr id="6" name="Picture 2" descr="A herald hi-res stock photography and images - Alamy">
            <a:extLst>
              <a:ext uri="{FF2B5EF4-FFF2-40B4-BE49-F238E27FC236}">
                <a16:creationId xmlns:a16="http://schemas.microsoft.com/office/drawing/2014/main" id="{06D877BB-3AAF-88AA-7A49-13FBB0DF4CE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869"/>
          <a:stretch>
            <a:fillRect/>
          </a:stretch>
        </p:blipFill>
        <p:spPr bwMode="auto">
          <a:xfrm>
            <a:off x="354563" y="4746477"/>
            <a:ext cx="727787" cy="10022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88156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Content Placeholder 2">
            <a:extLst>
              <a:ext uri="{FF2B5EF4-FFF2-40B4-BE49-F238E27FC236}">
                <a16:creationId xmlns:a16="http://schemas.microsoft.com/office/drawing/2014/main" id="{16B87C6A-0B4A-9519-EECD-1CADC36A46B3}"/>
              </a:ext>
            </a:extLst>
          </p:cNvPr>
          <p:cNvPicPr>
            <a:picLocks noGrp="1" noChangeAspect="1" noChangeArrowheads="1"/>
          </p:cNvPicPr>
          <p:nvPr>
            <p:ph sz="quarter" idx="1"/>
          </p:nvPr>
        </p:nvPicPr>
        <p:blipFill>
          <a:blip r:embed="rId3">
            <a:extLst>
              <a:ext uri="{28A0092B-C50C-407E-A947-70E740481C1C}">
                <a14:useLocalDpi xmlns:a14="http://schemas.microsoft.com/office/drawing/2010/main" val="0"/>
              </a:ext>
            </a:extLst>
          </a:blip>
          <a:srcRect/>
          <a:stretch>
            <a:fillRect/>
          </a:stretch>
        </p:blipFill>
        <p:spPr>
          <a:xfrm>
            <a:off x="2286001" y="828676"/>
            <a:ext cx="8035925" cy="5762625"/>
          </a:xfrm>
        </p:spPr>
      </p:pic>
      <p:sp>
        <p:nvSpPr>
          <p:cNvPr id="6" name="Title 1">
            <a:extLst>
              <a:ext uri="{FF2B5EF4-FFF2-40B4-BE49-F238E27FC236}">
                <a16:creationId xmlns:a16="http://schemas.microsoft.com/office/drawing/2014/main" id="{0D83982E-E746-1432-5B50-E7EC3C50EBCF}"/>
              </a:ext>
            </a:extLst>
          </p:cNvPr>
          <p:cNvSpPr txBox="1">
            <a:spLocks noGrp="1"/>
          </p:cNvSpPr>
          <p:nvPr>
            <p:ph type="title"/>
          </p:nvPr>
        </p:nvSpPr>
        <p:spPr>
          <a:xfrm>
            <a:off x="133350" y="304800"/>
            <a:ext cx="11353800" cy="876300"/>
          </a:xfrm>
        </p:spPr>
        <p:txBody>
          <a:bodyPr>
            <a:noAutofit/>
          </a:bodyPr>
          <a:lstStyle>
            <a:lvl1pPr algn="l" rtl="0" eaLnBrk="0" fontAlgn="base" hangingPunct="0">
              <a:spcBef>
                <a:spcPct val="0"/>
              </a:spcBef>
              <a:spcAft>
                <a:spcPct val="0"/>
              </a:spcAft>
              <a:defRPr sz="4000" kern="12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Franklin Gothic Book"/>
              </a:defRPr>
            </a:lvl2pPr>
            <a:lvl3pPr algn="l" rtl="0" eaLnBrk="0" fontAlgn="base" hangingPunct="0">
              <a:spcBef>
                <a:spcPct val="0"/>
              </a:spcBef>
              <a:spcAft>
                <a:spcPct val="0"/>
              </a:spcAft>
              <a:defRPr sz="4000">
                <a:solidFill>
                  <a:schemeClr val="tx2"/>
                </a:solidFill>
                <a:latin typeface="Franklin Gothic Book"/>
              </a:defRPr>
            </a:lvl3pPr>
            <a:lvl4pPr algn="l" rtl="0" eaLnBrk="0" fontAlgn="base" hangingPunct="0">
              <a:spcBef>
                <a:spcPct val="0"/>
              </a:spcBef>
              <a:spcAft>
                <a:spcPct val="0"/>
              </a:spcAft>
              <a:defRPr sz="4000">
                <a:solidFill>
                  <a:schemeClr val="tx2"/>
                </a:solidFill>
                <a:latin typeface="Franklin Gothic Book"/>
              </a:defRPr>
            </a:lvl4pPr>
            <a:lvl5pPr algn="l" rtl="0" eaLnBrk="0" fontAlgn="base" hangingPunct="0">
              <a:spcBef>
                <a:spcPct val="0"/>
              </a:spcBef>
              <a:spcAft>
                <a:spcPct val="0"/>
              </a:spcAft>
              <a:defRPr sz="4000">
                <a:solidFill>
                  <a:schemeClr val="tx2"/>
                </a:solidFill>
                <a:latin typeface="Franklin Gothic Book"/>
              </a:defRPr>
            </a:lvl5pPr>
            <a:lvl6pPr marL="457200" algn="l" rtl="0" fontAlgn="base">
              <a:spcBef>
                <a:spcPct val="0"/>
              </a:spcBef>
              <a:spcAft>
                <a:spcPct val="0"/>
              </a:spcAft>
              <a:defRPr sz="4000">
                <a:solidFill>
                  <a:schemeClr val="tx2"/>
                </a:solidFill>
                <a:latin typeface="Franklin Gothic Book"/>
              </a:defRPr>
            </a:lvl6pPr>
            <a:lvl7pPr marL="914400" algn="l" rtl="0" fontAlgn="base">
              <a:spcBef>
                <a:spcPct val="0"/>
              </a:spcBef>
              <a:spcAft>
                <a:spcPct val="0"/>
              </a:spcAft>
              <a:defRPr sz="4000">
                <a:solidFill>
                  <a:schemeClr val="tx2"/>
                </a:solidFill>
                <a:latin typeface="Franklin Gothic Book"/>
              </a:defRPr>
            </a:lvl7pPr>
            <a:lvl8pPr marL="1371600" algn="l" rtl="0" fontAlgn="base">
              <a:spcBef>
                <a:spcPct val="0"/>
              </a:spcBef>
              <a:spcAft>
                <a:spcPct val="0"/>
              </a:spcAft>
              <a:defRPr sz="4000">
                <a:solidFill>
                  <a:schemeClr val="tx2"/>
                </a:solidFill>
                <a:latin typeface="Franklin Gothic Book"/>
              </a:defRPr>
            </a:lvl8pPr>
            <a:lvl9pPr marL="1828800" algn="l" rtl="0" fontAlgn="base">
              <a:spcBef>
                <a:spcPct val="0"/>
              </a:spcBef>
              <a:spcAft>
                <a:spcPct val="0"/>
              </a:spcAft>
              <a:defRPr sz="4000">
                <a:solidFill>
                  <a:schemeClr val="tx2"/>
                </a:solidFill>
                <a:latin typeface="Franklin Gothic Book"/>
              </a:defRPr>
            </a:lvl9pPr>
          </a:lstStyle>
          <a:p>
            <a:r>
              <a:rPr lang="en-GB" altLang="en-US" sz="3200" dirty="0">
                <a:latin typeface="Arial" panose="020B0604020202020204" pitchFamily="34" charset="0"/>
              </a:rPr>
              <a:t>The Main Determinants of Health (Dahlgren and Whitehead, 2006, p. 20)</a:t>
            </a:r>
          </a:p>
        </p:txBody>
      </p:sp>
    </p:spTree>
    <p:extLst>
      <p:ext uri="{BB962C8B-B14F-4D97-AF65-F5344CB8AC3E}">
        <p14:creationId xmlns:p14="http://schemas.microsoft.com/office/powerpoint/2010/main" val="28598404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101E6F-BA14-503F-0458-0BC3D606F8A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062E778-0A93-DB8C-3CC7-18CCCE944127}"/>
              </a:ext>
            </a:extLst>
          </p:cNvPr>
          <p:cNvSpPr>
            <a:spLocks noGrp="1"/>
          </p:cNvSpPr>
          <p:nvPr>
            <p:ph type="title"/>
          </p:nvPr>
        </p:nvSpPr>
        <p:spPr>
          <a:xfrm>
            <a:off x="368490" y="274639"/>
            <a:ext cx="11213910" cy="301094"/>
          </a:xfrm>
        </p:spPr>
        <p:txBody>
          <a:bodyPr/>
          <a:lstStyle/>
          <a:p>
            <a:r>
              <a:rPr lang="en-GB" sz="2400" dirty="0"/>
              <a:t>Welsh Government (WG) well-being goals (WG, 2024)</a:t>
            </a:r>
          </a:p>
        </p:txBody>
      </p:sp>
      <p:pic>
        <p:nvPicPr>
          <p:cNvPr id="5" name="Content Placeholder 4">
            <a:extLst>
              <a:ext uri="{FF2B5EF4-FFF2-40B4-BE49-F238E27FC236}">
                <a16:creationId xmlns:a16="http://schemas.microsoft.com/office/drawing/2014/main" id="{E0D5003A-F5FD-1833-BDE1-AB0A10D9831A}"/>
              </a:ext>
            </a:extLst>
          </p:cNvPr>
          <p:cNvPicPr>
            <a:picLocks noGrp="1" noChangeAspect="1"/>
          </p:cNvPicPr>
          <p:nvPr>
            <p:ph sz="quarter" idx="1"/>
          </p:nvPr>
        </p:nvPicPr>
        <p:blipFill>
          <a:blip r:embed="rId3"/>
          <a:stretch>
            <a:fillRect/>
          </a:stretch>
        </p:blipFill>
        <p:spPr>
          <a:xfrm>
            <a:off x="368490" y="541791"/>
            <a:ext cx="5976326" cy="5980489"/>
          </a:xfrm>
          <a:prstGeom prst="rect">
            <a:avLst/>
          </a:prstGeom>
        </p:spPr>
      </p:pic>
      <p:sp>
        <p:nvSpPr>
          <p:cNvPr id="3" name="TextBox 2">
            <a:extLst>
              <a:ext uri="{FF2B5EF4-FFF2-40B4-BE49-F238E27FC236}">
                <a16:creationId xmlns:a16="http://schemas.microsoft.com/office/drawing/2014/main" id="{C0C02431-A060-BEB0-DEDB-2CA0DCCA018E}"/>
              </a:ext>
            </a:extLst>
          </p:cNvPr>
          <p:cNvSpPr txBox="1"/>
          <p:nvPr/>
        </p:nvSpPr>
        <p:spPr>
          <a:xfrm>
            <a:off x="6469224" y="5459386"/>
            <a:ext cx="4431753" cy="923330"/>
          </a:xfrm>
          <a:prstGeom prst="rect">
            <a:avLst/>
          </a:prstGeom>
          <a:noFill/>
        </p:spPr>
        <p:txBody>
          <a:bodyPr wrap="square" rtlCol="0">
            <a:spAutoFit/>
          </a:bodyPr>
          <a:lstStyle/>
          <a:p>
            <a:endParaRPr lang="en-GB" dirty="0"/>
          </a:p>
          <a:p>
            <a:endParaRPr lang="en-GB" dirty="0"/>
          </a:p>
          <a:p>
            <a:r>
              <a:rPr lang="en-GB" dirty="0"/>
              <a:t>(See WG, 2024, p. 2)</a:t>
            </a:r>
          </a:p>
        </p:txBody>
      </p:sp>
      <p:sp>
        <p:nvSpPr>
          <p:cNvPr id="4" name="TextBox 3">
            <a:extLst>
              <a:ext uri="{FF2B5EF4-FFF2-40B4-BE49-F238E27FC236}">
                <a16:creationId xmlns:a16="http://schemas.microsoft.com/office/drawing/2014/main" id="{DF86D2F6-7D79-C961-73DD-89A010684A83}"/>
              </a:ext>
            </a:extLst>
          </p:cNvPr>
          <p:cNvSpPr txBox="1"/>
          <p:nvPr/>
        </p:nvSpPr>
        <p:spPr>
          <a:xfrm>
            <a:off x="6469224" y="1097518"/>
            <a:ext cx="5399315" cy="3970318"/>
          </a:xfrm>
          <a:prstGeom prst="rect">
            <a:avLst/>
          </a:prstGeom>
          <a:noFill/>
        </p:spPr>
        <p:txBody>
          <a:bodyPr wrap="square" rtlCol="0">
            <a:spAutoFit/>
          </a:bodyPr>
          <a:lstStyle/>
          <a:p>
            <a:r>
              <a:rPr lang="en-GB" b="1" dirty="0"/>
              <a:t>Wellbeing goals include, ‘vibrant culture and thriving Welsh language’</a:t>
            </a:r>
            <a:r>
              <a:rPr lang="en-GB" sz="1800" dirty="0"/>
              <a:t>: </a:t>
            </a:r>
          </a:p>
          <a:p>
            <a:endParaRPr lang="en-GB" sz="1800" dirty="0"/>
          </a:p>
          <a:p>
            <a:r>
              <a:rPr lang="en-GB" sz="1800" dirty="0"/>
              <a:t>This could be see</a:t>
            </a:r>
            <a:r>
              <a:rPr lang="en-GB" dirty="0"/>
              <a:t>n </a:t>
            </a:r>
            <a:r>
              <a:rPr lang="en-GB" sz="1800" dirty="0"/>
              <a:t>in terms of, ‘cultural capital’, defined by Giddens and Sutton (2021, p. 953) as: </a:t>
            </a:r>
          </a:p>
          <a:p>
            <a:endParaRPr lang="en-GB" sz="1800" dirty="0"/>
          </a:p>
          <a:p>
            <a:pPr marL="0" indent="0">
              <a:buNone/>
            </a:pPr>
            <a:r>
              <a:rPr lang="en-GB" dirty="0"/>
              <a:t>	</a:t>
            </a:r>
            <a:r>
              <a:rPr lang="en-GB" sz="1800" dirty="0"/>
              <a:t>Types of knowledge, skills and education which 	confer advantages on those who acquire them.  	Cultural capital can be embodied (in terms of 	speech or bodily comportment) objectified (in 	cultural products such as works of art) or 	institutionalised (in educational qualifications)  </a:t>
            </a:r>
          </a:p>
          <a:p>
            <a:pPr marL="0" indent="0">
              <a:buNone/>
            </a:pPr>
            <a:endParaRPr lang="en-GB" sz="1800" dirty="0"/>
          </a:p>
          <a:p>
            <a:endParaRPr lang="en-GB" dirty="0"/>
          </a:p>
        </p:txBody>
      </p:sp>
    </p:spTree>
    <p:extLst>
      <p:ext uri="{BB962C8B-B14F-4D97-AF65-F5344CB8AC3E}">
        <p14:creationId xmlns:p14="http://schemas.microsoft.com/office/powerpoint/2010/main" val="402597713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023A5C-B390-3B0D-621F-6425A4946C3B}"/>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52000A3A-EE77-45C6-479F-D04566920882}"/>
              </a:ext>
            </a:extLst>
          </p:cNvPr>
          <p:cNvPicPr>
            <a:picLocks noChangeAspect="1"/>
          </p:cNvPicPr>
          <p:nvPr/>
        </p:nvPicPr>
        <p:blipFill>
          <a:blip r:embed="rId3"/>
          <a:stretch>
            <a:fillRect/>
          </a:stretch>
        </p:blipFill>
        <p:spPr>
          <a:xfrm>
            <a:off x="773890" y="217071"/>
            <a:ext cx="9055910" cy="6423857"/>
          </a:xfrm>
          <a:prstGeom prst="rect">
            <a:avLst/>
          </a:prstGeom>
        </p:spPr>
      </p:pic>
      <p:sp>
        <p:nvSpPr>
          <p:cNvPr id="4" name="TextBox 3">
            <a:extLst>
              <a:ext uri="{FF2B5EF4-FFF2-40B4-BE49-F238E27FC236}">
                <a16:creationId xmlns:a16="http://schemas.microsoft.com/office/drawing/2014/main" id="{323FC271-B232-0CCE-6C5C-8DFCDF449183}"/>
              </a:ext>
            </a:extLst>
          </p:cNvPr>
          <p:cNvSpPr txBox="1"/>
          <p:nvPr/>
        </p:nvSpPr>
        <p:spPr>
          <a:xfrm>
            <a:off x="9829800" y="5440599"/>
            <a:ext cx="2171700" cy="923330"/>
          </a:xfrm>
          <a:prstGeom prst="rect">
            <a:avLst/>
          </a:prstGeom>
          <a:noFill/>
        </p:spPr>
        <p:txBody>
          <a:bodyPr wrap="square" rtlCol="0">
            <a:spAutoFit/>
          </a:bodyPr>
          <a:lstStyle/>
          <a:p>
            <a:endParaRPr lang="en-GB" dirty="0"/>
          </a:p>
          <a:p>
            <a:endParaRPr lang="en-GB" dirty="0"/>
          </a:p>
          <a:p>
            <a:r>
              <a:rPr lang="en-GB" dirty="0"/>
              <a:t>(See WG, 2024, p. 10)</a:t>
            </a:r>
          </a:p>
        </p:txBody>
      </p:sp>
    </p:spTree>
    <p:extLst>
      <p:ext uri="{BB962C8B-B14F-4D97-AF65-F5344CB8AC3E}">
        <p14:creationId xmlns:p14="http://schemas.microsoft.com/office/powerpoint/2010/main" val="9707794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Title 1">
            <a:extLst>
              <a:ext uri="{FF2B5EF4-FFF2-40B4-BE49-F238E27FC236}">
                <a16:creationId xmlns:a16="http://schemas.microsoft.com/office/drawing/2014/main" id="{03D442D6-B5CC-08E4-0EA6-D935905850E0}"/>
              </a:ext>
            </a:extLst>
          </p:cNvPr>
          <p:cNvSpPr>
            <a:spLocks noGrp="1"/>
          </p:cNvSpPr>
          <p:nvPr>
            <p:ph type="title"/>
          </p:nvPr>
        </p:nvSpPr>
        <p:spPr>
          <a:xfrm>
            <a:off x="247650" y="274638"/>
            <a:ext cx="11944350" cy="811212"/>
          </a:xfrm>
        </p:spPr>
        <p:txBody>
          <a:bodyPr/>
          <a:lstStyle/>
          <a:p>
            <a:r>
              <a:rPr lang="en-GB" altLang="en-US" sz="3000" dirty="0"/>
              <a:t>The Organisation for Economic Co-operation and Development (OECD) Well-being Framework (OECD, 2020,p. 21)</a:t>
            </a:r>
          </a:p>
        </p:txBody>
      </p:sp>
      <p:pic>
        <p:nvPicPr>
          <p:cNvPr id="80899" name="Content Placeholder 4">
            <a:extLst>
              <a:ext uri="{FF2B5EF4-FFF2-40B4-BE49-F238E27FC236}">
                <a16:creationId xmlns:a16="http://schemas.microsoft.com/office/drawing/2014/main" id="{CF3AD4C3-C146-8592-5DB2-EF7087ED1F73}"/>
              </a:ext>
            </a:extLst>
          </p:cNvPr>
          <p:cNvPicPr>
            <a:picLocks noGrp="1" noChangeAspect="1" noChangeArrowheads="1"/>
          </p:cNvPicPr>
          <p:nvPr>
            <p:ph sz="quarter" idx="1"/>
          </p:nvPr>
        </p:nvPicPr>
        <p:blipFill>
          <a:blip r:embed="rId3">
            <a:extLst>
              <a:ext uri="{28A0092B-C50C-407E-A947-70E740481C1C}">
                <a14:useLocalDpi xmlns:a14="http://schemas.microsoft.com/office/drawing/2010/main" val="0"/>
              </a:ext>
            </a:extLst>
          </a:blip>
          <a:srcRect/>
          <a:stretch>
            <a:fillRect/>
          </a:stretch>
        </p:blipFill>
        <p:spPr>
          <a:xfrm>
            <a:off x="2628900" y="1085850"/>
            <a:ext cx="6934200" cy="5643563"/>
          </a:xfr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1D6909-92C6-9CF3-F660-98940BB9C44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1AE81C3-E589-AA6E-4D1F-B73F38A8F5FA}"/>
              </a:ext>
            </a:extLst>
          </p:cNvPr>
          <p:cNvSpPr>
            <a:spLocks noGrp="1"/>
          </p:cNvSpPr>
          <p:nvPr>
            <p:ph type="title"/>
          </p:nvPr>
        </p:nvSpPr>
        <p:spPr>
          <a:xfrm>
            <a:off x="372533" y="274638"/>
            <a:ext cx="11582400" cy="605895"/>
          </a:xfrm>
        </p:spPr>
        <p:txBody>
          <a:bodyPr/>
          <a:lstStyle/>
          <a:p>
            <a:r>
              <a:rPr lang="en-GB" sz="3200" dirty="0"/>
              <a:t>Defining the OECD’s (2020), ‘wellbeing resources’ </a:t>
            </a:r>
          </a:p>
        </p:txBody>
      </p:sp>
      <p:sp>
        <p:nvSpPr>
          <p:cNvPr id="3" name="Content Placeholder 2">
            <a:extLst>
              <a:ext uri="{FF2B5EF4-FFF2-40B4-BE49-F238E27FC236}">
                <a16:creationId xmlns:a16="http://schemas.microsoft.com/office/drawing/2014/main" id="{5E28D39C-A14D-587B-711D-3189DEAF0396}"/>
              </a:ext>
            </a:extLst>
          </p:cNvPr>
          <p:cNvSpPr>
            <a:spLocks noGrp="1"/>
          </p:cNvSpPr>
          <p:nvPr>
            <p:ph sz="quarter" idx="1"/>
          </p:nvPr>
        </p:nvSpPr>
        <p:spPr>
          <a:xfrm>
            <a:off x="237067" y="880533"/>
            <a:ext cx="11751733" cy="5977467"/>
          </a:xfrm>
        </p:spPr>
        <p:txBody>
          <a:bodyPr/>
          <a:lstStyle/>
          <a:p>
            <a:r>
              <a:rPr lang="en-GB" sz="3000" b="1" dirty="0"/>
              <a:t>Natural capital:</a:t>
            </a:r>
            <a:r>
              <a:rPr lang="en-GB" sz="3000" dirty="0"/>
              <a:t>‘…fossil fuel, mineral, and metal reserves (</a:t>
            </a:r>
            <a:r>
              <a:rPr lang="en-GB" sz="3000" dirty="0" err="1"/>
              <a:t>nonrenewable</a:t>
            </a:r>
            <a:r>
              <a:rPr lang="en-GB" sz="3000" dirty="0"/>
              <a:t> natural capital); agricultural land, forests, and fish stocks (renewable natural capital)’  (International Bank for Reconstruction and Development / The World Bank, 2024, p. 12)</a:t>
            </a:r>
          </a:p>
          <a:p>
            <a:r>
              <a:rPr lang="en-GB" sz="3000" b="1" dirty="0"/>
              <a:t>Human capital: </a:t>
            </a:r>
            <a:r>
              <a:rPr lang="en-GB" sz="3000" dirty="0"/>
              <a:t>‘</a:t>
            </a:r>
            <a:r>
              <a:rPr lang="en-GB" sz="3000" dirty="0" err="1"/>
              <a:t>labor</a:t>
            </a:r>
            <a:r>
              <a:rPr lang="en-GB" sz="3000" dirty="0"/>
              <a:t> force’ (International Bank for Reconstruction and Development / The World Bank, 2024, p. 6)</a:t>
            </a:r>
          </a:p>
          <a:p>
            <a:r>
              <a:rPr lang="en-GB" sz="3000" b="1" dirty="0"/>
              <a:t>Economic capital: </a:t>
            </a:r>
            <a:r>
              <a:rPr lang="en-GB" sz="3000" dirty="0"/>
              <a:t>‘…material goods such as property, wealth and income’ (Giddens and Sutton, 2021, p. 362)</a:t>
            </a:r>
          </a:p>
          <a:p>
            <a:r>
              <a:rPr lang="en-GB" sz="3000" b="1" dirty="0"/>
              <a:t>Social capital: </a:t>
            </a:r>
            <a:r>
              <a:rPr lang="en-GB" sz="3000" dirty="0"/>
              <a:t>‘…social knowledge and connections that enable people to accomplish their goals and extend their influence’ (Giddens and Sutton, 2021, p. 972).  </a:t>
            </a:r>
          </a:p>
          <a:p>
            <a:endParaRPr lang="en-GB" dirty="0"/>
          </a:p>
        </p:txBody>
      </p:sp>
    </p:spTree>
    <p:extLst>
      <p:ext uri="{BB962C8B-B14F-4D97-AF65-F5344CB8AC3E}">
        <p14:creationId xmlns:p14="http://schemas.microsoft.com/office/powerpoint/2010/main" val="180791906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a:extLst>
              <a:ext uri="{FF2B5EF4-FFF2-40B4-BE49-F238E27FC236}">
                <a16:creationId xmlns:a16="http://schemas.microsoft.com/office/drawing/2014/main" id="{FCD9FF5F-DA6E-CA3C-BA4C-1889D76B606A}"/>
              </a:ext>
            </a:extLst>
          </p:cNvPr>
          <p:cNvSpPr>
            <a:spLocks noGrp="1"/>
          </p:cNvSpPr>
          <p:nvPr>
            <p:ph type="title"/>
          </p:nvPr>
        </p:nvSpPr>
        <p:spPr>
          <a:xfrm>
            <a:off x="289560" y="274638"/>
            <a:ext cx="11376414" cy="495383"/>
          </a:xfrm>
        </p:spPr>
        <p:txBody>
          <a:bodyPr/>
          <a:lstStyle/>
          <a:p>
            <a:r>
              <a:rPr lang="en-GB" altLang="en-US" sz="3200" dirty="0"/>
              <a:t>An aside on the use of theory/models/frameworks </a:t>
            </a:r>
          </a:p>
        </p:txBody>
      </p:sp>
      <p:sp>
        <p:nvSpPr>
          <p:cNvPr id="3" name="Content Placeholder 2">
            <a:extLst>
              <a:ext uri="{FF2B5EF4-FFF2-40B4-BE49-F238E27FC236}">
                <a16:creationId xmlns:a16="http://schemas.microsoft.com/office/drawing/2014/main" id="{614E851E-EB77-CB03-357F-4711C666B719}"/>
              </a:ext>
            </a:extLst>
          </p:cNvPr>
          <p:cNvSpPr>
            <a:spLocks noGrp="1"/>
          </p:cNvSpPr>
          <p:nvPr>
            <p:ph sz="quarter" idx="1"/>
          </p:nvPr>
        </p:nvSpPr>
        <p:spPr>
          <a:xfrm>
            <a:off x="121920" y="618329"/>
            <a:ext cx="11912764" cy="5965036"/>
          </a:xfrm>
        </p:spPr>
        <p:txBody>
          <a:bodyPr/>
          <a:lstStyle/>
          <a:p>
            <a:pPr>
              <a:defRPr/>
            </a:pPr>
            <a:r>
              <a:rPr lang="en-GB" sz="3000" dirty="0"/>
              <a:t>It would be helpful if healthcare professionals could reliably predict health behaviour, e.g. who will follow healthcare advice, go for screening, be physically active, eat well/poorly, misuse substances</a:t>
            </a:r>
          </a:p>
          <a:p>
            <a:pPr>
              <a:defRPr/>
            </a:pPr>
            <a:endParaRPr lang="en-GB" sz="3000" dirty="0"/>
          </a:p>
          <a:p>
            <a:pPr marL="0" indent="0">
              <a:buNone/>
              <a:defRPr/>
            </a:pPr>
            <a:endParaRPr lang="en-GB" sz="3000" dirty="0"/>
          </a:p>
          <a:p>
            <a:pPr marL="0" indent="0">
              <a:buNone/>
              <a:defRPr/>
            </a:pPr>
            <a:endParaRPr lang="en-GB" sz="3000" dirty="0"/>
          </a:p>
          <a:p>
            <a:pPr>
              <a:defRPr/>
            </a:pPr>
            <a:endParaRPr lang="en-GB" sz="3000" dirty="0"/>
          </a:p>
          <a:p>
            <a:pPr>
              <a:defRPr/>
            </a:pPr>
            <a:r>
              <a:rPr lang="en-GB" sz="3000" dirty="0"/>
              <a:t>Although healthcare professionals do not possess healthcare crystal balls to help them in this…			        …they </a:t>
            </a:r>
            <a:r>
              <a:rPr lang="en-GB" sz="3000" i="1" dirty="0"/>
              <a:t>do</a:t>
            </a:r>
            <a:r>
              <a:rPr lang="en-GB" sz="3000" dirty="0"/>
              <a:t> have theories (and related 						         models/frameworks) that can 							         inform understanding.  </a:t>
            </a:r>
          </a:p>
          <a:p>
            <a:pPr marL="0" indent="0">
              <a:buNone/>
              <a:defRPr/>
            </a:pPr>
            <a:r>
              <a:rPr lang="en-GB" sz="3000" dirty="0"/>
              <a:t> </a:t>
            </a:r>
            <a:r>
              <a:rPr lang="en-GB" sz="1400" dirty="0"/>
              <a:t>(See, for instance, Chater and Cook, 2014; Benyamini, 2014; Rodham, 2019)</a:t>
            </a:r>
          </a:p>
        </p:txBody>
      </p:sp>
      <p:pic>
        <p:nvPicPr>
          <p:cNvPr id="19460" name="Picture 3">
            <a:extLst>
              <a:ext uri="{FF2B5EF4-FFF2-40B4-BE49-F238E27FC236}">
                <a16:creationId xmlns:a16="http://schemas.microsoft.com/office/drawing/2014/main" id="{8154F723-1364-F44A-E09B-1A032A15838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51916" y="4701107"/>
            <a:ext cx="2041980" cy="1634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1" name="Picture 4">
            <a:extLst>
              <a:ext uri="{FF2B5EF4-FFF2-40B4-BE49-F238E27FC236}">
                <a16:creationId xmlns:a16="http://schemas.microsoft.com/office/drawing/2014/main" id="{52DD0B02-6107-2FF6-594D-828C7B66B92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78940" y="2131235"/>
            <a:ext cx="2526599" cy="17715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3" name="Picture 6">
            <a:extLst>
              <a:ext uri="{FF2B5EF4-FFF2-40B4-BE49-F238E27FC236}">
                <a16:creationId xmlns:a16="http://schemas.microsoft.com/office/drawing/2014/main" id="{2A6967D4-1F17-2A11-64F4-0C2BBB9321A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10130" y="2131236"/>
            <a:ext cx="2502474" cy="16663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4" name="Picture 7">
            <a:extLst>
              <a:ext uri="{FF2B5EF4-FFF2-40B4-BE49-F238E27FC236}">
                <a16:creationId xmlns:a16="http://schemas.microsoft.com/office/drawing/2014/main" id="{915A2B61-A123-8B77-46B7-741526933C7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39082" y="2131236"/>
            <a:ext cx="2212258" cy="1687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id="{29040B28-1A3B-56CC-9F84-9060559B0546}"/>
              </a:ext>
            </a:extLst>
          </p:cNvPr>
          <p:cNvPicPr>
            <a:picLocks noChangeAspect="1"/>
          </p:cNvPicPr>
          <p:nvPr/>
        </p:nvPicPr>
        <p:blipFill>
          <a:blip r:embed="rId7"/>
          <a:stretch>
            <a:fillRect/>
          </a:stretch>
        </p:blipFill>
        <p:spPr>
          <a:xfrm>
            <a:off x="447109" y="2131236"/>
            <a:ext cx="2212257" cy="1771569"/>
          </a:xfrm>
          <a:prstGeom prst="rect">
            <a:avLst/>
          </a:prstGeom>
        </p:spPr>
      </p:pic>
    </p:spTree>
    <p:extLst>
      <p:ext uri="{BB962C8B-B14F-4D97-AF65-F5344CB8AC3E}">
        <p14:creationId xmlns:p14="http://schemas.microsoft.com/office/powerpoint/2010/main" val="250010952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53D40C-0D3E-E953-E472-BE927113404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AC30500-99CD-9DEC-4A50-98C9D53CB616}"/>
              </a:ext>
            </a:extLst>
          </p:cNvPr>
          <p:cNvSpPr>
            <a:spLocks noGrp="1"/>
          </p:cNvSpPr>
          <p:nvPr>
            <p:ph type="title"/>
          </p:nvPr>
        </p:nvSpPr>
        <p:spPr>
          <a:xfrm>
            <a:off x="286871" y="274638"/>
            <a:ext cx="11438097" cy="620712"/>
          </a:xfrm>
        </p:spPr>
        <p:txBody>
          <a:bodyPr>
            <a:noAutofit/>
          </a:bodyPr>
          <a:lstStyle/>
          <a:p>
            <a:pPr>
              <a:defRPr/>
            </a:pPr>
            <a:r>
              <a:rPr lang="en-GB" sz="3200" dirty="0"/>
              <a:t>Theory (in health and social care)</a:t>
            </a:r>
          </a:p>
        </p:txBody>
      </p:sp>
      <p:sp>
        <p:nvSpPr>
          <p:cNvPr id="3" name="Content Placeholder 2">
            <a:extLst>
              <a:ext uri="{FF2B5EF4-FFF2-40B4-BE49-F238E27FC236}">
                <a16:creationId xmlns:a16="http://schemas.microsoft.com/office/drawing/2014/main" id="{1544D00B-CCAC-AE03-617F-DCEF8C1EA7BD}"/>
              </a:ext>
            </a:extLst>
          </p:cNvPr>
          <p:cNvSpPr>
            <a:spLocks noGrp="1"/>
          </p:cNvSpPr>
          <p:nvPr>
            <p:ph sz="quarter" idx="1"/>
          </p:nvPr>
        </p:nvSpPr>
        <p:spPr>
          <a:xfrm>
            <a:off x="286871" y="895350"/>
            <a:ext cx="11438097" cy="5962649"/>
          </a:xfrm>
        </p:spPr>
        <p:txBody>
          <a:bodyPr>
            <a:normAutofit/>
          </a:bodyPr>
          <a:lstStyle/>
          <a:p>
            <a:pPr>
              <a:defRPr/>
            </a:pPr>
            <a:r>
              <a:rPr lang="en-GB" sz="3000" dirty="0"/>
              <a:t>The term ‘theory’, according to </a:t>
            </a:r>
            <a:r>
              <a:rPr lang="en-GB" sz="3000" dirty="0" err="1"/>
              <a:t>Gomm</a:t>
            </a:r>
            <a:r>
              <a:rPr lang="en-GB" sz="3000" dirty="0"/>
              <a:t> (2009, p. 361) is often used, loosely, in reference to:</a:t>
            </a:r>
          </a:p>
          <a:p>
            <a:pPr marL="0" indent="0">
              <a:buNone/>
              <a:defRPr/>
            </a:pPr>
            <a:r>
              <a:rPr lang="en-GB" sz="3000" dirty="0"/>
              <a:t>	…any set of explanatory ideas; more narrowly, a coherently related 	set of ideas offering explanations in terms more abstract and general than 	descriptions of the particular </a:t>
            </a:r>
            <a:r>
              <a:rPr lang="en-GB" sz="3000" i="1" dirty="0"/>
              <a:t>phenomena</a:t>
            </a:r>
            <a:r>
              <a:rPr lang="en-GB" sz="3000" dirty="0"/>
              <a:t> [original emphasis] they purport 	to explain </a:t>
            </a:r>
          </a:p>
          <a:p>
            <a:pPr>
              <a:defRPr/>
            </a:pPr>
            <a:r>
              <a:rPr lang="en-GB" sz="3000" dirty="0"/>
              <a:t>Theories can provide definitions of concepts and their relationships to each other (and so provide a classifying scheme/typology )</a:t>
            </a:r>
          </a:p>
          <a:p>
            <a:pPr>
              <a:defRPr/>
            </a:pPr>
            <a:r>
              <a:rPr lang="en-GB" sz="3000" dirty="0"/>
              <a:t>Theories are important in health and social care: can provide a rationale for actions; inform contacts with service users; help gain an understanding of behaviour; support the development of effective practice  </a:t>
            </a:r>
          </a:p>
          <a:p>
            <a:pPr marL="0" indent="0">
              <a:buNone/>
              <a:defRPr/>
            </a:pPr>
            <a:r>
              <a:rPr lang="en-GB" sz="1200" dirty="0"/>
              <a:t>(See Wills and Earle, 2007; Gomm, 2009; Roberts, 2009 Coulson and Hallam, 2011)  </a:t>
            </a:r>
          </a:p>
          <a:p>
            <a:pPr>
              <a:defRPr/>
            </a:pPr>
            <a:endParaRPr lang="en-GB" dirty="0"/>
          </a:p>
        </p:txBody>
      </p:sp>
    </p:spTree>
    <p:extLst>
      <p:ext uri="{BB962C8B-B14F-4D97-AF65-F5344CB8AC3E}">
        <p14:creationId xmlns:p14="http://schemas.microsoft.com/office/powerpoint/2010/main" val="32463561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a:extLst>
              <a:ext uri="{FF2B5EF4-FFF2-40B4-BE49-F238E27FC236}">
                <a16:creationId xmlns:a16="http://schemas.microsoft.com/office/drawing/2014/main" id="{AE1C6ED1-4B42-0AA8-682C-ACA6C3D7CE56}"/>
              </a:ext>
            </a:extLst>
          </p:cNvPr>
          <p:cNvSpPr>
            <a:spLocks noGrp="1"/>
          </p:cNvSpPr>
          <p:nvPr>
            <p:ph type="title"/>
          </p:nvPr>
        </p:nvSpPr>
        <p:spPr>
          <a:xfrm>
            <a:off x="471948" y="274638"/>
            <a:ext cx="10928555" cy="563562"/>
          </a:xfrm>
        </p:spPr>
        <p:txBody>
          <a:bodyPr/>
          <a:lstStyle/>
          <a:p>
            <a:r>
              <a:rPr lang="en-GB" altLang="en-US" dirty="0"/>
              <a:t>The purpose/role of theory</a:t>
            </a:r>
          </a:p>
        </p:txBody>
      </p:sp>
      <p:sp>
        <p:nvSpPr>
          <p:cNvPr id="3" name="Content Placeholder 2">
            <a:extLst>
              <a:ext uri="{FF2B5EF4-FFF2-40B4-BE49-F238E27FC236}">
                <a16:creationId xmlns:a16="http://schemas.microsoft.com/office/drawing/2014/main" id="{0DDC0565-A13C-5460-30FA-EFE3AF599C2D}"/>
              </a:ext>
            </a:extLst>
          </p:cNvPr>
          <p:cNvSpPr>
            <a:spLocks noGrp="1"/>
          </p:cNvSpPr>
          <p:nvPr>
            <p:ph sz="quarter" idx="1"/>
          </p:nvPr>
        </p:nvSpPr>
        <p:spPr>
          <a:xfrm>
            <a:off x="1" y="838200"/>
            <a:ext cx="12017828" cy="5745162"/>
          </a:xfrm>
        </p:spPr>
        <p:txBody>
          <a:bodyPr/>
          <a:lstStyle/>
          <a:p>
            <a:pPr>
              <a:defRPr/>
            </a:pPr>
            <a:r>
              <a:rPr lang="en-GB" sz="3200" dirty="0"/>
              <a:t>Theory may help to answer different sorts of questions, including:  </a:t>
            </a:r>
          </a:p>
          <a:p>
            <a:pPr lvl="1">
              <a:defRPr/>
            </a:pPr>
            <a:r>
              <a:rPr lang="en-GB" sz="3200" dirty="0"/>
              <a:t>Descriptive: </a:t>
            </a:r>
            <a:r>
              <a:rPr lang="en-GB" sz="3200" i="1" dirty="0"/>
              <a:t>What</a:t>
            </a:r>
            <a:r>
              <a:rPr lang="en-GB" sz="3200" dirty="0"/>
              <a:t> is it…?</a:t>
            </a:r>
          </a:p>
          <a:p>
            <a:pPr lvl="1">
              <a:defRPr/>
            </a:pPr>
            <a:r>
              <a:rPr lang="en-GB" sz="3200" dirty="0"/>
              <a:t>Explanatory: </a:t>
            </a:r>
            <a:r>
              <a:rPr lang="en-GB" sz="3200" i="1" dirty="0"/>
              <a:t>Why</a:t>
            </a:r>
            <a:r>
              <a:rPr lang="en-GB" sz="3200" dirty="0"/>
              <a:t> is it…?</a:t>
            </a:r>
          </a:p>
          <a:p>
            <a:pPr lvl="1">
              <a:defRPr/>
            </a:pPr>
            <a:r>
              <a:rPr lang="en-GB" sz="3200" dirty="0"/>
              <a:t>Predictive: What </a:t>
            </a:r>
            <a:r>
              <a:rPr lang="en-GB" sz="3200" i="1" dirty="0"/>
              <a:t>would</a:t>
            </a:r>
            <a:r>
              <a:rPr lang="en-GB" sz="3200" dirty="0"/>
              <a:t> happen if…?</a:t>
            </a:r>
          </a:p>
          <a:p>
            <a:pPr lvl="1">
              <a:defRPr/>
            </a:pPr>
            <a:r>
              <a:rPr lang="en-GB" sz="3200" dirty="0"/>
              <a:t>Prescriptive: What </a:t>
            </a:r>
            <a:r>
              <a:rPr lang="en-GB" sz="3200" i="1" dirty="0"/>
              <a:t>should</a:t>
            </a:r>
            <a:r>
              <a:rPr lang="en-GB" sz="3200" dirty="0"/>
              <a:t> be done…?</a:t>
            </a:r>
          </a:p>
          <a:p>
            <a:pPr>
              <a:defRPr/>
            </a:pPr>
            <a:r>
              <a:rPr lang="en-GB" sz="3200" dirty="0"/>
              <a:t>Like theories, models/frameworks can relate to descriptive, explanatory, predictive or prescriptive areas (the terms theory/model are often used interchangeably)</a:t>
            </a:r>
          </a:p>
          <a:p>
            <a:pPr marL="0" indent="0">
              <a:buNone/>
              <a:defRPr/>
            </a:pPr>
            <a:endParaRPr lang="en-GB" sz="1400" dirty="0"/>
          </a:p>
          <a:p>
            <a:pPr marL="0" indent="0">
              <a:buNone/>
              <a:defRPr/>
            </a:pPr>
            <a:endParaRPr lang="en-GB" sz="1400" dirty="0"/>
          </a:p>
          <a:p>
            <a:pPr marL="0" indent="0">
              <a:buNone/>
              <a:defRPr/>
            </a:pPr>
            <a:endParaRPr lang="en-GB" sz="1400" dirty="0"/>
          </a:p>
          <a:p>
            <a:pPr marL="0" indent="0">
              <a:buNone/>
              <a:defRPr/>
            </a:pPr>
            <a:r>
              <a:rPr lang="en-GB" sz="1400" dirty="0"/>
              <a:t>(See Wills and Earle, 2007; Gomm, 2009; Roberts, 2009 Coulson and Hallam, 2011)  </a:t>
            </a:r>
          </a:p>
          <a:p>
            <a:pPr marL="0" indent="0">
              <a:buNone/>
              <a:defRPr/>
            </a:pPr>
            <a:endParaRPr lang="en-GB" dirty="0"/>
          </a:p>
          <a:p>
            <a:pPr>
              <a:defRPr/>
            </a:pPr>
            <a:endParaRPr lang="en-GB" dirty="0"/>
          </a:p>
        </p:txBody>
      </p:sp>
    </p:spTree>
    <p:extLst>
      <p:ext uri="{BB962C8B-B14F-4D97-AF65-F5344CB8AC3E}">
        <p14:creationId xmlns:p14="http://schemas.microsoft.com/office/powerpoint/2010/main" val="32446546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E239B6-7842-16ED-057D-762D61C088D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E83EA1D-30D0-48C0-4F21-EA91BA70400E}"/>
              </a:ext>
            </a:extLst>
          </p:cNvPr>
          <p:cNvSpPr>
            <a:spLocks noGrp="1"/>
          </p:cNvSpPr>
          <p:nvPr>
            <p:ph type="title"/>
          </p:nvPr>
        </p:nvSpPr>
        <p:spPr>
          <a:xfrm>
            <a:off x="355600" y="274638"/>
            <a:ext cx="10312400" cy="334962"/>
          </a:xfrm>
        </p:spPr>
        <p:txBody>
          <a:bodyPr>
            <a:noAutofit/>
          </a:bodyPr>
          <a:lstStyle/>
          <a:p>
            <a:pPr>
              <a:defRPr/>
            </a:pPr>
            <a:r>
              <a:rPr lang="en-GB" sz="3200" dirty="0"/>
              <a:t>Defining health; defining wellbeing</a:t>
            </a:r>
          </a:p>
        </p:txBody>
      </p:sp>
      <p:sp>
        <p:nvSpPr>
          <p:cNvPr id="3" name="Content Placeholder 2">
            <a:extLst>
              <a:ext uri="{FF2B5EF4-FFF2-40B4-BE49-F238E27FC236}">
                <a16:creationId xmlns:a16="http://schemas.microsoft.com/office/drawing/2014/main" id="{BCB821B6-8F95-7956-6E18-D0C38C59CE84}"/>
              </a:ext>
            </a:extLst>
          </p:cNvPr>
          <p:cNvSpPr>
            <a:spLocks noGrp="1"/>
          </p:cNvSpPr>
          <p:nvPr>
            <p:ph sz="quarter" idx="1"/>
          </p:nvPr>
        </p:nvSpPr>
        <p:spPr>
          <a:xfrm>
            <a:off x="237067" y="609600"/>
            <a:ext cx="11819466" cy="6248400"/>
          </a:xfrm>
        </p:spPr>
        <p:txBody>
          <a:bodyPr>
            <a:normAutofit fontScale="25000" lnSpcReduction="20000"/>
          </a:bodyPr>
          <a:lstStyle/>
          <a:p>
            <a:pPr>
              <a:defRPr/>
            </a:pPr>
            <a:r>
              <a:rPr lang="en-GB" altLang="en-US" sz="12800" dirty="0"/>
              <a:t>There are many definitions of health.  The World Health Organization (WHO) definition of health (this is included in the WHO Constitution – see WHO, 2020) has proved enduring: </a:t>
            </a:r>
          </a:p>
          <a:p>
            <a:pPr>
              <a:defRPr/>
            </a:pPr>
            <a:endParaRPr lang="en-GB" altLang="en-US" sz="12800" dirty="0"/>
          </a:p>
          <a:p>
            <a:pPr>
              <a:buFont typeface="Wingdings 2" panose="05020102010507070707" pitchFamily="18" charset="2"/>
              <a:buNone/>
              <a:defRPr/>
            </a:pPr>
            <a:r>
              <a:rPr lang="en-GB" altLang="en-US" sz="12800" dirty="0"/>
              <a:t>		Health is a state of complete physical, mental and social 	well-being and 	not merely the absence of disease or infirmity.  (WHO, 2020, p. 2).</a:t>
            </a:r>
          </a:p>
          <a:p>
            <a:pPr>
              <a:buFont typeface="Wingdings 2" panose="05020102010507070707" pitchFamily="18" charset="2"/>
              <a:buNone/>
              <a:defRPr/>
            </a:pPr>
            <a:endParaRPr lang="en-GB" altLang="en-US" sz="12800" dirty="0"/>
          </a:p>
          <a:p>
            <a:pPr>
              <a:defRPr/>
            </a:pPr>
            <a:r>
              <a:rPr lang="en-US" altLang="en-US" sz="12800" dirty="0"/>
              <a:t>Wellbeing is similarly multifaceted/complex and can have similar problems in defining (see Scott, 2012;  Vernon, 2014; Allan and Hand, 2014; </a:t>
            </a:r>
            <a:r>
              <a:rPr lang="en-US" altLang="en-US" sz="12800" dirty="0" err="1"/>
              <a:t>Fattore</a:t>
            </a:r>
            <a:r>
              <a:rPr lang="en-US" altLang="en-US" sz="12800" dirty="0"/>
              <a:t> and Mason, 2016).  It has been viewed as:	</a:t>
            </a:r>
          </a:p>
          <a:p>
            <a:pPr>
              <a:defRPr/>
            </a:pPr>
            <a:endParaRPr lang="en-US" altLang="en-US" sz="12800" dirty="0"/>
          </a:p>
          <a:p>
            <a:pPr marL="0" indent="0">
              <a:buNone/>
              <a:defRPr/>
            </a:pPr>
            <a:r>
              <a:rPr lang="en-US" altLang="en-US" sz="12800" dirty="0"/>
              <a:t>	…having the ability to engage in meaningful activities, feeling good and 	in control, and being resilient to changes that occur in life (Rowe and 	Mitchell, 2013, p. 189). </a:t>
            </a:r>
          </a:p>
          <a:p>
            <a:pPr marL="0" indent="0">
              <a:buNone/>
              <a:defRPr/>
            </a:pPr>
            <a:r>
              <a:rPr lang="en-US" altLang="en-US" sz="3000" dirty="0"/>
              <a:t> </a:t>
            </a:r>
          </a:p>
          <a:p>
            <a:pPr marL="0" indent="0">
              <a:buNone/>
              <a:defRPr/>
            </a:pPr>
            <a:endParaRPr lang="en-GB" sz="1500" dirty="0"/>
          </a:p>
          <a:p>
            <a:pPr marL="0" indent="0">
              <a:buNone/>
              <a:defRPr/>
            </a:pPr>
            <a:endParaRPr lang="en-GB" sz="1500" dirty="0"/>
          </a:p>
          <a:p>
            <a:pPr marL="0" indent="0">
              <a:buNone/>
              <a:defRPr/>
            </a:pPr>
            <a:endParaRPr lang="en-GB" sz="1500" dirty="0"/>
          </a:p>
          <a:p>
            <a:pPr marL="0" indent="0">
              <a:buNone/>
              <a:defRPr/>
            </a:pPr>
            <a:endParaRPr lang="en-GB" sz="1500" dirty="0"/>
          </a:p>
          <a:p>
            <a:pPr marL="0" indent="0">
              <a:buNone/>
              <a:defRPr/>
            </a:pPr>
            <a:endParaRPr lang="en-GB" sz="1500" dirty="0"/>
          </a:p>
          <a:p>
            <a:pPr marL="0" indent="0">
              <a:buNone/>
              <a:defRPr/>
            </a:pPr>
            <a:endParaRPr lang="en-GB" sz="1500" dirty="0"/>
          </a:p>
          <a:p>
            <a:pPr marL="0" indent="0">
              <a:buNone/>
              <a:defRPr/>
            </a:pPr>
            <a:endParaRPr lang="en-GB" sz="1500" dirty="0"/>
          </a:p>
          <a:p>
            <a:pPr marL="0" indent="0">
              <a:buNone/>
              <a:defRPr/>
            </a:pPr>
            <a:endParaRPr lang="en-GB" sz="1500" dirty="0"/>
          </a:p>
          <a:p>
            <a:pPr>
              <a:buFont typeface="Wingdings 2" panose="05020102010507070707" pitchFamily="18" charset="2"/>
              <a:buNone/>
              <a:defRPr/>
            </a:pPr>
            <a:endParaRPr lang="en-GB" sz="1500" dirty="0"/>
          </a:p>
          <a:p>
            <a:pPr>
              <a:buFont typeface="Wingdings 2" panose="05020102010507070707" pitchFamily="18" charset="2"/>
              <a:buNone/>
              <a:defRPr/>
            </a:pPr>
            <a:endParaRPr lang="en-GB" sz="1500" dirty="0"/>
          </a:p>
        </p:txBody>
      </p:sp>
    </p:spTree>
    <p:extLst>
      <p:ext uri="{BB962C8B-B14F-4D97-AF65-F5344CB8AC3E}">
        <p14:creationId xmlns:p14="http://schemas.microsoft.com/office/powerpoint/2010/main" val="175582769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72745A-F3D6-DC36-ED9C-BD57D659BBDD}"/>
              </a:ext>
            </a:extLst>
          </p:cNvPr>
          <p:cNvSpPr>
            <a:spLocks noGrp="1"/>
          </p:cNvSpPr>
          <p:nvPr>
            <p:ph type="title"/>
          </p:nvPr>
        </p:nvSpPr>
        <p:spPr>
          <a:xfrm>
            <a:off x="254833" y="274638"/>
            <a:ext cx="11327567" cy="563562"/>
          </a:xfrm>
        </p:spPr>
        <p:txBody>
          <a:bodyPr/>
          <a:lstStyle/>
          <a:p>
            <a:r>
              <a:rPr lang="en-GB" dirty="0"/>
              <a:t>Returning to the health/wellbeing quiz… </a:t>
            </a:r>
          </a:p>
        </p:txBody>
      </p:sp>
      <p:sp>
        <p:nvSpPr>
          <p:cNvPr id="3" name="Content Placeholder 2">
            <a:extLst>
              <a:ext uri="{FF2B5EF4-FFF2-40B4-BE49-F238E27FC236}">
                <a16:creationId xmlns:a16="http://schemas.microsoft.com/office/drawing/2014/main" id="{BAC0325E-3FC0-6604-C57C-DECED0A06EF6}"/>
              </a:ext>
            </a:extLst>
          </p:cNvPr>
          <p:cNvSpPr>
            <a:spLocks noGrp="1"/>
          </p:cNvSpPr>
          <p:nvPr>
            <p:ph sz="quarter" idx="1"/>
          </p:nvPr>
        </p:nvSpPr>
        <p:spPr>
          <a:xfrm>
            <a:off x="0" y="685800"/>
            <a:ext cx="12192001" cy="6172200"/>
          </a:xfrm>
        </p:spPr>
        <p:txBody>
          <a:bodyPr/>
          <a:lstStyle/>
          <a:p>
            <a:r>
              <a:rPr lang="en-GB" sz="3000" dirty="0"/>
              <a:t>Thinking of the models/frameworks, which of the following dimensions of health/wellbeing were reflected in your answers about your own health/wellbeing? Physical; emotional; mental; spiritual; societal; cultural; environmental</a:t>
            </a:r>
          </a:p>
          <a:p>
            <a:r>
              <a:rPr lang="en-GB" sz="3000" dirty="0"/>
              <a:t>What do you think being healthy/having wellbeing may mean to a person who: </a:t>
            </a:r>
          </a:p>
          <a:p>
            <a:pPr lvl="2"/>
            <a:r>
              <a:rPr lang="en-GB" sz="2600" dirty="0"/>
              <a:t>Has recently started school ?</a:t>
            </a:r>
          </a:p>
          <a:p>
            <a:pPr lvl="2"/>
            <a:r>
              <a:rPr lang="en-GB" sz="2600" dirty="0"/>
              <a:t>Has recently got married?</a:t>
            </a:r>
          </a:p>
          <a:p>
            <a:pPr lvl="2"/>
            <a:r>
              <a:rPr lang="en-GB" sz="2600" dirty="0"/>
              <a:t>Has recently started working? </a:t>
            </a:r>
          </a:p>
          <a:p>
            <a:pPr lvl="2"/>
            <a:r>
              <a:rPr lang="en-GB" sz="2600" dirty="0"/>
              <a:t>Has recently lost their spouse? </a:t>
            </a:r>
          </a:p>
          <a:p>
            <a:pPr lvl="2"/>
            <a:r>
              <a:rPr lang="en-GB" sz="2600" dirty="0"/>
              <a:t>Has recently been called up to the army in Ukraine?  </a:t>
            </a:r>
          </a:p>
          <a:p>
            <a:pPr lvl="2"/>
            <a:r>
              <a:rPr lang="en-GB" sz="2600" dirty="0"/>
              <a:t>Lives in relative poverty with unemployed parents who misuse alcohol/illicit drugs and are physically/mentally abusive towards each other?</a:t>
            </a:r>
          </a:p>
          <a:p>
            <a:r>
              <a:rPr lang="en-GB" sz="3000" dirty="0"/>
              <a:t>Which of the above 8 dimensions above might be most/least important to people experiencing </a:t>
            </a:r>
            <a:r>
              <a:rPr lang="en-GB" sz="3000"/>
              <a:t>such change? </a:t>
            </a:r>
            <a:endParaRPr lang="en-GB" sz="3000" dirty="0"/>
          </a:p>
        </p:txBody>
      </p:sp>
    </p:spTree>
    <p:extLst>
      <p:ext uri="{BB962C8B-B14F-4D97-AF65-F5344CB8AC3E}">
        <p14:creationId xmlns:p14="http://schemas.microsoft.com/office/powerpoint/2010/main" val="178483545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97311B-DA13-0D07-A58A-C5DA0055332F}"/>
              </a:ext>
            </a:extLst>
          </p:cNvPr>
          <p:cNvSpPr>
            <a:spLocks noGrp="1"/>
          </p:cNvSpPr>
          <p:nvPr>
            <p:ph type="title"/>
          </p:nvPr>
        </p:nvSpPr>
        <p:spPr>
          <a:xfrm>
            <a:off x="209550" y="274638"/>
            <a:ext cx="11372850" cy="395425"/>
          </a:xfrm>
        </p:spPr>
        <p:txBody>
          <a:bodyPr/>
          <a:lstStyle/>
          <a:p>
            <a:r>
              <a:rPr lang="en-GB" sz="3200" dirty="0"/>
              <a:t>The life course: trajectories and transitions</a:t>
            </a:r>
          </a:p>
        </p:txBody>
      </p:sp>
      <p:sp>
        <p:nvSpPr>
          <p:cNvPr id="3" name="Content Placeholder 2">
            <a:extLst>
              <a:ext uri="{FF2B5EF4-FFF2-40B4-BE49-F238E27FC236}">
                <a16:creationId xmlns:a16="http://schemas.microsoft.com/office/drawing/2014/main" id="{67AD4107-91C2-44B1-91FE-DEAC10795B39}"/>
              </a:ext>
            </a:extLst>
          </p:cNvPr>
          <p:cNvSpPr>
            <a:spLocks noGrp="1"/>
          </p:cNvSpPr>
          <p:nvPr>
            <p:ph sz="quarter" idx="1"/>
          </p:nvPr>
        </p:nvSpPr>
        <p:spPr>
          <a:xfrm>
            <a:off x="54531" y="515383"/>
            <a:ext cx="11927919" cy="6067980"/>
          </a:xfrm>
        </p:spPr>
        <p:txBody>
          <a:bodyPr/>
          <a:lstStyle/>
          <a:p>
            <a:r>
              <a:rPr lang="en-GB" sz="3000" dirty="0"/>
              <a:t>Human lives can be considered in terms of a, ‘life trajectory’, i.e. the long-term sequence of an individual’s experiences in specific life domains, e.g. work, family, education, health, housing</a:t>
            </a:r>
          </a:p>
          <a:p>
            <a:r>
              <a:rPr lang="en-GB" sz="3000" dirty="0"/>
              <a:t>Life trajectories: punctuated by a sequence of successive changes:</a:t>
            </a:r>
          </a:p>
          <a:p>
            <a:pPr lvl="1"/>
            <a:r>
              <a:rPr lang="en-GB" sz="3000" dirty="0"/>
              <a:t>‘Events’ – abrupt changes (discrete occurrences), e.g. losing a job </a:t>
            </a:r>
          </a:p>
          <a:p>
            <a:pPr lvl="1"/>
            <a:endParaRPr lang="en-GB" sz="3000" dirty="0"/>
          </a:p>
          <a:p>
            <a:pPr lvl="1"/>
            <a:r>
              <a:rPr lang="en-GB" sz="3000" dirty="0"/>
              <a:t>‘Transitions’ (of significant interest in social sciences) – longer  processes of change (between states): can be at different levels (e.g. biological, behavioural, social); often considered in terms of the acquisition/relinquishment of social roles (e.g. losing a job) but viewed in terms of the related longer-term processes </a:t>
            </a:r>
            <a:endParaRPr lang="en-GB" sz="3200" dirty="0"/>
          </a:p>
          <a:p>
            <a:endParaRPr lang="en-GB" sz="3200" dirty="0"/>
          </a:p>
          <a:p>
            <a:pPr marL="0" indent="0">
              <a:buNone/>
            </a:pPr>
            <a:endParaRPr lang="en-GB" sz="1200" dirty="0"/>
          </a:p>
          <a:p>
            <a:pPr marL="0" indent="0">
              <a:buNone/>
            </a:pPr>
            <a:r>
              <a:rPr lang="en-GB" sz="1800" dirty="0"/>
              <a:t>(See Burton-</a:t>
            </a:r>
            <a:r>
              <a:rPr lang="en-GB" sz="1800" dirty="0" err="1"/>
              <a:t>Jeangros</a:t>
            </a:r>
            <a:r>
              <a:rPr lang="en-GB" sz="1800" dirty="0"/>
              <a:t> et al., 2015; Walther, Stauber and Settersten,2022; Schatzki, 2022; Nilsen, 2023)</a:t>
            </a:r>
          </a:p>
          <a:p>
            <a:endParaRPr lang="en-GB" sz="3200" dirty="0"/>
          </a:p>
          <a:p>
            <a:endParaRPr lang="en-GB" dirty="0"/>
          </a:p>
          <a:p>
            <a:endParaRPr lang="en-GB" dirty="0"/>
          </a:p>
          <a:p>
            <a:endParaRPr lang="en-GB" dirty="0"/>
          </a:p>
          <a:p>
            <a:endParaRPr lang="en-GB" dirty="0"/>
          </a:p>
          <a:p>
            <a:endParaRPr lang="en-GB" dirty="0"/>
          </a:p>
          <a:p>
            <a:endParaRPr lang="en-GB" dirty="0"/>
          </a:p>
          <a:p>
            <a:endParaRPr lang="en-GB" dirty="0"/>
          </a:p>
        </p:txBody>
      </p:sp>
      <p:pic>
        <p:nvPicPr>
          <p:cNvPr id="1026" name="Picture 2" descr="37+ Thousand Your Fired Royalty-Free ...">
            <a:extLst>
              <a:ext uri="{FF2B5EF4-FFF2-40B4-BE49-F238E27FC236}">
                <a16:creationId xmlns:a16="http://schemas.microsoft.com/office/drawing/2014/main" id="{25CCFA92-C9A2-453B-A4B2-E6EDD1FC6D8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8195"/>
          <a:stretch>
            <a:fillRect/>
          </a:stretch>
        </p:blipFill>
        <p:spPr bwMode="auto">
          <a:xfrm>
            <a:off x="9945075" y="2012131"/>
            <a:ext cx="1982844" cy="1280392"/>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Family life insurance | Life Cover ...">
            <a:extLst>
              <a:ext uri="{FF2B5EF4-FFF2-40B4-BE49-F238E27FC236}">
                <a16:creationId xmlns:a16="http://schemas.microsoft.com/office/drawing/2014/main" id="{258ED28A-E6F8-83B7-50FE-F6124BC8DBF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890760" y="5316263"/>
            <a:ext cx="1833154" cy="13730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810418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FAE07C-5E16-A3AF-9553-04B30DFA9573}"/>
              </a:ext>
            </a:extLst>
          </p:cNvPr>
          <p:cNvSpPr>
            <a:spLocks noGrp="1"/>
          </p:cNvSpPr>
          <p:nvPr>
            <p:ph type="title"/>
          </p:nvPr>
        </p:nvSpPr>
        <p:spPr>
          <a:xfrm>
            <a:off x="298580" y="274638"/>
            <a:ext cx="11283820" cy="563562"/>
          </a:xfrm>
        </p:spPr>
        <p:txBody>
          <a:bodyPr/>
          <a:lstStyle/>
          <a:p>
            <a:r>
              <a:rPr lang="en-GB" dirty="0"/>
              <a:t>	For next week </a:t>
            </a:r>
          </a:p>
        </p:txBody>
      </p:sp>
      <p:sp>
        <p:nvSpPr>
          <p:cNvPr id="3" name="Content Placeholder 2">
            <a:extLst>
              <a:ext uri="{FF2B5EF4-FFF2-40B4-BE49-F238E27FC236}">
                <a16:creationId xmlns:a16="http://schemas.microsoft.com/office/drawing/2014/main" id="{6BCB05A7-B831-B34B-ECAF-04DDFDDADBC5}"/>
              </a:ext>
            </a:extLst>
          </p:cNvPr>
          <p:cNvSpPr>
            <a:spLocks noGrp="1"/>
          </p:cNvSpPr>
          <p:nvPr>
            <p:ph sz="quarter" idx="1"/>
          </p:nvPr>
        </p:nvSpPr>
        <p:spPr>
          <a:xfrm>
            <a:off x="167640" y="943192"/>
            <a:ext cx="12024360" cy="5914808"/>
          </a:xfrm>
        </p:spPr>
        <p:txBody>
          <a:bodyPr/>
          <a:lstStyle/>
          <a:p>
            <a:r>
              <a:rPr lang="en-GB" sz="3200" dirty="0"/>
              <a:t>Consider a transition in your life:</a:t>
            </a:r>
          </a:p>
          <a:p>
            <a:pPr lvl="1"/>
            <a:r>
              <a:rPr lang="en-GB" sz="3200" dirty="0"/>
              <a:t>What was it?  </a:t>
            </a:r>
          </a:p>
          <a:p>
            <a:pPr lvl="1"/>
            <a:r>
              <a:rPr lang="en-GB" sz="3200" dirty="0"/>
              <a:t>When did it occur?  </a:t>
            </a:r>
          </a:p>
          <a:p>
            <a:pPr lvl="1"/>
            <a:r>
              <a:rPr lang="en-GB" sz="3200" dirty="0"/>
              <a:t>Was the timing important/relevant                                                                (in the context of your life trajectory)?  </a:t>
            </a:r>
          </a:p>
          <a:p>
            <a:pPr lvl="1"/>
            <a:r>
              <a:rPr lang="en-GB" sz="3200" dirty="0"/>
              <a:t>What other aspects of your life were affected?</a:t>
            </a:r>
          </a:p>
          <a:p>
            <a:pPr lvl="1"/>
            <a:r>
              <a:rPr lang="en-GB" sz="3200" dirty="0"/>
              <a:t>What other people were affected?  </a:t>
            </a:r>
          </a:p>
          <a:p>
            <a:pPr lvl="1"/>
            <a:r>
              <a:rPr lang="en-GB" sz="3200" dirty="0"/>
              <a:t>What was the overall impact on your life of the transition?</a:t>
            </a:r>
          </a:p>
          <a:p>
            <a:pPr lvl="1"/>
            <a:r>
              <a:rPr lang="en-GB" sz="3200" dirty="0"/>
              <a:t>…and on your health/wellbeing? </a:t>
            </a:r>
          </a:p>
          <a:p>
            <a:pPr lvl="1"/>
            <a:r>
              <a:rPr lang="en-GB" sz="3200" dirty="0"/>
              <a:t>What do you think about this transition now?  </a:t>
            </a:r>
          </a:p>
          <a:p>
            <a:pPr lvl="1"/>
            <a:endParaRPr lang="en-GB" dirty="0"/>
          </a:p>
        </p:txBody>
      </p:sp>
      <p:pic>
        <p:nvPicPr>
          <p:cNvPr id="1026" name="Picture 2">
            <a:extLst>
              <a:ext uri="{FF2B5EF4-FFF2-40B4-BE49-F238E27FC236}">
                <a16:creationId xmlns:a16="http://schemas.microsoft.com/office/drawing/2014/main" id="{BEC518DE-8E3A-FE9D-06AD-5A87C586790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14060" y="274638"/>
            <a:ext cx="3176792" cy="409097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98B93D5B-B440-B3BD-C4A5-4F68BC1593A3}"/>
              </a:ext>
            </a:extLst>
          </p:cNvPr>
          <p:cNvSpPr txBox="1"/>
          <p:nvPr/>
        </p:nvSpPr>
        <p:spPr>
          <a:xfrm>
            <a:off x="9951719" y="4365616"/>
            <a:ext cx="2072641" cy="1200329"/>
          </a:xfrm>
          <a:prstGeom prst="rect">
            <a:avLst/>
          </a:prstGeom>
          <a:noFill/>
        </p:spPr>
        <p:txBody>
          <a:bodyPr wrap="square" rtlCol="0">
            <a:spAutoFit/>
          </a:bodyPr>
          <a:lstStyle/>
          <a:p>
            <a:r>
              <a:rPr lang="en-GB" dirty="0"/>
              <a:t>August Rodin (1840 – 1917):  </a:t>
            </a:r>
            <a:r>
              <a:rPr lang="en-GB" i="1" dirty="0"/>
              <a:t>Le </a:t>
            </a:r>
            <a:r>
              <a:rPr lang="en-GB" i="1" dirty="0" err="1"/>
              <a:t>Penseur</a:t>
            </a:r>
            <a:r>
              <a:rPr lang="en-GB" i="1" dirty="0"/>
              <a:t> </a:t>
            </a:r>
            <a:r>
              <a:rPr lang="en-GB" dirty="0"/>
              <a:t>(1903), </a:t>
            </a:r>
            <a:r>
              <a:rPr lang="en-GB" dirty="0" err="1"/>
              <a:t>Musée</a:t>
            </a:r>
            <a:r>
              <a:rPr lang="en-GB" dirty="0"/>
              <a:t> Rodin, Paris</a:t>
            </a:r>
            <a:endParaRPr lang="en-GB" i="1" dirty="0"/>
          </a:p>
        </p:txBody>
      </p:sp>
      <p:pic>
        <p:nvPicPr>
          <p:cNvPr id="5" name="Picture 2" descr="A herald hi-res stock photography and images - Alamy">
            <a:extLst>
              <a:ext uri="{FF2B5EF4-FFF2-40B4-BE49-F238E27FC236}">
                <a16:creationId xmlns:a16="http://schemas.microsoft.com/office/drawing/2014/main" id="{C62BABD4-9EFA-CD13-BC59-D6E023DC22B7}"/>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6869"/>
          <a:stretch>
            <a:fillRect/>
          </a:stretch>
        </p:blipFill>
        <p:spPr bwMode="auto">
          <a:xfrm>
            <a:off x="609600" y="169646"/>
            <a:ext cx="561703" cy="7735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5294139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168A7E-4287-A8AE-EA31-17A49F1B07BD}"/>
            </a:ext>
          </a:extLst>
        </p:cNvPr>
        <p:cNvGrpSpPr/>
        <p:nvPr/>
      </p:nvGrpSpPr>
      <p:grpSpPr>
        <a:xfrm>
          <a:off x="0" y="0"/>
          <a:ext cx="0" cy="0"/>
          <a:chOff x="0" y="0"/>
          <a:chExt cx="0" cy="0"/>
        </a:xfrm>
      </p:grpSpPr>
      <p:sp>
        <p:nvSpPr>
          <p:cNvPr id="27650" name="Content Placeholder 2">
            <a:extLst>
              <a:ext uri="{FF2B5EF4-FFF2-40B4-BE49-F238E27FC236}">
                <a16:creationId xmlns:a16="http://schemas.microsoft.com/office/drawing/2014/main" id="{A521D80B-2E73-6E18-7FB7-BEA3609A0DE8}"/>
              </a:ext>
            </a:extLst>
          </p:cNvPr>
          <p:cNvSpPr>
            <a:spLocks noGrp="1"/>
          </p:cNvSpPr>
          <p:nvPr>
            <p:ph sz="quarter" idx="1"/>
          </p:nvPr>
        </p:nvSpPr>
        <p:spPr>
          <a:xfrm>
            <a:off x="1919288" y="404814"/>
            <a:ext cx="8291512" cy="6264275"/>
          </a:xfrm>
        </p:spPr>
        <p:txBody>
          <a:bodyPr/>
          <a:lstStyle/>
          <a:p>
            <a:pPr marL="0" indent="0">
              <a:buNone/>
            </a:pPr>
            <a:r>
              <a:rPr lang="en-GB" altLang="en-US" sz="4400"/>
              <a:t>Any questions?</a:t>
            </a:r>
          </a:p>
        </p:txBody>
      </p:sp>
      <p:pic>
        <p:nvPicPr>
          <p:cNvPr id="27651" name="Picture 4">
            <a:extLst>
              <a:ext uri="{FF2B5EF4-FFF2-40B4-BE49-F238E27FC236}">
                <a16:creationId xmlns:a16="http://schemas.microsoft.com/office/drawing/2014/main" id="{AE37A940-BB83-4510-C7BC-946042C6D62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49751" y="1412876"/>
            <a:ext cx="3624263" cy="504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672276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4980</TotalTime>
  <Words>2669</Words>
  <Application>Microsoft Office PowerPoint</Application>
  <PresentationFormat>Widescreen</PresentationFormat>
  <Paragraphs>223</Paragraphs>
  <Slides>28</Slides>
  <Notes>23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28</vt:i4>
      </vt:variant>
    </vt:vector>
  </HeadingPairs>
  <TitlesOfParts>
    <vt:vector size="35" baseType="lpstr">
      <vt:lpstr>Arial</vt:lpstr>
      <vt:lpstr>Calibri</vt:lpstr>
      <vt:lpstr>Franklin Gothic Book</vt:lpstr>
      <vt:lpstr>Perpetua</vt:lpstr>
      <vt:lpstr>Times New Roman</vt:lpstr>
      <vt:lpstr>Wingdings 2</vt:lpstr>
      <vt:lpstr>Equity</vt:lpstr>
      <vt:lpstr>BMNS4014. Living well: A Life course approach to Health and Wellbeing  Lecture one. w/c 26th January 2026.  A life course approach: context and background </vt:lpstr>
      <vt:lpstr>Today</vt:lpstr>
      <vt:lpstr>Assignment 1  Individual Presentation (w/c 16th March, 2026) </vt:lpstr>
      <vt:lpstr>Assignment 2  Research report (23.55, Friday 27th March, 2026)  </vt:lpstr>
      <vt:lpstr>The life course approach</vt:lpstr>
      <vt:lpstr>Living well and the life course</vt:lpstr>
      <vt:lpstr>The perspective of health of a (non-health professional) person can vary according to her/his age.  For this lady, it might mean being able to get to the shops….</vt:lpstr>
      <vt:lpstr>…for this lady it might mean being able to run three marathons in a year</vt:lpstr>
      <vt:lpstr>… and for this boy it might be being able to slide</vt:lpstr>
      <vt:lpstr>             The three people are at different stages of their life course: what is a, ‘life course’? Some definitions/descriptions  </vt:lpstr>
      <vt:lpstr>The life course approach: background, context, meaning</vt:lpstr>
      <vt:lpstr>PowerPoint Presentation</vt:lpstr>
      <vt:lpstr>Putting the life course approach into the health/wellbeing context: the social model and ‘wider determinants of health’</vt:lpstr>
      <vt:lpstr>Factors that can impact on health…</vt:lpstr>
      <vt:lpstr>…more factors</vt:lpstr>
      <vt:lpstr>The Main Determinants of Health (Dahlgren and Whitehead, 2006, p. 20)</vt:lpstr>
      <vt:lpstr>Welsh Government (WG) well-being goals (WG, 2024)</vt:lpstr>
      <vt:lpstr>PowerPoint Presentation</vt:lpstr>
      <vt:lpstr>The Organisation for Economic Co-operation and Development (OECD) Well-being Framework (OECD, 2020,p. 21)</vt:lpstr>
      <vt:lpstr>Defining the OECD’s (2020), ‘wellbeing resources’ </vt:lpstr>
      <vt:lpstr>An aside on the use of theory/models/frameworks </vt:lpstr>
      <vt:lpstr>Theory (in health and social care)</vt:lpstr>
      <vt:lpstr>The purpose/role of theory</vt:lpstr>
      <vt:lpstr>Defining health; defining wellbeing</vt:lpstr>
      <vt:lpstr>Returning to the health/wellbeing quiz… </vt:lpstr>
      <vt:lpstr>The life course: trajectories and transitions</vt:lpstr>
      <vt:lpstr> For next week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Introductory session: Fundamentals of Care. BMNS4004</dc:title>
  <dc:creator>Ben Duxbury</dc:creator>
  <cp:lastModifiedBy>Ben Duxbury</cp:lastModifiedBy>
  <cp:revision>144</cp:revision>
  <dcterms:created xsi:type="dcterms:W3CDTF">2021-08-31T06:51:44Z</dcterms:created>
  <dcterms:modified xsi:type="dcterms:W3CDTF">2026-01-28T08:19:32Z</dcterms:modified>
</cp:coreProperties>
</file>