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4" r:id="rId3"/>
    <p:sldId id="257" r:id="rId4"/>
    <p:sldId id="265" r:id="rId5"/>
    <p:sldId id="258" r:id="rId6"/>
    <p:sldId id="266" r:id="rId7"/>
    <p:sldId id="259" r:id="rId8"/>
    <p:sldId id="260" r:id="rId9"/>
    <p:sldId id="267" r:id="rId10"/>
    <p:sldId id="261" r:id="rId11"/>
    <p:sldId id="268" r:id="rId12"/>
    <p:sldId id="269" r:id="rId13"/>
    <p:sldId id="263" r:id="rId14"/>
    <p:sldId id="270" r:id="rId15"/>
    <p:sldId id="262"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55BEE6-DA90-1F4C-A295-5371AA082BF2}" v="1" dt="2021-11-22T23:27:36.0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6051"/>
    <p:restoredTop sz="95748"/>
  </p:normalViewPr>
  <p:slideViewPr>
    <p:cSldViewPr snapToGrid="0" snapToObjects="1">
      <p:cViewPr varScale="1">
        <p:scale>
          <a:sx n="32" d="100"/>
          <a:sy n="32" d="100"/>
        </p:scale>
        <p:origin x="184" y="1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aschiva Nunuca (2029228)" userId="c4688ba8-8d47-4789-9f51-6a7e4eb3a26e" providerId="ADAL" clId="{0155BEE6-DA90-1F4C-A295-5371AA082BF2}"/>
    <pc:docChg chg="custSel addSld modSld">
      <pc:chgData name="Paraschiva Nunuca (2029228)" userId="c4688ba8-8d47-4789-9f51-6a7e4eb3a26e" providerId="ADAL" clId="{0155BEE6-DA90-1F4C-A295-5371AA082BF2}" dt="2021-11-22T23:27:36.057" v="3"/>
      <pc:docMkLst>
        <pc:docMk/>
      </pc:docMkLst>
      <pc:sldChg chg="addSp delSp modSp new mod">
        <pc:chgData name="Paraschiva Nunuca (2029228)" userId="c4688ba8-8d47-4789-9f51-6a7e4eb3a26e" providerId="ADAL" clId="{0155BEE6-DA90-1F4C-A295-5371AA082BF2}" dt="2021-11-22T23:27:36.057" v="3"/>
        <pc:sldMkLst>
          <pc:docMk/>
          <pc:sldMk cId="1361537617" sldId="271"/>
        </pc:sldMkLst>
        <pc:spChg chg="del">
          <ac:chgData name="Paraschiva Nunuca (2029228)" userId="c4688ba8-8d47-4789-9f51-6a7e4eb3a26e" providerId="ADAL" clId="{0155BEE6-DA90-1F4C-A295-5371AA082BF2}" dt="2021-11-22T23:27:30.446" v="1" actId="478"/>
          <ac:spMkLst>
            <pc:docMk/>
            <pc:sldMk cId="1361537617" sldId="271"/>
            <ac:spMk id="2" creationId="{D1045492-A12D-464B-AF41-5C5A7E3EBEE4}"/>
          </ac:spMkLst>
        </pc:spChg>
        <pc:spChg chg="del">
          <ac:chgData name="Paraschiva Nunuca (2029228)" userId="c4688ba8-8d47-4789-9f51-6a7e4eb3a26e" providerId="ADAL" clId="{0155BEE6-DA90-1F4C-A295-5371AA082BF2}" dt="2021-11-22T23:27:33.228" v="2" actId="478"/>
          <ac:spMkLst>
            <pc:docMk/>
            <pc:sldMk cId="1361537617" sldId="271"/>
            <ac:spMk id="3" creationId="{08FB2EB0-D7CF-174E-B49D-08C7547CE0D7}"/>
          </ac:spMkLst>
        </pc:spChg>
        <pc:graphicFrameChg chg="add mod">
          <ac:chgData name="Paraschiva Nunuca (2029228)" userId="c4688ba8-8d47-4789-9f51-6a7e4eb3a26e" providerId="ADAL" clId="{0155BEE6-DA90-1F4C-A295-5371AA082BF2}" dt="2021-11-22T23:27:36.057" v="3"/>
          <ac:graphicFrameMkLst>
            <pc:docMk/>
            <pc:sldMk cId="1361537617" sldId="271"/>
            <ac:graphicFrameMk id="4" creationId="{8A3FDAE0-617A-E243-A36A-D0173DE3077F}"/>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6D63A9-C11B-4F9C-AD0A-3F03E7C4CC50}"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2FD758B-B30B-4782-9E19-701CA247CB86}">
      <dgm:prSet/>
      <dgm:spPr/>
      <dgm:t>
        <a:bodyPr/>
        <a:lstStyle/>
        <a:p>
          <a:r>
            <a:rPr lang="en-GB" dirty="0"/>
            <a:t>The Team</a:t>
          </a:r>
          <a:r>
            <a:rPr lang="ro-RO" dirty="0"/>
            <a:t> </a:t>
          </a:r>
          <a:endParaRPr lang="en-US" dirty="0"/>
        </a:p>
      </dgm:t>
    </dgm:pt>
    <dgm:pt modelId="{1CC063E5-5B76-4D55-98AD-77667E239ABA}" type="parTrans" cxnId="{E78391A7-F6AE-47A4-866D-F317A5817834}">
      <dgm:prSet/>
      <dgm:spPr/>
      <dgm:t>
        <a:bodyPr/>
        <a:lstStyle/>
        <a:p>
          <a:endParaRPr lang="en-US"/>
        </a:p>
      </dgm:t>
    </dgm:pt>
    <dgm:pt modelId="{EB692087-219D-437F-9ED4-937A2A270D9C}" type="sibTrans" cxnId="{E78391A7-F6AE-47A4-866D-F317A5817834}">
      <dgm:prSet/>
      <dgm:spPr/>
      <dgm:t>
        <a:bodyPr/>
        <a:lstStyle/>
        <a:p>
          <a:endParaRPr lang="en-US"/>
        </a:p>
      </dgm:t>
    </dgm:pt>
    <dgm:pt modelId="{AB3DF7F4-941E-4AEA-B01D-8EB96C401BF4}">
      <dgm:prSet/>
      <dgm:spPr/>
      <dgm:t>
        <a:bodyPr/>
        <a:lstStyle/>
        <a:p>
          <a:r>
            <a:rPr lang="en-US" dirty="0"/>
            <a:t>Alexandru Marian Ispas</a:t>
          </a:r>
        </a:p>
      </dgm:t>
    </dgm:pt>
    <dgm:pt modelId="{060E6CE1-FEB6-4623-BDDB-1D89F21F557B}" type="parTrans" cxnId="{9221CB08-4ED5-4C65-B5F5-3BD59AF19C25}">
      <dgm:prSet/>
      <dgm:spPr/>
      <dgm:t>
        <a:bodyPr/>
        <a:lstStyle/>
        <a:p>
          <a:endParaRPr lang="en-US"/>
        </a:p>
      </dgm:t>
    </dgm:pt>
    <dgm:pt modelId="{211F48A4-D6A5-443F-94B2-D8165AFA9EF0}" type="sibTrans" cxnId="{9221CB08-4ED5-4C65-B5F5-3BD59AF19C25}">
      <dgm:prSet/>
      <dgm:spPr/>
      <dgm:t>
        <a:bodyPr/>
        <a:lstStyle/>
        <a:p>
          <a:endParaRPr lang="en-US"/>
        </a:p>
      </dgm:t>
    </dgm:pt>
    <dgm:pt modelId="{92B58DFA-F1B2-4E12-921E-4AEA0CDA24B3}">
      <dgm:prSet/>
      <dgm:spPr/>
      <dgm:t>
        <a:bodyPr/>
        <a:lstStyle/>
        <a:p>
          <a:r>
            <a:rPr lang="en-US" dirty="0"/>
            <a:t>Tassadaq Hussain</a:t>
          </a:r>
        </a:p>
      </dgm:t>
    </dgm:pt>
    <dgm:pt modelId="{FC75583A-3FD0-45FB-B3F0-B719580FEBB9}" type="parTrans" cxnId="{4689FEEB-84F1-495C-BD34-D532BBF9D6AC}">
      <dgm:prSet/>
      <dgm:spPr/>
      <dgm:t>
        <a:bodyPr/>
        <a:lstStyle/>
        <a:p>
          <a:endParaRPr lang="en-US"/>
        </a:p>
      </dgm:t>
    </dgm:pt>
    <dgm:pt modelId="{6690AA19-15F2-4E79-A209-BF4D1E890627}" type="sibTrans" cxnId="{4689FEEB-84F1-495C-BD34-D532BBF9D6AC}">
      <dgm:prSet/>
      <dgm:spPr/>
      <dgm:t>
        <a:bodyPr/>
        <a:lstStyle/>
        <a:p>
          <a:endParaRPr lang="en-US"/>
        </a:p>
      </dgm:t>
    </dgm:pt>
    <dgm:pt modelId="{53C288C4-F39B-4003-A5A3-CA38B918FCEA}">
      <dgm:prSet/>
      <dgm:spPr/>
      <dgm:t>
        <a:bodyPr/>
        <a:lstStyle/>
        <a:p>
          <a:r>
            <a:rPr lang="en-US" dirty="0"/>
            <a:t>Waqar Ali</a:t>
          </a:r>
        </a:p>
      </dgm:t>
    </dgm:pt>
    <dgm:pt modelId="{680B5C6C-DC69-4D9F-AE24-E3E4AA5709FA}" type="parTrans" cxnId="{64D06ECA-38E9-4F75-BA86-FF473D0FC77E}">
      <dgm:prSet/>
      <dgm:spPr/>
      <dgm:t>
        <a:bodyPr/>
        <a:lstStyle/>
        <a:p>
          <a:endParaRPr lang="en-US"/>
        </a:p>
      </dgm:t>
    </dgm:pt>
    <dgm:pt modelId="{542C41B6-3CFC-44D2-A1D9-6784C92AE44B}" type="sibTrans" cxnId="{64D06ECA-38E9-4F75-BA86-FF473D0FC77E}">
      <dgm:prSet/>
      <dgm:spPr/>
      <dgm:t>
        <a:bodyPr/>
        <a:lstStyle/>
        <a:p>
          <a:endParaRPr lang="en-US"/>
        </a:p>
      </dgm:t>
    </dgm:pt>
    <dgm:pt modelId="{0B2DB529-86EA-4FB4-B26C-4D6280DAED2E}">
      <dgm:prSet/>
      <dgm:spPr/>
      <dgm:t>
        <a:bodyPr/>
        <a:lstStyle/>
        <a:p>
          <a:r>
            <a:rPr lang="ro-RO"/>
            <a:t>Paraschiva Nunuca</a:t>
          </a:r>
          <a:endParaRPr lang="en-US" dirty="0"/>
        </a:p>
      </dgm:t>
    </dgm:pt>
    <dgm:pt modelId="{0C3554C4-AE3F-4463-B8EB-B834E93E272D}" type="parTrans" cxnId="{0143E4C2-8D1A-4FC3-A67E-A839B59C1B38}">
      <dgm:prSet/>
      <dgm:spPr/>
      <dgm:t>
        <a:bodyPr/>
        <a:lstStyle/>
        <a:p>
          <a:endParaRPr lang="en-GB"/>
        </a:p>
      </dgm:t>
    </dgm:pt>
    <dgm:pt modelId="{6C8C115C-6E39-4E1C-8AA4-06BFF82998AA}" type="sibTrans" cxnId="{0143E4C2-8D1A-4FC3-A67E-A839B59C1B38}">
      <dgm:prSet/>
      <dgm:spPr/>
      <dgm:t>
        <a:bodyPr/>
        <a:lstStyle/>
        <a:p>
          <a:endParaRPr lang="en-GB"/>
        </a:p>
      </dgm:t>
    </dgm:pt>
    <dgm:pt modelId="{85E6B080-49A7-4F41-98FC-2DF0F009AD99}" type="pres">
      <dgm:prSet presAssocID="{556D63A9-C11B-4F9C-AD0A-3F03E7C4CC50}" presName="diagram" presStyleCnt="0">
        <dgm:presLayoutVars>
          <dgm:dir/>
          <dgm:resizeHandles val="exact"/>
        </dgm:presLayoutVars>
      </dgm:prSet>
      <dgm:spPr/>
    </dgm:pt>
    <dgm:pt modelId="{CEDD3EEA-00E2-4034-96E5-48A4FFE59B21}" type="pres">
      <dgm:prSet presAssocID="{A2FD758B-B30B-4782-9E19-701CA247CB86}" presName="node" presStyleLbl="node1" presStyleIdx="0" presStyleCnt="5">
        <dgm:presLayoutVars>
          <dgm:bulletEnabled val="1"/>
        </dgm:presLayoutVars>
      </dgm:prSet>
      <dgm:spPr/>
    </dgm:pt>
    <dgm:pt modelId="{A7299E5A-5326-42A0-9CED-5E1A874C0C24}" type="pres">
      <dgm:prSet presAssocID="{EB692087-219D-437F-9ED4-937A2A270D9C}" presName="sibTrans" presStyleLbl="sibTrans2D1" presStyleIdx="0" presStyleCnt="4"/>
      <dgm:spPr/>
    </dgm:pt>
    <dgm:pt modelId="{6C8D4A26-FDF5-44F8-A976-7421D9BB9916}" type="pres">
      <dgm:prSet presAssocID="{EB692087-219D-437F-9ED4-937A2A270D9C}" presName="connectorText" presStyleLbl="sibTrans2D1" presStyleIdx="0" presStyleCnt="4"/>
      <dgm:spPr/>
    </dgm:pt>
    <dgm:pt modelId="{93E9D1DA-09CA-43C3-9533-16CFFAD172C1}" type="pres">
      <dgm:prSet presAssocID="{AB3DF7F4-941E-4AEA-B01D-8EB96C401BF4}" presName="node" presStyleLbl="node1" presStyleIdx="1" presStyleCnt="5">
        <dgm:presLayoutVars>
          <dgm:bulletEnabled val="1"/>
        </dgm:presLayoutVars>
      </dgm:prSet>
      <dgm:spPr/>
    </dgm:pt>
    <dgm:pt modelId="{04EDA7B6-B07A-43EA-B9AF-1F1CC730F670}" type="pres">
      <dgm:prSet presAssocID="{211F48A4-D6A5-443F-94B2-D8165AFA9EF0}" presName="sibTrans" presStyleLbl="sibTrans2D1" presStyleIdx="1" presStyleCnt="4"/>
      <dgm:spPr/>
    </dgm:pt>
    <dgm:pt modelId="{97761897-E82A-448C-B083-A8C670297EA9}" type="pres">
      <dgm:prSet presAssocID="{211F48A4-D6A5-443F-94B2-D8165AFA9EF0}" presName="connectorText" presStyleLbl="sibTrans2D1" presStyleIdx="1" presStyleCnt="4"/>
      <dgm:spPr/>
    </dgm:pt>
    <dgm:pt modelId="{339C6C36-A555-4A0F-BEC0-5BF098F89A4D}" type="pres">
      <dgm:prSet presAssocID="{92B58DFA-F1B2-4E12-921E-4AEA0CDA24B3}" presName="node" presStyleLbl="node1" presStyleIdx="2" presStyleCnt="5">
        <dgm:presLayoutVars>
          <dgm:bulletEnabled val="1"/>
        </dgm:presLayoutVars>
      </dgm:prSet>
      <dgm:spPr/>
    </dgm:pt>
    <dgm:pt modelId="{D9D21288-D4A2-4591-94C5-9009EB58ABA8}" type="pres">
      <dgm:prSet presAssocID="{6690AA19-15F2-4E79-A209-BF4D1E890627}" presName="sibTrans" presStyleLbl="sibTrans2D1" presStyleIdx="2" presStyleCnt="4"/>
      <dgm:spPr/>
    </dgm:pt>
    <dgm:pt modelId="{7A2EA029-A648-4C8B-BAD4-A856C647F8DC}" type="pres">
      <dgm:prSet presAssocID="{6690AA19-15F2-4E79-A209-BF4D1E890627}" presName="connectorText" presStyleLbl="sibTrans2D1" presStyleIdx="2" presStyleCnt="4"/>
      <dgm:spPr/>
    </dgm:pt>
    <dgm:pt modelId="{744EEAA9-CBC8-4F37-92CD-08DEF0CE0B04}" type="pres">
      <dgm:prSet presAssocID="{0B2DB529-86EA-4FB4-B26C-4D6280DAED2E}" presName="node" presStyleLbl="node1" presStyleIdx="3" presStyleCnt="5">
        <dgm:presLayoutVars>
          <dgm:bulletEnabled val="1"/>
        </dgm:presLayoutVars>
      </dgm:prSet>
      <dgm:spPr/>
    </dgm:pt>
    <dgm:pt modelId="{3BEA3116-6C7C-466D-8586-71269E0C84EA}" type="pres">
      <dgm:prSet presAssocID="{6C8C115C-6E39-4E1C-8AA4-06BFF82998AA}" presName="sibTrans" presStyleLbl="sibTrans2D1" presStyleIdx="3" presStyleCnt="4"/>
      <dgm:spPr/>
    </dgm:pt>
    <dgm:pt modelId="{728F90E6-6932-488B-9C7B-956275711A39}" type="pres">
      <dgm:prSet presAssocID="{6C8C115C-6E39-4E1C-8AA4-06BFF82998AA}" presName="connectorText" presStyleLbl="sibTrans2D1" presStyleIdx="3" presStyleCnt="4"/>
      <dgm:spPr/>
    </dgm:pt>
    <dgm:pt modelId="{1286DA51-0157-479C-8BBB-005B9422654A}" type="pres">
      <dgm:prSet presAssocID="{53C288C4-F39B-4003-A5A3-CA38B918FCEA}" presName="node" presStyleLbl="node1" presStyleIdx="4" presStyleCnt="5">
        <dgm:presLayoutVars>
          <dgm:bulletEnabled val="1"/>
        </dgm:presLayoutVars>
      </dgm:prSet>
      <dgm:spPr/>
    </dgm:pt>
  </dgm:ptLst>
  <dgm:cxnLst>
    <dgm:cxn modelId="{9221CB08-4ED5-4C65-B5F5-3BD59AF19C25}" srcId="{556D63A9-C11B-4F9C-AD0A-3F03E7C4CC50}" destId="{AB3DF7F4-941E-4AEA-B01D-8EB96C401BF4}" srcOrd="1" destOrd="0" parTransId="{060E6CE1-FEB6-4623-BDDB-1D89F21F557B}" sibTransId="{211F48A4-D6A5-443F-94B2-D8165AFA9EF0}"/>
    <dgm:cxn modelId="{B4115C12-1185-438C-9853-1BF33B4C3EC8}" type="presOf" srcId="{556D63A9-C11B-4F9C-AD0A-3F03E7C4CC50}" destId="{85E6B080-49A7-4F41-98FC-2DF0F009AD99}" srcOrd="0" destOrd="0" presId="urn:microsoft.com/office/officeart/2005/8/layout/process5"/>
    <dgm:cxn modelId="{9EBF0115-5196-451F-94AF-C008EFAB6976}" type="presOf" srcId="{92B58DFA-F1B2-4E12-921E-4AEA0CDA24B3}" destId="{339C6C36-A555-4A0F-BEC0-5BF098F89A4D}" srcOrd="0" destOrd="0" presId="urn:microsoft.com/office/officeart/2005/8/layout/process5"/>
    <dgm:cxn modelId="{63710235-267A-4695-9E69-BFA0A6C41FBB}" type="presOf" srcId="{6C8C115C-6E39-4E1C-8AA4-06BFF82998AA}" destId="{3BEA3116-6C7C-466D-8586-71269E0C84EA}" srcOrd="0" destOrd="0" presId="urn:microsoft.com/office/officeart/2005/8/layout/process5"/>
    <dgm:cxn modelId="{40DB2C37-00B7-4069-A78F-5C1D0306B741}" type="presOf" srcId="{0B2DB529-86EA-4FB4-B26C-4D6280DAED2E}" destId="{744EEAA9-CBC8-4F37-92CD-08DEF0CE0B04}" srcOrd="0" destOrd="0" presId="urn:microsoft.com/office/officeart/2005/8/layout/process5"/>
    <dgm:cxn modelId="{C90EAE38-5471-4B30-8D50-7534DD8ECE17}" type="presOf" srcId="{211F48A4-D6A5-443F-94B2-D8165AFA9EF0}" destId="{97761897-E82A-448C-B083-A8C670297EA9}" srcOrd="1" destOrd="0" presId="urn:microsoft.com/office/officeart/2005/8/layout/process5"/>
    <dgm:cxn modelId="{8D7AAC4E-143A-45C7-8DF5-757E63B35717}" type="presOf" srcId="{6C8C115C-6E39-4E1C-8AA4-06BFF82998AA}" destId="{728F90E6-6932-488B-9C7B-956275711A39}" srcOrd="1" destOrd="0" presId="urn:microsoft.com/office/officeart/2005/8/layout/process5"/>
    <dgm:cxn modelId="{59CBDA62-C4E9-4653-9568-5F1FC285E394}" type="presOf" srcId="{A2FD758B-B30B-4782-9E19-701CA247CB86}" destId="{CEDD3EEA-00E2-4034-96E5-48A4FFE59B21}" srcOrd="0" destOrd="0" presId="urn:microsoft.com/office/officeart/2005/8/layout/process5"/>
    <dgm:cxn modelId="{B3CF796D-A3A6-4163-BCDC-14CAA3322130}" type="presOf" srcId="{6690AA19-15F2-4E79-A209-BF4D1E890627}" destId="{7A2EA029-A648-4C8B-BAD4-A856C647F8DC}" srcOrd="1" destOrd="0" presId="urn:microsoft.com/office/officeart/2005/8/layout/process5"/>
    <dgm:cxn modelId="{98274582-1DBF-4D92-8545-54B1F7DD91B2}" type="presOf" srcId="{EB692087-219D-437F-9ED4-937A2A270D9C}" destId="{6C8D4A26-FDF5-44F8-A976-7421D9BB9916}" srcOrd="1" destOrd="0" presId="urn:microsoft.com/office/officeart/2005/8/layout/process5"/>
    <dgm:cxn modelId="{4C6D2A89-0E67-49EA-9BDF-99D7FACB71F0}" type="presOf" srcId="{6690AA19-15F2-4E79-A209-BF4D1E890627}" destId="{D9D21288-D4A2-4591-94C5-9009EB58ABA8}" srcOrd="0" destOrd="0" presId="urn:microsoft.com/office/officeart/2005/8/layout/process5"/>
    <dgm:cxn modelId="{E78391A7-F6AE-47A4-866D-F317A5817834}" srcId="{556D63A9-C11B-4F9C-AD0A-3F03E7C4CC50}" destId="{A2FD758B-B30B-4782-9E19-701CA247CB86}" srcOrd="0" destOrd="0" parTransId="{1CC063E5-5B76-4D55-98AD-77667E239ABA}" sibTransId="{EB692087-219D-437F-9ED4-937A2A270D9C}"/>
    <dgm:cxn modelId="{D65625AC-6BF9-468F-BEFC-61B05BFAE8C5}" type="presOf" srcId="{53C288C4-F39B-4003-A5A3-CA38B918FCEA}" destId="{1286DA51-0157-479C-8BBB-005B9422654A}" srcOrd="0" destOrd="0" presId="urn:microsoft.com/office/officeart/2005/8/layout/process5"/>
    <dgm:cxn modelId="{830046B4-D35B-4DB7-8318-07FF4884D9BD}" type="presOf" srcId="{EB692087-219D-437F-9ED4-937A2A270D9C}" destId="{A7299E5A-5326-42A0-9CED-5E1A874C0C24}" srcOrd="0" destOrd="0" presId="urn:microsoft.com/office/officeart/2005/8/layout/process5"/>
    <dgm:cxn modelId="{0143E4C2-8D1A-4FC3-A67E-A839B59C1B38}" srcId="{556D63A9-C11B-4F9C-AD0A-3F03E7C4CC50}" destId="{0B2DB529-86EA-4FB4-B26C-4D6280DAED2E}" srcOrd="3" destOrd="0" parTransId="{0C3554C4-AE3F-4463-B8EB-B834E93E272D}" sibTransId="{6C8C115C-6E39-4E1C-8AA4-06BFF82998AA}"/>
    <dgm:cxn modelId="{64D06ECA-38E9-4F75-BA86-FF473D0FC77E}" srcId="{556D63A9-C11B-4F9C-AD0A-3F03E7C4CC50}" destId="{53C288C4-F39B-4003-A5A3-CA38B918FCEA}" srcOrd="4" destOrd="0" parTransId="{680B5C6C-DC69-4D9F-AE24-E3E4AA5709FA}" sibTransId="{542C41B6-3CFC-44D2-A1D9-6784C92AE44B}"/>
    <dgm:cxn modelId="{E2BA56E6-0CD0-492A-AABD-8B41C288ADD9}" type="presOf" srcId="{211F48A4-D6A5-443F-94B2-D8165AFA9EF0}" destId="{04EDA7B6-B07A-43EA-B9AF-1F1CC730F670}" srcOrd="0" destOrd="0" presId="urn:microsoft.com/office/officeart/2005/8/layout/process5"/>
    <dgm:cxn modelId="{4689FEEB-84F1-495C-BD34-D532BBF9D6AC}" srcId="{556D63A9-C11B-4F9C-AD0A-3F03E7C4CC50}" destId="{92B58DFA-F1B2-4E12-921E-4AEA0CDA24B3}" srcOrd="2" destOrd="0" parTransId="{FC75583A-3FD0-45FB-B3F0-B719580FEBB9}" sibTransId="{6690AA19-15F2-4E79-A209-BF4D1E890627}"/>
    <dgm:cxn modelId="{B16CCDF0-C68E-464F-8A22-B3CBB0802B90}" type="presOf" srcId="{AB3DF7F4-941E-4AEA-B01D-8EB96C401BF4}" destId="{93E9D1DA-09CA-43C3-9533-16CFFAD172C1}" srcOrd="0" destOrd="0" presId="urn:microsoft.com/office/officeart/2005/8/layout/process5"/>
    <dgm:cxn modelId="{2D42086F-EE3D-4EE7-8E7F-CD52A55B4038}" type="presParOf" srcId="{85E6B080-49A7-4F41-98FC-2DF0F009AD99}" destId="{CEDD3EEA-00E2-4034-96E5-48A4FFE59B21}" srcOrd="0" destOrd="0" presId="urn:microsoft.com/office/officeart/2005/8/layout/process5"/>
    <dgm:cxn modelId="{30DA13BC-8D64-4964-87C1-526D2A8B949B}" type="presParOf" srcId="{85E6B080-49A7-4F41-98FC-2DF0F009AD99}" destId="{A7299E5A-5326-42A0-9CED-5E1A874C0C24}" srcOrd="1" destOrd="0" presId="urn:microsoft.com/office/officeart/2005/8/layout/process5"/>
    <dgm:cxn modelId="{8E8A5D75-315A-41A3-98E4-73637DD70EC9}" type="presParOf" srcId="{A7299E5A-5326-42A0-9CED-5E1A874C0C24}" destId="{6C8D4A26-FDF5-44F8-A976-7421D9BB9916}" srcOrd="0" destOrd="0" presId="urn:microsoft.com/office/officeart/2005/8/layout/process5"/>
    <dgm:cxn modelId="{223A4EDD-CCB3-4107-BA2C-09A971486D02}" type="presParOf" srcId="{85E6B080-49A7-4F41-98FC-2DF0F009AD99}" destId="{93E9D1DA-09CA-43C3-9533-16CFFAD172C1}" srcOrd="2" destOrd="0" presId="urn:microsoft.com/office/officeart/2005/8/layout/process5"/>
    <dgm:cxn modelId="{50774F03-9992-4964-B298-F6FCE30C33B2}" type="presParOf" srcId="{85E6B080-49A7-4F41-98FC-2DF0F009AD99}" destId="{04EDA7B6-B07A-43EA-B9AF-1F1CC730F670}" srcOrd="3" destOrd="0" presId="urn:microsoft.com/office/officeart/2005/8/layout/process5"/>
    <dgm:cxn modelId="{B28B51D9-CB82-4D3F-84A0-2FE57732D4CF}" type="presParOf" srcId="{04EDA7B6-B07A-43EA-B9AF-1F1CC730F670}" destId="{97761897-E82A-448C-B083-A8C670297EA9}" srcOrd="0" destOrd="0" presId="urn:microsoft.com/office/officeart/2005/8/layout/process5"/>
    <dgm:cxn modelId="{AEE4D348-13E8-4393-88DB-6100141601C0}" type="presParOf" srcId="{85E6B080-49A7-4F41-98FC-2DF0F009AD99}" destId="{339C6C36-A555-4A0F-BEC0-5BF098F89A4D}" srcOrd="4" destOrd="0" presId="urn:microsoft.com/office/officeart/2005/8/layout/process5"/>
    <dgm:cxn modelId="{1FF9FF37-2CB8-4293-814A-E3DD60629330}" type="presParOf" srcId="{85E6B080-49A7-4F41-98FC-2DF0F009AD99}" destId="{D9D21288-D4A2-4591-94C5-9009EB58ABA8}" srcOrd="5" destOrd="0" presId="urn:microsoft.com/office/officeart/2005/8/layout/process5"/>
    <dgm:cxn modelId="{01D988BD-3620-41B8-B256-080FAE6E33BD}" type="presParOf" srcId="{D9D21288-D4A2-4591-94C5-9009EB58ABA8}" destId="{7A2EA029-A648-4C8B-BAD4-A856C647F8DC}" srcOrd="0" destOrd="0" presId="urn:microsoft.com/office/officeart/2005/8/layout/process5"/>
    <dgm:cxn modelId="{7CBCB214-943B-4473-B996-D733F3AB31F8}" type="presParOf" srcId="{85E6B080-49A7-4F41-98FC-2DF0F009AD99}" destId="{744EEAA9-CBC8-4F37-92CD-08DEF0CE0B04}" srcOrd="6" destOrd="0" presId="urn:microsoft.com/office/officeart/2005/8/layout/process5"/>
    <dgm:cxn modelId="{CF5EDCE1-9165-4E4E-9E95-0C5C32E288E8}" type="presParOf" srcId="{85E6B080-49A7-4F41-98FC-2DF0F009AD99}" destId="{3BEA3116-6C7C-466D-8586-71269E0C84EA}" srcOrd="7" destOrd="0" presId="urn:microsoft.com/office/officeart/2005/8/layout/process5"/>
    <dgm:cxn modelId="{01880904-5D1E-4CE9-8005-E1F4260FE601}" type="presParOf" srcId="{3BEA3116-6C7C-466D-8586-71269E0C84EA}" destId="{728F90E6-6932-488B-9C7B-956275711A39}" srcOrd="0" destOrd="0" presId="urn:microsoft.com/office/officeart/2005/8/layout/process5"/>
    <dgm:cxn modelId="{3A55F3DB-0B2D-4D51-95C5-DB7CC74B4074}" type="presParOf" srcId="{85E6B080-49A7-4F41-98FC-2DF0F009AD99}" destId="{1286DA51-0157-479C-8BBB-005B9422654A}"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D3EEA-00E2-4034-96E5-48A4FFE59B21}">
      <dsp:nvSpPr>
        <dsp:cNvPr id="0" name=""/>
        <dsp:cNvSpPr/>
      </dsp:nvSpPr>
      <dsp:spPr>
        <a:xfrm>
          <a:off x="8920" y="517032"/>
          <a:ext cx="2666130" cy="159967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The Team</a:t>
          </a:r>
          <a:r>
            <a:rPr lang="ro-RO" sz="3000" kern="1200" dirty="0"/>
            <a:t> </a:t>
          </a:r>
          <a:endParaRPr lang="en-US" sz="3000" kern="1200" dirty="0"/>
        </a:p>
      </dsp:txBody>
      <dsp:txXfrm>
        <a:off x="55773" y="563885"/>
        <a:ext cx="2572424" cy="1505972"/>
      </dsp:txXfrm>
    </dsp:sp>
    <dsp:sp modelId="{A7299E5A-5326-42A0-9CED-5E1A874C0C24}">
      <dsp:nvSpPr>
        <dsp:cNvPr id="0" name=""/>
        <dsp:cNvSpPr/>
      </dsp:nvSpPr>
      <dsp:spPr>
        <a:xfrm>
          <a:off x="2909670" y="986271"/>
          <a:ext cx="565219" cy="66120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2909670" y="1118511"/>
        <a:ext cx="395653" cy="396720"/>
      </dsp:txXfrm>
    </dsp:sp>
    <dsp:sp modelId="{93E9D1DA-09CA-43C3-9533-16CFFAD172C1}">
      <dsp:nvSpPr>
        <dsp:cNvPr id="0" name=""/>
        <dsp:cNvSpPr/>
      </dsp:nvSpPr>
      <dsp:spPr>
        <a:xfrm>
          <a:off x="3741502" y="517032"/>
          <a:ext cx="2666130" cy="159967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Alexandru Marian Ispas</a:t>
          </a:r>
        </a:p>
      </dsp:txBody>
      <dsp:txXfrm>
        <a:off x="3788355" y="563885"/>
        <a:ext cx="2572424" cy="1505972"/>
      </dsp:txXfrm>
    </dsp:sp>
    <dsp:sp modelId="{04EDA7B6-B07A-43EA-B9AF-1F1CC730F670}">
      <dsp:nvSpPr>
        <dsp:cNvPr id="0" name=""/>
        <dsp:cNvSpPr/>
      </dsp:nvSpPr>
      <dsp:spPr>
        <a:xfrm>
          <a:off x="6642252" y="986271"/>
          <a:ext cx="565219" cy="6612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642252" y="1118511"/>
        <a:ext cx="395653" cy="396720"/>
      </dsp:txXfrm>
    </dsp:sp>
    <dsp:sp modelId="{339C6C36-A555-4A0F-BEC0-5BF098F89A4D}">
      <dsp:nvSpPr>
        <dsp:cNvPr id="0" name=""/>
        <dsp:cNvSpPr/>
      </dsp:nvSpPr>
      <dsp:spPr>
        <a:xfrm>
          <a:off x="7474085" y="517032"/>
          <a:ext cx="2666130" cy="1599678"/>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Tassadaq Hussain</a:t>
          </a:r>
        </a:p>
      </dsp:txBody>
      <dsp:txXfrm>
        <a:off x="7520938" y="563885"/>
        <a:ext cx="2572424" cy="1505972"/>
      </dsp:txXfrm>
    </dsp:sp>
    <dsp:sp modelId="{D9D21288-D4A2-4591-94C5-9009EB58ABA8}">
      <dsp:nvSpPr>
        <dsp:cNvPr id="0" name=""/>
        <dsp:cNvSpPr/>
      </dsp:nvSpPr>
      <dsp:spPr>
        <a:xfrm rot="5400000">
          <a:off x="8524540" y="2303340"/>
          <a:ext cx="565219" cy="6612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8608790" y="2351330"/>
        <a:ext cx="396720" cy="395653"/>
      </dsp:txXfrm>
    </dsp:sp>
    <dsp:sp modelId="{744EEAA9-CBC8-4F37-92CD-08DEF0CE0B04}">
      <dsp:nvSpPr>
        <dsp:cNvPr id="0" name=""/>
        <dsp:cNvSpPr/>
      </dsp:nvSpPr>
      <dsp:spPr>
        <a:xfrm>
          <a:off x="7474085" y="3183163"/>
          <a:ext cx="2666130" cy="159967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ro-RO" sz="3000" kern="1200"/>
            <a:t>Paraschiva Nunuca</a:t>
          </a:r>
          <a:endParaRPr lang="en-US" sz="3000" kern="1200" dirty="0"/>
        </a:p>
      </dsp:txBody>
      <dsp:txXfrm>
        <a:off x="7520938" y="3230016"/>
        <a:ext cx="2572424" cy="1505972"/>
      </dsp:txXfrm>
    </dsp:sp>
    <dsp:sp modelId="{3BEA3116-6C7C-466D-8586-71269E0C84EA}">
      <dsp:nvSpPr>
        <dsp:cNvPr id="0" name=""/>
        <dsp:cNvSpPr/>
      </dsp:nvSpPr>
      <dsp:spPr>
        <a:xfrm rot="10800000">
          <a:off x="6674246" y="3652402"/>
          <a:ext cx="565219" cy="66120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6843812" y="3784642"/>
        <a:ext cx="395653" cy="396720"/>
      </dsp:txXfrm>
    </dsp:sp>
    <dsp:sp modelId="{1286DA51-0157-479C-8BBB-005B9422654A}">
      <dsp:nvSpPr>
        <dsp:cNvPr id="0" name=""/>
        <dsp:cNvSpPr/>
      </dsp:nvSpPr>
      <dsp:spPr>
        <a:xfrm>
          <a:off x="3741502" y="3183163"/>
          <a:ext cx="2666130" cy="159967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Waqar Ali</a:t>
          </a:r>
        </a:p>
      </dsp:txBody>
      <dsp:txXfrm>
        <a:off x="3788355" y="3230016"/>
        <a:ext cx="2572424" cy="1505972"/>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11/22/21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11/22/21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11/22/21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11/22/21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11/22/21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11/22/21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11/22/21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fif"/><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2.png"/><Relationship Id="rId7"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6" Type="http://schemas.openxmlformats.org/officeDocument/2006/relationships/image" Target="../media/image19.jpeg"/><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2.png"/><Relationship Id="rId7"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22.jpeg"/></Relationships>
</file>

<file path=ppt/slides/_rels/slide14.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2.png"/><Relationship Id="rId7"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hyperlink" Target="https://www.thedirector.com/features/branding.mcdonalds_communication-(Accessed" TargetMode="External"/><Relationship Id="rId2" Type="http://schemas.openxmlformats.org/officeDocument/2006/relationships/hyperlink" Target="https://www.mcdonalds.com/gb/en/gb/help/faq/18511-how-do-mecdonalds-communicate-internally-ie-with-emplyees-and-stakeholders-externally-ie-to-press-and-to-its-customers.htm|(accessed"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DD1002-100D-3E4D-8E00-201E908C2D4F}"/>
              </a:ext>
            </a:extLst>
          </p:cNvPr>
          <p:cNvSpPr>
            <a:spLocks noGrp="1"/>
          </p:cNvSpPr>
          <p:nvPr>
            <p:ph type="ctrTitle"/>
          </p:nvPr>
        </p:nvSpPr>
        <p:spPr>
          <a:xfrm>
            <a:off x="4872012" y="1447800"/>
            <a:ext cx="5222325" cy="3329581"/>
          </a:xfrm>
        </p:spPr>
        <p:txBody>
          <a:bodyPr>
            <a:normAutofit/>
          </a:bodyPr>
          <a:lstStyle/>
          <a:p>
            <a:pPr>
              <a:lnSpc>
                <a:spcPct val="90000"/>
              </a:lnSpc>
            </a:pPr>
            <a:r>
              <a:rPr lang="en-US" b="1" dirty="0">
                <a:solidFill>
                  <a:srgbClr val="EBEBEB"/>
                </a:solidFill>
                <a:latin typeface="Arial" panose="020B0604020202020204" pitchFamily="34" charset="0"/>
                <a:cs typeface="Arial" panose="020B0604020202020204" pitchFamily="34" charset="0"/>
              </a:rPr>
              <a:t>McDonalds Fast Food Company </a:t>
            </a:r>
          </a:p>
        </p:txBody>
      </p:sp>
      <p:sp>
        <p:nvSpPr>
          <p:cNvPr id="13"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picture containing outdoor, city, night&#10;&#10;Description automatically generated">
            <a:extLst>
              <a:ext uri="{FF2B5EF4-FFF2-40B4-BE49-F238E27FC236}">
                <a16:creationId xmlns:a16="http://schemas.microsoft.com/office/drawing/2014/main" id="{F276F5E1-0101-4D2D-B6EE-5B0410B5A823}"/>
              </a:ext>
            </a:extLst>
          </p:cNvPr>
          <p:cNvPicPr>
            <a:picLocks noChangeAspect="1"/>
          </p:cNvPicPr>
          <p:nvPr/>
        </p:nvPicPr>
        <p:blipFill rotWithShape="1">
          <a:blip r:embed="rId3"/>
          <a:srcRect l="26817" r="7829" b="-1"/>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15" name="Rectangle 14">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733D7C6C-0F20-473C-A9AC-C3317E0368E1}"/>
              </a:ext>
            </a:extLst>
          </p:cNvPr>
          <p:cNvSpPr txBox="1"/>
          <p:nvPr/>
        </p:nvSpPr>
        <p:spPr>
          <a:xfrm>
            <a:off x="1661418" y="4215457"/>
            <a:ext cx="7042921" cy="369332"/>
          </a:xfrm>
          <a:prstGeom prst="rect">
            <a:avLst/>
          </a:prstGeom>
          <a:noFill/>
        </p:spPr>
        <p:txBody>
          <a:bodyPr wrap="square" rtlCol="0">
            <a:spAutoFit/>
          </a:bodyPr>
          <a:lstStyle/>
          <a:p>
            <a:pPr algn="ctr"/>
            <a:endParaRPr lang="en-GB" dirty="0"/>
          </a:p>
        </p:txBody>
      </p:sp>
    </p:spTree>
    <p:extLst>
      <p:ext uri="{BB962C8B-B14F-4D97-AF65-F5344CB8AC3E}">
        <p14:creationId xmlns:p14="http://schemas.microsoft.com/office/powerpoint/2010/main" val="333680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783FE6E-6ECC-47AF-908A-775ADB9BBE99}"/>
              </a:ext>
            </a:extLst>
          </p:cNvPr>
          <p:cNvGraphicFramePr>
            <a:graphicFrameLocks noGrp="1"/>
          </p:cNvGraphicFramePr>
          <p:nvPr>
            <p:ph idx="1"/>
            <p:extLst>
              <p:ext uri="{D42A27DB-BD31-4B8C-83A1-F6EECF244321}">
                <p14:modId xmlns:p14="http://schemas.microsoft.com/office/powerpoint/2010/main" val="3587052290"/>
              </p:ext>
            </p:extLst>
          </p:nvPr>
        </p:nvGraphicFramePr>
        <p:xfrm>
          <a:off x="646111" y="896645"/>
          <a:ext cx="10149136" cy="52998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2320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38E056E-078A-0D43-B54D-18E8D83B5AF9}"/>
              </a:ext>
            </a:extLst>
          </p:cNvPr>
          <p:cNvSpPr/>
          <p:nvPr/>
        </p:nvSpPr>
        <p:spPr>
          <a:xfrm>
            <a:off x="423827" y="3033446"/>
            <a:ext cx="11168803" cy="3416320"/>
          </a:xfrm>
          <a:prstGeom prst="rect">
            <a:avLst/>
          </a:prstGeom>
        </p:spPr>
        <p:txBody>
          <a:bodyPr wrap="square">
            <a:spAutoFit/>
          </a:bodyPr>
          <a:lstStyle/>
          <a:p>
            <a:pPr algn="ctr"/>
            <a:r>
              <a:rPr lang="en-GB" b="1" u="sng" dirty="0">
                <a:latin typeface="Times" pitchFamily="2" charset="0"/>
              </a:rPr>
              <a:t>INTRODUCTION </a:t>
            </a:r>
          </a:p>
          <a:p>
            <a:pPr algn="ctr"/>
            <a:endParaRPr lang="en-GB" b="1" u="sng" dirty="0">
              <a:latin typeface="Times" pitchFamily="2" charset="0"/>
            </a:endParaRPr>
          </a:p>
          <a:p>
            <a:pPr algn="ctr"/>
            <a:r>
              <a:rPr lang="en-GB" b="1" dirty="0">
                <a:latin typeface="Times" pitchFamily="2" charset="0"/>
              </a:rPr>
              <a:t>Hello and welcome to our presentation on McDonalds Fast food Enterprise.</a:t>
            </a:r>
          </a:p>
          <a:p>
            <a:pPr algn="ctr"/>
            <a:endParaRPr lang="en-GB" b="1" dirty="0">
              <a:latin typeface="Times" pitchFamily="2" charset="0"/>
            </a:endParaRPr>
          </a:p>
          <a:p>
            <a:pPr algn="ctr"/>
            <a:r>
              <a:rPr lang="en-GB" b="1" dirty="0">
                <a:latin typeface="Times" pitchFamily="2" charset="0"/>
              </a:rPr>
              <a:t>There are four of us in our team, Alexandru will be presenting theories relating to models of communication,</a:t>
            </a:r>
          </a:p>
          <a:p>
            <a:pPr algn="ctr"/>
            <a:endParaRPr lang="en-GB" b="1" dirty="0">
              <a:latin typeface="Times" pitchFamily="2" charset="0"/>
            </a:endParaRPr>
          </a:p>
          <a:p>
            <a:pPr algn="ctr"/>
            <a:r>
              <a:rPr lang="en-GB" b="1" dirty="0">
                <a:latin typeface="Times" pitchFamily="2" charset="0"/>
              </a:rPr>
              <a:t>Tassadaq will be discussing the channels of communication that can be used,</a:t>
            </a:r>
          </a:p>
          <a:p>
            <a:pPr algn="ctr"/>
            <a:endParaRPr lang="en-GB" b="1" dirty="0">
              <a:latin typeface="Times" pitchFamily="2" charset="0"/>
            </a:endParaRPr>
          </a:p>
          <a:p>
            <a:pPr algn="ctr"/>
            <a:r>
              <a:rPr lang="en-GB" b="1" dirty="0">
                <a:latin typeface="Times" pitchFamily="2" charset="0"/>
              </a:rPr>
              <a:t>Paraschiva will be talking about the types of barriers that can prevent effective communication.</a:t>
            </a:r>
          </a:p>
          <a:p>
            <a:pPr algn="ctr"/>
            <a:endParaRPr lang="en-GB" b="1" dirty="0">
              <a:latin typeface="Times" pitchFamily="2" charset="0"/>
            </a:endParaRPr>
          </a:p>
          <a:p>
            <a:pPr algn="ctr"/>
            <a:r>
              <a:rPr lang="en-GB" b="1" dirty="0">
                <a:latin typeface="Times" pitchFamily="2" charset="0"/>
              </a:rPr>
              <a:t>And finally Waqar will be discussing the impact of communication on McDonald's customers</a:t>
            </a:r>
          </a:p>
          <a:p>
            <a:endParaRPr lang="en-GB" b="1" dirty="0">
              <a:latin typeface="Times" pitchFamily="2" charset="0"/>
            </a:endParaRPr>
          </a:p>
        </p:txBody>
      </p:sp>
      <p:pic>
        <p:nvPicPr>
          <p:cNvPr id="1028" name="Picture 4" descr="Image result for mcdonald's restaurants uk">
            <a:extLst>
              <a:ext uri="{FF2B5EF4-FFF2-40B4-BE49-F238E27FC236}">
                <a16:creationId xmlns:a16="http://schemas.microsoft.com/office/drawing/2014/main" id="{AFF980D4-31D9-4981-B827-4674F80836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133492" cy="294748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mcdonald's restaurants uk">
            <a:extLst>
              <a:ext uri="{FF2B5EF4-FFF2-40B4-BE49-F238E27FC236}">
                <a16:creationId xmlns:a16="http://schemas.microsoft.com/office/drawing/2014/main" id="{CBE274BD-171A-4224-828E-9E67E5B42E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92" y="-6893"/>
            <a:ext cx="5322989" cy="2961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735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5"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2050" name="Picture 2" descr="Image result for theories">
            <a:extLst>
              <a:ext uri="{FF2B5EF4-FFF2-40B4-BE49-F238E27FC236}">
                <a16:creationId xmlns:a16="http://schemas.microsoft.com/office/drawing/2014/main" id="{F2A4E7A6-6BFF-42E9-99A6-32158DE0B36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553492" y="1575881"/>
            <a:ext cx="6638508" cy="4520119"/>
          </a:xfrm>
          <a:prstGeom prst="rect">
            <a:avLst/>
          </a:prstGeom>
          <a:noFill/>
          <a:effectLst/>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91875116-AC61-43AA-AB41-53B0A929E0CA}"/>
              </a:ext>
            </a:extLst>
          </p:cNvPr>
          <p:cNvSpPr txBox="1"/>
          <p:nvPr/>
        </p:nvSpPr>
        <p:spPr>
          <a:xfrm>
            <a:off x="396165" y="978423"/>
            <a:ext cx="416650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We will be analysing the communication methods, strategies and communication barriers between McDonald’s Fast Food and its customer base.</a:t>
            </a:r>
          </a:p>
          <a:p>
            <a:pPr>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We will present our theories and information to you and we will welcome any questions you may have at the end of the presentation</a:t>
            </a:r>
          </a:p>
          <a:p>
            <a:pPr>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Those presenting theories will also reference published literature and professional experience to further enhance the points</a:t>
            </a:r>
            <a:endParaRPr lang="en-US" sz="1500" dirty="0">
              <a:solidFill>
                <a:srgbClr val="EBEBEB"/>
              </a:solidFill>
              <a:effectLst/>
              <a:latin typeface="+mj-lt"/>
              <a:ea typeface="+mj-ea"/>
              <a:cs typeface="+mj-cs"/>
            </a:endParaRPr>
          </a:p>
        </p:txBody>
      </p:sp>
    </p:spTree>
    <p:extLst>
      <p:ext uri="{BB962C8B-B14F-4D97-AF65-F5344CB8AC3E}">
        <p14:creationId xmlns:p14="http://schemas.microsoft.com/office/powerpoint/2010/main" val="285439574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97D28969-F1E6-3147-A7E4-44B66F5E5076}"/>
              </a:ext>
            </a:extLst>
          </p:cNvPr>
          <p:cNvSpPr/>
          <p:nvPr/>
        </p:nvSpPr>
        <p:spPr>
          <a:xfrm>
            <a:off x="648931" y="629266"/>
            <a:ext cx="4166510" cy="1622321"/>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600" b="0" i="0" kern="1200" cap="none" spc="0" dirty="0">
                <a:ln w="0"/>
                <a:solidFill>
                  <a:srgbClr val="EBEBEB"/>
                </a:solidFill>
                <a:latin typeface="+mj-lt"/>
                <a:ea typeface="+mj-ea"/>
                <a:cs typeface="+mj-cs"/>
              </a:rPr>
              <a:t>Theories related to models of communication</a:t>
            </a:r>
          </a:p>
        </p:txBody>
      </p:sp>
      <p:sp>
        <p:nvSpPr>
          <p:cNvPr id="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098" name="Picture 2" descr="See the source image">
            <a:extLst>
              <a:ext uri="{FF2B5EF4-FFF2-40B4-BE49-F238E27FC236}">
                <a16:creationId xmlns:a16="http://schemas.microsoft.com/office/drawing/2014/main" id="{93CDCD53-CC54-4E0E-9F8E-6C5161D7A8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66691" y="1385289"/>
            <a:ext cx="5964865" cy="4422123"/>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Rectangle 3">
            <a:extLst>
              <a:ext uri="{FF2B5EF4-FFF2-40B4-BE49-F238E27FC236}">
                <a16:creationId xmlns:a16="http://schemas.microsoft.com/office/drawing/2014/main" id="{AD1F7606-1BDA-AE47-B6D0-461CC3A50AA6}"/>
              </a:ext>
            </a:extLst>
          </p:cNvPr>
          <p:cNvSpPr/>
          <p:nvPr/>
        </p:nvSpPr>
        <p:spPr>
          <a:xfrm>
            <a:off x="648931" y="2438401"/>
            <a:ext cx="4166509" cy="2814535"/>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A theory by Shannon and Weaver details of model of enhanced communication which details the breakdown of methods of communicating. Shannon and Weaver’s theory uses 6 concepts to outline how to communicate an idea. </a:t>
            </a:r>
          </a:p>
          <a:p>
            <a:pPr>
              <a:lnSpc>
                <a:spcPct val="90000"/>
              </a:lnSpc>
              <a:spcBef>
                <a:spcPts val="1000"/>
              </a:spcBef>
              <a:buClr>
                <a:schemeClr val="bg2">
                  <a:lumMod val="40000"/>
                  <a:lumOff val="60000"/>
                </a:schemeClr>
              </a:buClr>
              <a:buSzPct val="80000"/>
            </a:pPr>
            <a:r>
              <a:rPr lang="en-US" sz="1500" dirty="0">
                <a:solidFill>
                  <a:srgbClr val="EBEBEB"/>
                </a:solidFill>
                <a:latin typeface="+mj-lt"/>
                <a:ea typeface="+mj-ea"/>
                <a:cs typeface="+mj-cs"/>
              </a:rPr>
              <a:t>These are Information source, Transmitter, Channel, Receiver, Destination, and noise. This can be linked in with McDonald’s strategy to mass communication of their message to buy their brand of fast food which history tells us was a massive success</a:t>
            </a:r>
          </a:p>
        </p:txBody>
      </p:sp>
    </p:spTree>
    <p:extLst>
      <p:ext uri="{BB962C8B-B14F-4D97-AF65-F5344CB8AC3E}">
        <p14:creationId xmlns:p14="http://schemas.microsoft.com/office/powerpoint/2010/main" val="118456954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5"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122" name="Picture 2" descr="Image result for Interview Clip Art">
            <a:extLst>
              <a:ext uri="{FF2B5EF4-FFF2-40B4-BE49-F238E27FC236}">
                <a16:creationId xmlns:a16="http://schemas.microsoft.com/office/drawing/2014/main" id="{6389EBB3-B73F-44C5-8810-19669AE8CA8F}"/>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093992" y="704054"/>
            <a:ext cx="5449889" cy="5449889"/>
          </a:xfrm>
          <a:prstGeom prst="rect">
            <a:avLst/>
          </a:prstGeom>
          <a:noFill/>
          <a:effectLst/>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A85B3643-1394-4A80-A5E8-7F9366DD9A34}"/>
              </a:ext>
            </a:extLst>
          </p:cNvPr>
          <p:cNvSpPr txBox="1"/>
          <p:nvPr/>
        </p:nvSpPr>
        <p:spPr>
          <a:xfrm>
            <a:off x="410004" y="545690"/>
            <a:ext cx="4166509" cy="378541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In an interview with the manager, we asked some general questions about the McDonald’s must gain some knowledge about the organisation within the McDonald’s </a:t>
            </a:r>
          </a:p>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Organisation communication is divided into two major parts which is as follow:-</a:t>
            </a:r>
          </a:p>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 Internal organisation communication</a:t>
            </a:r>
          </a:p>
          <a:p>
            <a:pPr>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 External organisation communication</a:t>
            </a:r>
          </a:p>
        </p:txBody>
      </p:sp>
    </p:spTree>
    <p:extLst>
      <p:ext uri="{BB962C8B-B14F-4D97-AF65-F5344CB8AC3E}">
        <p14:creationId xmlns:p14="http://schemas.microsoft.com/office/powerpoint/2010/main" val="320044501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8CD82F1-FBB5-4C4F-9E79-42BCFFAA4032}"/>
              </a:ext>
            </a:extLst>
          </p:cNvPr>
          <p:cNvSpPr/>
          <p:nvPr/>
        </p:nvSpPr>
        <p:spPr>
          <a:xfrm>
            <a:off x="230819" y="322007"/>
            <a:ext cx="4877393" cy="1641986"/>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2900" cap="none" spc="0" dirty="0">
                <a:ln w="0"/>
                <a:solidFill>
                  <a:schemeClr val="tx2"/>
                </a:solidFill>
                <a:latin typeface="+mj-lt"/>
                <a:ea typeface="+mj-ea"/>
                <a:cs typeface="+mj-cs"/>
              </a:rPr>
              <a:t>The channels of communication that can be used</a:t>
            </a:r>
          </a:p>
        </p:txBody>
      </p:sp>
      <p:pic>
        <p:nvPicPr>
          <p:cNvPr id="3" name="Picture 2" descr="A picture containing text, outdoor&#10;&#10;Description automatically generated">
            <a:extLst>
              <a:ext uri="{FF2B5EF4-FFF2-40B4-BE49-F238E27FC236}">
                <a16:creationId xmlns:a16="http://schemas.microsoft.com/office/drawing/2014/main" id="{20A9919F-1A6C-408C-A74D-AFAE4452A9AE}"/>
              </a:ext>
              <a:ext uri="{C183D7F6-B498-43B3-948B-1728B52AA6E4}">
                <adec:decorative xmlns:adec="http://schemas.microsoft.com/office/drawing/2017/decorative" val="0"/>
              </a:ext>
            </a:extLst>
          </p:cNvPr>
          <p:cNvPicPr>
            <a:picLocks noChangeAspect="1"/>
          </p:cNvPicPr>
          <p:nvPr/>
        </p:nvPicPr>
        <p:blipFill rotWithShape="1">
          <a:blip r:embed="rId3"/>
          <a:srcRect l="17850" r="20016" b="1"/>
          <a:stretch/>
        </p:blipFill>
        <p:spPr>
          <a:xfrm>
            <a:off x="6361888" y="10"/>
            <a:ext cx="5832921" cy="6857990"/>
          </a:xfrm>
          <a:prstGeom prst="rect">
            <a:avLst/>
          </a:prstGeom>
        </p:spPr>
      </p:pic>
      <p:sp>
        <p:nvSpPr>
          <p:cNvPr id="9" name="Rectangle 11">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87ECE83D-8755-3142-ADE6-670BBF1342BA}"/>
              </a:ext>
            </a:extLst>
          </p:cNvPr>
          <p:cNvSpPr txBox="1"/>
          <p:nvPr/>
        </p:nvSpPr>
        <p:spPr>
          <a:xfrm>
            <a:off x="150289" y="1963993"/>
            <a:ext cx="5584761" cy="4273684"/>
          </a:xfrm>
          <a:prstGeom prst="rect">
            <a:avLst/>
          </a:prstGeom>
        </p:spPr>
        <p:txBody>
          <a:bodyPr vert="horz" lIns="91440" tIns="45720" rIns="91440" bIns="45720" rtlCol="0">
            <a:normAutofit/>
          </a:bodyPr>
          <a:lstStyle/>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Internal communication/ newsletters to staff- a team that deals with communications to all staff and stakeholders.</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Advertising campaigns- to make customers sure customers are aware of the great products available.</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Media teams- this team deals with all press enquires 9 FAQs| McDonald’s UK 2021)</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Online/video conferencing- McDonald's adopts multi-channel communication methods to ensure that all its messages are delivered to staff. These include the use of print, online and other forms of technology such as video conferencing.</a:t>
            </a: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Employee magazines- design to excite, inform and inspire staff about the company.</a:t>
            </a:r>
          </a:p>
        </p:txBody>
      </p:sp>
    </p:spTree>
    <p:extLst>
      <p:ext uri="{BB962C8B-B14F-4D97-AF65-F5344CB8AC3E}">
        <p14:creationId xmlns:p14="http://schemas.microsoft.com/office/powerpoint/2010/main" val="4209885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72E342-E411-B840-969E-7312894CE623}"/>
              </a:ext>
            </a:extLst>
          </p:cNvPr>
          <p:cNvSpPr txBox="1"/>
          <p:nvPr/>
        </p:nvSpPr>
        <p:spPr>
          <a:xfrm>
            <a:off x="94130" y="948690"/>
            <a:ext cx="10663517" cy="3416320"/>
          </a:xfrm>
          <a:prstGeom prst="rect">
            <a:avLst/>
          </a:prstGeom>
          <a:noFill/>
        </p:spPr>
        <p:txBody>
          <a:bodyPr wrap="square" rtlCol="0">
            <a:spAutoFit/>
          </a:bodyPr>
          <a:lstStyle/>
          <a:p>
            <a:endParaRPr lang="en-US" dirty="0"/>
          </a:p>
          <a:p>
            <a:r>
              <a:rPr lang="en-US" dirty="0"/>
              <a:t>There is a process of communication between the employees and the customers which involves customer, encoding, channel and message, decoding, receiver and the response given by the employee.</a:t>
            </a:r>
          </a:p>
          <a:p>
            <a:r>
              <a:rPr lang="en-US" dirty="0"/>
              <a:t>There are also various plans to overcome the barriers of communication internally and externally which include</a:t>
            </a:r>
          </a:p>
          <a:p>
            <a:pPr marL="285750" indent="-285750">
              <a:buFont typeface="Arial" panose="020B0604020202020204" pitchFamily="34" charset="0"/>
              <a:buChar char="•"/>
            </a:pPr>
            <a:r>
              <a:rPr lang="en-US" dirty="0"/>
              <a:t>Active listening</a:t>
            </a:r>
          </a:p>
          <a:p>
            <a:pPr marL="285750" indent="-285750">
              <a:buFont typeface="Arial" panose="020B0604020202020204" pitchFamily="34" charset="0"/>
              <a:buChar char="•"/>
            </a:pPr>
            <a:r>
              <a:rPr lang="en-US" dirty="0"/>
              <a:t>Simple language</a:t>
            </a:r>
          </a:p>
          <a:p>
            <a:pPr marL="285750" indent="-285750">
              <a:buFont typeface="Arial" panose="020B0604020202020204" pitchFamily="34" charset="0"/>
              <a:buChar char="•"/>
            </a:pPr>
            <a:r>
              <a:rPr lang="en-US" dirty="0"/>
              <a:t>Clarity in thoughts</a:t>
            </a:r>
          </a:p>
          <a:p>
            <a:pPr marL="285750" indent="-285750">
              <a:buFont typeface="Arial" panose="020B0604020202020204" pitchFamily="34" charset="0"/>
              <a:buChar char="•"/>
            </a:pPr>
            <a:r>
              <a:rPr lang="en-US" dirty="0"/>
              <a:t>Convey important things</a:t>
            </a:r>
          </a:p>
          <a:p>
            <a:pPr marL="285750" indent="-285750">
              <a:buFont typeface="Arial" panose="020B0604020202020204" pitchFamily="34" charset="0"/>
              <a:buChar char="•"/>
            </a:pPr>
            <a:r>
              <a:rPr lang="en-US" dirty="0"/>
              <a:t>Proper Feedback</a:t>
            </a:r>
          </a:p>
          <a:p>
            <a:pPr marL="285750" indent="-285750">
              <a:buFont typeface="Arial" panose="020B0604020202020204" pitchFamily="34" charset="0"/>
              <a:buChar char="•"/>
            </a:pPr>
            <a:endParaRPr lang="en-US" dirty="0"/>
          </a:p>
        </p:txBody>
      </p:sp>
      <p:sp>
        <p:nvSpPr>
          <p:cNvPr id="5" name="Rectangle 4">
            <a:extLst>
              <a:ext uri="{FF2B5EF4-FFF2-40B4-BE49-F238E27FC236}">
                <a16:creationId xmlns:a16="http://schemas.microsoft.com/office/drawing/2014/main" id="{9E413FFC-046B-1249-A60D-89F9012AD117}"/>
              </a:ext>
            </a:extLst>
          </p:cNvPr>
          <p:cNvSpPr/>
          <p:nvPr/>
        </p:nvSpPr>
        <p:spPr>
          <a:xfrm>
            <a:off x="410745" y="487025"/>
            <a:ext cx="10030311" cy="477054"/>
          </a:xfrm>
          <a:prstGeom prst="rect">
            <a:avLst/>
          </a:prstGeom>
          <a:noFill/>
        </p:spPr>
        <p:txBody>
          <a:bodyPr wrap="none" lIns="91440" tIns="45720" rIns="91440" bIns="45720">
            <a:spAutoFit/>
          </a:bodyPr>
          <a:lstStyle/>
          <a:p>
            <a:pPr algn="ctr"/>
            <a:r>
              <a:rPr lang="en-GB" sz="2500" b="1" cap="none" spc="0" dirty="0">
                <a:ln w="0"/>
                <a:solidFill>
                  <a:schemeClr val="tx1"/>
                </a:solidFill>
              </a:rPr>
              <a:t>The types of barriers that can prevent effective communication</a:t>
            </a:r>
          </a:p>
        </p:txBody>
      </p:sp>
      <p:pic>
        <p:nvPicPr>
          <p:cNvPr id="8194" name="Picture 2" descr="See the source image">
            <a:extLst>
              <a:ext uri="{FF2B5EF4-FFF2-40B4-BE49-F238E27FC236}">
                <a16:creationId xmlns:a16="http://schemas.microsoft.com/office/drawing/2014/main" id="{957863C2-FB40-41F2-B19E-DF22B0D9CB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4344" y="2510161"/>
            <a:ext cx="6283303" cy="4072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9639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170" name="Picture 2" descr="See the source image">
            <a:extLst>
              <a:ext uri="{FF2B5EF4-FFF2-40B4-BE49-F238E27FC236}">
                <a16:creationId xmlns:a16="http://schemas.microsoft.com/office/drawing/2014/main" id="{F1C1360E-AE2F-4703-83E1-693AF6E0654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060" r="9262"/>
          <a:stretch/>
        </p:blipFill>
        <p:spPr bwMode="auto">
          <a:xfrm>
            <a:off x="4430940" y="1316476"/>
            <a:ext cx="7560130" cy="4931923"/>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D8F2617E-235F-4907-8847-784BF92DD428}"/>
              </a:ext>
            </a:extLst>
          </p:cNvPr>
          <p:cNvSpPr txBox="1"/>
          <p:nvPr/>
        </p:nvSpPr>
        <p:spPr>
          <a:xfrm>
            <a:off x="537954" y="1345660"/>
            <a:ext cx="3330328" cy="4513633"/>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r>
              <a:rPr lang="en-US" sz="1400" dirty="0">
                <a:latin typeface="+mj-lt"/>
                <a:ea typeface="+mj-ea"/>
                <a:cs typeface="+mj-cs"/>
              </a:rPr>
              <a:t>Verbal Communication</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Generally verbal communication is the communication which is done through words written or spoken.  </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pPr>
            <a:r>
              <a:rPr lang="en-US" sz="1400" dirty="0">
                <a:latin typeface="+mj-lt"/>
                <a:ea typeface="+mj-ea"/>
                <a:cs typeface="+mj-cs"/>
              </a:rPr>
              <a:t>Non-Verbal communication </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Generally Non-Verbal form of communication is the communication which is done through body posture, expressions, clothing, silence, Para language etc.</a:t>
            </a: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For example, in McDonalds when two employees communicate by expressions, Posture etc. it leads to a Non-Verbal form of communication.</a:t>
            </a:r>
          </a:p>
        </p:txBody>
      </p:sp>
    </p:spTree>
    <p:extLst>
      <p:ext uri="{BB962C8B-B14F-4D97-AF65-F5344CB8AC3E}">
        <p14:creationId xmlns:p14="http://schemas.microsoft.com/office/powerpoint/2010/main" val="3323290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1266" name="Picture 2" descr="Image result for hand to mouth silence shh">
            <a:extLst>
              <a:ext uri="{FF2B5EF4-FFF2-40B4-BE49-F238E27FC236}">
                <a16:creationId xmlns:a16="http://schemas.microsoft.com/office/drawing/2014/main" id="{CF957A61-49E0-40CA-8656-CD1A08BF45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52" r="263"/>
          <a:stretch/>
        </p:blipFill>
        <p:spPr bwMode="auto">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4E929565-68C4-7941-82D1-E5171C0545E2}"/>
              </a:ext>
            </a:extLst>
          </p:cNvPr>
          <p:cNvSpPr txBox="1"/>
          <p:nvPr/>
        </p:nvSpPr>
        <p:spPr>
          <a:xfrm>
            <a:off x="5279774" y="-1573"/>
            <a:ext cx="6169681" cy="5897012"/>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algn="ctr">
              <a:lnSpc>
                <a:spcPct val="90000"/>
              </a:lnSpc>
              <a:spcBef>
                <a:spcPts val="1000"/>
              </a:spcBef>
              <a:buClr>
                <a:schemeClr val="bg2">
                  <a:lumMod val="40000"/>
                  <a:lumOff val="60000"/>
                </a:schemeClr>
              </a:buClr>
              <a:buSzPct val="80000"/>
            </a:pPr>
            <a:r>
              <a:rPr lang="en-US" sz="1400" b="1" dirty="0">
                <a:latin typeface="+mj-lt"/>
                <a:ea typeface="+mj-ea"/>
                <a:cs typeface="+mj-cs"/>
              </a:rPr>
              <a:t>Different types of Non-Verbal communication</a:t>
            </a:r>
          </a:p>
          <a:p>
            <a:pPr>
              <a:lnSpc>
                <a:spcPct val="90000"/>
              </a:lnSpc>
              <a:spcBef>
                <a:spcPts val="1000"/>
              </a:spcBef>
              <a:buClr>
                <a:schemeClr val="bg2">
                  <a:lumMod val="40000"/>
                  <a:lumOff val="60000"/>
                </a:schemeClr>
              </a:buClr>
              <a:buSzPct val="80000"/>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Body language- It includes the various body movements, gestures,  facial expressions, eye contact.</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Clothing- By wearing same t-shirt the employees express that they belong to the organization.</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Silence- Whenever a person asks for acceptance or rejection for something and another person shows silence towards him it communicates the acceptance, rejection, confusion, respect, sadness, towards another one.</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Para language- Whenever a person communicates through laughter, or through vocal qualifiers like intensity, pitch to another person. For example, Loudness indicates strength or angriness of the speaker.</a:t>
            </a:r>
          </a:p>
          <a:p>
            <a:pPr>
              <a:lnSpc>
                <a:spcPct val="90000"/>
              </a:lnSpc>
              <a:spcBef>
                <a:spcPts val="1000"/>
              </a:spcBef>
              <a:buClr>
                <a:schemeClr val="bg2">
                  <a:lumMod val="40000"/>
                  <a:lumOff val="60000"/>
                </a:schemeClr>
              </a:buClr>
              <a:buSzPct val="80000"/>
              <a:buFont typeface="Wingdings 3" charset="2"/>
              <a:buChar char=""/>
            </a:pPr>
            <a:endParaRPr lang="en-US" sz="10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000" dirty="0">
              <a:latin typeface="+mj-lt"/>
              <a:ea typeface="+mj-ea"/>
              <a:cs typeface="+mj-cs"/>
            </a:endParaRPr>
          </a:p>
        </p:txBody>
      </p:sp>
      <p:pic>
        <p:nvPicPr>
          <p:cNvPr id="11268" name="Picture 4" descr="Image result for mcdonalds staff wearing uniform">
            <a:extLst>
              <a:ext uri="{FF2B5EF4-FFF2-40B4-BE49-F238E27FC236}">
                <a16:creationId xmlns:a16="http://schemas.microsoft.com/office/drawing/2014/main" id="{401BAD0F-951E-462D-8461-76B415A27DE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6733"/>
          <a:stretch/>
        </p:blipFill>
        <p:spPr bwMode="auto">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9764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5" name="Picture 74">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7" name="Oval 76">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9" name="Picture 78">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1" name="Picture 80">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3" name="Rectangle 82">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44" name="Picture 4" descr="Image result for managers discapline">
            <a:extLst>
              <a:ext uri="{FF2B5EF4-FFF2-40B4-BE49-F238E27FC236}">
                <a16:creationId xmlns:a16="http://schemas.microsoft.com/office/drawing/2014/main" id="{56B80400-263D-49BB-A5C0-0F654192F59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15413" b="-1"/>
          <a:stretch/>
        </p:blipFill>
        <p:spPr bwMode="auto">
          <a:xfrm>
            <a:off x="1" y="-5"/>
            <a:ext cx="6095999" cy="5020241"/>
          </a:xfrm>
          <a:custGeom>
            <a:avLst/>
            <a:gdLst/>
            <a:ahLst/>
            <a:cxnLst/>
            <a:rect l="l" t="t" r="r" b="b"/>
            <a:pathLst>
              <a:path w="6095999" h="5020241">
                <a:moveTo>
                  <a:pt x="0" y="0"/>
                </a:moveTo>
                <a:lnTo>
                  <a:pt x="6095999" y="0"/>
                </a:lnTo>
                <a:lnTo>
                  <a:pt x="6095999"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a:noFill/>
          <a:extLst>
            <a:ext uri="{909E8E84-426E-40DD-AFC4-6F175D3DCCD1}">
              <a14:hiddenFill xmlns:a14="http://schemas.microsoft.com/office/drawing/2010/main">
                <a:solidFill>
                  <a:srgbClr val="FFFFFF"/>
                </a:solidFill>
              </a14:hiddenFill>
            </a:ext>
          </a:extLst>
        </p:spPr>
      </p:pic>
      <p:pic>
        <p:nvPicPr>
          <p:cNvPr id="10242" name="Picture 2" descr="Image result for managers discapline">
            <a:extLst>
              <a:ext uri="{FF2B5EF4-FFF2-40B4-BE49-F238E27FC236}">
                <a16:creationId xmlns:a16="http://schemas.microsoft.com/office/drawing/2014/main" id="{F60CA2CD-A624-4CD9-B858-39D53B024D1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4430" r="2" b="2"/>
          <a:stretch/>
        </p:blipFill>
        <p:spPr bwMode="auto">
          <a:xfrm>
            <a:off x="6096000" y="9403"/>
            <a:ext cx="6095696" cy="4583103"/>
          </a:xfrm>
          <a:custGeom>
            <a:avLst/>
            <a:gdLst/>
            <a:ahLst/>
            <a:cxnLst/>
            <a:rect l="l" t="t" r="r" b="b"/>
            <a:pathLst>
              <a:path w="6095696" h="4583103">
                <a:moveTo>
                  <a:pt x="0" y="0"/>
                </a:moveTo>
                <a:lnTo>
                  <a:pt x="6095696" y="0"/>
                </a:lnTo>
                <a:lnTo>
                  <a:pt x="6095696" y="4057991"/>
                </a:lnTo>
                <a:lnTo>
                  <a:pt x="5818946" y="4110187"/>
                </a:lnTo>
                <a:lnTo>
                  <a:pt x="5543413" y="4159931"/>
                </a:lnTo>
                <a:lnTo>
                  <a:pt x="5266662" y="4208624"/>
                </a:lnTo>
                <a:lnTo>
                  <a:pt x="4988691" y="4250310"/>
                </a:lnTo>
                <a:lnTo>
                  <a:pt x="4711940" y="4292347"/>
                </a:lnTo>
                <a:lnTo>
                  <a:pt x="4433969" y="4331582"/>
                </a:lnTo>
                <a:lnTo>
                  <a:pt x="4159656" y="4365211"/>
                </a:lnTo>
                <a:lnTo>
                  <a:pt x="3881685" y="4397089"/>
                </a:lnTo>
                <a:lnTo>
                  <a:pt x="3604934" y="4426165"/>
                </a:lnTo>
                <a:lnTo>
                  <a:pt x="3333059" y="4451387"/>
                </a:lnTo>
                <a:lnTo>
                  <a:pt x="3057527" y="4476609"/>
                </a:lnTo>
                <a:lnTo>
                  <a:pt x="2785652" y="4497628"/>
                </a:lnTo>
                <a:lnTo>
                  <a:pt x="2513777" y="4514092"/>
                </a:lnTo>
                <a:lnTo>
                  <a:pt x="2243122" y="4531258"/>
                </a:lnTo>
                <a:lnTo>
                  <a:pt x="1974904" y="4545620"/>
                </a:lnTo>
                <a:lnTo>
                  <a:pt x="1709125" y="4555779"/>
                </a:lnTo>
                <a:lnTo>
                  <a:pt x="1443346" y="4564537"/>
                </a:lnTo>
                <a:lnTo>
                  <a:pt x="1180006" y="4572944"/>
                </a:lnTo>
                <a:lnTo>
                  <a:pt x="920323" y="4576798"/>
                </a:lnTo>
                <a:lnTo>
                  <a:pt x="660640" y="4581001"/>
                </a:lnTo>
                <a:lnTo>
                  <a:pt x="404614" y="4583103"/>
                </a:lnTo>
                <a:lnTo>
                  <a:pt x="151027" y="4581001"/>
                </a:lnTo>
                <a:lnTo>
                  <a:pt x="0" y="4581001"/>
                </a:lnTo>
                <a:close/>
              </a:path>
            </a:pathLst>
          </a:custGeom>
          <a:noFill/>
          <a:extLst>
            <a:ext uri="{909E8E84-426E-40DD-AFC4-6F175D3DCCD1}">
              <a14:hiddenFill xmlns:a14="http://schemas.microsoft.com/office/drawing/2010/main">
                <a:solidFill>
                  <a:srgbClr val="FFFFFF"/>
                </a:solidFill>
              </a14:hiddenFill>
            </a:ext>
          </a:extLst>
        </p:spPr>
      </p:pic>
      <p:sp>
        <p:nvSpPr>
          <p:cNvPr id="8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87" name="Freeform: Shape 8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D0D8D-18A5-4482-AFCC-D8E182F8C31A}"/>
              </a:ext>
            </a:extLst>
          </p:cNvPr>
          <p:cNvSpPr>
            <a:spLocks noGrp="1"/>
          </p:cNvSpPr>
          <p:nvPr>
            <p:ph type="title"/>
          </p:nvPr>
        </p:nvSpPr>
        <p:spPr>
          <a:xfrm>
            <a:off x="373110" y="5480462"/>
            <a:ext cx="10407602" cy="868026"/>
          </a:xfrm>
        </p:spPr>
        <p:txBody>
          <a:bodyPr vert="horz" lIns="91440" tIns="45720" rIns="91440" bIns="45720" rtlCol="0" anchor="b">
            <a:normAutofit fontScale="90000"/>
          </a:bodyPr>
          <a:lstStyle/>
          <a:p>
            <a:pPr>
              <a:lnSpc>
                <a:spcPct val="90000"/>
              </a:lnSpc>
            </a:pPr>
            <a:r>
              <a:rPr lang="en-US" sz="1600" dirty="0">
                <a:solidFill>
                  <a:srgbClr val="EBEBEB"/>
                </a:solidFill>
              </a:rPr>
              <a:t>Communication barriers between employee and manager in McDonald’s</a:t>
            </a:r>
            <a:br>
              <a:rPr lang="en-US" sz="1600" dirty="0">
                <a:solidFill>
                  <a:srgbClr val="EBEBEB"/>
                </a:solidFill>
              </a:rPr>
            </a:br>
            <a:br>
              <a:rPr lang="en-US" sz="1600" dirty="0">
                <a:solidFill>
                  <a:srgbClr val="EBEBEB"/>
                </a:solidFill>
              </a:rPr>
            </a:br>
            <a:br>
              <a:rPr lang="en-US" sz="1600" dirty="0">
                <a:solidFill>
                  <a:srgbClr val="EBEBEB"/>
                </a:solidFill>
              </a:rPr>
            </a:br>
            <a:r>
              <a:rPr lang="en-US" sz="1600" dirty="0">
                <a:solidFill>
                  <a:srgbClr val="EBEBEB"/>
                </a:solidFill>
              </a:rPr>
              <a:t>In every type of organization there arise various types of barriers which reduce the effectiveness and efficiency of the organization. </a:t>
            </a:r>
            <a:br>
              <a:rPr lang="en-US" sz="1600" dirty="0">
                <a:solidFill>
                  <a:srgbClr val="EBEBEB"/>
                </a:solidFill>
              </a:rPr>
            </a:br>
            <a:r>
              <a:rPr lang="en-US" sz="1600" dirty="0">
                <a:solidFill>
                  <a:srgbClr val="EBEBEB"/>
                </a:solidFill>
              </a:rPr>
              <a:t>For example, In McDonald’s the relations between the employee and the manager were not good as the manager having a higher post didn’t speak to his employee firmly enough</a:t>
            </a:r>
            <a:br>
              <a:rPr lang="en-US" sz="1200" dirty="0">
                <a:solidFill>
                  <a:srgbClr val="EBEBEB"/>
                </a:solidFill>
              </a:rPr>
            </a:br>
            <a:endParaRPr lang="en-US" sz="1200" dirty="0">
              <a:solidFill>
                <a:srgbClr val="EBEBEB"/>
              </a:solidFill>
            </a:endParaRPr>
          </a:p>
        </p:txBody>
      </p:sp>
    </p:spTree>
    <p:extLst>
      <p:ext uri="{BB962C8B-B14F-4D97-AF65-F5344CB8AC3E}">
        <p14:creationId xmlns:p14="http://schemas.microsoft.com/office/powerpoint/2010/main" val="1015893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2FA12-B797-4DB7-9416-8E1EBE27B578}"/>
              </a:ext>
            </a:extLst>
          </p:cNvPr>
          <p:cNvSpPr>
            <a:spLocks noGrp="1"/>
          </p:cNvSpPr>
          <p:nvPr>
            <p:ph type="title"/>
          </p:nvPr>
        </p:nvSpPr>
        <p:spPr>
          <a:xfrm>
            <a:off x="8218190" y="2541819"/>
            <a:ext cx="3352375" cy="3066507"/>
          </a:xfrm>
        </p:spPr>
        <p:txBody>
          <a:bodyPr vert="horz" lIns="91440" tIns="45720" rIns="91440" bIns="45720" rtlCol="0" anchor="b">
            <a:normAutofit fontScale="90000"/>
          </a:bodyPr>
          <a:lstStyle/>
          <a:p>
            <a:pPr>
              <a:lnSpc>
                <a:spcPct val="90000"/>
              </a:lnSpc>
            </a:pPr>
            <a:br>
              <a:rPr lang="en-US" sz="1400" b="0" i="0" kern="1200" dirty="0">
                <a:solidFill>
                  <a:srgbClr val="EBEBEB"/>
                </a:solidFill>
                <a:latin typeface="+mj-lt"/>
                <a:ea typeface="+mj-ea"/>
                <a:cs typeface="+mj-cs"/>
              </a:rPr>
            </a:br>
            <a:br>
              <a:rPr lang="en-US" sz="1400" b="0" i="0" kern="1200" dirty="0">
                <a:solidFill>
                  <a:srgbClr val="EBEBEB"/>
                </a:solidFill>
                <a:latin typeface="+mj-lt"/>
                <a:ea typeface="+mj-ea"/>
                <a:cs typeface="+mj-cs"/>
              </a:rPr>
            </a:br>
            <a:r>
              <a:rPr lang="en-US" sz="1400" b="1" i="0" kern="1200" dirty="0">
                <a:solidFill>
                  <a:srgbClr val="EBEBEB"/>
                </a:solidFill>
                <a:latin typeface="+mj-lt"/>
                <a:ea typeface="+mj-ea"/>
                <a:cs typeface="+mj-cs"/>
              </a:rPr>
              <a:t>Communication between customers and organizations employee</a:t>
            </a:r>
            <a:br>
              <a:rPr lang="en-US" sz="1400" b="0" i="0" kern="1200" dirty="0">
                <a:solidFill>
                  <a:srgbClr val="EBEBEB"/>
                </a:solidFill>
                <a:latin typeface="+mj-lt"/>
                <a:ea typeface="+mj-ea"/>
                <a:cs typeface="+mj-cs"/>
              </a:rPr>
            </a:b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Most of the employees dealing with customers are found females in McDonalds who are well trained by the organization so that they can understand what a customer wants. The main type pf barrier which is faced by the organization while dealing with different customers is Linguistic Barrier. </a:t>
            </a: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Linguistic Barrier- It is a barrier in which the two speakers don’t have a common language. One speakers is unable to understand the language of another.</a:t>
            </a:r>
            <a:br>
              <a:rPr lang="en-US" sz="1400" b="0" i="0" kern="1200" dirty="0">
                <a:solidFill>
                  <a:srgbClr val="EBEBEB"/>
                </a:solidFill>
                <a:latin typeface="+mj-lt"/>
                <a:ea typeface="+mj-ea"/>
                <a:cs typeface="+mj-cs"/>
              </a:rPr>
            </a:br>
            <a:r>
              <a:rPr lang="en-US" sz="1400" b="0" i="0" kern="1200" dirty="0">
                <a:solidFill>
                  <a:srgbClr val="EBEBEB"/>
                </a:solidFill>
                <a:latin typeface="+mj-lt"/>
                <a:ea typeface="+mj-ea"/>
                <a:cs typeface="+mj-cs"/>
              </a:rPr>
              <a:t>For example a foreign customer wants to order a burger and French fries, but he is unable to communicate to the worker in McDonald’s as English is an alien language for him.</a:t>
            </a:r>
            <a:br>
              <a:rPr lang="en-US" sz="1400" b="0" i="0" kern="1200" dirty="0">
                <a:solidFill>
                  <a:srgbClr val="EBEBEB"/>
                </a:solidFill>
                <a:latin typeface="+mj-lt"/>
                <a:ea typeface="+mj-ea"/>
                <a:cs typeface="+mj-cs"/>
              </a:rPr>
            </a:br>
            <a:endParaRPr lang="en-US" sz="1400" b="0" i="0" kern="1200" dirty="0">
              <a:solidFill>
                <a:srgbClr val="EBEBEB"/>
              </a:solidFill>
              <a:latin typeface="+mj-lt"/>
              <a:ea typeface="+mj-ea"/>
              <a:cs typeface="+mj-cs"/>
            </a:endParaRPr>
          </a:p>
        </p:txBody>
      </p:sp>
      <p:sp>
        <p:nvSpPr>
          <p:cNvPr id="85"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Rectangle 88">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9218" name="Picture 2" descr="Image result for different languages">
            <a:extLst>
              <a:ext uri="{FF2B5EF4-FFF2-40B4-BE49-F238E27FC236}">
                <a16:creationId xmlns:a16="http://schemas.microsoft.com/office/drawing/2014/main" id="{C4655103-A93F-4E37-82F6-D5147B805E40}"/>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43854" y="1672982"/>
            <a:ext cx="6270662" cy="351157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655617"/>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3" name="Picture 7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5" name="Picture 7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7" name="Oval 7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9" name="Picture 7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1" name="Picture 8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3" name="Rectangle 8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97A87EAA-9A89-E247-85B7-A4F528291041}"/>
              </a:ext>
            </a:extLst>
          </p:cNvPr>
          <p:cNvSpPr/>
          <p:nvPr/>
        </p:nvSpPr>
        <p:spPr>
          <a:xfrm>
            <a:off x="5411931" y="452718"/>
            <a:ext cx="4638903" cy="140053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000" u="sng" cap="none" spc="0">
                <a:ln w="0"/>
                <a:solidFill>
                  <a:schemeClr val="tx2"/>
                </a:solidFill>
                <a:effectLst>
                  <a:outerShdw blurRad="38100" dist="19050" dir="2700000" algn="tl" rotWithShape="0">
                    <a:schemeClr val="dk1">
                      <a:alpha val="40000"/>
                    </a:schemeClr>
                  </a:outerShdw>
                </a:effectLst>
                <a:latin typeface="+mj-lt"/>
                <a:ea typeface="+mj-ea"/>
                <a:cs typeface="+mj-cs"/>
              </a:rPr>
              <a:t>The impact of communication  on </a:t>
            </a:r>
          </a:p>
          <a:p>
            <a:pPr>
              <a:lnSpc>
                <a:spcPct val="90000"/>
              </a:lnSpc>
              <a:spcBef>
                <a:spcPct val="0"/>
              </a:spcBef>
              <a:spcAft>
                <a:spcPts val="600"/>
              </a:spcAft>
            </a:pPr>
            <a:r>
              <a:rPr lang="en-US" sz="2000" u="sng" cap="none" spc="0">
                <a:ln w="0"/>
                <a:solidFill>
                  <a:schemeClr val="tx2"/>
                </a:solidFill>
                <a:effectLst>
                  <a:outerShdw blurRad="38100" dist="19050" dir="2700000" algn="tl" rotWithShape="0">
                    <a:schemeClr val="dk1">
                      <a:alpha val="40000"/>
                    </a:schemeClr>
                  </a:outerShdw>
                </a:effectLst>
                <a:latin typeface="+mj-lt"/>
                <a:ea typeface="+mj-ea"/>
                <a:cs typeface="+mj-cs"/>
              </a:rPr>
              <a:t>customers/external stakeholders </a:t>
            </a:r>
          </a:p>
        </p:txBody>
      </p:sp>
      <p:sp>
        <p:nvSpPr>
          <p:cNvPr id="8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316" name="Picture 4" descr="Image result for mcdonald's milkshake">
            <a:extLst>
              <a:ext uri="{FF2B5EF4-FFF2-40B4-BE49-F238E27FC236}">
                <a16:creationId xmlns:a16="http://schemas.microsoft.com/office/drawing/2014/main" id="{12D333C4-681F-433B-83B1-58DCE05201C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6094" b="24938"/>
          <a:stretch/>
        </p:blipFill>
        <p:spPr bwMode="auto">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Rectangle 4">
            <a:extLst>
              <a:ext uri="{FF2B5EF4-FFF2-40B4-BE49-F238E27FC236}">
                <a16:creationId xmlns:a16="http://schemas.microsoft.com/office/drawing/2014/main" id="{76F66971-4583-1549-B529-F4ADC6B196B8}"/>
              </a:ext>
            </a:extLst>
          </p:cNvPr>
          <p:cNvSpPr/>
          <p:nvPr/>
        </p:nvSpPr>
        <p:spPr>
          <a:xfrm>
            <a:off x="5427135" y="1594507"/>
            <a:ext cx="4638903" cy="4195481"/>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McDonald’s communicated their message on a large scale to the mass consumer by making them believe fast food is the best method of eating as family or individually.</a:t>
            </a:r>
          </a:p>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They provided a new concept of ‘’Fast Food’’ which had never been seen before. McDonald used ideas such as big food items and happy meals for children As well as accompanying the foods with ice cold beverages and ice creams.</a:t>
            </a:r>
          </a:p>
          <a:p>
            <a:pPr>
              <a:lnSpc>
                <a:spcPct val="90000"/>
              </a:lnSpc>
              <a:spcBef>
                <a:spcPts val="1000"/>
              </a:spcBef>
              <a:buClr>
                <a:schemeClr val="bg2">
                  <a:lumMod val="40000"/>
                  <a:lumOff val="60000"/>
                </a:schemeClr>
              </a:buClr>
              <a:buSzPct val="80000"/>
              <a:buFont typeface="Wingdings 3" charset="2"/>
              <a:buChar char=""/>
            </a:pPr>
            <a:r>
              <a:rPr lang="en-US" sz="1700" dirty="0">
                <a:latin typeface="+mj-lt"/>
                <a:ea typeface="+mj-ea"/>
                <a:cs typeface="+mj-cs"/>
              </a:rPr>
              <a:t>The golden M symbolised their brand communication to the entire world with the golden M symbol recognised in all culture and countries.</a:t>
            </a:r>
          </a:p>
        </p:txBody>
      </p:sp>
      <p:pic>
        <p:nvPicPr>
          <p:cNvPr id="13314" name="Picture 2" descr="Image result for MCFLURRY">
            <a:extLst>
              <a:ext uri="{FF2B5EF4-FFF2-40B4-BE49-F238E27FC236}">
                <a16:creationId xmlns:a16="http://schemas.microsoft.com/office/drawing/2014/main" id="{BE73742A-4690-4F08-A201-159133E42CF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559"/>
          <a:stretch/>
        </p:blipFill>
        <p:spPr bwMode="auto">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a:noFill/>
          <a:extLst>
            <a:ext uri="{909E8E84-426E-40DD-AFC4-6F175D3DCCD1}">
              <a14:hiddenFill xmlns:a14="http://schemas.microsoft.com/office/drawing/2010/main">
                <a:solidFill>
                  <a:srgbClr val="FFFFFF"/>
                </a:solidFill>
              </a14:hiddenFill>
            </a:ext>
          </a:extLst>
        </p:spPr>
      </p:pic>
      <p:pic>
        <p:nvPicPr>
          <p:cNvPr id="13318" name="Picture 6" descr="Image result for mCDONALDS ARCH">
            <a:extLst>
              <a:ext uri="{FF2B5EF4-FFF2-40B4-BE49-F238E27FC236}">
                <a16:creationId xmlns:a16="http://schemas.microsoft.com/office/drawing/2014/main" id="{38F07FEB-797F-49EC-BE07-69B02EF0CCA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61522" y="5181600"/>
            <a:ext cx="1442055" cy="1006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5542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5" name="Picture 74">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7" name="Picture 76">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9" name="Oval 78">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1" name="Picture 80">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3" name="Picture 82">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5" name="Rectangle 84">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7" name="Rectangle 8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294" name="Picture 6" descr="Image result for Golden MACDONALDS">
            <a:extLst>
              <a:ext uri="{FF2B5EF4-FFF2-40B4-BE49-F238E27FC236}">
                <a16:creationId xmlns:a16="http://schemas.microsoft.com/office/drawing/2014/main" id="{3260C359-7AF6-4533-95E5-03D330E6C3F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9058" r="3" b="12791"/>
          <a:stretch/>
        </p:blipFill>
        <p:spPr bwMode="auto">
          <a:xfrm>
            <a:off x="7220078" y="10"/>
            <a:ext cx="4971922" cy="2285990"/>
          </a:xfrm>
          <a:custGeom>
            <a:avLst/>
            <a:gdLst/>
            <a:ahLst/>
            <a:cxnLst/>
            <a:rect l="l" t="t" r="r" b="b"/>
            <a:pathLst>
              <a:path w="4971922" h="2286000">
                <a:moveTo>
                  <a:pt x="0" y="0"/>
                </a:moveTo>
                <a:lnTo>
                  <a:pt x="1343538" y="0"/>
                </a:lnTo>
                <a:lnTo>
                  <a:pt x="1343538" y="1"/>
                </a:lnTo>
                <a:lnTo>
                  <a:pt x="4971922" y="1"/>
                </a:lnTo>
                <a:lnTo>
                  <a:pt x="4971922" y="2286000"/>
                </a:lnTo>
                <a:lnTo>
                  <a:pt x="232518" y="2286000"/>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D8890BA-69C2-4066-A346-AB3ABA61EF2F}"/>
              </a:ext>
            </a:extLst>
          </p:cNvPr>
          <p:cNvSpPr txBox="1"/>
          <p:nvPr/>
        </p:nvSpPr>
        <p:spPr>
          <a:xfrm>
            <a:off x="601440" y="1472381"/>
            <a:ext cx="6188189" cy="3785419"/>
          </a:xfrm>
          <a:prstGeom prst="rect">
            <a:avLst/>
          </a:prstGeom>
        </p:spPr>
        <p:txBody>
          <a:bodyPr vert="horz" lIns="91440" tIns="45720" rIns="91440" bIns="45720" rtlCol="0">
            <a:normAutofit/>
          </a:bodyPr>
          <a:lstStyle/>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When we when we think of the impact of communication to customers of McDonald's there are various methods of communication where McDonald's almost infiltrated the cultural and specific mindset of many communities to earn their rank as the number one fast food company in the world.</a:t>
            </a:r>
          </a:p>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The strategies and methods remain among the most effective and simple methods of communication in the history of retail business</a:t>
            </a:r>
          </a:p>
          <a:p>
            <a:pPr>
              <a:lnSpc>
                <a:spcPct val="90000"/>
              </a:lnSpc>
              <a:spcBef>
                <a:spcPts val="1000"/>
              </a:spcBef>
              <a:buClr>
                <a:schemeClr val="bg2">
                  <a:lumMod val="40000"/>
                  <a:lumOff val="60000"/>
                </a:schemeClr>
              </a:buClr>
              <a:buSzPct val="80000"/>
              <a:buFont typeface="Wingdings 3" charset="2"/>
              <a:buChar char=""/>
            </a:pPr>
            <a:r>
              <a:rPr lang="en-US" sz="1500" dirty="0">
                <a:solidFill>
                  <a:srgbClr val="FFFFFF"/>
                </a:solidFill>
                <a:latin typeface="+mj-lt"/>
                <a:ea typeface="+mj-ea"/>
                <a:cs typeface="+mj-cs"/>
              </a:rPr>
              <a:t>When McDonald’s spread their message to boost footfall and brand image, they did it by linking in with newspapers, magazines, and the film Industry they got the message out to all different consumers meaning that the methods of communication were a total success and continue to be an outright success in the modern area.</a:t>
            </a:r>
            <a:endParaRPr lang="en-US" sz="1500" dirty="0">
              <a:solidFill>
                <a:srgbClr val="FFFFFF"/>
              </a:solidFill>
              <a:effectLst/>
              <a:latin typeface="+mj-lt"/>
              <a:ea typeface="+mj-ea"/>
              <a:cs typeface="+mj-cs"/>
            </a:endParaRPr>
          </a:p>
        </p:txBody>
      </p:sp>
      <p:pic>
        <p:nvPicPr>
          <p:cNvPr id="12292" name="Picture 4" descr="Image result for happy meals#">
            <a:extLst>
              <a:ext uri="{FF2B5EF4-FFF2-40B4-BE49-F238E27FC236}">
                <a16:creationId xmlns:a16="http://schemas.microsoft.com/office/drawing/2014/main" id="{B7965289-947E-41F4-854F-C717AFBC350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7290" b="22770"/>
          <a:stretch/>
        </p:blipFill>
        <p:spPr bwMode="auto">
          <a:xfrm>
            <a:off x="7437114" y="2286000"/>
            <a:ext cx="4754886" cy="2286000"/>
          </a:xfrm>
          <a:custGeom>
            <a:avLst/>
            <a:gdLst/>
            <a:ahLst/>
            <a:cxnLst/>
            <a:rect l="l" t="t" r="r" b="b"/>
            <a:pathLst>
              <a:path w="4754886" h="2286000">
                <a:moveTo>
                  <a:pt x="15482" y="0"/>
                </a:moveTo>
                <a:lnTo>
                  <a:pt x="4754886" y="0"/>
                </a:lnTo>
                <a:lnTo>
                  <a:pt x="4754886" y="2286000"/>
                </a:lnTo>
                <a:lnTo>
                  <a:pt x="0" y="2286000"/>
                </a:lnTo>
                <a:lnTo>
                  <a:pt x="8036" y="2135352"/>
                </a:lnTo>
                <a:lnTo>
                  <a:pt x="12742" y="2007793"/>
                </a:lnTo>
                <a:lnTo>
                  <a:pt x="17953" y="1877492"/>
                </a:lnTo>
                <a:lnTo>
                  <a:pt x="22827" y="1745133"/>
                </a:lnTo>
                <a:lnTo>
                  <a:pt x="26021" y="1612087"/>
                </a:lnTo>
                <a:lnTo>
                  <a:pt x="28879" y="1476299"/>
                </a:lnTo>
                <a:lnTo>
                  <a:pt x="31904" y="1339139"/>
                </a:lnTo>
                <a:lnTo>
                  <a:pt x="33921" y="1199236"/>
                </a:lnTo>
                <a:lnTo>
                  <a:pt x="33921" y="1057961"/>
                </a:lnTo>
                <a:lnTo>
                  <a:pt x="34930" y="915315"/>
                </a:lnTo>
                <a:lnTo>
                  <a:pt x="33921" y="771297"/>
                </a:lnTo>
                <a:lnTo>
                  <a:pt x="31904" y="625221"/>
                </a:lnTo>
                <a:lnTo>
                  <a:pt x="30055" y="479146"/>
                </a:lnTo>
                <a:lnTo>
                  <a:pt x="26021" y="331013"/>
                </a:lnTo>
                <a:lnTo>
                  <a:pt x="21819" y="181509"/>
                </a:lnTo>
                <a:lnTo>
                  <a:pt x="16944" y="32004"/>
                </a:lnTo>
                <a:close/>
              </a:path>
            </a:pathLst>
          </a:custGeom>
          <a:noFill/>
          <a:extLst>
            <a:ext uri="{909E8E84-426E-40DD-AFC4-6F175D3DCCD1}">
              <a14:hiddenFill xmlns:a14="http://schemas.microsoft.com/office/drawing/2010/main">
                <a:solidFill>
                  <a:srgbClr val="FFFFFF"/>
                </a:solidFill>
              </a14:hiddenFill>
            </a:ext>
          </a:extLst>
        </p:spPr>
      </p:pic>
      <p:pic>
        <p:nvPicPr>
          <p:cNvPr id="12290" name="Picture 2" descr="Image result for Mcdonalds in movies">
            <a:extLst>
              <a:ext uri="{FF2B5EF4-FFF2-40B4-BE49-F238E27FC236}">
                <a16:creationId xmlns:a16="http://schemas.microsoft.com/office/drawing/2014/main" id="{CF71F528-F373-4ECA-AD79-8993E5F5BA5A}"/>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1" b="32172"/>
          <a:stretch/>
        </p:blipFill>
        <p:spPr bwMode="auto">
          <a:xfrm>
            <a:off x="7218902" y="4572000"/>
            <a:ext cx="4973099" cy="2286000"/>
          </a:xfrm>
          <a:custGeom>
            <a:avLst/>
            <a:gdLst/>
            <a:ahLst/>
            <a:cxnLst/>
            <a:rect l="l" t="t" r="r" b="b"/>
            <a:pathLst>
              <a:path w="4973099" h="2286000">
                <a:moveTo>
                  <a:pt x="218212" y="0"/>
                </a:moveTo>
                <a:lnTo>
                  <a:pt x="4973099" y="0"/>
                </a:lnTo>
                <a:lnTo>
                  <a:pt x="4973099" y="2286000"/>
                </a:lnTo>
                <a:lnTo>
                  <a:pt x="897889" y="2286000"/>
                </a:lnTo>
                <a:lnTo>
                  <a:pt x="0" y="2286000"/>
                </a:lnTo>
                <a:lnTo>
                  <a:pt x="5883" y="2245538"/>
                </a:lnTo>
                <a:lnTo>
                  <a:pt x="23197" y="2126894"/>
                </a:lnTo>
                <a:lnTo>
                  <a:pt x="35299" y="2040483"/>
                </a:lnTo>
                <a:lnTo>
                  <a:pt x="48074" y="1937613"/>
                </a:lnTo>
                <a:lnTo>
                  <a:pt x="63370" y="1815541"/>
                </a:lnTo>
                <a:lnTo>
                  <a:pt x="79507" y="1680438"/>
                </a:lnTo>
                <a:lnTo>
                  <a:pt x="96484" y="1528191"/>
                </a:lnTo>
                <a:lnTo>
                  <a:pt x="114469" y="1362227"/>
                </a:lnTo>
                <a:lnTo>
                  <a:pt x="132455" y="1181862"/>
                </a:lnTo>
                <a:lnTo>
                  <a:pt x="150776" y="989838"/>
                </a:lnTo>
                <a:lnTo>
                  <a:pt x="167753" y="782726"/>
                </a:lnTo>
                <a:lnTo>
                  <a:pt x="184058" y="566013"/>
                </a:lnTo>
                <a:lnTo>
                  <a:pt x="198850" y="336956"/>
                </a:lnTo>
                <a:lnTo>
                  <a:pt x="212969" y="9829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5445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C60BFBA-5D17-FB47-BB2A-174ADF3ACF94}"/>
              </a:ext>
            </a:extLst>
          </p:cNvPr>
          <p:cNvSpPr/>
          <p:nvPr/>
        </p:nvSpPr>
        <p:spPr>
          <a:xfrm>
            <a:off x="470440" y="271636"/>
            <a:ext cx="2273378" cy="553998"/>
          </a:xfrm>
          <a:prstGeom prst="rect">
            <a:avLst/>
          </a:prstGeom>
          <a:noFill/>
        </p:spPr>
        <p:txBody>
          <a:bodyPr wrap="none" lIns="91440" tIns="45720" rIns="91440" bIns="45720">
            <a:spAutoFit/>
          </a:bodyPr>
          <a:lstStyle/>
          <a:p>
            <a:pPr algn="ctr"/>
            <a:r>
              <a:rPr lang="en-GB" sz="3000" b="1" i="1" u="sng" dirty="0">
                <a:ln w="0"/>
                <a:effectLst>
                  <a:outerShdw blurRad="38100" dist="19050" dir="2700000" algn="tl" rotWithShape="0">
                    <a:schemeClr val="dk1">
                      <a:alpha val="40000"/>
                    </a:schemeClr>
                  </a:outerShdw>
                </a:effectLst>
              </a:rPr>
              <a:t>References</a:t>
            </a:r>
            <a:endParaRPr lang="en-GB" sz="3000" b="1" i="1" u="sng"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A9EC56EC-5B17-B041-90EA-EC20B43946EB}"/>
              </a:ext>
            </a:extLst>
          </p:cNvPr>
          <p:cNvSpPr/>
          <p:nvPr/>
        </p:nvSpPr>
        <p:spPr>
          <a:xfrm>
            <a:off x="470439" y="1336030"/>
            <a:ext cx="12832605" cy="369332"/>
          </a:xfrm>
          <a:prstGeom prst="rect">
            <a:avLst/>
          </a:prstGeom>
        </p:spPr>
        <p:txBody>
          <a:bodyPr wrap="square">
            <a:spAutoFit/>
          </a:bodyPr>
          <a:lstStyle/>
          <a:p>
            <a:r>
              <a:rPr lang="en-US" dirty="0"/>
              <a:t>http://www.penacclaims.com/wp-content/uploads/2018/08/Alankar-Gupta2.pdf</a:t>
            </a:r>
          </a:p>
        </p:txBody>
      </p:sp>
      <p:sp>
        <p:nvSpPr>
          <p:cNvPr id="7" name="Rectangle 6">
            <a:extLst>
              <a:ext uri="{FF2B5EF4-FFF2-40B4-BE49-F238E27FC236}">
                <a16:creationId xmlns:a16="http://schemas.microsoft.com/office/drawing/2014/main" id="{622B16F9-DCCE-FC4A-AC6F-BE5280B5A6A7}"/>
              </a:ext>
            </a:extLst>
          </p:cNvPr>
          <p:cNvSpPr/>
          <p:nvPr/>
        </p:nvSpPr>
        <p:spPr>
          <a:xfrm>
            <a:off x="470439" y="1520696"/>
            <a:ext cx="8316686" cy="646331"/>
          </a:xfrm>
          <a:prstGeom prst="rect">
            <a:avLst/>
          </a:prstGeom>
        </p:spPr>
        <p:txBody>
          <a:bodyPr wrap="square">
            <a:spAutoFit/>
          </a:bodyPr>
          <a:lstStyle/>
          <a:p>
            <a:br>
              <a:rPr lang="en-GB" dirty="0"/>
            </a:br>
            <a:r>
              <a:rPr lang="en-GB" u="sng" dirty="0">
                <a:latin typeface="arial" panose="020B0604020202020204" pitchFamily="34" charset="0"/>
              </a:rPr>
              <a:t>http://</a:t>
            </a:r>
            <a:r>
              <a:rPr lang="en-GB" u="sng" dirty="0" err="1">
                <a:latin typeface="arial" panose="020B0604020202020204" pitchFamily="34" charset="0"/>
              </a:rPr>
              <a:t>www.penacclaims.com</a:t>
            </a:r>
            <a:r>
              <a:rPr lang="en-GB" u="sng" dirty="0">
                <a:latin typeface="arial" panose="020B0604020202020204" pitchFamily="34" charset="0"/>
              </a:rPr>
              <a:t>/</a:t>
            </a:r>
            <a:r>
              <a:rPr lang="en-GB" u="sng" dirty="0" err="1">
                <a:latin typeface="arial" panose="020B0604020202020204" pitchFamily="34" charset="0"/>
              </a:rPr>
              <a:t>wp</a:t>
            </a:r>
            <a:r>
              <a:rPr lang="en-GB" u="sng" dirty="0">
                <a:latin typeface="arial" panose="020B0604020202020204" pitchFamily="34" charset="0"/>
              </a:rPr>
              <a:t>-content/uploads/2018/08/Alankar-Gupta2.pdf</a:t>
            </a:r>
            <a:endParaRPr lang="en-US" dirty="0"/>
          </a:p>
        </p:txBody>
      </p:sp>
      <p:sp>
        <p:nvSpPr>
          <p:cNvPr id="8" name="TextBox 7">
            <a:extLst>
              <a:ext uri="{FF2B5EF4-FFF2-40B4-BE49-F238E27FC236}">
                <a16:creationId xmlns:a16="http://schemas.microsoft.com/office/drawing/2014/main" id="{4A0B9F48-8AA3-044B-8818-5DBF8C74B366}"/>
              </a:ext>
            </a:extLst>
          </p:cNvPr>
          <p:cNvSpPr txBox="1"/>
          <p:nvPr/>
        </p:nvSpPr>
        <p:spPr>
          <a:xfrm>
            <a:off x="470439" y="2890684"/>
            <a:ext cx="10856322" cy="2862322"/>
          </a:xfrm>
          <a:prstGeom prst="rect">
            <a:avLst/>
          </a:prstGeom>
          <a:noFill/>
        </p:spPr>
        <p:txBody>
          <a:bodyPr wrap="square" rtlCol="0">
            <a:spAutoFit/>
          </a:bodyPr>
          <a:lstStyle/>
          <a:p>
            <a:pPr marL="285750" indent="-285750">
              <a:buFont typeface="Arial" panose="020B0604020202020204" pitchFamily="34" charset="0"/>
              <a:buChar char="•"/>
            </a:pPr>
            <a:r>
              <a:rPr lang="en-US" dirty="0"/>
              <a:t>McDonalds.com.2021. FAQS| McDonald’s UK. (online) Available at: </a:t>
            </a:r>
            <a:r>
              <a:rPr lang="en-US" dirty="0">
                <a:hlinkClick r:id="rId2"/>
              </a:rPr>
              <a:t>https://www.mcdonalds.com/gb/en/gb/help/faq/18511-how-do-mecdonalds-communicate-internally-ie-with-emplyees-and-stakeholders-externally-ie-to-press-and-to-its-customers.htm|(accessed</a:t>
            </a:r>
            <a:r>
              <a:rPr lang="en-US" dirty="0"/>
              <a:t> 3 November 2021).</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Lloyd, V. and Lloyd, V., 2021 Communication- we’re loving it!. (online) the HRDIRECTOR.</a:t>
            </a:r>
          </a:p>
          <a:p>
            <a:r>
              <a:rPr lang="en-US" dirty="0"/>
              <a:t>Available at: </a:t>
            </a:r>
            <a:r>
              <a:rPr lang="en-US" dirty="0">
                <a:hlinkClick r:id="rId3"/>
              </a:rPr>
              <a:t>https://www.thedirector.com/features/branding.mcdonalds_communication-(Accessed</a:t>
            </a:r>
            <a:r>
              <a:rPr lang="en-US" dirty="0"/>
              <a:t> 3 November 2021).</a:t>
            </a:r>
          </a:p>
          <a:p>
            <a:endParaRPr lang="en-US" dirty="0"/>
          </a:p>
          <a:p>
            <a:endParaRPr lang="en-US" dirty="0"/>
          </a:p>
        </p:txBody>
      </p:sp>
    </p:spTree>
    <p:extLst>
      <p:ext uri="{BB962C8B-B14F-4D97-AF65-F5344CB8AC3E}">
        <p14:creationId xmlns:p14="http://schemas.microsoft.com/office/powerpoint/2010/main" val="1545478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A3FDAE0-617A-E243-A36A-D0173DE3077F}"/>
              </a:ext>
            </a:extLst>
          </p:cNvPr>
          <p:cNvGraphicFramePr>
            <a:graphicFrameLocks noGrp="1"/>
          </p:cNvGraphicFramePr>
          <p:nvPr>
            <p:extLst>
              <p:ext uri="{D42A27DB-BD31-4B8C-83A1-F6EECF244321}">
                <p14:modId xmlns:p14="http://schemas.microsoft.com/office/powerpoint/2010/main" val="776821988"/>
              </p:ext>
            </p:extLst>
          </p:nvPr>
        </p:nvGraphicFramePr>
        <p:xfrm>
          <a:off x="1000123" y="812800"/>
          <a:ext cx="10277477" cy="5528232"/>
        </p:xfrm>
        <a:graphic>
          <a:graphicData uri="http://schemas.openxmlformats.org/drawingml/2006/table">
            <a:tbl>
              <a:tblPr firstRow="1" bandRow="1">
                <a:tableStyleId>{5C22544A-7EE6-4342-B048-85BDC9FD1C3A}</a:tableStyleId>
              </a:tblPr>
              <a:tblGrid>
                <a:gridCol w="3706870">
                  <a:extLst>
                    <a:ext uri="{9D8B030D-6E8A-4147-A177-3AD203B41FA5}">
                      <a16:colId xmlns:a16="http://schemas.microsoft.com/office/drawing/2014/main" val="1381715570"/>
                    </a:ext>
                  </a:extLst>
                </a:gridCol>
                <a:gridCol w="6570607">
                  <a:extLst>
                    <a:ext uri="{9D8B030D-6E8A-4147-A177-3AD203B41FA5}">
                      <a16:colId xmlns:a16="http://schemas.microsoft.com/office/drawing/2014/main" val="3579679796"/>
                    </a:ext>
                  </a:extLst>
                </a:gridCol>
              </a:tblGrid>
              <a:tr h="449537">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1687752">
                <a:tc>
                  <a:txBody>
                    <a:bodyPr/>
                    <a:lstStyle/>
                    <a:p>
                      <a:r>
                        <a:rPr lang="en-GB" dirty="0"/>
                        <a:t>Who was in your team? </a:t>
                      </a:r>
                    </a:p>
                  </a:txBody>
                  <a:tcPr/>
                </a:tc>
                <a:tc>
                  <a:txBody>
                    <a:bodyPr/>
                    <a:lstStyle/>
                    <a:p>
                      <a:r>
                        <a:rPr lang="en-GB"/>
                        <a:t>Waqar Ali</a:t>
                      </a:r>
                      <a:endParaRPr lang="en-GB" dirty="0"/>
                    </a:p>
                    <a:p>
                      <a:r>
                        <a:rPr lang="en-GB" dirty="0"/>
                        <a:t>Tassadaq Hussain</a:t>
                      </a:r>
                    </a:p>
                    <a:p>
                      <a:r>
                        <a:rPr lang="en-GB" dirty="0" err="1"/>
                        <a:t>Alexandru</a:t>
                      </a:r>
                      <a:r>
                        <a:rPr lang="en-GB" dirty="0"/>
                        <a:t> Marian </a:t>
                      </a:r>
                      <a:r>
                        <a:rPr lang="en-GB" dirty="0" err="1"/>
                        <a:t>Ispas</a:t>
                      </a:r>
                      <a:endParaRPr lang="en-GB" dirty="0"/>
                    </a:p>
                    <a:p>
                      <a:endParaRPr lang="en-GB" dirty="0"/>
                    </a:p>
                  </a:txBody>
                  <a:tcPr/>
                </a:tc>
                <a:extLst>
                  <a:ext uri="{0D108BD9-81ED-4DB2-BD59-A6C34878D82A}">
                    <a16:rowId xmlns:a16="http://schemas.microsoft.com/office/drawing/2014/main" val="2318373457"/>
                  </a:ext>
                </a:extLst>
              </a:tr>
              <a:tr h="8990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Fantastic Team work/ Great Communication skills</a:t>
                      </a:r>
                    </a:p>
                    <a:p>
                      <a:r>
                        <a:rPr lang="en-GB" dirty="0"/>
                        <a:t>Always listened to the ideas given and had great contributions</a:t>
                      </a:r>
                    </a:p>
                  </a:txBody>
                  <a:tcPr/>
                </a:tc>
                <a:extLst>
                  <a:ext uri="{0D108BD9-81ED-4DB2-BD59-A6C34878D82A}">
                    <a16:rowId xmlns:a16="http://schemas.microsoft.com/office/drawing/2014/main" val="2507276796"/>
                  </a:ext>
                </a:extLst>
              </a:tr>
              <a:tr h="8990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We found the brief to be very challenging but worked together to overcome these issues</a:t>
                      </a:r>
                    </a:p>
                  </a:txBody>
                  <a:tcPr/>
                </a:tc>
                <a:extLst>
                  <a:ext uri="{0D108BD9-81ED-4DB2-BD59-A6C34878D82A}">
                    <a16:rowId xmlns:a16="http://schemas.microsoft.com/office/drawing/2014/main" val="1913256840"/>
                  </a:ext>
                </a:extLst>
              </a:tr>
              <a:tr h="8990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Nothing as I really enjoyed working with these 3 </a:t>
                      </a:r>
                    </a:p>
                  </a:txBody>
                  <a:tcPr/>
                </a:tc>
                <a:extLst>
                  <a:ext uri="{0D108BD9-81ED-4DB2-BD59-A6C34878D82A}">
                    <a16:rowId xmlns:a16="http://schemas.microsoft.com/office/drawing/2014/main" val="771358641"/>
                  </a:ext>
                </a:extLst>
              </a:tr>
              <a:tr h="629352">
                <a:tc>
                  <a:txBody>
                    <a:bodyPr/>
                    <a:lstStyle/>
                    <a:p>
                      <a:r>
                        <a:rPr lang="en-GB" dirty="0"/>
                        <a:t>How would you rate your team working? Out of 10? </a:t>
                      </a:r>
                    </a:p>
                  </a:txBody>
                  <a:tcPr/>
                </a:tc>
                <a:tc>
                  <a:txBody>
                    <a:bodyPr/>
                    <a:lstStyle/>
                    <a:p>
                      <a:r>
                        <a:rPr lang="en-GB" dirty="0"/>
                        <a:t> 9/10 all round great working </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3615376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573</TotalTime>
  <Words>1288</Words>
  <Application>Microsoft Macintosh PowerPoint</Application>
  <PresentationFormat>Widescreen</PresentationFormat>
  <Paragraphs>95</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arial</vt:lpstr>
      <vt:lpstr>Century Gothic</vt:lpstr>
      <vt:lpstr>Times</vt:lpstr>
      <vt:lpstr>Wingdings 3</vt:lpstr>
      <vt:lpstr>Ion</vt:lpstr>
      <vt:lpstr>McDonalds Fast Food Company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Communication barriers between employee and manager in McDonald’s   In every type of organization there arise various types of barriers which reduce the effectiveness and efficiency of the organization.  For example, In McDonald’s the relations between the employee and the manager were not good as the manager having a higher post didn’t speak to his employee firmly enough </vt:lpstr>
      <vt:lpstr>  Communication between customers and organizations employee  Most of the employees dealing with customers are found females in McDonalds who are well trained by the organization so that they can understand what a customer wants. The main type pf barrier which is faced by the organization while dealing with different customers is Linguistic Barrier.  Linguistic Barrier- It is a barrier in which the two speakers don’t have a common language. One speakers is unable to understand the language of another. For example a foreign customer wants to order a burger and French fries, but he is unable to communicate to the worker in McDonald’s as English is an alien language for him.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Bussiness Setting</dc:title>
  <dc:creator>Paraschiva Nunuca (2029228)</dc:creator>
  <cp:lastModifiedBy>Paraschiva Nunuca (2029228)</cp:lastModifiedBy>
  <cp:revision>17</cp:revision>
  <dcterms:created xsi:type="dcterms:W3CDTF">2021-11-10T18:46:48Z</dcterms:created>
  <dcterms:modified xsi:type="dcterms:W3CDTF">2021-11-22T23:27:57Z</dcterms:modified>
</cp:coreProperties>
</file>