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542" autoAdjust="0"/>
  </p:normalViewPr>
  <p:slideViewPr>
    <p:cSldViewPr snapToGrid="0" snapToObjects="1">
      <p:cViewPr>
        <p:scale>
          <a:sx n="35" d="100"/>
          <a:sy n="35" d="100"/>
        </p:scale>
        <p:origin x="2180" y="2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7.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62A02F-5529-49D1-B371-AFFF0F97ED8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D9F052C-5DCF-4A19-95DB-520D2E80F98A}">
      <dgm:prSet/>
      <dgm:spPr/>
      <dgm:t>
        <a:bodyPr/>
        <a:lstStyle/>
        <a:p>
          <a:r>
            <a:rPr lang="en-GB"/>
            <a:t>International MICE conference &amp; networking (Getz, 2012)</a:t>
          </a:r>
          <a:endParaRPr lang="en-US"/>
        </a:p>
      </dgm:t>
    </dgm:pt>
    <dgm:pt modelId="{4A403486-1F9E-4C53-9B74-7A6D2D0C7F4A}" type="parTrans" cxnId="{C2AF0344-4F02-43FE-A51F-47DD31CF6B94}">
      <dgm:prSet/>
      <dgm:spPr/>
      <dgm:t>
        <a:bodyPr/>
        <a:lstStyle/>
        <a:p>
          <a:endParaRPr lang="en-US"/>
        </a:p>
      </dgm:t>
    </dgm:pt>
    <dgm:pt modelId="{154F89E8-0EA6-4A3A-8239-A90E27081A09}" type="sibTrans" cxnId="{C2AF0344-4F02-43FE-A51F-47DD31CF6B94}">
      <dgm:prSet/>
      <dgm:spPr/>
      <dgm:t>
        <a:bodyPr/>
        <a:lstStyle/>
        <a:p>
          <a:endParaRPr lang="en-US"/>
        </a:p>
      </dgm:t>
    </dgm:pt>
    <dgm:pt modelId="{CA8E1282-BAFB-4B66-9FE3-726AB2219ADC}">
      <dgm:prSet/>
      <dgm:spPr/>
      <dgm:t>
        <a:bodyPr/>
        <a:lstStyle/>
        <a:p>
          <a:r>
            <a:rPr lang="en-GB"/>
            <a:t>Theme: Business, culture &amp; nature under ‘Croeso’</a:t>
          </a:r>
          <a:endParaRPr lang="en-US"/>
        </a:p>
      </dgm:t>
    </dgm:pt>
    <dgm:pt modelId="{AC2FE2E9-C4ED-4829-A92D-98988AD451BF}" type="parTrans" cxnId="{40F52173-446F-4993-8C83-BCA3FF0934C2}">
      <dgm:prSet/>
      <dgm:spPr/>
      <dgm:t>
        <a:bodyPr/>
        <a:lstStyle/>
        <a:p>
          <a:endParaRPr lang="en-US"/>
        </a:p>
      </dgm:t>
    </dgm:pt>
    <dgm:pt modelId="{E9F09517-AEC8-4FAE-AA22-59164FC4B75E}" type="sibTrans" cxnId="{40F52173-446F-4993-8C83-BCA3FF0934C2}">
      <dgm:prSet/>
      <dgm:spPr/>
      <dgm:t>
        <a:bodyPr/>
        <a:lstStyle/>
        <a:p>
          <a:endParaRPr lang="en-US"/>
        </a:p>
      </dgm:t>
    </dgm:pt>
    <dgm:pt modelId="{C8562346-993F-4809-B908-436A1FAF5700}">
      <dgm:prSet/>
      <dgm:spPr/>
      <dgm:t>
        <a:bodyPr/>
        <a:lstStyle/>
        <a:p>
          <a:r>
            <a:rPr lang="en-GB"/>
            <a:t>Dates: 3–5 July 2025</a:t>
          </a:r>
          <a:endParaRPr lang="en-US"/>
        </a:p>
      </dgm:t>
    </dgm:pt>
    <dgm:pt modelId="{772673B9-D29B-4CFD-9D35-53BB8993AEBF}" type="parTrans" cxnId="{1C4FEA55-7CBE-44AA-9BC9-1FA0CD83C126}">
      <dgm:prSet/>
      <dgm:spPr/>
      <dgm:t>
        <a:bodyPr/>
        <a:lstStyle/>
        <a:p>
          <a:endParaRPr lang="en-US"/>
        </a:p>
      </dgm:t>
    </dgm:pt>
    <dgm:pt modelId="{FDE548EC-F87A-47B2-BF3F-21DDF23F9C6A}" type="sibTrans" cxnId="{1C4FEA55-7CBE-44AA-9BC9-1FA0CD83C126}">
      <dgm:prSet/>
      <dgm:spPr/>
      <dgm:t>
        <a:bodyPr/>
        <a:lstStyle/>
        <a:p>
          <a:endParaRPr lang="en-US"/>
        </a:p>
      </dgm:t>
    </dgm:pt>
    <dgm:pt modelId="{0EE920F7-E2F0-441F-BD83-29FDB5F829F0}">
      <dgm:prSet/>
      <dgm:spPr/>
      <dgm:t>
        <a:bodyPr/>
        <a:lstStyle/>
        <a:p>
          <a:r>
            <a:rPr lang="en-GB"/>
            <a:t>Location: Plas y Brenin</a:t>
          </a:r>
          <a:endParaRPr lang="en-US"/>
        </a:p>
      </dgm:t>
    </dgm:pt>
    <dgm:pt modelId="{1ABD32F5-B920-4824-A634-E437652B5DB4}" type="parTrans" cxnId="{CF3A671F-3C3B-4C3B-8292-E458DE7B08C6}">
      <dgm:prSet/>
      <dgm:spPr/>
      <dgm:t>
        <a:bodyPr/>
        <a:lstStyle/>
        <a:p>
          <a:endParaRPr lang="en-US"/>
        </a:p>
      </dgm:t>
    </dgm:pt>
    <dgm:pt modelId="{2133E880-F55F-46FF-87E3-F27ADC44D987}" type="sibTrans" cxnId="{CF3A671F-3C3B-4C3B-8292-E458DE7B08C6}">
      <dgm:prSet/>
      <dgm:spPr/>
      <dgm:t>
        <a:bodyPr/>
        <a:lstStyle/>
        <a:p>
          <a:endParaRPr lang="en-US"/>
        </a:p>
      </dgm:t>
    </dgm:pt>
    <dgm:pt modelId="{44BDB1A4-87F4-4834-A24E-DCD141370B28}">
      <dgm:prSet/>
      <dgm:spPr/>
      <dgm:t>
        <a:bodyPr/>
        <a:lstStyle/>
        <a:p>
          <a:r>
            <a:rPr lang="en-GB"/>
            <a:t>Objectives: Position, Partner, Showcase</a:t>
          </a:r>
          <a:endParaRPr lang="en-US"/>
        </a:p>
      </dgm:t>
    </dgm:pt>
    <dgm:pt modelId="{33F736FD-5236-49F0-A379-9DC31FB29CAA}" type="parTrans" cxnId="{9D7839FB-5623-4245-9A5F-1E3061ABF618}">
      <dgm:prSet/>
      <dgm:spPr/>
      <dgm:t>
        <a:bodyPr/>
        <a:lstStyle/>
        <a:p>
          <a:endParaRPr lang="en-US"/>
        </a:p>
      </dgm:t>
    </dgm:pt>
    <dgm:pt modelId="{F629D182-9918-48BA-BF05-F847A8A7EA8A}" type="sibTrans" cxnId="{9D7839FB-5623-4245-9A5F-1E3061ABF618}">
      <dgm:prSet/>
      <dgm:spPr/>
      <dgm:t>
        <a:bodyPr/>
        <a:lstStyle/>
        <a:p>
          <a:endParaRPr lang="en-US"/>
        </a:p>
      </dgm:t>
    </dgm:pt>
    <dgm:pt modelId="{A3D5959E-51E6-4CCB-834E-BCF2CD889871}" type="pres">
      <dgm:prSet presAssocID="{9462A02F-5529-49D1-B371-AFFF0F97ED8A}" presName="diagram" presStyleCnt="0">
        <dgm:presLayoutVars>
          <dgm:dir/>
          <dgm:resizeHandles val="exact"/>
        </dgm:presLayoutVars>
      </dgm:prSet>
      <dgm:spPr/>
    </dgm:pt>
    <dgm:pt modelId="{3FF73123-0D50-4FB7-8F7E-D1073364F9D7}" type="pres">
      <dgm:prSet presAssocID="{4D9F052C-5DCF-4A19-95DB-520D2E80F98A}" presName="node" presStyleLbl="node1" presStyleIdx="0" presStyleCnt="5">
        <dgm:presLayoutVars>
          <dgm:bulletEnabled val="1"/>
        </dgm:presLayoutVars>
      </dgm:prSet>
      <dgm:spPr/>
    </dgm:pt>
    <dgm:pt modelId="{0A240796-BC8A-4827-A2C4-31ED32625C84}" type="pres">
      <dgm:prSet presAssocID="{154F89E8-0EA6-4A3A-8239-A90E27081A09}" presName="sibTrans" presStyleCnt="0"/>
      <dgm:spPr/>
    </dgm:pt>
    <dgm:pt modelId="{12EDD347-087A-4DC2-AA72-3A97C9FCB6F8}" type="pres">
      <dgm:prSet presAssocID="{CA8E1282-BAFB-4B66-9FE3-726AB2219ADC}" presName="node" presStyleLbl="node1" presStyleIdx="1" presStyleCnt="5">
        <dgm:presLayoutVars>
          <dgm:bulletEnabled val="1"/>
        </dgm:presLayoutVars>
      </dgm:prSet>
      <dgm:spPr/>
    </dgm:pt>
    <dgm:pt modelId="{B9FB8368-1672-4F5C-ADD3-01F2EA816373}" type="pres">
      <dgm:prSet presAssocID="{E9F09517-AEC8-4FAE-AA22-59164FC4B75E}" presName="sibTrans" presStyleCnt="0"/>
      <dgm:spPr/>
    </dgm:pt>
    <dgm:pt modelId="{87C019BD-8994-438C-9EA7-B2F15CA19495}" type="pres">
      <dgm:prSet presAssocID="{C8562346-993F-4809-B908-436A1FAF5700}" presName="node" presStyleLbl="node1" presStyleIdx="2" presStyleCnt="5">
        <dgm:presLayoutVars>
          <dgm:bulletEnabled val="1"/>
        </dgm:presLayoutVars>
      </dgm:prSet>
      <dgm:spPr/>
    </dgm:pt>
    <dgm:pt modelId="{256A70BA-AB9B-454B-870B-A45AA730EB50}" type="pres">
      <dgm:prSet presAssocID="{FDE548EC-F87A-47B2-BF3F-21DDF23F9C6A}" presName="sibTrans" presStyleCnt="0"/>
      <dgm:spPr/>
    </dgm:pt>
    <dgm:pt modelId="{89421AC6-9BE5-41A5-BEDA-1B2A942B5470}" type="pres">
      <dgm:prSet presAssocID="{0EE920F7-E2F0-441F-BD83-29FDB5F829F0}" presName="node" presStyleLbl="node1" presStyleIdx="3" presStyleCnt="5">
        <dgm:presLayoutVars>
          <dgm:bulletEnabled val="1"/>
        </dgm:presLayoutVars>
      </dgm:prSet>
      <dgm:spPr/>
    </dgm:pt>
    <dgm:pt modelId="{7ED76DC8-A5F3-4EF3-B413-EAABE620C275}" type="pres">
      <dgm:prSet presAssocID="{2133E880-F55F-46FF-87E3-F27ADC44D987}" presName="sibTrans" presStyleCnt="0"/>
      <dgm:spPr/>
    </dgm:pt>
    <dgm:pt modelId="{514D9AEC-41ED-47E5-A792-74D9F80E0800}" type="pres">
      <dgm:prSet presAssocID="{44BDB1A4-87F4-4834-A24E-DCD141370B28}" presName="node" presStyleLbl="node1" presStyleIdx="4" presStyleCnt="5">
        <dgm:presLayoutVars>
          <dgm:bulletEnabled val="1"/>
        </dgm:presLayoutVars>
      </dgm:prSet>
      <dgm:spPr/>
    </dgm:pt>
  </dgm:ptLst>
  <dgm:cxnLst>
    <dgm:cxn modelId="{CF3A671F-3C3B-4C3B-8292-E458DE7B08C6}" srcId="{9462A02F-5529-49D1-B371-AFFF0F97ED8A}" destId="{0EE920F7-E2F0-441F-BD83-29FDB5F829F0}" srcOrd="3" destOrd="0" parTransId="{1ABD32F5-B920-4824-A634-E437652B5DB4}" sibTransId="{2133E880-F55F-46FF-87E3-F27ADC44D987}"/>
    <dgm:cxn modelId="{406ADD3A-955F-4F7F-8054-A6AAAF47D1C2}" type="presOf" srcId="{9462A02F-5529-49D1-B371-AFFF0F97ED8A}" destId="{A3D5959E-51E6-4CCB-834E-BCF2CD889871}" srcOrd="0" destOrd="0" presId="urn:microsoft.com/office/officeart/2005/8/layout/default"/>
    <dgm:cxn modelId="{A5AB993D-5C79-4B79-964E-4B894A49F7A0}" type="presOf" srcId="{CA8E1282-BAFB-4B66-9FE3-726AB2219ADC}" destId="{12EDD347-087A-4DC2-AA72-3A97C9FCB6F8}" srcOrd="0" destOrd="0" presId="urn:microsoft.com/office/officeart/2005/8/layout/default"/>
    <dgm:cxn modelId="{04424042-B419-481B-A978-FDC8E1668D19}" type="presOf" srcId="{C8562346-993F-4809-B908-436A1FAF5700}" destId="{87C019BD-8994-438C-9EA7-B2F15CA19495}" srcOrd="0" destOrd="0" presId="urn:microsoft.com/office/officeart/2005/8/layout/default"/>
    <dgm:cxn modelId="{C2AF0344-4F02-43FE-A51F-47DD31CF6B94}" srcId="{9462A02F-5529-49D1-B371-AFFF0F97ED8A}" destId="{4D9F052C-5DCF-4A19-95DB-520D2E80F98A}" srcOrd="0" destOrd="0" parTransId="{4A403486-1F9E-4C53-9B74-7A6D2D0C7F4A}" sibTransId="{154F89E8-0EA6-4A3A-8239-A90E27081A09}"/>
    <dgm:cxn modelId="{F1047C6D-A0FC-4C4D-885C-3F53F6AED9CB}" type="presOf" srcId="{44BDB1A4-87F4-4834-A24E-DCD141370B28}" destId="{514D9AEC-41ED-47E5-A792-74D9F80E0800}" srcOrd="0" destOrd="0" presId="urn:microsoft.com/office/officeart/2005/8/layout/default"/>
    <dgm:cxn modelId="{40F52173-446F-4993-8C83-BCA3FF0934C2}" srcId="{9462A02F-5529-49D1-B371-AFFF0F97ED8A}" destId="{CA8E1282-BAFB-4B66-9FE3-726AB2219ADC}" srcOrd="1" destOrd="0" parTransId="{AC2FE2E9-C4ED-4829-A92D-98988AD451BF}" sibTransId="{E9F09517-AEC8-4FAE-AA22-59164FC4B75E}"/>
    <dgm:cxn modelId="{1C4FEA55-7CBE-44AA-9BC9-1FA0CD83C126}" srcId="{9462A02F-5529-49D1-B371-AFFF0F97ED8A}" destId="{C8562346-993F-4809-B908-436A1FAF5700}" srcOrd="2" destOrd="0" parTransId="{772673B9-D29B-4CFD-9D35-53BB8993AEBF}" sibTransId="{FDE548EC-F87A-47B2-BF3F-21DDF23F9C6A}"/>
    <dgm:cxn modelId="{6D1DB3A0-2E1C-4289-B350-FBF3867ED79C}" type="presOf" srcId="{4D9F052C-5DCF-4A19-95DB-520D2E80F98A}" destId="{3FF73123-0D50-4FB7-8F7E-D1073364F9D7}" srcOrd="0" destOrd="0" presId="urn:microsoft.com/office/officeart/2005/8/layout/default"/>
    <dgm:cxn modelId="{22219BA2-CC7A-40C9-A7E7-1E7074BBBF17}" type="presOf" srcId="{0EE920F7-E2F0-441F-BD83-29FDB5F829F0}" destId="{89421AC6-9BE5-41A5-BEDA-1B2A942B5470}" srcOrd="0" destOrd="0" presId="urn:microsoft.com/office/officeart/2005/8/layout/default"/>
    <dgm:cxn modelId="{9D7839FB-5623-4245-9A5F-1E3061ABF618}" srcId="{9462A02F-5529-49D1-B371-AFFF0F97ED8A}" destId="{44BDB1A4-87F4-4834-A24E-DCD141370B28}" srcOrd="4" destOrd="0" parTransId="{33F736FD-5236-49F0-A379-9DC31FB29CAA}" sibTransId="{F629D182-9918-48BA-BF05-F847A8A7EA8A}"/>
    <dgm:cxn modelId="{27A6965D-3457-4E2E-ACF7-BA224212EBF7}" type="presParOf" srcId="{A3D5959E-51E6-4CCB-834E-BCF2CD889871}" destId="{3FF73123-0D50-4FB7-8F7E-D1073364F9D7}" srcOrd="0" destOrd="0" presId="urn:microsoft.com/office/officeart/2005/8/layout/default"/>
    <dgm:cxn modelId="{7BCACCE3-585C-44B1-95B0-8A2A3122181E}" type="presParOf" srcId="{A3D5959E-51E6-4CCB-834E-BCF2CD889871}" destId="{0A240796-BC8A-4827-A2C4-31ED32625C84}" srcOrd="1" destOrd="0" presId="urn:microsoft.com/office/officeart/2005/8/layout/default"/>
    <dgm:cxn modelId="{A185267B-D92F-4705-80FD-336941270AC7}" type="presParOf" srcId="{A3D5959E-51E6-4CCB-834E-BCF2CD889871}" destId="{12EDD347-087A-4DC2-AA72-3A97C9FCB6F8}" srcOrd="2" destOrd="0" presId="urn:microsoft.com/office/officeart/2005/8/layout/default"/>
    <dgm:cxn modelId="{00CE1A85-0D4B-4F70-B903-7FE5AF130DE4}" type="presParOf" srcId="{A3D5959E-51E6-4CCB-834E-BCF2CD889871}" destId="{B9FB8368-1672-4F5C-ADD3-01F2EA816373}" srcOrd="3" destOrd="0" presId="urn:microsoft.com/office/officeart/2005/8/layout/default"/>
    <dgm:cxn modelId="{8053A361-F3D7-41D7-97EB-BD284C0D9F7D}" type="presParOf" srcId="{A3D5959E-51E6-4CCB-834E-BCF2CD889871}" destId="{87C019BD-8994-438C-9EA7-B2F15CA19495}" srcOrd="4" destOrd="0" presId="urn:microsoft.com/office/officeart/2005/8/layout/default"/>
    <dgm:cxn modelId="{490A2ACC-092C-481B-B280-358CDC3E267D}" type="presParOf" srcId="{A3D5959E-51E6-4CCB-834E-BCF2CD889871}" destId="{256A70BA-AB9B-454B-870B-A45AA730EB50}" srcOrd="5" destOrd="0" presId="urn:microsoft.com/office/officeart/2005/8/layout/default"/>
    <dgm:cxn modelId="{8DA11406-73DA-434D-9FD9-CB78AF9D5EDF}" type="presParOf" srcId="{A3D5959E-51E6-4CCB-834E-BCF2CD889871}" destId="{89421AC6-9BE5-41A5-BEDA-1B2A942B5470}" srcOrd="6" destOrd="0" presId="urn:microsoft.com/office/officeart/2005/8/layout/default"/>
    <dgm:cxn modelId="{0E04A058-D134-44A1-B901-C6DA4173619B}" type="presParOf" srcId="{A3D5959E-51E6-4CCB-834E-BCF2CD889871}" destId="{7ED76DC8-A5F3-4EF3-B413-EAABE620C275}" srcOrd="7" destOrd="0" presId="urn:microsoft.com/office/officeart/2005/8/layout/default"/>
    <dgm:cxn modelId="{1C8D267A-E453-423A-B6FC-B455DA5B5AB6}" type="presParOf" srcId="{A3D5959E-51E6-4CCB-834E-BCF2CD889871}" destId="{514D9AEC-41ED-47E5-A792-74D9F80E080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08042E-8EAB-489A-BC0F-4202BA6FF22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DD69210-7350-4F7D-AAAD-55AE7F0C68F4}">
      <dgm:prSet/>
      <dgm:spPr/>
      <dgm:t>
        <a:bodyPr/>
        <a:lstStyle/>
        <a:p>
          <a:pPr>
            <a:lnSpc>
              <a:spcPct val="100000"/>
            </a:lnSpc>
          </a:pPr>
          <a:r>
            <a:rPr lang="en-US"/>
            <a:t>Target: MICE planners, travel trade, corporate buyers</a:t>
          </a:r>
        </a:p>
      </dgm:t>
    </dgm:pt>
    <dgm:pt modelId="{D2B5A9A9-A6E6-442F-AEF3-FD5E53074469}" type="parTrans" cxnId="{AA29746B-D772-4FED-847E-A332E6A023F9}">
      <dgm:prSet/>
      <dgm:spPr/>
      <dgm:t>
        <a:bodyPr/>
        <a:lstStyle/>
        <a:p>
          <a:endParaRPr lang="en-US"/>
        </a:p>
      </dgm:t>
    </dgm:pt>
    <dgm:pt modelId="{C8BE0CA3-6D95-4AE3-9589-9350BE807971}" type="sibTrans" cxnId="{AA29746B-D772-4FED-847E-A332E6A023F9}">
      <dgm:prSet/>
      <dgm:spPr/>
      <dgm:t>
        <a:bodyPr/>
        <a:lstStyle/>
        <a:p>
          <a:pPr>
            <a:lnSpc>
              <a:spcPct val="100000"/>
            </a:lnSpc>
          </a:pPr>
          <a:endParaRPr lang="en-US"/>
        </a:p>
      </dgm:t>
    </dgm:pt>
    <dgm:pt modelId="{B043DAD4-0CB5-42C7-B93B-573E35274C64}">
      <dgm:prSet/>
      <dgm:spPr/>
      <dgm:t>
        <a:bodyPr/>
        <a:lstStyle/>
        <a:p>
          <a:pPr>
            <a:lnSpc>
              <a:spcPct val="100000"/>
            </a:lnSpc>
          </a:pPr>
          <a:r>
            <a:rPr lang="en-US"/>
            <a:t>Growth in bleisure &amp; wellness travel (WTTC, 2023)</a:t>
          </a:r>
        </a:p>
      </dgm:t>
    </dgm:pt>
    <dgm:pt modelId="{6CB9EC83-DBC4-4F50-A08D-B0EDD59D5ECC}" type="parTrans" cxnId="{6B68BF7D-A2B8-4944-97E9-F8C1A8478D3B}">
      <dgm:prSet/>
      <dgm:spPr/>
      <dgm:t>
        <a:bodyPr/>
        <a:lstStyle/>
        <a:p>
          <a:endParaRPr lang="en-US"/>
        </a:p>
      </dgm:t>
    </dgm:pt>
    <dgm:pt modelId="{89FAD148-91A4-48F9-9A1D-8567994775F6}" type="sibTrans" cxnId="{6B68BF7D-A2B8-4944-97E9-F8C1A8478D3B}">
      <dgm:prSet/>
      <dgm:spPr/>
      <dgm:t>
        <a:bodyPr/>
        <a:lstStyle/>
        <a:p>
          <a:pPr>
            <a:lnSpc>
              <a:spcPct val="100000"/>
            </a:lnSpc>
          </a:pPr>
          <a:endParaRPr lang="en-US"/>
        </a:p>
      </dgm:t>
    </dgm:pt>
    <dgm:pt modelId="{5C83E0AB-A04A-441E-8089-0209EA12949A}">
      <dgm:prSet/>
      <dgm:spPr/>
      <dgm:t>
        <a:bodyPr/>
        <a:lstStyle/>
        <a:p>
          <a:pPr>
            <a:lnSpc>
              <a:spcPct val="100000"/>
            </a:lnSpc>
          </a:pPr>
          <a:r>
            <a:rPr lang="en-US"/>
            <a:t>Demand for culture-rich events (Euromonitor, 2024)</a:t>
          </a:r>
        </a:p>
      </dgm:t>
    </dgm:pt>
    <dgm:pt modelId="{BF5567F2-0FD8-4DCD-AF9D-24BEDC9D4220}" type="parTrans" cxnId="{C3537DD5-EDDB-4094-9A01-8A6838143400}">
      <dgm:prSet/>
      <dgm:spPr/>
      <dgm:t>
        <a:bodyPr/>
        <a:lstStyle/>
        <a:p>
          <a:endParaRPr lang="en-US"/>
        </a:p>
      </dgm:t>
    </dgm:pt>
    <dgm:pt modelId="{DB404B7F-2905-40F6-A6EB-5564FDB27E2B}" type="sibTrans" cxnId="{C3537DD5-EDDB-4094-9A01-8A6838143400}">
      <dgm:prSet/>
      <dgm:spPr/>
      <dgm:t>
        <a:bodyPr/>
        <a:lstStyle/>
        <a:p>
          <a:pPr>
            <a:lnSpc>
              <a:spcPct val="100000"/>
            </a:lnSpc>
          </a:pPr>
          <a:endParaRPr lang="en-US"/>
        </a:p>
      </dgm:t>
    </dgm:pt>
    <dgm:pt modelId="{4D12B6E8-1A4E-4137-9023-594D4CB5F0CD}">
      <dgm:prSet/>
      <dgm:spPr/>
      <dgm:t>
        <a:bodyPr/>
        <a:lstStyle/>
        <a:p>
          <a:pPr>
            <a:lnSpc>
              <a:spcPct val="100000"/>
            </a:lnSpc>
          </a:pPr>
          <a:r>
            <a:rPr lang="en-US"/>
            <a:t>Competition: Ireland &amp; Scotland</a:t>
          </a:r>
        </a:p>
      </dgm:t>
    </dgm:pt>
    <dgm:pt modelId="{3D3E07CE-E75D-4993-8A60-D2F32599DC3A}" type="parTrans" cxnId="{6AF621B5-D3C9-45A4-9E7F-E88B4EF82B6A}">
      <dgm:prSet/>
      <dgm:spPr/>
      <dgm:t>
        <a:bodyPr/>
        <a:lstStyle/>
        <a:p>
          <a:endParaRPr lang="en-US"/>
        </a:p>
      </dgm:t>
    </dgm:pt>
    <dgm:pt modelId="{374B73B8-F392-4C54-A0AE-A700404AC0DD}" type="sibTrans" cxnId="{6AF621B5-D3C9-45A4-9E7F-E88B4EF82B6A}">
      <dgm:prSet/>
      <dgm:spPr/>
      <dgm:t>
        <a:bodyPr/>
        <a:lstStyle/>
        <a:p>
          <a:pPr>
            <a:lnSpc>
              <a:spcPct val="100000"/>
            </a:lnSpc>
          </a:pPr>
          <a:endParaRPr lang="en-US"/>
        </a:p>
      </dgm:t>
    </dgm:pt>
    <dgm:pt modelId="{2A3CEDAE-1F6A-45F1-96CC-274ECFF53470}">
      <dgm:prSet/>
      <dgm:spPr/>
      <dgm:t>
        <a:bodyPr/>
        <a:lstStyle/>
        <a:p>
          <a:pPr>
            <a:lnSpc>
              <a:spcPct val="100000"/>
            </a:lnSpc>
          </a:pPr>
          <a:r>
            <a:rPr lang="en-US"/>
            <a:t>Marketing: ICCA &amp; ‘Feel the Croeso’</a:t>
          </a:r>
        </a:p>
      </dgm:t>
    </dgm:pt>
    <dgm:pt modelId="{07D1DCEB-DE15-421D-9C75-FE3C31044F7B}" type="parTrans" cxnId="{027B4DD6-DEF7-4769-8F37-446401809D85}">
      <dgm:prSet/>
      <dgm:spPr/>
      <dgm:t>
        <a:bodyPr/>
        <a:lstStyle/>
        <a:p>
          <a:endParaRPr lang="en-US"/>
        </a:p>
      </dgm:t>
    </dgm:pt>
    <dgm:pt modelId="{41AC3479-25A0-4F18-9197-360B641BEBD8}" type="sibTrans" cxnId="{027B4DD6-DEF7-4769-8F37-446401809D85}">
      <dgm:prSet/>
      <dgm:spPr/>
      <dgm:t>
        <a:bodyPr/>
        <a:lstStyle/>
        <a:p>
          <a:endParaRPr lang="en-US"/>
        </a:p>
      </dgm:t>
    </dgm:pt>
    <dgm:pt modelId="{2912E099-2C3D-47DD-BB3D-70B5CA3A8A11}" type="pres">
      <dgm:prSet presAssocID="{B808042E-8EAB-489A-BC0F-4202BA6FF227}" presName="diagram" presStyleCnt="0">
        <dgm:presLayoutVars>
          <dgm:dir/>
          <dgm:resizeHandles val="exact"/>
        </dgm:presLayoutVars>
      </dgm:prSet>
      <dgm:spPr/>
    </dgm:pt>
    <dgm:pt modelId="{6EEA8CF5-0C8C-44A7-8490-BAC7A4E811E8}" type="pres">
      <dgm:prSet presAssocID="{4DD69210-7350-4F7D-AAAD-55AE7F0C68F4}" presName="node" presStyleLbl="node1" presStyleIdx="0" presStyleCnt="5">
        <dgm:presLayoutVars>
          <dgm:bulletEnabled val="1"/>
        </dgm:presLayoutVars>
      </dgm:prSet>
      <dgm:spPr/>
    </dgm:pt>
    <dgm:pt modelId="{4431DEB5-BEA4-41C2-B1E3-CF9F6D46E0A4}" type="pres">
      <dgm:prSet presAssocID="{C8BE0CA3-6D95-4AE3-9589-9350BE807971}" presName="sibTrans" presStyleCnt="0"/>
      <dgm:spPr/>
    </dgm:pt>
    <dgm:pt modelId="{CCBB0B3F-9BC3-46A4-9F61-4760BC38052C}" type="pres">
      <dgm:prSet presAssocID="{B043DAD4-0CB5-42C7-B93B-573E35274C64}" presName="node" presStyleLbl="node1" presStyleIdx="1" presStyleCnt="5">
        <dgm:presLayoutVars>
          <dgm:bulletEnabled val="1"/>
        </dgm:presLayoutVars>
      </dgm:prSet>
      <dgm:spPr/>
    </dgm:pt>
    <dgm:pt modelId="{02C4C801-17FE-4AAB-99C2-41EA1C6EFBDF}" type="pres">
      <dgm:prSet presAssocID="{89FAD148-91A4-48F9-9A1D-8567994775F6}" presName="sibTrans" presStyleCnt="0"/>
      <dgm:spPr/>
    </dgm:pt>
    <dgm:pt modelId="{259E8ED6-2F92-4E65-BC8E-27DDBE86A34B}" type="pres">
      <dgm:prSet presAssocID="{5C83E0AB-A04A-441E-8089-0209EA12949A}" presName="node" presStyleLbl="node1" presStyleIdx="2" presStyleCnt="5">
        <dgm:presLayoutVars>
          <dgm:bulletEnabled val="1"/>
        </dgm:presLayoutVars>
      </dgm:prSet>
      <dgm:spPr/>
    </dgm:pt>
    <dgm:pt modelId="{8476C4F7-AB41-47B0-AE66-D25730DAE2F1}" type="pres">
      <dgm:prSet presAssocID="{DB404B7F-2905-40F6-A6EB-5564FDB27E2B}" presName="sibTrans" presStyleCnt="0"/>
      <dgm:spPr/>
    </dgm:pt>
    <dgm:pt modelId="{BA239FBF-89BF-4205-8AE5-329B7725733F}" type="pres">
      <dgm:prSet presAssocID="{4D12B6E8-1A4E-4137-9023-594D4CB5F0CD}" presName="node" presStyleLbl="node1" presStyleIdx="3" presStyleCnt="5">
        <dgm:presLayoutVars>
          <dgm:bulletEnabled val="1"/>
        </dgm:presLayoutVars>
      </dgm:prSet>
      <dgm:spPr/>
    </dgm:pt>
    <dgm:pt modelId="{882D1C62-9AEA-45A7-B31B-94F16AA05DFF}" type="pres">
      <dgm:prSet presAssocID="{374B73B8-F392-4C54-A0AE-A700404AC0DD}" presName="sibTrans" presStyleCnt="0"/>
      <dgm:spPr/>
    </dgm:pt>
    <dgm:pt modelId="{BA84F71F-435E-4B60-8AFA-A3005EC54706}" type="pres">
      <dgm:prSet presAssocID="{2A3CEDAE-1F6A-45F1-96CC-274ECFF53470}" presName="node" presStyleLbl="node1" presStyleIdx="4" presStyleCnt="5">
        <dgm:presLayoutVars>
          <dgm:bulletEnabled val="1"/>
        </dgm:presLayoutVars>
      </dgm:prSet>
      <dgm:spPr/>
    </dgm:pt>
  </dgm:ptLst>
  <dgm:cxnLst>
    <dgm:cxn modelId="{85670737-2530-4360-883F-38A26BCCDE77}" type="presOf" srcId="{4DD69210-7350-4F7D-AAAD-55AE7F0C68F4}" destId="{6EEA8CF5-0C8C-44A7-8490-BAC7A4E811E8}" srcOrd="0" destOrd="0" presId="urn:microsoft.com/office/officeart/2005/8/layout/default"/>
    <dgm:cxn modelId="{D8E62D67-12C7-445E-A0D6-249A62F902E4}" type="presOf" srcId="{B043DAD4-0CB5-42C7-B93B-573E35274C64}" destId="{CCBB0B3F-9BC3-46A4-9F61-4760BC38052C}" srcOrd="0" destOrd="0" presId="urn:microsoft.com/office/officeart/2005/8/layout/default"/>
    <dgm:cxn modelId="{9629CB67-F506-4631-9E2A-5CEDB491238E}" type="presOf" srcId="{B808042E-8EAB-489A-BC0F-4202BA6FF227}" destId="{2912E099-2C3D-47DD-BB3D-70B5CA3A8A11}" srcOrd="0" destOrd="0" presId="urn:microsoft.com/office/officeart/2005/8/layout/default"/>
    <dgm:cxn modelId="{AA29746B-D772-4FED-847E-A332E6A023F9}" srcId="{B808042E-8EAB-489A-BC0F-4202BA6FF227}" destId="{4DD69210-7350-4F7D-AAAD-55AE7F0C68F4}" srcOrd="0" destOrd="0" parTransId="{D2B5A9A9-A6E6-442F-AEF3-FD5E53074469}" sibTransId="{C8BE0CA3-6D95-4AE3-9589-9350BE807971}"/>
    <dgm:cxn modelId="{70796459-56B6-4DB1-832A-035A635C1392}" type="presOf" srcId="{5C83E0AB-A04A-441E-8089-0209EA12949A}" destId="{259E8ED6-2F92-4E65-BC8E-27DDBE86A34B}" srcOrd="0" destOrd="0" presId="urn:microsoft.com/office/officeart/2005/8/layout/default"/>
    <dgm:cxn modelId="{9D14FB5A-7993-473B-B3D4-CF164B399D97}" type="presOf" srcId="{2A3CEDAE-1F6A-45F1-96CC-274ECFF53470}" destId="{BA84F71F-435E-4B60-8AFA-A3005EC54706}" srcOrd="0" destOrd="0" presId="urn:microsoft.com/office/officeart/2005/8/layout/default"/>
    <dgm:cxn modelId="{6B68BF7D-A2B8-4944-97E9-F8C1A8478D3B}" srcId="{B808042E-8EAB-489A-BC0F-4202BA6FF227}" destId="{B043DAD4-0CB5-42C7-B93B-573E35274C64}" srcOrd="1" destOrd="0" parTransId="{6CB9EC83-DBC4-4F50-A08D-B0EDD59D5ECC}" sibTransId="{89FAD148-91A4-48F9-9A1D-8567994775F6}"/>
    <dgm:cxn modelId="{6AF621B5-D3C9-45A4-9E7F-E88B4EF82B6A}" srcId="{B808042E-8EAB-489A-BC0F-4202BA6FF227}" destId="{4D12B6E8-1A4E-4137-9023-594D4CB5F0CD}" srcOrd="3" destOrd="0" parTransId="{3D3E07CE-E75D-4993-8A60-D2F32599DC3A}" sibTransId="{374B73B8-F392-4C54-A0AE-A700404AC0DD}"/>
    <dgm:cxn modelId="{047860B7-C22D-4B57-ADED-162D2BCD1001}" type="presOf" srcId="{4D12B6E8-1A4E-4137-9023-594D4CB5F0CD}" destId="{BA239FBF-89BF-4205-8AE5-329B7725733F}" srcOrd="0" destOrd="0" presId="urn:microsoft.com/office/officeart/2005/8/layout/default"/>
    <dgm:cxn modelId="{C3537DD5-EDDB-4094-9A01-8A6838143400}" srcId="{B808042E-8EAB-489A-BC0F-4202BA6FF227}" destId="{5C83E0AB-A04A-441E-8089-0209EA12949A}" srcOrd="2" destOrd="0" parTransId="{BF5567F2-0FD8-4DCD-AF9D-24BEDC9D4220}" sibTransId="{DB404B7F-2905-40F6-A6EB-5564FDB27E2B}"/>
    <dgm:cxn modelId="{027B4DD6-DEF7-4769-8F37-446401809D85}" srcId="{B808042E-8EAB-489A-BC0F-4202BA6FF227}" destId="{2A3CEDAE-1F6A-45F1-96CC-274ECFF53470}" srcOrd="4" destOrd="0" parTransId="{07D1DCEB-DE15-421D-9C75-FE3C31044F7B}" sibTransId="{41AC3479-25A0-4F18-9197-360B641BEBD8}"/>
    <dgm:cxn modelId="{37E5A849-A68C-4965-9907-F824860067CD}" type="presParOf" srcId="{2912E099-2C3D-47DD-BB3D-70B5CA3A8A11}" destId="{6EEA8CF5-0C8C-44A7-8490-BAC7A4E811E8}" srcOrd="0" destOrd="0" presId="urn:microsoft.com/office/officeart/2005/8/layout/default"/>
    <dgm:cxn modelId="{0507A466-C961-4DA9-8DB5-EBE73C2A5BF6}" type="presParOf" srcId="{2912E099-2C3D-47DD-BB3D-70B5CA3A8A11}" destId="{4431DEB5-BEA4-41C2-B1E3-CF9F6D46E0A4}" srcOrd="1" destOrd="0" presId="urn:microsoft.com/office/officeart/2005/8/layout/default"/>
    <dgm:cxn modelId="{22616294-1F5D-4F32-9BD1-D934E6605FB8}" type="presParOf" srcId="{2912E099-2C3D-47DD-BB3D-70B5CA3A8A11}" destId="{CCBB0B3F-9BC3-46A4-9F61-4760BC38052C}" srcOrd="2" destOrd="0" presId="urn:microsoft.com/office/officeart/2005/8/layout/default"/>
    <dgm:cxn modelId="{D40CDA79-192B-4712-A46A-864FDED38AE8}" type="presParOf" srcId="{2912E099-2C3D-47DD-BB3D-70B5CA3A8A11}" destId="{02C4C801-17FE-4AAB-99C2-41EA1C6EFBDF}" srcOrd="3" destOrd="0" presId="urn:microsoft.com/office/officeart/2005/8/layout/default"/>
    <dgm:cxn modelId="{9C4C7E20-91EA-4F7F-A136-59F2B7C04286}" type="presParOf" srcId="{2912E099-2C3D-47DD-BB3D-70B5CA3A8A11}" destId="{259E8ED6-2F92-4E65-BC8E-27DDBE86A34B}" srcOrd="4" destOrd="0" presId="urn:microsoft.com/office/officeart/2005/8/layout/default"/>
    <dgm:cxn modelId="{464695F2-B726-40D2-8007-C4FDE2A2FD93}" type="presParOf" srcId="{2912E099-2C3D-47DD-BB3D-70B5CA3A8A11}" destId="{8476C4F7-AB41-47B0-AE66-D25730DAE2F1}" srcOrd="5" destOrd="0" presId="urn:microsoft.com/office/officeart/2005/8/layout/default"/>
    <dgm:cxn modelId="{5D4A09C7-9DB1-4BC0-B181-E5B7B98D1AA2}" type="presParOf" srcId="{2912E099-2C3D-47DD-BB3D-70B5CA3A8A11}" destId="{BA239FBF-89BF-4205-8AE5-329B7725733F}" srcOrd="6" destOrd="0" presId="urn:microsoft.com/office/officeart/2005/8/layout/default"/>
    <dgm:cxn modelId="{886787AB-B24E-4AF8-BE22-DEFDDB42E5AC}" type="presParOf" srcId="{2912E099-2C3D-47DD-BB3D-70B5CA3A8A11}" destId="{882D1C62-9AEA-45A7-B31B-94F16AA05DFF}" srcOrd="7" destOrd="0" presId="urn:microsoft.com/office/officeart/2005/8/layout/default"/>
    <dgm:cxn modelId="{C12C8935-A276-4761-9CFA-CC451C5BBA5E}" type="presParOf" srcId="{2912E099-2C3D-47DD-BB3D-70B5CA3A8A11}" destId="{BA84F71F-435E-4B60-8AFA-A3005EC54706}"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F67173-2399-41B7-AFBB-2E962A6DBE9B}"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0FA23BCB-0163-4829-B71F-8C6154A37174}">
      <dgm:prSet/>
      <dgm:spPr/>
      <dgm:t>
        <a:bodyPr/>
        <a:lstStyle/>
        <a:p>
          <a:pPr>
            <a:defRPr cap="all"/>
          </a:pPr>
          <a:r>
            <a:rPr lang="en-US"/>
            <a:t>Day 1: Croeso Welcome Gala – local cuisine &amp; music</a:t>
          </a:r>
        </a:p>
      </dgm:t>
    </dgm:pt>
    <dgm:pt modelId="{491ECBED-FF15-4425-9D5D-71241692EDC6}" type="parTrans" cxnId="{A296B185-4BD5-42E9-8B79-36C09393F4FE}">
      <dgm:prSet/>
      <dgm:spPr/>
      <dgm:t>
        <a:bodyPr/>
        <a:lstStyle/>
        <a:p>
          <a:endParaRPr lang="en-US"/>
        </a:p>
      </dgm:t>
    </dgm:pt>
    <dgm:pt modelId="{72FB8E07-C6F1-4C20-B21F-5B97418398B6}" type="sibTrans" cxnId="{A296B185-4BD5-42E9-8B79-36C09393F4FE}">
      <dgm:prSet/>
      <dgm:spPr/>
      <dgm:t>
        <a:bodyPr/>
        <a:lstStyle/>
        <a:p>
          <a:endParaRPr lang="en-US"/>
        </a:p>
      </dgm:t>
    </dgm:pt>
    <dgm:pt modelId="{E57430E4-3DCD-4064-8C9A-38A491C4C455}">
      <dgm:prSet/>
      <dgm:spPr/>
      <dgm:t>
        <a:bodyPr/>
        <a:lstStyle/>
        <a:p>
          <a:pPr>
            <a:defRPr cap="all"/>
          </a:pPr>
          <a:r>
            <a:rPr lang="en-US"/>
            <a:t>Day 2: Keynotes on sustainability &amp; culture</a:t>
          </a:r>
        </a:p>
      </dgm:t>
    </dgm:pt>
    <dgm:pt modelId="{854B148E-C849-4EDA-870D-7A4F0CE57C78}" type="parTrans" cxnId="{52DB0FE2-A30D-49C3-8CD4-81FCE8A80E95}">
      <dgm:prSet/>
      <dgm:spPr/>
      <dgm:t>
        <a:bodyPr/>
        <a:lstStyle/>
        <a:p>
          <a:endParaRPr lang="en-US"/>
        </a:p>
      </dgm:t>
    </dgm:pt>
    <dgm:pt modelId="{49452DFD-6372-4432-8FB3-0D1F496E402C}" type="sibTrans" cxnId="{52DB0FE2-A30D-49C3-8CD4-81FCE8A80E95}">
      <dgm:prSet/>
      <dgm:spPr/>
      <dgm:t>
        <a:bodyPr/>
        <a:lstStyle/>
        <a:p>
          <a:endParaRPr lang="en-US"/>
        </a:p>
      </dgm:t>
    </dgm:pt>
    <dgm:pt modelId="{D4E405CF-DE88-476C-A882-EF614E0CA4F8}">
      <dgm:prSet/>
      <dgm:spPr/>
      <dgm:t>
        <a:bodyPr/>
        <a:lstStyle/>
        <a:p>
          <a:pPr>
            <a:defRPr cap="all"/>
          </a:pPr>
          <a:r>
            <a:rPr lang="en-US"/>
            <a:t>Workshops: Culture-driven engagement</a:t>
          </a:r>
        </a:p>
      </dgm:t>
    </dgm:pt>
    <dgm:pt modelId="{D3A2F01C-7F88-443B-BD12-BD1859DCB6EC}" type="parTrans" cxnId="{F1D263B2-656A-47FA-8DF9-BF191A5AAB04}">
      <dgm:prSet/>
      <dgm:spPr/>
      <dgm:t>
        <a:bodyPr/>
        <a:lstStyle/>
        <a:p>
          <a:endParaRPr lang="en-US"/>
        </a:p>
      </dgm:t>
    </dgm:pt>
    <dgm:pt modelId="{7CE979FB-2DEE-45A6-A72E-78774E05B981}" type="sibTrans" cxnId="{F1D263B2-656A-47FA-8DF9-BF191A5AAB04}">
      <dgm:prSet/>
      <dgm:spPr/>
      <dgm:t>
        <a:bodyPr/>
        <a:lstStyle/>
        <a:p>
          <a:endParaRPr lang="en-US"/>
        </a:p>
      </dgm:t>
    </dgm:pt>
    <dgm:pt modelId="{457BB98C-EDD7-4A75-84DB-5A026E216EBA}">
      <dgm:prSet/>
      <dgm:spPr/>
      <dgm:t>
        <a:bodyPr/>
        <a:lstStyle/>
        <a:p>
          <a:pPr>
            <a:defRPr cap="all"/>
          </a:pPr>
          <a:r>
            <a:rPr lang="en-US"/>
            <a:t>Day 3: Hwyl in the Hills – hikes &amp; storytelling</a:t>
          </a:r>
        </a:p>
      </dgm:t>
    </dgm:pt>
    <dgm:pt modelId="{AFB223F4-95F5-4C63-8921-FB80997BA751}" type="parTrans" cxnId="{9B8878C3-988F-462F-A53B-CB234BDBE2A4}">
      <dgm:prSet/>
      <dgm:spPr/>
      <dgm:t>
        <a:bodyPr/>
        <a:lstStyle/>
        <a:p>
          <a:endParaRPr lang="en-US"/>
        </a:p>
      </dgm:t>
    </dgm:pt>
    <dgm:pt modelId="{7063FBE9-54DD-454B-A6E8-D6A460FCE97D}" type="sibTrans" cxnId="{9B8878C3-988F-462F-A53B-CB234BDBE2A4}">
      <dgm:prSet/>
      <dgm:spPr/>
      <dgm:t>
        <a:bodyPr/>
        <a:lstStyle/>
        <a:p>
          <a:endParaRPr lang="en-US"/>
        </a:p>
      </dgm:t>
    </dgm:pt>
    <dgm:pt modelId="{9FC8580B-B1CA-44C3-BA23-8AB992A0AB6A}" type="pres">
      <dgm:prSet presAssocID="{33F67173-2399-41B7-AFBB-2E962A6DBE9B}" presName="vert0" presStyleCnt="0">
        <dgm:presLayoutVars>
          <dgm:dir/>
          <dgm:animOne val="branch"/>
          <dgm:animLvl val="lvl"/>
        </dgm:presLayoutVars>
      </dgm:prSet>
      <dgm:spPr/>
    </dgm:pt>
    <dgm:pt modelId="{8DA3EDE7-055F-4A20-9D80-2C7512A2D8D3}" type="pres">
      <dgm:prSet presAssocID="{0FA23BCB-0163-4829-B71F-8C6154A37174}" presName="thickLine" presStyleLbl="alignNode1" presStyleIdx="0" presStyleCnt="4"/>
      <dgm:spPr/>
    </dgm:pt>
    <dgm:pt modelId="{5B3F63CA-1B1A-4283-AAC1-D2EEF4B8AF36}" type="pres">
      <dgm:prSet presAssocID="{0FA23BCB-0163-4829-B71F-8C6154A37174}" presName="horz1" presStyleCnt="0"/>
      <dgm:spPr/>
    </dgm:pt>
    <dgm:pt modelId="{094849F2-4D69-47FD-9111-B25A0D00A2DE}" type="pres">
      <dgm:prSet presAssocID="{0FA23BCB-0163-4829-B71F-8C6154A37174}" presName="tx1" presStyleLbl="revTx" presStyleIdx="0" presStyleCnt="4"/>
      <dgm:spPr/>
    </dgm:pt>
    <dgm:pt modelId="{099D8EE8-065B-4E11-A24B-39F0FA04DDDD}" type="pres">
      <dgm:prSet presAssocID="{0FA23BCB-0163-4829-B71F-8C6154A37174}" presName="vert1" presStyleCnt="0"/>
      <dgm:spPr/>
    </dgm:pt>
    <dgm:pt modelId="{8F3CDA14-A72C-402A-A352-088585A34F89}" type="pres">
      <dgm:prSet presAssocID="{E57430E4-3DCD-4064-8C9A-38A491C4C455}" presName="thickLine" presStyleLbl="alignNode1" presStyleIdx="1" presStyleCnt="4"/>
      <dgm:spPr/>
    </dgm:pt>
    <dgm:pt modelId="{70AE4572-03BD-4C09-AC4C-96CB4B435441}" type="pres">
      <dgm:prSet presAssocID="{E57430E4-3DCD-4064-8C9A-38A491C4C455}" presName="horz1" presStyleCnt="0"/>
      <dgm:spPr/>
    </dgm:pt>
    <dgm:pt modelId="{AEBD5C0F-AC69-48F9-B037-385CA3DD42F4}" type="pres">
      <dgm:prSet presAssocID="{E57430E4-3DCD-4064-8C9A-38A491C4C455}" presName="tx1" presStyleLbl="revTx" presStyleIdx="1" presStyleCnt="4"/>
      <dgm:spPr/>
    </dgm:pt>
    <dgm:pt modelId="{562FDBDF-0BF2-464F-8372-F92DCBB027BB}" type="pres">
      <dgm:prSet presAssocID="{E57430E4-3DCD-4064-8C9A-38A491C4C455}" presName="vert1" presStyleCnt="0"/>
      <dgm:spPr/>
    </dgm:pt>
    <dgm:pt modelId="{C0A730FA-D528-4077-BB68-67FCBA62F4D7}" type="pres">
      <dgm:prSet presAssocID="{D4E405CF-DE88-476C-A882-EF614E0CA4F8}" presName="thickLine" presStyleLbl="alignNode1" presStyleIdx="2" presStyleCnt="4"/>
      <dgm:spPr/>
    </dgm:pt>
    <dgm:pt modelId="{87208243-175A-42F0-BFA5-BB70D461CDC8}" type="pres">
      <dgm:prSet presAssocID="{D4E405CF-DE88-476C-A882-EF614E0CA4F8}" presName="horz1" presStyleCnt="0"/>
      <dgm:spPr/>
    </dgm:pt>
    <dgm:pt modelId="{830D7809-D44B-406F-8FE2-40A3F335C112}" type="pres">
      <dgm:prSet presAssocID="{D4E405CF-DE88-476C-A882-EF614E0CA4F8}" presName="tx1" presStyleLbl="revTx" presStyleIdx="2" presStyleCnt="4"/>
      <dgm:spPr/>
    </dgm:pt>
    <dgm:pt modelId="{72A73804-2D74-4C73-8176-BC89183B01B0}" type="pres">
      <dgm:prSet presAssocID="{D4E405CF-DE88-476C-A882-EF614E0CA4F8}" presName="vert1" presStyleCnt="0"/>
      <dgm:spPr/>
    </dgm:pt>
    <dgm:pt modelId="{DF579E9D-C440-4411-B262-B5352B6D6DFD}" type="pres">
      <dgm:prSet presAssocID="{457BB98C-EDD7-4A75-84DB-5A026E216EBA}" presName="thickLine" presStyleLbl="alignNode1" presStyleIdx="3" presStyleCnt="4"/>
      <dgm:spPr/>
    </dgm:pt>
    <dgm:pt modelId="{AA2E51D8-DB98-4A69-84D0-D7951AFFFF87}" type="pres">
      <dgm:prSet presAssocID="{457BB98C-EDD7-4A75-84DB-5A026E216EBA}" presName="horz1" presStyleCnt="0"/>
      <dgm:spPr/>
    </dgm:pt>
    <dgm:pt modelId="{07872A63-22FE-45B9-A2DF-29DFD9430E0F}" type="pres">
      <dgm:prSet presAssocID="{457BB98C-EDD7-4A75-84DB-5A026E216EBA}" presName="tx1" presStyleLbl="revTx" presStyleIdx="3" presStyleCnt="4"/>
      <dgm:spPr/>
    </dgm:pt>
    <dgm:pt modelId="{7FD2D328-6961-4D5D-B0CC-30505954E969}" type="pres">
      <dgm:prSet presAssocID="{457BB98C-EDD7-4A75-84DB-5A026E216EBA}" presName="vert1" presStyleCnt="0"/>
      <dgm:spPr/>
    </dgm:pt>
  </dgm:ptLst>
  <dgm:cxnLst>
    <dgm:cxn modelId="{3CAA9C35-86A0-4091-924E-36029D3150EE}" type="presOf" srcId="{D4E405CF-DE88-476C-A882-EF614E0CA4F8}" destId="{830D7809-D44B-406F-8FE2-40A3F335C112}" srcOrd="0" destOrd="0" presId="urn:microsoft.com/office/officeart/2008/layout/LinedList"/>
    <dgm:cxn modelId="{A296B185-4BD5-42E9-8B79-36C09393F4FE}" srcId="{33F67173-2399-41B7-AFBB-2E962A6DBE9B}" destId="{0FA23BCB-0163-4829-B71F-8C6154A37174}" srcOrd="0" destOrd="0" parTransId="{491ECBED-FF15-4425-9D5D-71241692EDC6}" sibTransId="{72FB8E07-C6F1-4C20-B21F-5B97418398B6}"/>
    <dgm:cxn modelId="{B976849B-035E-468D-9BE4-39492D965A72}" type="presOf" srcId="{0FA23BCB-0163-4829-B71F-8C6154A37174}" destId="{094849F2-4D69-47FD-9111-B25A0D00A2DE}" srcOrd="0" destOrd="0" presId="urn:microsoft.com/office/officeart/2008/layout/LinedList"/>
    <dgm:cxn modelId="{F1D263B2-656A-47FA-8DF9-BF191A5AAB04}" srcId="{33F67173-2399-41B7-AFBB-2E962A6DBE9B}" destId="{D4E405CF-DE88-476C-A882-EF614E0CA4F8}" srcOrd="2" destOrd="0" parTransId="{D3A2F01C-7F88-443B-BD12-BD1859DCB6EC}" sibTransId="{7CE979FB-2DEE-45A6-A72E-78774E05B981}"/>
    <dgm:cxn modelId="{A93E4BC3-DA2F-41CD-8178-AED1876D64BC}" type="presOf" srcId="{E57430E4-3DCD-4064-8C9A-38A491C4C455}" destId="{AEBD5C0F-AC69-48F9-B037-385CA3DD42F4}" srcOrd="0" destOrd="0" presId="urn:microsoft.com/office/officeart/2008/layout/LinedList"/>
    <dgm:cxn modelId="{9B8878C3-988F-462F-A53B-CB234BDBE2A4}" srcId="{33F67173-2399-41B7-AFBB-2E962A6DBE9B}" destId="{457BB98C-EDD7-4A75-84DB-5A026E216EBA}" srcOrd="3" destOrd="0" parTransId="{AFB223F4-95F5-4C63-8921-FB80997BA751}" sibTransId="{7063FBE9-54DD-454B-A6E8-D6A460FCE97D}"/>
    <dgm:cxn modelId="{52DB0FE2-A30D-49C3-8CD4-81FCE8A80E95}" srcId="{33F67173-2399-41B7-AFBB-2E962A6DBE9B}" destId="{E57430E4-3DCD-4064-8C9A-38A491C4C455}" srcOrd="1" destOrd="0" parTransId="{854B148E-C849-4EDA-870D-7A4F0CE57C78}" sibTransId="{49452DFD-6372-4432-8FB3-0D1F496E402C}"/>
    <dgm:cxn modelId="{AF087CE4-FA59-4D3E-82AB-E99080C0D0A2}" type="presOf" srcId="{33F67173-2399-41B7-AFBB-2E962A6DBE9B}" destId="{9FC8580B-B1CA-44C3-BA23-8AB992A0AB6A}" srcOrd="0" destOrd="0" presId="urn:microsoft.com/office/officeart/2008/layout/LinedList"/>
    <dgm:cxn modelId="{4ADF4EE7-D328-4C05-BD54-9E521F6A2532}" type="presOf" srcId="{457BB98C-EDD7-4A75-84DB-5A026E216EBA}" destId="{07872A63-22FE-45B9-A2DF-29DFD9430E0F}" srcOrd="0" destOrd="0" presId="urn:microsoft.com/office/officeart/2008/layout/LinedList"/>
    <dgm:cxn modelId="{5EB450B8-AF3B-4533-AC02-26F5ED2302BC}" type="presParOf" srcId="{9FC8580B-B1CA-44C3-BA23-8AB992A0AB6A}" destId="{8DA3EDE7-055F-4A20-9D80-2C7512A2D8D3}" srcOrd="0" destOrd="0" presId="urn:microsoft.com/office/officeart/2008/layout/LinedList"/>
    <dgm:cxn modelId="{752DB03F-E5DE-4446-A9C5-6CC285E38808}" type="presParOf" srcId="{9FC8580B-B1CA-44C3-BA23-8AB992A0AB6A}" destId="{5B3F63CA-1B1A-4283-AAC1-D2EEF4B8AF36}" srcOrd="1" destOrd="0" presId="urn:microsoft.com/office/officeart/2008/layout/LinedList"/>
    <dgm:cxn modelId="{9D197D03-1901-495A-BB81-93A031626347}" type="presParOf" srcId="{5B3F63CA-1B1A-4283-AAC1-D2EEF4B8AF36}" destId="{094849F2-4D69-47FD-9111-B25A0D00A2DE}" srcOrd="0" destOrd="0" presId="urn:microsoft.com/office/officeart/2008/layout/LinedList"/>
    <dgm:cxn modelId="{D0B09F7A-469A-41D4-9FED-D3DD40276C95}" type="presParOf" srcId="{5B3F63CA-1B1A-4283-AAC1-D2EEF4B8AF36}" destId="{099D8EE8-065B-4E11-A24B-39F0FA04DDDD}" srcOrd="1" destOrd="0" presId="urn:microsoft.com/office/officeart/2008/layout/LinedList"/>
    <dgm:cxn modelId="{2D451980-F04B-45B1-944E-38E5DB5A091B}" type="presParOf" srcId="{9FC8580B-B1CA-44C3-BA23-8AB992A0AB6A}" destId="{8F3CDA14-A72C-402A-A352-088585A34F89}" srcOrd="2" destOrd="0" presId="urn:microsoft.com/office/officeart/2008/layout/LinedList"/>
    <dgm:cxn modelId="{FB361E1B-F328-4384-B37B-0F486A4FD776}" type="presParOf" srcId="{9FC8580B-B1CA-44C3-BA23-8AB992A0AB6A}" destId="{70AE4572-03BD-4C09-AC4C-96CB4B435441}" srcOrd="3" destOrd="0" presId="urn:microsoft.com/office/officeart/2008/layout/LinedList"/>
    <dgm:cxn modelId="{D3F93F7B-08D6-4F92-93ED-1B6FCC806DAF}" type="presParOf" srcId="{70AE4572-03BD-4C09-AC4C-96CB4B435441}" destId="{AEBD5C0F-AC69-48F9-B037-385CA3DD42F4}" srcOrd="0" destOrd="0" presId="urn:microsoft.com/office/officeart/2008/layout/LinedList"/>
    <dgm:cxn modelId="{0FC9CF55-3319-4B87-B5E0-4B5329127836}" type="presParOf" srcId="{70AE4572-03BD-4C09-AC4C-96CB4B435441}" destId="{562FDBDF-0BF2-464F-8372-F92DCBB027BB}" srcOrd="1" destOrd="0" presId="urn:microsoft.com/office/officeart/2008/layout/LinedList"/>
    <dgm:cxn modelId="{9C95F9F4-197F-4681-B3FB-77B6A7E11643}" type="presParOf" srcId="{9FC8580B-B1CA-44C3-BA23-8AB992A0AB6A}" destId="{C0A730FA-D528-4077-BB68-67FCBA62F4D7}" srcOrd="4" destOrd="0" presId="urn:microsoft.com/office/officeart/2008/layout/LinedList"/>
    <dgm:cxn modelId="{D22C5AC1-BE6A-45AB-9623-584310ED8855}" type="presParOf" srcId="{9FC8580B-B1CA-44C3-BA23-8AB992A0AB6A}" destId="{87208243-175A-42F0-BFA5-BB70D461CDC8}" srcOrd="5" destOrd="0" presId="urn:microsoft.com/office/officeart/2008/layout/LinedList"/>
    <dgm:cxn modelId="{4CF96764-5EAF-4856-A99F-08FB4D2F82D6}" type="presParOf" srcId="{87208243-175A-42F0-BFA5-BB70D461CDC8}" destId="{830D7809-D44B-406F-8FE2-40A3F335C112}" srcOrd="0" destOrd="0" presId="urn:microsoft.com/office/officeart/2008/layout/LinedList"/>
    <dgm:cxn modelId="{003F2B95-85B3-439E-A9E3-574B1DDAC841}" type="presParOf" srcId="{87208243-175A-42F0-BFA5-BB70D461CDC8}" destId="{72A73804-2D74-4C73-8176-BC89183B01B0}" srcOrd="1" destOrd="0" presId="urn:microsoft.com/office/officeart/2008/layout/LinedList"/>
    <dgm:cxn modelId="{2C94F51C-0167-4950-A26C-33EB771513C2}" type="presParOf" srcId="{9FC8580B-B1CA-44C3-BA23-8AB992A0AB6A}" destId="{DF579E9D-C440-4411-B262-B5352B6D6DFD}" srcOrd="6" destOrd="0" presId="urn:microsoft.com/office/officeart/2008/layout/LinedList"/>
    <dgm:cxn modelId="{1C6E2ADA-6144-4AF5-9614-09A5739F151F}" type="presParOf" srcId="{9FC8580B-B1CA-44C3-BA23-8AB992A0AB6A}" destId="{AA2E51D8-DB98-4A69-84D0-D7951AFFFF87}" srcOrd="7" destOrd="0" presId="urn:microsoft.com/office/officeart/2008/layout/LinedList"/>
    <dgm:cxn modelId="{559E28FF-3F95-4018-A5F4-47D73E2B8CD8}" type="presParOf" srcId="{AA2E51D8-DB98-4A69-84D0-D7951AFFFF87}" destId="{07872A63-22FE-45B9-A2DF-29DFD9430E0F}" srcOrd="0" destOrd="0" presId="urn:microsoft.com/office/officeart/2008/layout/LinedList"/>
    <dgm:cxn modelId="{8679AB2A-C5C9-47B7-AF56-5289C0A9E2D1}" type="presParOf" srcId="{AA2E51D8-DB98-4A69-84D0-D7951AFFFF87}" destId="{7FD2D328-6961-4D5D-B0CC-30505954E96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54E79F-A83A-4723-9A6F-75A31FB0703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65A24F6-83E2-469C-BCA4-E55FB5EFB8B6}">
      <dgm:prSet/>
      <dgm:spPr/>
      <dgm:t>
        <a:bodyPr/>
        <a:lstStyle/>
        <a:p>
          <a:pPr>
            <a:defRPr cap="all"/>
          </a:pPr>
          <a:r>
            <a:rPr lang="en-US"/>
            <a:t>Exclusive Plas y Brenin facilities</a:t>
          </a:r>
        </a:p>
      </dgm:t>
    </dgm:pt>
    <dgm:pt modelId="{2B5AC586-9D0D-4285-A7D1-8C800B3B5EC9}" type="parTrans" cxnId="{AEAEF459-78E2-458A-B968-FC8825587224}">
      <dgm:prSet/>
      <dgm:spPr/>
      <dgm:t>
        <a:bodyPr/>
        <a:lstStyle/>
        <a:p>
          <a:endParaRPr lang="en-US"/>
        </a:p>
      </dgm:t>
    </dgm:pt>
    <dgm:pt modelId="{8AD24937-34DE-4D04-9E22-8A2635B47007}" type="sibTrans" cxnId="{AEAEF459-78E2-458A-B968-FC8825587224}">
      <dgm:prSet/>
      <dgm:spPr/>
      <dgm:t>
        <a:bodyPr/>
        <a:lstStyle/>
        <a:p>
          <a:endParaRPr lang="en-US"/>
        </a:p>
      </dgm:t>
    </dgm:pt>
    <dgm:pt modelId="{EA402498-05E4-4B0C-B9BD-0215E13E86C2}">
      <dgm:prSet/>
      <dgm:spPr/>
      <dgm:t>
        <a:bodyPr/>
        <a:lstStyle/>
        <a:p>
          <a:pPr>
            <a:defRPr cap="all"/>
          </a:pPr>
          <a:r>
            <a:rPr lang="en-US"/>
            <a:t>Partnered local accommodation</a:t>
          </a:r>
        </a:p>
      </dgm:t>
    </dgm:pt>
    <dgm:pt modelId="{91C19765-056A-4A07-817B-2BEE476A3B53}" type="parTrans" cxnId="{41F2DF03-91A4-4AC5-8157-A2C9FBF7DE24}">
      <dgm:prSet/>
      <dgm:spPr/>
      <dgm:t>
        <a:bodyPr/>
        <a:lstStyle/>
        <a:p>
          <a:endParaRPr lang="en-US"/>
        </a:p>
      </dgm:t>
    </dgm:pt>
    <dgm:pt modelId="{4E4F15A7-9072-4A1E-B028-133677069BE6}" type="sibTrans" cxnId="{41F2DF03-91A4-4AC5-8157-A2C9FBF7DE24}">
      <dgm:prSet/>
      <dgm:spPr/>
      <dgm:t>
        <a:bodyPr/>
        <a:lstStyle/>
        <a:p>
          <a:endParaRPr lang="en-US"/>
        </a:p>
      </dgm:t>
    </dgm:pt>
    <dgm:pt modelId="{84DBAA24-E525-4FD7-B02B-5833F930F531}">
      <dgm:prSet/>
      <dgm:spPr/>
      <dgm:t>
        <a:bodyPr/>
        <a:lstStyle/>
        <a:p>
          <a:pPr>
            <a:defRPr cap="all"/>
          </a:pPr>
          <a:r>
            <a:rPr lang="en-US"/>
            <a:t>Bilingual Welsh-English hosts</a:t>
          </a:r>
        </a:p>
      </dgm:t>
    </dgm:pt>
    <dgm:pt modelId="{B7700828-0BC3-43BF-BDC7-334D5BE8B495}" type="parTrans" cxnId="{80509290-6554-4F95-9678-108BF8B34DEB}">
      <dgm:prSet/>
      <dgm:spPr/>
      <dgm:t>
        <a:bodyPr/>
        <a:lstStyle/>
        <a:p>
          <a:endParaRPr lang="en-US"/>
        </a:p>
      </dgm:t>
    </dgm:pt>
    <dgm:pt modelId="{3ED82CD0-7E68-449D-9207-2559113935A6}" type="sibTrans" cxnId="{80509290-6554-4F95-9678-108BF8B34DEB}">
      <dgm:prSet/>
      <dgm:spPr/>
      <dgm:t>
        <a:bodyPr/>
        <a:lstStyle/>
        <a:p>
          <a:endParaRPr lang="en-US"/>
        </a:p>
      </dgm:t>
    </dgm:pt>
    <dgm:pt modelId="{A1832E57-34A1-4ED2-B4C4-E4753686952B}">
      <dgm:prSet/>
      <dgm:spPr/>
      <dgm:t>
        <a:bodyPr/>
        <a:lstStyle/>
        <a:p>
          <a:pPr>
            <a:defRPr cap="all"/>
          </a:pPr>
          <a:r>
            <a:rPr lang="en-US"/>
            <a:t>AV, interpretation headsets &amp; shuttles</a:t>
          </a:r>
        </a:p>
      </dgm:t>
    </dgm:pt>
    <dgm:pt modelId="{CB29A73A-E7A4-448F-8DB1-DF8419258109}" type="parTrans" cxnId="{C8ADFE47-49FF-4422-9DC9-A998A20EA6A6}">
      <dgm:prSet/>
      <dgm:spPr/>
      <dgm:t>
        <a:bodyPr/>
        <a:lstStyle/>
        <a:p>
          <a:endParaRPr lang="en-US"/>
        </a:p>
      </dgm:t>
    </dgm:pt>
    <dgm:pt modelId="{C80E679F-D129-456B-A63B-1BF3A5E86443}" type="sibTrans" cxnId="{C8ADFE47-49FF-4422-9DC9-A998A20EA6A6}">
      <dgm:prSet/>
      <dgm:spPr/>
      <dgm:t>
        <a:bodyPr/>
        <a:lstStyle/>
        <a:p>
          <a:endParaRPr lang="en-US"/>
        </a:p>
      </dgm:t>
    </dgm:pt>
    <dgm:pt modelId="{39A2D7E5-EDF8-4E8B-8F80-9152C7E0F75D}" type="pres">
      <dgm:prSet presAssocID="{2854E79F-A83A-4723-9A6F-75A31FB07031}" presName="root" presStyleCnt="0">
        <dgm:presLayoutVars>
          <dgm:dir/>
          <dgm:resizeHandles val="exact"/>
        </dgm:presLayoutVars>
      </dgm:prSet>
      <dgm:spPr/>
    </dgm:pt>
    <dgm:pt modelId="{0960106D-ACC5-41B8-B2ED-CC093384DDD6}" type="pres">
      <dgm:prSet presAssocID="{365A24F6-83E2-469C-BCA4-E55FB5EFB8B6}" presName="compNode" presStyleCnt="0"/>
      <dgm:spPr/>
    </dgm:pt>
    <dgm:pt modelId="{F8BB96E5-D8E9-4792-A181-9E9670CCCE27}" type="pres">
      <dgm:prSet presAssocID="{365A24F6-83E2-469C-BCA4-E55FB5EFB8B6}" presName="iconBgRect" presStyleLbl="bgShp" presStyleIdx="0" presStyleCnt="4"/>
      <dgm:spPr/>
    </dgm:pt>
    <dgm:pt modelId="{95C360C6-4940-4AB4-9BAD-1272022CCC62}" type="pres">
      <dgm:prSet presAssocID="{365A24F6-83E2-469C-BCA4-E55FB5EFB8B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0821DFF8-C513-4663-B727-CED8CF2B7AD8}" type="pres">
      <dgm:prSet presAssocID="{365A24F6-83E2-469C-BCA4-E55FB5EFB8B6}" presName="spaceRect" presStyleCnt="0"/>
      <dgm:spPr/>
    </dgm:pt>
    <dgm:pt modelId="{A19CDE40-B6F2-4809-B802-3890019615D9}" type="pres">
      <dgm:prSet presAssocID="{365A24F6-83E2-469C-BCA4-E55FB5EFB8B6}" presName="textRect" presStyleLbl="revTx" presStyleIdx="0" presStyleCnt="4">
        <dgm:presLayoutVars>
          <dgm:chMax val="1"/>
          <dgm:chPref val="1"/>
        </dgm:presLayoutVars>
      </dgm:prSet>
      <dgm:spPr/>
    </dgm:pt>
    <dgm:pt modelId="{CB776523-2B4D-4FCF-A3B6-5849F003D1EB}" type="pres">
      <dgm:prSet presAssocID="{8AD24937-34DE-4D04-9E22-8A2635B47007}" presName="sibTrans" presStyleCnt="0"/>
      <dgm:spPr/>
    </dgm:pt>
    <dgm:pt modelId="{0400883F-F722-4E52-B65B-891694B6E7A2}" type="pres">
      <dgm:prSet presAssocID="{EA402498-05E4-4B0C-B9BD-0215E13E86C2}" presName="compNode" presStyleCnt="0"/>
      <dgm:spPr/>
    </dgm:pt>
    <dgm:pt modelId="{E97A9D38-769D-4F2F-B2A0-CAAD0AA500FF}" type="pres">
      <dgm:prSet presAssocID="{EA402498-05E4-4B0C-B9BD-0215E13E86C2}" presName="iconBgRect" presStyleLbl="bgShp" presStyleIdx="1" presStyleCnt="4"/>
      <dgm:spPr/>
    </dgm:pt>
    <dgm:pt modelId="{87A16D63-6C8E-49A4-9D10-14BCAFEA6AAB}" type="pres">
      <dgm:prSet presAssocID="{EA402498-05E4-4B0C-B9BD-0215E13E86C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6E4449EF-D5D6-45E0-8B5E-A95DEA6C313D}" type="pres">
      <dgm:prSet presAssocID="{EA402498-05E4-4B0C-B9BD-0215E13E86C2}" presName="spaceRect" presStyleCnt="0"/>
      <dgm:spPr/>
    </dgm:pt>
    <dgm:pt modelId="{B97D370E-738E-45D4-86EC-F9646048FA82}" type="pres">
      <dgm:prSet presAssocID="{EA402498-05E4-4B0C-B9BD-0215E13E86C2}" presName="textRect" presStyleLbl="revTx" presStyleIdx="1" presStyleCnt="4">
        <dgm:presLayoutVars>
          <dgm:chMax val="1"/>
          <dgm:chPref val="1"/>
        </dgm:presLayoutVars>
      </dgm:prSet>
      <dgm:spPr/>
    </dgm:pt>
    <dgm:pt modelId="{DACDE8AA-637B-4FAF-B532-479CCA633110}" type="pres">
      <dgm:prSet presAssocID="{4E4F15A7-9072-4A1E-B028-133677069BE6}" presName="sibTrans" presStyleCnt="0"/>
      <dgm:spPr/>
    </dgm:pt>
    <dgm:pt modelId="{0507DEEE-C54D-4BAC-8B21-3956753BD820}" type="pres">
      <dgm:prSet presAssocID="{84DBAA24-E525-4FD7-B02B-5833F930F531}" presName="compNode" presStyleCnt="0"/>
      <dgm:spPr/>
    </dgm:pt>
    <dgm:pt modelId="{3C9351CD-39EC-473A-8BBF-21CF922FE1BE}" type="pres">
      <dgm:prSet presAssocID="{84DBAA24-E525-4FD7-B02B-5833F930F531}" presName="iconBgRect" presStyleLbl="bgShp" presStyleIdx="2" presStyleCnt="4"/>
      <dgm:spPr/>
    </dgm:pt>
    <dgm:pt modelId="{D7F38BE8-BB27-4298-BDA5-79D4AA7C00FC}" type="pres">
      <dgm:prSet presAssocID="{84DBAA24-E525-4FD7-B02B-5833F930F5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63AB1567-7D97-42BB-B19D-36CFF0D9F9C4}" type="pres">
      <dgm:prSet presAssocID="{84DBAA24-E525-4FD7-B02B-5833F930F531}" presName="spaceRect" presStyleCnt="0"/>
      <dgm:spPr/>
    </dgm:pt>
    <dgm:pt modelId="{94A42FD7-1FC4-4BCA-BAC9-5425C746E31E}" type="pres">
      <dgm:prSet presAssocID="{84DBAA24-E525-4FD7-B02B-5833F930F531}" presName="textRect" presStyleLbl="revTx" presStyleIdx="2" presStyleCnt="4">
        <dgm:presLayoutVars>
          <dgm:chMax val="1"/>
          <dgm:chPref val="1"/>
        </dgm:presLayoutVars>
      </dgm:prSet>
      <dgm:spPr/>
    </dgm:pt>
    <dgm:pt modelId="{A7C2166B-CBF9-4D23-88D5-10148ABC6D1E}" type="pres">
      <dgm:prSet presAssocID="{3ED82CD0-7E68-449D-9207-2559113935A6}" presName="sibTrans" presStyleCnt="0"/>
      <dgm:spPr/>
    </dgm:pt>
    <dgm:pt modelId="{49CCD83A-25C3-47A5-958F-A40E20563FF1}" type="pres">
      <dgm:prSet presAssocID="{A1832E57-34A1-4ED2-B4C4-E4753686952B}" presName="compNode" presStyleCnt="0"/>
      <dgm:spPr/>
    </dgm:pt>
    <dgm:pt modelId="{0672F1F4-6286-4DF3-9416-967E0D9129E5}" type="pres">
      <dgm:prSet presAssocID="{A1832E57-34A1-4ED2-B4C4-E4753686952B}" presName="iconBgRect" presStyleLbl="bgShp" presStyleIdx="3" presStyleCnt="4"/>
      <dgm:spPr/>
    </dgm:pt>
    <dgm:pt modelId="{4E9613E8-09CE-4956-B534-52FD6DFC70A0}" type="pres">
      <dgm:prSet presAssocID="{A1832E57-34A1-4ED2-B4C4-E475368695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
        </a:ext>
      </dgm:extLst>
    </dgm:pt>
    <dgm:pt modelId="{DD182244-7A92-4CE3-BEA5-29E535A44BB5}" type="pres">
      <dgm:prSet presAssocID="{A1832E57-34A1-4ED2-B4C4-E4753686952B}" presName="spaceRect" presStyleCnt="0"/>
      <dgm:spPr/>
    </dgm:pt>
    <dgm:pt modelId="{65756807-5527-4139-B60D-DC69858685CF}" type="pres">
      <dgm:prSet presAssocID="{A1832E57-34A1-4ED2-B4C4-E4753686952B}" presName="textRect" presStyleLbl="revTx" presStyleIdx="3" presStyleCnt="4">
        <dgm:presLayoutVars>
          <dgm:chMax val="1"/>
          <dgm:chPref val="1"/>
        </dgm:presLayoutVars>
      </dgm:prSet>
      <dgm:spPr/>
    </dgm:pt>
  </dgm:ptLst>
  <dgm:cxnLst>
    <dgm:cxn modelId="{41F2DF03-91A4-4AC5-8157-A2C9FBF7DE24}" srcId="{2854E79F-A83A-4723-9A6F-75A31FB07031}" destId="{EA402498-05E4-4B0C-B9BD-0215E13E86C2}" srcOrd="1" destOrd="0" parTransId="{91C19765-056A-4A07-817B-2BEE476A3B53}" sibTransId="{4E4F15A7-9072-4A1E-B028-133677069BE6}"/>
    <dgm:cxn modelId="{74F3C805-8EE8-4AE3-BB50-66CCFAFD7546}" type="presOf" srcId="{A1832E57-34A1-4ED2-B4C4-E4753686952B}" destId="{65756807-5527-4139-B60D-DC69858685CF}" srcOrd="0" destOrd="0" presId="urn:microsoft.com/office/officeart/2018/5/layout/IconCircleLabelList"/>
    <dgm:cxn modelId="{89BAE20A-4030-411C-BD97-783069FBBA1E}" type="presOf" srcId="{2854E79F-A83A-4723-9A6F-75A31FB07031}" destId="{39A2D7E5-EDF8-4E8B-8F80-9152C7E0F75D}" srcOrd="0" destOrd="0" presId="urn:microsoft.com/office/officeart/2018/5/layout/IconCircleLabelList"/>
    <dgm:cxn modelId="{2B97EF1E-90BB-43B5-814F-9020502348A2}" type="presOf" srcId="{EA402498-05E4-4B0C-B9BD-0215E13E86C2}" destId="{B97D370E-738E-45D4-86EC-F9646048FA82}" srcOrd="0" destOrd="0" presId="urn:microsoft.com/office/officeart/2018/5/layout/IconCircleLabelList"/>
    <dgm:cxn modelId="{B1A5023D-5254-4755-822F-D246CF9CF3EB}" type="presOf" srcId="{84DBAA24-E525-4FD7-B02B-5833F930F531}" destId="{94A42FD7-1FC4-4BCA-BAC9-5425C746E31E}" srcOrd="0" destOrd="0" presId="urn:microsoft.com/office/officeart/2018/5/layout/IconCircleLabelList"/>
    <dgm:cxn modelId="{E5EE9C5B-7D72-43AC-B113-41240195460A}" type="presOf" srcId="{365A24F6-83E2-469C-BCA4-E55FB5EFB8B6}" destId="{A19CDE40-B6F2-4809-B802-3890019615D9}" srcOrd="0" destOrd="0" presId="urn:microsoft.com/office/officeart/2018/5/layout/IconCircleLabelList"/>
    <dgm:cxn modelId="{C8ADFE47-49FF-4422-9DC9-A998A20EA6A6}" srcId="{2854E79F-A83A-4723-9A6F-75A31FB07031}" destId="{A1832E57-34A1-4ED2-B4C4-E4753686952B}" srcOrd="3" destOrd="0" parTransId="{CB29A73A-E7A4-448F-8DB1-DF8419258109}" sibTransId="{C80E679F-D129-456B-A63B-1BF3A5E86443}"/>
    <dgm:cxn modelId="{AEAEF459-78E2-458A-B968-FC8825587224}" srcId="{2854E79F-A83A-4723-9A6F-75A31FB07031}" destId="{365A24F6-83E2-469C-BCA4-E55FB5EFB8B6}" srcOrd="0" destOrd="0" parTransId="{2B5AC586-9D0D-4285-A7D1-8C800B3B5EC9}" sibTransId="{8AD24937-34DE-4D04-9E22-8A2635B47007}"/>
    <dgm:cxn modelId="{80509290-6554-4F95-9678-108BF8B34DEB}" srcId="{2854E79F-A83A-4723-9A6F-75A31FB07031}" destId="{84DBAA24-E525-4FD7-B02B-5833F930F531}" srcOrd="2" destOrd="0" parTransId="{B7700828-0BC3-43BF-BDC7-334D5BE8B495}" sibTransId="{3ED82CD0-7E68-449D-9207-2559113935A6}"/>
    <dgm:cxn modelId="{7AE86609-FC56-4E44-BE64-8419186232E6}" type="presParOf" srcId="{39A2D7E5-EDF8-4E8B-8F80-9152C7E0F75D}" destId="{0960106D-ACC5-41B8-B2ED-CC093384DDD6}" srcOrd="0" destOrd="0" presId="urn:microsoft.com/office/officeart/2018/5/layout/IconCircleLabelList"/>
    <dgm:cxn modelId="{1DFACF18-47DC-4D8A-82C7-ADFC5BC71426}" type="presParOf" srcId="{0960106D-ACC5-41B8-B2ED-CC093384DDD6}" destId="{F8BB96E5-D8E9-4792-A181-9E9670CCCE27}" srcOrd="0" destOrd="0" presId="urn:microsoft.com/office/officeart/2018/5/layout/IconCircleLabelList"/>
    <dgm:cxn modelId="{19BC5419-8FFF-4106-A1E6-529AB70FA267}" type="presParOf" srcId="{0960106D-ACC5-41B8-B2ED-CC093384DDD6}" destId="{95C360C6-4940-4AB4-9BAD-1272022CCC62}" srcOrd="1" destOrd="0" presId="urn:microsoft.com/office/officeart/2018/5/layout/IconCircleLabelList"/>
    <dgm:cxn modelId="{D410EC88-0C78-48A2-8AF8-F52F67765D6A}" type="presParOf" srcId="{0960106D-ACC5-41B8-B2ED-CC093384DDD6}" destId="{0821DFF8-C513-4663-B727-CED8CF2B7AD8}" srcOrd="2" destOrd="0" presId="urn:microsoft.com/office/officeart/2018/5/layout/IconCircleLabelList"/>
    <dgm:cxn modelId="{9FDAC9B8-F300-46B6-BF63-A83F702A0DA8}" type="presParOf" srcId="{0960106D-ACC5-41B8-B2ED-CC093384DDD6}" destId="{A19CDE40-B6F2-4809-B802-3890019615D9}" srcOrd="3" destOrd="0" presId="urn:microsoft.com/office/officeart/2018/5/layout/IconCircleLabelList"/>
    <dgm:cxn modelId="{9B1BC14F-F54E-43CF-9070-46CA08C1594F}" type="presParOf" srcId="{39A2D7E5-EDF8-4E8B-8F80-9152C7E0F75D}" destId="{CB776523-2B4D-4FCF-A3B6-5849F003D1EB}" srcOrd="1" destOrd="0" presId="urn:microsoft.com/office/officeart/2018/5/layout/IconCircleLabelList"/>
    <dgm:cxn modelId="{387175FB-AEF1-4B62-9237-B2A2D4E5E67C}" type="presParOf" srcId="{39A2D7E5-EDF8-4E8B-8F80-9152C7E0F75D}" destId="{0400883F-F722-4E52-B65B-891694B6E7A2}" srcOrd="2" destOrd="0" presId="urn:microsoft.com/office/officeart/2018/5/layout/IconCircleLabelList"/>
    <dgm:cxn modelId="{4775B68F-5EAB-4307-9595-F25EF51A6060}" type="presParOf" srcId="{0400883F-F722-4E52-B65B-891694B6E7A2}" destId="{E97A9D38-769D-4F2F-B2A0-CAAD0AA500FF}" srcOrd="0" destOrd="0" presId="urn:microsoft.com/office/officeart/2018/5/layout/IconCircleLabelList"/>
    <dgm:cxn modelId="{F9C82FED-3483-4BF4-B663-F05AFDEABB54}" type="presParOf" srcId="{0400883F-F722-4E52-B65B-891694B6E7A2}" destId="{87A16D63-6C8E-49A4-9D10-14BCAFEA6AAB}" srcOrd="1" destOrd="0" presId="urn:microsoft.com/office/officeart/2018/5/layout/IconCircleLabelList"/>
    <dgm:cxn modelId="{3744C685-DED1-4F72-BAB2-91CB97DB1806}" type="presParOf" srcId="{0400883F-F722-4E52-B65B-891694B6E7A2}" destId="{6E4449EF-D5D6-45E0-8B5E-A95DEA6C313D}" srcOrd="2" destOrd="0" presId="urn:microsoft.com/office/officeart/2018/5/layout/IconCircleLabelList"/>
    <dgm:cxn modelId="{78A08237-9AB1-46AD-895D-149E00548E14}" type="presParOf" srcId="{0400883F-F722-4E52-B65B-891694B6E7A2}" destId="{B97D370E-738E-45D4-86EC-F9646048FA82}" srcOrd="3" destOrd="0" presId="urn:microsoft.com/office/officeart/2018/5/layout/IconCircleLabelList"/>
    <dgm:cxn modelId="{7DE6322D-F9CD-428E-BB64-64A3F9A83FBA}" type="presParOf" srcId="{39A2D7E5-EDF8-4E8B-8F80-9152C7E0F75D}" destId="{DACDE8AA-637B-4FAF-B532-479CCA633110}" srcOrd="3" destOrd="0" presId="urn:microsoft.com/office/officeart/2018/5/layout/IconCircleLabelList"/>
    <dgm:cxn modelId="{688D6A43-E4F4-4E66-BE58-FD883BB098BD}" type="presParOf" srcId="{39A2D7E5-EDF8-4E8B-8F80-9152C7E0F75D}" destId="{0507DEEE-C54D-4BAC-8B21-3956753BD820}" srcOrd="4" destOrd="0" presId="urn:microsoft.com/office/officeart/2018/5/layout/IconCircleLabelList"/>
    <dgm:cxn modelId="{AEC2CE44-DCEC-4044-825E-05726A2749D7}" type="presParOf" srcId="{0507DEEE-C54D-4BAC-8B21-3956753BD820}" destId="{3C9351CD-39EC-473A-8BBF-21CF922FE1BE}" srcOrd="0" destOrd="0" presId="urn:microsoft.com/office/officeart/2018/5/layout/IconCircleLabelList"/>
    <dgm:cxn modelId="{997F644B-541A-4E35-8D59-30533A509D6D}" type="presParOf" srcId="{0507DEEE-C54D-4BAC-8B21-3956753BD820}" destId="{D7F38BE8-BB27-4298-BDA5-79D4AA7C00FC}" srcOrd="1" destOrd="0" presId="urn:microsoft.com/office/officeart/2018/5/layout/IconCircleLabelList"/>
    <dgm:cxn modelId="{6B05CE9A-2848-49DE-8004-7545EBACA2AB}" type="presParOf" srcId="{0507DEEE-C54D-4BAC-8B21-3956753BD820}" destId="{63AB1567-7D97-42BB-B19D-36CFF0D9F9C4}" srcOrd="2" destOrd="0" presId="urn:microsoft.com/office/officeart/2018/5/layout/IconCircleLabelList"/>
    <dgm:cxn modelId="{D3870A31-241E-4BE6-B8B9-E04DDCF8A482}" type="presParOf" srcId="{0507DEEE-C54D-4BAC-8B21-3956753BD820}" destId="{94A42FD7-1FC4-4BCA-BAC9-5425C746E31E}" srcOrd="3" destOrd="0" presId="urn:microsoft.com/office/officeart/2018/5/layout/IconCircleLabelList"/>
    <dgm:cxn modelId="{BAA9FADD-723D-47D9-AC4D-A8FD04E8B561}" type="presParOf" srcId="{39A2D7E5-EDF8-4E8B-8F80-9152C7E0F75D}" destId="{A7C2166B-CBF9-4D23-88D5-10148ABC6D1E}" srcOrd="5" destOrd="0" presId="urn:microsoft.com/office/officeart/2018/5/layout/IconCircleLabelList"/>
    <dgm:cxn modelId="{1770135E-F6C7-4008-9C6B-B6AE8672B208}" type="presParOf" srcId="{39A2D7E5-EDF8-4E8B-8F80-9152C7E0F75D}" destId="{49CCD83A-25C3-47A5-958F-A40E20563FF1}" srcOrd="6" destOrd="0" presId="urn:microsoft.com/office/officeart/2018/5/layout/IconCircleLabelList"/>
    <dgm:cxn modelId="{5BAA5D6F-28F6-42FD-BAC1-7E40922CC13C}" type="presParOf" srcId="{49CCD83A-25C3-47A5-958F-A40E20563FF1}" destId="{0672F1F4-6286-4DF3-9416-967E0D9129E5}" srcOrd="0" destOrd="0" presId="urn:microsoft.com/office/officeart/2018/5/layout/IconCircleLabelList"/>
    <dgm:cxn modelId="{91F68C0A-DEF8-42B1-8CBA-BA99212A8311}" type="presParOf" srcId="{49CCD83A-25C3-47A5-958F-A40E20563FF1}" destId="{4E9613E8-09CE-4956-B534-52FD6DFC70A0}" srcOrd="1" destOrd="0" presId="urn:microsoft.com/office/officeart/2018/5/layout/IconCircleLabelList"/>
    <dgm:cxn modelId="{1C825F23-8495-4AC7-93D3-B7CF80DED84C}" type="presParOf" srcId="{49CCD83A-25C3-47A5-958F-A40E20563FF1}" destId="{DD182244-7A92-4CE3-BEA5-29E535A44BB5}" srcOrd="2" destOrd="0" presId="urn:microsoft.com/office/officeart/2018/5/layout/IconCircleLabelList"/>
    <dgm:cxn modelId="{6D6598F4-A1FA-4298-ACC6-6D5A9E1DF15C}" type="presParOf" srcId="{49CCD83A-25C3-47A5-958F-A40E20563FF1}" destId="{65756807-5527-4139-B60D-DC69858685C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34E30E-F776-48F5-9EF6-90E2EDA2A3BC}" type="doc">
      <dgm:prSet loTypeId="urn:microsoft.com/office/officeart/2018/5/layout/IconLeaf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4E63739-6F85-4816-BDFF-9876AD72326B}">
      <dgm:prSet/>
      <dgm:spPr/>
      <dgm:t>
        <a:bodyPr/>
        <a:lstStyle/>
        <a:p>
          <a:pPr>
            <a:lnSpc>
              <a:spcPct val="100000"/>
            </a:lnSpc>
            <a:defRPr cap="all"/>
          </a:pPr>
          <a:r>
            <a:rPr lang="en-US"/>
            <a:t>Revenue: Tickets, sponsorship, grant</a:t>
          </a:r>
        </a:p>
      </dgm:t>
    </dgm:pt>
    <dgm:pt modelId="{63DB9691-0C44-4074-B30F-E2DF2E014905}" type="parTrans" cxnId="{2EF562D6-FEC6-42A8-A7EC-B30E912871E8}">
      <dgm:prSet/>
      <dgm:spPr/>
      <dgm:t>
        <a:bodyPr/>
        <a:lstStyle/>
        <a:p>
          <a:endParaRPr lang="en-US"/>
        </a:p>
      </dgm:t>
    </dgm:pt>
    <dgm:pt modelId="{3CB038CE-0B30-4AB2-95D2-F1B81C55EF48}" type="sibTrans" cxnId="{2EF562D6-FEC6-42A8-A7EC-B30E912871E8}">
      <dgm:prSet/>
      <dgm:spPr/>
      <dgm:t>
        <a:bodyPr/>
        <a:lstStyle/>
        <a:p>
          <a:endParaRPr lang="en-US"/>
        </a:p>
      </dgm:t>
    </dgm:pt>
    <dgm:pt modelId="{22AC7622-3DAE-47CA-83DA-1EABE3739089}">
      <dgm:prSet/>
      <dgm:spPr/>
      <dgm:t>
        <a:bodyPr/>
        <a:lstStyle/>
        <a:p>
          <a:pPr>
            <a:lnSpc>
              <a:spcPct val="100000"/>
            </a:lnSpc>
            <a:defRPr cap="all"/>
          </a:pPr>
          <a:r>
            <a:rPr lang="en-US"/>
            <a:t>Costs: Venue, accommodation, catering</a:t>
          </a:r>
        </a:p>
      </dgm:t>
    </dgm:pt>
    <dgm:pt modelId="{A4049310-A6C6-4978-9069-6152A20A4F09}" type="parTrans" cxnId="{55DEDB89-57AB-45A0-889C-1B03D20E2F2A}">
      <dgm:prSet/>
      <dgm:spPr/>
      <dgm:t>
        <a:bodyPr/>
        <a:lstStyle/>
        <a:p>
          <a:endParaRPr lang="en-US"/>
        </a:p>
      </dgm:t>
    </dgm:pt>
    <dgm:pt modelId="{C43110B3-53A6-418F-B1D3-8D9B8C197947}" type="sibTrans" cxnId="{55DEDB89-57AB-45A0-889C-1B03D20E2F2A}">
      <dgm:prSet/>
      <dgm:spPr/>
      <dgm:t>
        <a:bodyPr/>
        <a:lstStyle/>
        <a:p>
          <a:endParaRPr lang="en-US"/>
        </a:p>
      </dgm:t>
    </dgm:pt>
    <dgm:pt modelId="{071B21CC-6A1A-4FEC-9216-F9C2E01AD10E}">
      <dgm:prSet/>
      <dgm:spPr/>
      <dgm:t>
        <a:bodyPr/>
        <a:lstStyle/>
        <a:p>
          <a:pPr>
            <a:lnSpc>
              <a:spcPct val="100000"/>
            </a:lnSpc>
            <a:defRPr cap="all"/>
          </a:pPr>
          <a:r>
            <a:rPr lang="en-US"/>
            <a:t>Total income: £200,000 • Costs: £160,000</a:t>
          </a:r>
        </a:p>
      </dgm:t>
    </dgm:pt>
    <dgm:pt modelId="{B9917084-B0E0-48C3-8A71-1EEF71DED933}" type="parTrans" cxnId="{6D6BF83B-5836-4930-9A9D-828D45F5D1DC}">
      <dgm:prSet/>
      <dgm:spPr/>
      <dgm:t>
        <a:bodyPr/>
        <a:lstStyle/>
        <a:p>
          <a:endParaRPr lang="en-US"/>
        </a:p>
      </dgm:t>
    </dgm:pt>
    <dgm:pt modelId="{9E0CFFDD-D12C-4196-96DF-FBF4CE59F143}" type="sibTrans" cxnId="{6D6BF83B-5836-4930-9A9D-828D45F5D1DC}">
      <dgm:prSet/>
      <dgm:spPr/>
      <dgm:t>
        <a:bodyPr/>
        <a:lstStyle/>
        <a:p>
          <a:endParaRPr lang="en-US"/>
        </a:p>
      </dgm:t>
    </dgm:pt>
    <dgm:pt modelId="{D32A89C4-946A-4A91-A653-FDD85E7299D1}">
      <dgm:prSet/>
      <dgm:spPr/>
      <dgm:t>
        <a:bodyPr/>
        <a:lstStyle/>
        <a:p>
          <a:pPr>
            <a:lnSpc>
              <a:spcPct val="100000"/>
            </a:lnSpc>
            <a:defRPr cap="all"/>
          </a:pPr>
          <a:r>
            <a:rPr lang="en-US"/>
            <a:t>Projected surplus: £40,000</a:t>
          </a:r>
        </a:p>
      </dgm:t>
    </dgm:pt>
    <dgm:pt modelId="{2E8E7624-AC49-4207-80D9-EAAB0DE6E619}" type="parTrans" cxnId="{330EDE72-D028-46A9-9C1B-BCD6FD0DD394}">
      <dgm:prSet/>
      <dgm:spPr/>
      <dgm:t>
        <a:bodyPr/>
        <a:lstStyle/>
        <a:p>
          <a:endParaRPr lang="en-US"/>
        </a:p>
      </dgm:t>
    </dgm:pt>
    <dgm:pt modelId="{D20F9CDA-9D87-4F0E-B59E-FD54DAAB18DD}" type="sibTrans" cxnId="{330EDE72-D028-46A9-9C1B-BCD6FD0DD394}">
      <dgm:prSet/>
      <dgm:spPr/>
      <dgm:t>
        <a:bodyPr/>
        <a:lstStyle/>
        <a:p>
          <a:endParaRPr lang="en-US"/>
        </a:p>
      </dgm:t>
    </dgm:pt>
    <dgm:pt modelId="{BFB8D5EB-6286-4C7C-A6B2-A259C92CE348}" type="pres">
      <dgm:prSet presAssocID="{C334E30E-F776-48F5-9EF6-90E2EDA2A3BC}" presName="root" presStyleCnt="0">
        <dgm:presLayoutVars>
          <dgm:dir/>
          <dgm:resizeHandles val="exact"/>
        </dgm:presLayoutVars>
      </dgm:prSet>
      <dgm:spPr/>
    </dgm:pt>
    <dgm:pt modelId="{E2F6027E-4CF2-4483-8929-2282433AF270}" type="pres">
      <dgm:prSet presAssocID="{24E63739-6F85-4816-BDFF-9876AD72326B}" presName="compNode" presStyleCnt="0"/>
      <dgm:spPr/>
    </dgm:pt>
    <dgm:pt modelId="{341F6687-C6D5-44DB-9092-820D21D13942}" type="pres">
      <dgm:prSet presAssocID="{24E63739-6F85-4816-BDFF-9876AD72326B}" presName="iconBgRect" presStyleLbl="bgShp" presStyleIdx="0" presStyleCnt="4"/>
      <dgm:spPr>
        <a:prstGeom prst="round2DiagRect">
          <a:avLst>
            <a:gd name="adj1" fmla="val 29727"/>
            <a:gd name="adj2" fmla="val 0"/>
          </a:avLst>
        </a:prstGeom>
      </dgm:spPr>
    </dgm:pt>
    <dgm:pt modelId="{07E81452-4FE1-4B00-B185-DAA0F7D6B563}" type="pres">
      <dgm:prSet presAssocID="{24E63739-6F85-4816-BDFF-9876AD7232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Envelope"/>
        </a:ext>
      </dgm:extLst>
    </dgm:pt>
    <dgm:pt modelId="{3C19E56E-2EE8-4B15-B9C5-72D8338390AE}" type="pres">
      <dgm:prSet presAssocID="{24E63739-6F85-4816-BDFF-9876AD72326B}" presName="spaceRect" presStyleCnt="0"/>
      <dgm:spPr/>
    </dgm:pt>
    <dgm:pt modelId="{D168F8C1-10A4-48FA-8002-C949509DA755}" type="pres">
      <dgm:prSet presAssocID="{24E63739-6F85-4816-BDFF-9876AD72326B}" presName="textRect" presStyleLbl="revTx" presStyleIdx="0" presStyleCnt="4">
        <dgm:presLayoutVars>
          <dgm:chMax val="1"/>
          <dgm:chPref val="1"/>
        </dgm:presLayoutVars>
      </dgm:prSet>
      <dgm:spPr/>
    </dgm:pt>
    <dgm:pt modelId="{820741A1-609F-4A2F-B134-87542C3F199D}" type="pres">
      <dgm:prSet presAssocID="{3CB038CE-0B30-4AB2-95D2-F1B81C55EF48}" presName="sibTrans" presStyleCnt="0"/>
      <dgm:spPr/>
    </dgm:pt>
    <dgm:pt modelId="{5013B751-F484-4C4B-B1AD-ECEFA94C529F}" type="pres">
      <dgm:prSet presAssocID="{22AC7622-3DAE-47CA-83DA-1EABE3739089}" presName="compNode" presStyleCnt="0"/>
      <dgm:spPr/>
    </dgm:pt>
    <dgm:pt modelId="{989D26BE-F312-4558-995C-864A7F45C8D5}" type="pres">
      <dgm:prSet presAssocID="{22AC7622-3DAE-47CA-83DA-1EABE3739089}" presName="iconBgRect" presStyleLbl="bgShp" presStyleIdx="1" presStyleCnt="4"/>
      <dgm:spPr>
        <a:prstGeom prst="round2DiagRect">
          <a:avLst>
            <a:gd name="adj1" fmla="val 29727"/>
            <a:gd name="adj2" fmla="val 0"/>
          </a:avLst>
        </a:prstGeom>
      </dgm:spPr>
    </dgm:pt>
    <dgm:pt modelId="{A4D2E32D-6E26-4BFD-AEF1-EFA1D87AD0C7}" type="pres">
      <dgm:prSet presAssocID="{22AC7622-3DAE-47CA-83DA-1EABE37390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241BA6EB-CC51-4BAA-999E-1912A68C0D56}" type="pres">
      <dgm:prSet presAssocID="{22AC7622-3DAE-47CA-83DA-1EABE3739089}" presName="spaceRect" presStyleCnt="0"/>
      <dgm:spPr/>
    </dgm:pt>
    <dgm:pt modelId="{B2C16708-6A85-4F67-B1E8-E13898C42F6B}" type="pres">
      <dgm:prSet presAssocID="{22AC7622-3DAE-47CA-83DA-1EABE3739089}" presName="textRect" presStyleLbl="revTx" presStyleIdx="1" presStyleCnt="4">
        <dgm:presLayoutVars>
          <dgm:chMax val="1"/>
          <dgm:chPref val="1"/>
        </dgm:presLayoutVars>
      </dgm:prSet>
      <dgm:spPr/>
    </dgm:pt>
    <dgm:pt modelId="{839B1D78-B494-4FBB-B312-8B94C9341D78}" type="pres">
      <dgm:prSet presAssocID="{C43110B3-53A6-418F-B1D3-8D9B8C197947}" presName="sibTrans" presStyleCnt="0"/>
      <dgm:spPr/>
    </dgm:pt>
    <dgm:pt modelId="{363B6CBA-6EBD-4712-8C05-0F824754FFD4}" type="pres">
      <dgm:prSet presAssocID="{071B21CC-6A1A-4FEC-9216-F9C2E01AD10E}" presName="compNode" presStyleCnt="0"/>
      <dgm:spPr/>
    </dgm:pt>
    <dgm:pt modelId="{7C575C4F-8DEA-4F79-8E49-2FA68DA7E63A}" type="pres">
      <dgm:prSet presAssocID="{071B21CC-6A1A-4FEC-9216-F9C2E01AD10E}" presName="iconBgRect" presStyleLbl="bgShp" presStyleIdx="2" presStyleCnt="4"/>
      <dgm:spPr>
        <a:prstGeom prst="round2DiagRect">
          <a:avLst>
            <a:gd name="adj1" fmla="val 29727"/>
            <a:gd name="adj2" fmla="val 0"/>
          </a:avLst>
        </a:prstGeom>
      </dgm:spPr>
    </dgm:pt>
    <dgm:pt modelId="{0643BD4E-AD2E-4AD8-AD4C-27891B68B15C}" type="pres">
      <dgm:prSet presAssocID="{071B21CC-6A1A-4FEC-9216-F9C2E01AD10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75259CCC-6F6D-4E2C-8B42-DA9B62491EFC}" type="pres">
      <dgm:prSet presAssocID="{071B21CC-6A1A-4FEC-9216-F9C2E01AD10E}" presName="spaceRect" presStyleCnt="0"/>
      <dgm:spPr/>
    </dgm:pt>
    <dgm:pt modelId="{0BC2E796-79FF-44C2-8EEB-193D78A7144A}" type="pres">
      <dgm:prSet presAssocID="{071B21CC-6A1A-4FEC-9216-F9C2E01AD10E}" presName="textRect" presStyleLbl="revTx" presStyleIdx="2" presStyleCnt="4">
        <dgm:presLayoutVars>
          <dgm:chMax val="1"/>
          <dgm:chPref val="1"/>
        </dgm:presLayoutVars>
      </dgm:prSet>
      <dgm:spPr/>
    </dgm:pt>
    <dgm:pt modelId="{89F1AC2B-4585-46A2-A5A9-346919934E88}" type="pres">
      <dgm:prSet presAssocID="{9E0CFFDD-D12C-4196-96DF-FBF4CE59F143}" presName="sibTrans" presStyleCnt="0"/>
      <dgm:spPr/>
    </dgm:pt>
    <dgm:pt modelId="{8A10695F-C686-438D-92EA-3D45B6DA7A2B}" type="pres">
      <dgm:prSet presAssocID="{D32A89C4-946A-4A91-A653-FDD85E7299D1}" presName="compNode" presStyleCnt="0"/>
      <dgm:spPr/>
    </dgm:pt>
    <dgm:pt modelId="{D267D5C8-DE27-4E85-9AA1-90BAAFB95A2D}" type="pres">
      <dgm:prSet presAssocID="{D32A89C4-946A-4A91-A653-FDD85E7299D1}" presName="iconBgRect" presStyleLbl="bgShp" presStyleIdx="3" presStyleCnt="4"/>
      <dgm:spPr>
        <a:prstGeom prst="round2DiagRect">
          <a:avLst>
            <a:gd name="adj1" fmla="val 29727"/>
            <a:gd name="adj2" fmla="val 0"/>
          </a:avLst>
        </a:prstGeom>
      </dgm:spPr>
    </dgm:pt>
    <dgm:pt modelId="{3A43EAF0-A0D0-4CDB-9093-4945F82E307E}" type="pres">
      <dgm:prSet presAssocID="{D32A89C4-946A-4A91-A653-FDD85E7299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pee"/>
        </a:ext>
      </dgm:extLst>
    </dgm:pt>
    <dgm:pt modelId="{F4E5B830-281D-467C-9440-0951C083EDD7}" type="pres">
      <dgm:prSet presAssocID="{D32A89C4-946A-4A91-A653-FDD85E7299D1}" presName="spaceRect" presStyleCnt="0"/>
      <dgm:spPr/>
    </dgm:pt>
    <dgm:pt modelId="{9D30DB96-DAF1-4CD2-8247-74DC2B9923A9}" type="pres">
      <dgm:prSet presAssocID="{D32A89C4-946A-4A91-A653-FDD85E7299D1}" presName="textRect" presStyleLbl="revTx" presStyleIdx="3" presStyleCnt="4">
        <dgm:presLayoutVars>
          <dgm:chMax val="1"/>
          <dgm:chPref val="1"/>
        </dgm:presLayoutVars>
      </dgm:prSet>
      <dgm:spPr/>
    </dgm:pt>
  </dgm:ptLst>
  <dgm:cxnLst>
    <dgm:cxn modelId="{A09FEB0A-82B7-46D5-8663-FDACD3FC1DBB}" type="presOf" srcId="{22AC7622-3DAE-47CA-83DA-1EABE3739089}" destId="{B2C16708-6A85-4F67-B1E8-E13898C42F6B}" srcOrd="0" destOrd="0" presId="urn:microsoft.com/office/officeart/2018/5/layout/IconLeafLabelList"/>
    <dgm:cxn modelId="{829BDA29-A541-467A-B60F-B6936CB78BE8}" type="presOf" srcId="{24E63739-6F85-4816-BDFF-9876AD72326B}" destId="{D168F8C1-10A4-48FA-8002-C949509DA755}" srcOrd="0" destOrd="0" presId="urn:microsoft.com/office/officeart/2018/5/layout/IconLeafLabelList"/>
    <dgm:cxn modelId="{6D6BF83B-5836-4930-9A9D-828D45F5D1DC}" srcId="{C334E30E-F776-48F5-9EF6-90E2EDA2A3BC}" destId="{071B21CC-6A1A-4FEC-9216-F9C2E01AD10E}" srcOrd="2" destOrd="0" parTransId="{B9917084-B0E0-48C3-8A71-1EEF71DED933}" sibTransId="{9E0CFFDD-D12C-4196-96DF-FBF4CE59F143}"/>
    <dgm:cxn modelId="{330EDE72-D028-46A9-9C1B-BCD6FD0DD394}" srcId="{C334E30E-F776-48F5-9EF6-90E2EDA2A3BC}" destId="{D32A89C4-946A-4A91-A653-FDD85E7299D1}" srcOrd="3" destOrd="0" parTransId="{2E8E7624-AC49-4207-80D9-EAAB0DE6E619}" sibTransId="{D20F9CDA-9D87-4F0E-B59E-FD54DAAB18DD}"/>
    <dgm:cxn modelId="{55DEDB89-57AB-45A0-889C-1B03D20E2F2A}" srcId="{C334E30E-F776-48F5-9EF6-90E2EDA2A3BC}" destId="{22AC7622-3DAE-47CA-83DA-1EABE3739089}" srcOrd="1" destOrd="0" parTransId="{A4049310-A6C6-4978-9069-6152A20A4F09}" sibTransId="{C43110B3-53A6-418F-B1D3-8D9B8C197947}"/>
    <dgm:cxn modelId="{A8FCB9A3-03F8-4A56-BE6D-D3C5D6D8C8C3}" type="presOf" srcId="{D32A89C4-946A-4A91-A653-FDD85E7299D1}" destId="{9D30DB96-DAF1-4CD2-8247-74DC2B9923A9}" srcOrd="0" destOrd="0" presId="urn:microsoft.com/office/officeart/2018/5/layout/IconLeafLabelList"/>
    <dgm:cxn modelId="{04C974C4-8CD4-4815-B691-E4C3979788C4}" type="presOf" srcId="{C334E30E-F776-48F5-9EF6-90E2EDA2A3BC}" destId="{BFB8D5EB-6286-4C7C-A6B2-A259C92CE348}" srcOrd="0" destOrd="0" presId="urn:microsoft.com/office/officeart/2018/5/layout/IconLeafLabelList"/>
    <dgm:cxn modelId="{570FDFCB-7591-44EC-A640-6B7F89F9E318}" type="presOf" srcId="{071B21CC-6A1A-4FEC-9216-F9C2E01AD10E}" destId="{0BC2E796-79FF-44C2-8EEB-193D78A7144A}" srcOrd="0" destOrd="0" presId="urn:microsoft.com/office/officeart/2018/5/layout/IconLeafLabelList"/>
    <dgm:cxn modelId="{2EF562D6-FEC6-42A8-A7EC-B30E912871E8}" srcId="{C334E30E-F776-48F5-9EF6-90E2EDA2A3BC}" destId="{24E63739-6F85-4816-BDFF-9876AD72326B}" srcOrd="0" destOrd="0" parTransId="{63DB9691-0C44-4074-B30F-E2DF2E014905}" sibTransId="{3CB038CE-0B30-4AB2-95D2-F1B81C55EF48}"/>
    <dgm:cxn modelId="{3E0E15B3-161F-40CF-A1BD-DB6034BEEC5C}" type="presParOf" srcId="{BFB8D5EB-6286-4C7C-A6B2-A259C92CE348}" destId="{E2F6027E-4CF2-4483-8929-2282433AF270}" srcOrd="0" destOrd="0" presId="urn:microsoft.com/office/officeart/2018/5/layout/IconLeafLabelList"/>
    <dgm:cxn modelId="{5AD635D4-1704-4353-959D-0223D4935D21}" type="presParOf" srcId="{E2F6027E-4CF2-4483-8929-2282433AF270}" destId="{341F6687-C6D5-44DB-9092-820D21D13942}" srcOrd="0" destOrd="0" presId="urn:microsoft.com/office/officeart/2018/5/layout/IconLeafLabelList"/>
    <dgm:cxn modelId="{E0BFC614-E90C-49CF-A123-A75D5A036558}" type="presParOf" srcId="{E2F6027E-4CF2-4483-8929-2282433AF270}" destId="{07E81452-4FE1-4B00-B185-DAA0F7D6B563}" srcOrd="1" destOrd="0" presId="urn:microsoft.com/office/officeart/2018/5/layout/IconLeafLabelList"/>
    <dgm:cxn modelId="{EB8F6E00-E581-48CF-816D-020DE8EE10E3}" type="presParOf" srcId="{E2F6027E-4CF2-4483-8929-2282433AF270}" destId="{3C19E56E-2EE8-4B15-B9C5-72D8338390AE}" srcOrd="2" destOrd="0" presId="urn:microsoft.com/office/officeart/2018/5/layout/IconLeafLabelList"/>
    <dgm:cxn modelId="{EDEC0392-760F-4B7E-8545-A4B93E7C2CE8}" type="presParOf" srcId="{E2F6027E-4CF2-4483-8929-2282433AF270}" destId="{D168F8C1-10A4-48FA-8002-C949509DA755}" srcOrd="3" destOrd="0" presId="urn:microsoft.com/office/officeart/2018/5/layout/IconLeafLabelList"/>
    <dgm:cxn modelId="{42197AF7-C79C-4920-B1F7-48459C528F86}" type="presParOf" srcId="{BFB8D5EB-6286-4C7C-A6B2-A259C92CE348}" destId="{820741A1-609F-4A2F-B134-87542C3F199D}" srcOrd="1" destOrd="0" presId="urn:microsoft.com/office/officeart/2018/5/layout/IconLeafLabelList"/>
    <dgm:cxn modelId="{9769FF36-E057-4AE8-BF18-C8F15FFBB1BC}" type="presParOf" srcId="{BFB8D5EB-6286-4C7C-A6B2-A259C92CE348}" destId="{5013B751-F484-4C4B-B1AD-ECEFA94C529F}" srcOrd="2" destOrd="0" presId="urn:microsoft.com/office/officeart/2018/5/layout/IconLeafLabelList"/>
    <dgm:cxn modelId="{770AABC9-9058-4C15-9008-902A2A4C92D2}" type="presParOf" srcId="{5013B751-F484-4C4B-B1AD-ECEFA94C529F}" destId="{989D26BE-F312-4558-995C-864A7F45C8D5}" srcOrd="0" destOrd="0" presId="urn:microsoft.com/office/officeart/2018/5/layout/IconLeafLabelList"/>
    <dgm:cxn modelId="{4142F334-1132-42D7-836E-A0153C48DF7D}" type="presParOf" srcId="{5013B751-F484-4C4B-B1AD-ECEFA94C529F}" destId="{A4D2E32D-6E26-4BFD-AEF1-EFA1D87AD0C7}" srcOrd="1" destOrd="0" presId="urn:microsoft.com/office/officeart/2018/5/layout/IconLeafLabelList"/>
    <dgm:cxn modelId="{D977F992-23EF-4BCA-8022-6DB7DA3C907A}" type="presParOf" srcId="{5013B751-F484-4C4B-B1AD-ECEFA94C529F}" destId="{241BA6EB-CC51-4BAA-999E-1912A68C0D56}" srcOrd="2" destOrd="0" presId="urn:microsoft.com/office/officeart/2018/5/layout/IconLeafLabelList"/>
    <dgm:cxn modelId="{B6CBD8AB-99B3-45C8-8BD9-B7299994D7AF}" type="presParOf" srcId="{5013B751-F484-4C4B-B1AD-ECEFA94C529F}" destId="{B2C16708-6A85-4F67-B1E8-E13898C42F6B}" srcOrd="3" destOrd="0" presId="urn:microsoft.com/office/officeart/2018/5/layout/IconLeafLabelList"/>
    <dgm:cxn modelId="{CA7B22A0-BF3A-4AEB-8BFF-0A6CDDC73E34}" type="presParOf" srcId="{BFB8D5EB-6286-4C7C-A6B2-A259C92CE348}" destId="{839B1D78-B494-4FBB-B312-8B94C9341D78}" srcOrd="3" destOrd="0" presId="urn:microsoft.com/office/officeart/2018/5/layout/IconLeafLabelList"/>
    <dgm:cxn modelId="{290E2291-326C-4099-B47C-0A51F8FAFFEF}" type="presParOf" srcId="{BFB8D5EB-6286-4C7C-A6B2-A259C92CE348}" destId="{363B6CBA-6EBD-4712-8C05-0F824754FFD4}" srcOrd="4" destOrd="0" presId="urn:microsoft.com/office/officeart/2018/5/layout/IconLeafLabelList"/>
    <dgm:cxn modelId="{22802E63-2F07-48A2-A4FB-32EB974F0001}" type="presParOf" srcId="{363B6CBA-6EBD-4712-8C05-0F824754FFD4}" destId="{7C575C4F-8DEA-4F79-8E49-2FA68DA7E63A}" srcOrd="0" destOrd="0" presId="urn:microsoft.com/office/officeart/2018/5/layout/IconLeafLabelList"/>
    <dgm:cxn modelId="{85E9B2FD-E0FD-4D9A-9DAC-C951433B6D1E}" type="presParOf" srcId="{363B6CBA-6EBD-4712-8C05-0F824754FFD4}" destId="{0643BD4E-AD2E-4AD8-AD4C-27891B68B15C}" srcOrd="1" destOrd="0" presId="urn:microsoft.com/office/officeart/2018/5/layout/IconLeafLabelList"/>
    <dgm:cxn modelId="{C584ECD0-83A7-46EA-89E5-1762B1F60333}" type="presParOf" srcId="{363B6CBA-6EBD-4712-8C05-0F824754FFD4}" destId="{75259CCC-6F6D-4E2C-8B42-DA9B62491EFC}" srcOrd="2" destOrd="0" presId="urn:microsoft.com/office/officeart/2018/5/layout/IconLeafLabelList"/>
    <dgm:cxn modelId="{7A1EB00B-CDCE-47D8-AC5A-B331E24CA97F}" type="presParOf" srcId="{363B6CBA-6EBD-4712-8C05-0F824754FFD4}" destId="{0BC2E796-79FF-44C2-8EEB-193D78A7144A}" srcOrd="3" destOrd="0" presId="urn:microsoft.com/office/officeart/2018/5/layout/IconLeafLabelList"/>
    <dgm:cxn modelId="{10A232C0-09E9-4D8C-8DE7-D04D3FCA602E}" type="presParOf" srcId="{BFB8D5EB-6286-4C7C-A6B2-A259C92CE348}" destId="{89F1AC2B-4585-46A2-A5A9-346919934E88}" srcOrd="5" destOrd="0" presId="urn:microsoft.com/office/officeart/2018/5/layout/IconLeafLabelList"/>
    <dgm:cxn modelId="{06340A5F-44FB-469A-92F8-FA0799C7E087}" type="presParOf" srcId="{BFB8D5EB-6286-4C7C-A6B2-A259C92CE348}" destId="{8A10695F-C686-438D-92EA-3D45B6DA7A2B}" srcOrd="6" destOrd="0" presId="urn:microsoft.com/office/officeart/2018/5/layout/IconLeafLabelList"/>
    <dgm:cxn modelId="{A664D8D3-C58E-4A0C-A83D-4C1E03DB2D0A}" type="presParOf" srcId="{8A10695F-C686-438D-92EA-3D45B6DA7A2B}" destId="{D267D5C8-DE27-4E85-9AA1-90BAAFB95A2D}" srcOrd="0" destOrd="0" presId="urn:microsoft.com/office/officeart/2018/5/layout/IconLeafLabelList"/>
    <dgm:cxn modelId="{66409898-C029-470F-8EE4-30098D229F32}" type="presParOf" srcId="{8A10695F-C686-438D-92EA-3D45B6DA7A2B}" destId="{3A43EAF0-A0D0-4CDB-9093-4945F82E307E}" srcOrd="1" destOrd="0" presId="urn:microsoft.com/office/officeart/2018/5/layout/IconLeafLabelList"/>
    <dgm:cxn modelId="{17ADDA38-38D5-460C-84F7-37564738652D}" type="presParOf" srcId="{8A10695F-C686-438D-92EA-3D45B6DA7A2B}" destId="{F4E5B830-281D-467C-9440-0951C083EDD7}" srcOrd="2" destOrd="0" presId="urn:microsoft.com/office/officeart/2018/5/layout/IconLeafLabelList"/>
    <dgm:cxn modelId="{6A958266-CEB9-4166-AFC9-D3AE6E1F8A21}" type="presParOf" srcId="{8A10695F-C686-438D-92EA-3D45B6DA7A2B}" destId="{9D30DB96-DAF1-4CD2-8247-74DC2B9923A9}"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013EF2-9963-4399-B9FB-8D3393E47B57}"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B39C84C-BB5F-4250-9C8D-52A0C78E50EE}">
      <dgm:prSet/>
      <dgm:spPr/>
      <dgm:t>
        <a:bodyPr/>
        <a:lstStyle/>
        <a:p>
          <a:r>
            <a:rPr lang="en-US"/>
            <a:t>Weather: backup indoor venues</a:t>
          </a:r>
        </a:p>
      </dgm:t>
    </dgm:pt>
    <dgm:pt modelId="{5B15CB7A-CB2E-42D5-948E-B1A918EB1256}" type="parTrans" cxnId="{A8A7EA61-FC2B-4C87-A64F-CD6233A91B2F}">
      <dgm:prSet/>
      <dgm:spPr/>
      <dgm:t>
        <a:bodyPr/>
        <a:lstStyle/>
        <a:p>
          <a:endParaRPr lang="en-US"/>
        </a:p>
      </dgm:t>
    </dgm:pt>
    <dgm:pt modelId="{E59EF79F-C707-4F02-A431-9C4F46A83AEC}" type="sibTrans" cxnId="{A8A7EA61-FC2B-4C87-A64F-CD6233A91B2F}">
      <dgm:prSet/>
      <dgm:spPr/>
      <dgm:t>
        <a:bodyPr/>
        <a:lstStyle/>
        <a:p>
          <a:endParaRPr lang="en-US"/>
        </a:p>
      </dgm:t>
    </dgm:pt>
    <dgm:pt modelId="{7AAF4794-E598-4C56-90B2-E62C8238A8FA}">
      <dgm:prSet/>
      <dgm:spPr/>
      <dgm:t>
        <a:bodyPr/>
        <a:lstStyle/>
        <a:p>
          <a:r>
            <a:rPr lang="en-US"/>
            <a:t>Transport: chartered shuttles</a:t>
          </a:r>
        </a:p>
      </dgm:t>
    </dgm:pt>
    <dgm:pt modelId="{2223DE09-EB9D-4D45-B722-460B023BE112}" type="parTrans" cxnId="{83F50513-3F07-4AAC-9769-C986DB00727F}">
      <dgm:prSet/>
      <dgm:spPr/>
      <dgm:t>
        <a:bodyPr/>
        <a:lstStyle/>
        <a:p>
          <a:endParaRPr lang="en-US"/>
        </a:p>
      </dgm:t>
    </dgm:pt>
    <dgm:pt modelId="{B1FE601E-5A70-4597-A563-4D6A993837D3}" type="sibTrans" cxnId="{83F50513-3F07-4AAC-9769-C986DB00727F}">
      <dgm:prSet/>
      <dgm:spPr/>
      <dgm:t>
        <a:bodyPr/>
        <a:lstStyle/>
        <a:p>
          <a:endParaRPr lang="en-US"/>
        </a:p>
      </dgm:t>
    </dgm:pt>
    <dgm:pt modelId="{3E29EB7C-6A5B-4B83-BA90-3EBA13086189}">
      <dgm:prSet/>
      <dgm:spPr/>
      <dgm:t>
        <a:bodyPr/>
        <a:lstStyle/>
        <a:p>
          <a:r>
            <a:rPr lang="en-US"/>
            <a:t>Attendance: early-bird rates</a:t>
          </a:r>
        </a:p>
      </dgm:t>
    </dgm:pt>
    <dgm:pt modelId="{3784D940-B82B-4052-BC87-1BF7B56FB767}" type="parTrans" cxnId="{28410218-35AE-4DDF-98F0-C535C7507DC4}">
      <dgm:prSet/>
      <dgm:spPr/>
      <dgm:t>
        <a:bodyPr/>
        <a:lstStyle/>
        <a:p>
          <a:endParaRPr lang="en-US"/>
        </a:p>
      </dgm:t>
    </dgm:pt>
    <dgm:pt modelId="{CEE57BF8-18AB-4F1E-96F4-C821D9A32BE2}" type="sibTrans" cxnId="{28410218-35AE-4DDF-98F0-C535C7507DC4}">
      <dgm:prSet/>
      <dgm:spPr/>
      <dgm:t>
        <a:bodyPr/>
        <a:lstStyle/>
        <a:p>
          <a:endParaRPr lang="en-US"/>
        </a:p>
      </dgm:t>
    </dgm:pt>
    <dgm:pt modelId="{491AF316-4600-432A-AB6C-E26B431E2095}">
      <dgm:prSet/>
      <dgm:spPr/>
      <dgm:t>
        <a:bodyPr/>
        <a:lstStyle/>
        <a:p>
          <a:r>
            <a:rPr lang="en-US"/>
            <a:t>Authenticity: local advisory board</a:t>
          </a:r>
        </a:p>
      </dgm:t>
    </dgm:pt>
    <dgm:pt modelId="{EBDEE2B4-0CC8-403E-962C-9F3907DC7612}" type="parTrans" cxnId="{F75FC35F-B99E-4226-A339-E662018B0C7A}">
      <dgm:prSet/>
      <dgm:spPr/>
      <dgm:t>
        <a:bodyPr/>
        <a:lstStyle/>
        <a:p>
          <a:endParaRPr lang="en-US"/>
        </a:p>
      </dgm:t>
    </dgm:pt>
    <dgm:pt modelId="{A6DDF0D7-1810-40DB-B3E0-AFFAC2E4507A}" type="sibTrans" cxnId="{F75FC35F-B99E-4226-A339-E662018B0C7A}">
      <dgm:prSet/>
      <dgm:spPr/>
      <dgm:t>
        <a:bodyPr/>
        <a:lstStyle/>
        <a:p>
          <a:endParaRPr lang="en-US"/>
        </a:p>
      </dgm:t>
    </dgm:pt>
    <dgm:pt modelId="{910376B7-212B-4F5C-920F-409CCFB33363}" type="pres">
      <dgm:prSet presAssocID="{83013EF2-9963-4399-B9FB-8D3393E47B57}" presName="root" presStyleCnt="0">
        <dgm:presLayoutVars>
          <dgm:dir/>
          <dgm:resizeHandles val="exact"/>
        </dgm:presLayoutVars>
      </dgm:prSet>
      <dgm:spPr/>
    </dgm:pt>
    <dgm:pt modelId="{458F7E9F-3E8D-416A-8F98-3BC290B3D981}" type="pres">
      <dgm:prSet presAssocID="{EB39C84C-BB5F-4250-9C8D-52A0C78E50EE}" presName="compNode" presStyleCnt="0"/>
      <dgm:spPr/>
    </dgm:pt>
    <dgm:pt modelId="{8C05110E-F18F-4C27-AF7A-738C3C0E3EDC}" type="pres">
      <dgm:prSet presAssocID="{EB39C84C-BB5F-4250-9C8D-52A0C78E50EE}" presName="bgRect" presStyleLbl="bgShp" presStyleIdx="0" presStyleCnt="4"/>
      <dgm:spPr/>
    </dgm:pt>
    <dgm:pt modelId="{C3F1AB50-2AF6-4111-9AF0-0EE9FE2FD3ED}" type="pres">
      <dgm:prSet presAssocID="{EB39C84C-BB5F-4250-9C8D-52A0C78E50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a:ext>
      </dgm:extLst>
    </dgm:pt>
    <dgm:pt modelId="{D3E94B5A-1F6C-4E6A-B7B3-7FBC8A6E787C}" type="pres">
      <dgm:prSet presAssocID="{EB39C84C-BB5F-4250-9C8D-52A0C78E50EE}" presName="spaceRect" presStyleCnt="0"/>
      <dgm:spPr/>
    </dgm:pt>
    <dgm:pt modelId="{F9B79F6F-710E-4E83-9054-2DEF6C95432B}" type="pres">
      <dgm:prSet presAssocID="{EB39C84C-BB5F-4250-9C8D-52A0C78E50EE}" presName="parTx" presStyleLbl="revTx" presStyleIdx="0" presStyleCnt="4">
        <dgm:presLayoutVars>
          <dgm:chMax val="0"/>
          <dgm:chPref val="0"/>
        </dgm:presLayoutVars>
      </dgm:prSet>
      <dgm:spPr/>
    </dgm:pt>
    <dgm:pt modelId="{22E4A901-DEF6-4C50-8123-57AAE0C73F56}" type="pres">
      <dgm:prSet presAssocID="{E59EF79F-C707-4F02-A431-9C4F46A83AEC}" presName="sibTrans" presStyleCnt="0"/>
      <dgm:spPr/>
    </dgm:pt>
    <dgm:pt modelId="{1429EFEA-5868-46EF-B6C5-35ED6C709B4A}" type="pres">
      <dgm:prSet presAssocID="{7AAF4794-E598-4C56-90B2-E62C8238A8FA}" presName="compNode" presStyleCnt="0"/>
      <dgm:spPr/>
    </dgm:pt>
    <dgm:pt modelId="{1CEEA0EF-4524-43C1-9FCE-A037E15FB08A}" type="pres">
      <dgm:prSet presAssocID="{7AAF4794-E598-4C56-90B2-E62C8238A8FA}" presName="bgRect" presStyleLbl="bgShp" presStyleIdx="1" presStyleCnt="4"/>
      <dgm:spPr/>
    </dgm:pt>
    <dgm:pt modelId="{8B8275D4-0DC4-4ECD-AB4C-EAE9D8F719BF}" type="pres">
      <dgm:prSet presAssocID="{7AAF4794-E598-4C56-90B2-E62C8238A8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F7DBE499-EC05-4902-8835-11C18DAE551D}" type="pres">
      <dgm:prSet presAssocID="{7AAF4794-E598-4C56-90B2-E62C8238A8FA}" presName="spaceRect" presStyleCnt="0"/>
      <dgm:spPr/>
    </dgm:pt>
    <dgm:pt modelId="{CAB6C81F-51D9-4F66-AF35-AB6A795D4182}" type="pres">
      <dgm:prSet presAssocID="{7AAF4794-E598-4C56-90B2-E62C8238A8FA}" presName="parTx" presStyleLbl="revTx" presStyleIdx="1" presStyleCnt="4">
        <dgm:presLayoutVars>
          <dgm:chMax val="0"/>
          <dgm:chPref val="0"/>
        </dgm:presLayoutVars>
      </dgm:prSet>
      <dgm:spPr/>
    </dgm:pt>
    <dgm:pt modelId="{7872FC2E-9F76-4668-915C-5880B6729E5E}" type="pres">
      <dgm:prSet presAssocID="{B1FE601E-5A70-4597-A563-4D6A993837D3}" presName="sibTrans" presStyleCnt="0"/>
      <dgm:spPr/>
    </dgm:pt>
    <dgm:pt modelId="{1EFEE03B-569C-4B74-B989-7265EDA544E6}" type="pres">
      <dgm:prSet presAssocID="{3E29EB7C-6A5B-4B83-BA90-3EBA13086189}" presName="compNode" presStyleCnt="0"/>
      <dgm:spPr/>
    </dgm:pt>
    <dgm:pt modelId="{7F745A9D-FDF6-46EE-B9E8-BF06925AA332}" type="pres">
      <dgm:prSet presAssocID="{3E29EB7C-6A5B-4B83-BA90-3EBA13086189}" presName="bgRect" presStyleLbl="bgShp" presStyleIdx="2" presStyleCnt="4"/>
      <dgm:spPr/>
    </dgm:pt>
    <dgm:pt modelId="{CDCE4717-F445-4406-AECF-B9F79739B282}" type="pres">
      <dgm:prSet presAssocID="{3E29EB7C-6A5B-4B83-BA90-3EBA1308618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arrow"/>
        </a:ext>
      </dgm:extLst>
    </dgm:pt>
    <dgm:pt modelId="{07764DCA-D1D8-4035-95D2-273EAF508C95}" type="pres">
      <dgm:prSet presAssocID="{3E29EB7C-6A5B-4B83-BA90-3EBA13086189}" presName="spaceRect" presStyleCnt="0"/>
      <dgm:spPr/>
    </dgm:pt>
    <dgm:pt modelId="{48822A16-62DE-4B13-8473-B880B9C0D089}" type="pres">
      <dgm:prSet presAssocID="{3E29EB7C-6A5B-4B83-BA90-3EBA13086189}" presName="parTx" presStyleLbl="revTx" presStyleIdx="2" presStyleCnt="4">
        <dgm:presLayoutVars>
          <dgm:chMax val="0"/>
          <dgm:chPref val="0"/>
        </dgm:presLayoutVars>
      </dgm:prSet>
      <dgm:spPr/>
    </dgm:pt>
    <dgm:pt modelId="{56DABE35-8B36-4CD5-A0B7-91B87E617283}" type="pres">
      <dgm:prSet presAssocID="{CEE57BF8-18AB-4F1E-96F4-C821D9A32BE2}" presName="sibTrans" presStyleCnt="0"/>
      <dgm:spPr/>
    </dgm:pt>
    <dgm:pt modelId="{450611E4-AC06-4D33-8F8A-09D054D751AA}" type="pres">
      <dgm:prSet presAssocID="{491AF316-4600-432A-AB6C-E26B431E2095}" presName="compNode" presStyleCnt="0"/>
      <dgm:spPr/>
    </dgm:pt>
    <dgm:pt modelId="{3B955D95-1C0F-47CD-8B6E-8BBE06A5A7F9}" type="pres">
      <dgm:prSet presAssocID="{491AF316-4600-432A-AB6C-E26B431E2095}" presName="bgRect" presStyleLbl="bgShp" presStyleIdx="3" presStyleCnt="4"/>
      <dgm:spPr/>
    </dgm:pt>
    <dgm:pt modelId="{470DF15F-8B1C-44E0-8E00-CB781D0A686E}" type="pres">
      <dgm:prSet presAssocID="{491AF316-4600-432A-AB6C-E26B431E20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54683042-42E4-4166-A7A1-1437EFBC3E09}" type="pres">
      <dgm:prSet presAssocID="{491AF316-4600-432A-AB6C-E26B431E2095}" presName="spaceRect" presStyleCnt="0"/>
      <dgm:spPr/>
    </dgm:pt>
    <dgm:pt modelId="{2BF6E065-1266-4240-8340-9679A6D8D94F}" type="pres">
      <dgm:prSet presAssocID="{491AF316-4600-432A-AB6C-E26B431E2095}" presName="parTx" presStyleLbl="revTx" presStyleIdx="3" presStyleCnt="4">
        <dgm:presLayoutVars>
          <dgm:chMax val="0"/>
          <dgm:chPref val="0"/>
        </dgm:presLayoutVars>
      </dgm:prSet>
      <dgm:spPr/>
    </dgm:pt>
  </dgm:ptLst>
  <dgm:cxnLst>
    <dgm:cxn modelId="{83F50513-3F07-4AAC-9769-C986DB00727F}" srcId="{83013EF2-9963-4399-B9FB-8D3393E47B57}" destId="{7AAF4794-E598-4C56-90B2-E62C8238A8FA}" srcOrd="1" destOrd="0" parTransId="{2223DE09-EB9D-4D45-B722-460B023BE112}" sibTransId="{B1FE601E-5A70-4597-A563-4D6A993837D3}"/>
    <dgm:cxn modelId="{28410218-35AE-4DDF-98F0-C535C7507DC4}" srcId="{83013EF2-9963-4399-B9FB-8D3393E47B57}" destId="{3E29EB7C-6A5B-4B83-BA90-3EBA13086189}" srcOrd="2" destOrd="0" parTransId="{3784D940-B82B-4052-BC87-1BF7B56FB767}" sibTransId="{CEE57BF8-18AB-4F1E-96F4-C821D9A32BE2}"/>
    <dgm:cxn modelId="{9B352323-3D43-48D2-9414-8855812096E1}" type="presOf" srcId="{EB39C84C-BB5F-4250-9C8D-52A0C78E50EE}" destId="{F9B79F6F-710E-4E83-9054-2DEF6C95432B}" srcOrd="0" destOrd="0" presId="urn:microsoft.com/office/officeart/2018/2/layout/IconVerticalSolidList"/>
    <dgm:cxn modelId="{F75FC35F-B99E-4226-A339-E662018B0C7A}" srcId="{83013EF2-9963-4399-B9FB-8D3393E47B57}" destId="{491AF316-4600-432A-AB6C-E26B431E2095}" srcOrd="3" destOrd="0" parTransId="{EBDEE2B4-0CC8-403E-962C-9F3907DC7612}" sibTransId="{A6DDF0D7-1810-40DB-B3E0-AFFAC2E4507A}"/>
    <dgm:cxn modelId="{A8A7EA61-FC2B-4C87-A64F-CD6233A91B2F}" srcId="{83013EF2-9963-4399-B9FB-8D3393E47B57}" destId="{EB39C84C-BB5F-4250-9C8D-52A0C78E50EE}" srcOrd="0" destOrd="0" parTransId="{5B15CB7A-CB2E-42D5-948E-B1A918EB1256}" sibTransId="{E59EF79F-C707-4F02-A431-9C4F46A83AEC}"/>
    <dgm:cxn modelId="{10185366-6F5A-45AF-B454-EC7731FE24E5}" type="presOf" srcId="{7AAF4794-E598-4C56-90B2-E62C8238A8FA}" destId="{CAB6C81F-51D9-4F66-AF35-AB6A795D4182}" srcOrd="0" destOrd="0" presId="urn:microsoft.com/office/officeart/2018/2/layout/IconVerticalSolidList"/>
    <dgm:cxn modelId="{6EFC904E-2967-4A2D-97C3-FE87515E0DA6}" type="presOf" srcId="{491AF316-4600-432A-AB6C-E26B431E2095}" destId="{2BF6E065-1266-4240-8340-9679A6D8D94F}" srcOrd="0" destOrd="0" presId="urn:microsoft.com/office/officeart/2018/2/layout/IconVerticalSolidList"/>
    <dgm:cxn modelId="{E1E00AA1-2F6C-42CE-802B-C72AF27BD4C7}" type="presOf" srcId="{83013EF2-9963-4399-B9FB-8D3393E47B57}" destId="{910376B7-212B-4F5C-920F-409CCFB33363}" srcOrd="0" destOrd="0" presId="urn:microsoft.com/office/officeart/2018/2/layout/IconVerticalSolidList"/>
    <dgm:cxn modelId="{DED848A4-AA1B-468A-8C8F-258085201034}" type="presOf" srcId="{3E29EB7C-6A5B-4B83-BA90-3EBA13086189}" destId="{48822A16-62DE-4B13-8473-B880B9C0D089}" srcOrd="0" destOrd="0" presId="urn:microsoft.com/office/officeart/2018/2/layout/IconVerticalSolidList"/>
    <dgm:cxn modelId="{A53CB8A7-76D4-4E1C-B871-6C75C59121AA}" type="presParOf" srcId="{910376B7-212B-4F5C-920F-409CCFB33363}" destId="{458F7E9F-3E8D-416A-8F98-3BC290B3D981}" srcOrd="0" destOrd="0" presId="urn:microsoft.com/office/officeart/2018/2/layout/IconVerticalSolidList"/>
    <dgm:cxn modelId="{D1AB460E-0425-4E6D-9882-B3F0CECD755C}" type="presParOf" srcId="{458F7E9F-3E8D-416A-8F98-3BC290B3D981}" destId="{8C05110E-F18F-4C27-AF7A-738C3C0E3EDC}" srcOrd="0" destOrd="0" presId="urn:microsoft.com/office/officeart/2018/2/layout/IconVerticalSolidList"/>
    <dgm:cxn modelId="{431DCD6A-51F5-4F9E-8AD5-D03E9E7CAA92}" type="presParOf" srcId="{458F7E9F-3E8D-416A-8F98-3BC290B3D981}" destId="{C3F1AB50-2AF6-4111-9AF0-0EE9FE2FD3ED}" srcOrd="1" destOrd="0" presId="urn:microsoft.com/office/officeart/2018/2/layout/IconVerticalSolidList"/>
    <dgm:cxn modelId="{126D4250-FE6C-41DD-8043-6198490C3769}" type="presParOf" srcId="{458F7E9F-3E8D-416A-8F98-3BC290B3D981}" destId="{D3E94B5A-1F6C-4E6A-B7B3-7FBC8A6E787C}" srcOrd="2" destOrd="0" presId="urn:microsoft.com/office/officeart/2018/2/layout/IconVerticalSolidList"/>
    <dgm:cxn modelId="{81E0BF07-C6BB-4155-901B-38ACF36D3044}" type="presParOf" srcId="{458F7E9F-3E8D-416A-8F98-3BC290B3D981}" destId="{F9B79F6F-710E-4E83-9054-2DEF6C95432B}" srcOrd="3" destOrd="0" presId="urn:microsoft.com/office/officeart/2018/2/layout/IconVerticalSolidList"/>
    <dgm:cxn modelId="{755AC747-1978-42EC-AAC8-752B9E5D0583}" type="presParOf" srcId="{910376B7-212B-4F5C-920F-409CCFB33363}" destId="{22E4A901-DEF6-4C50-8123-57AAE0C73F56}" srcOrd="1" destOrd="0" presId="urn:microsoft.com/office/officeart/2018/2/layout/IconVerticalSolidList"/>
    <dgm:cxn modelId="{CB18E4AA-7366-45F5-BBAC-79ED8A9AF48B}" type="presParOf" srcId="{910376B7-212B-4F5C-920F-409CCFB33363}" destId="{1429EFEA-5868-46EF-B6C5-35ED6C709B4A}" srcOrd="2" destOrd="0" presId="urn:microsoft.com/office/officeart/2018/2/layout/IconVerticalSolidList"/>
    <dgm:cxn modelId="{D3ED0AA8-2F7B-4BA3-8F29-CCA959817C2D}" type="presParOf" srcId="{1429EFEA-5868-46EF-B6C5-35ED6C709B4A}" destId="{1CEEA0EF-4524-43C1-9FCE-A037E15FB08A}" srcOrd="0" destOrd="0" presId="urn:microsoft.com/office/officeart/2018/2/layout/IconVerticalSolidList"/>
    <dgm:cxn modelId="{26B5CA31-ACD6-45F2-B649-31055B244674}" type="presParOf" srcId="{1429EFEA-5868-46EF-B6C5-35ED6C709B4A}" destId="{8B8275D4-0DC4-4ECD-AB4C-EAE9D8F719BF}" srcOrd="1" destOrd="0" presId="urn:microsoft.com/office/officeart/2018/2/layout/IconVerticalSolidList"/>
    <dgm:cxn modelId="{29226147-FFE0-4DC6-9628-AFCF52F2E0A2}" type="presParOf" srcId="{1429EFEA-5868-46EF-B6C5-35ED6C709B4A}" destId="{F7DBE499-EC05-4902-8835-11C18DAE551D}" srcOrd="2" destOrd="0" presId="urn:microsoft.com/office/officeart/2018/2/layout/IconVerticalSolidList"/>
    <dgm:cxn modelId="{CDA68CDB-74F2-4602-AE63-19A7AB90403B}" type="presParOf" srcId="{1429EFEA-5868-46EF-B6C5-35ED6C709B4A}" destId="{CAB6C81F-51D9-4F66-AF35-AB6A795D4182}" srcOrd="3" destOrd="0" presId="urn:microsoft.com/office/officeart/2018/2/layout/IconVerticalSolidList"/>
    <dgm:cxn modelId="{864AEC56-9E57-46B0-9B2A-252AE261D154}" type="presParOf" srcId="{910376B7-212B-4F5C-920F-409CCFB33363}" destId="{7872FC2E-9F76-4668-915C-5880B6729E5E}" srcOrd="3" destOrd="0" presId="urn:microsoft.com/office/officeart/2018/2/layout/IconVerticalSolidList"/>
    <dgm:cxn modelId="{A6FFA1CF-46FE-4D13-9344-7B94903362CF}" type="presParOf" srcId="{910376B7-212B-4F5C-920F-409CCFB33363}" destId="{1EFEE03B-569C-4B74-B989-7265EDA544E6}" srcOrd="4" destOrd="0" presId="urn:microsoft.com/office/officeart/2018/2/layout/IconVerticalSolidList"/>
    <dgm:cxn modelId="{10007D9D-050E-4490-8C3D-C4A5793B1597}" type="presParOf" srcId="{1EFEE03B-569C-4B74-B989-7265EDA544E6}" destId="{7F745A9D-FDF6-46EE-B9E8-BF06925AA332}" srcOrd="0" destOrd="0" presId="urn:microsoft.com/office/officeart/2018/2/layout/IconVerticalSolidList"/>
    <dgm:cxn modelId="{94B80049-3A78-4398-8BC2-B3AA31228949}" type="presParOf" srcId="{1EFEE03B-569C-4B74-B989-7265EDA544E6}" destId="{CDCE4717-F445-4406-AECF-B9F79739B282}" srcOrd="1" destOrd="0" presId="urn:microsoft.com/office/officeart/2018/2/layout/IconVerticalSolidList"/>
    <dgm:cxn modelId="{63D984C8-4380-49AC-B6EE-E21DCA71266D}" type="presParOf" srcId="{1EFEE03B-569C-4B74-B989-7265EDA544E6}" destId="{07764DCA-D1D8-4035-95D2-273EAF508C95}" srcOrd="2" destOrd="0" presId="urn:microsoft.com/office/officeart/2018/2/layout/IconVerticalSolidList"/>
    <dgm:cxn modelId="{4E51ED4E-1810-4DBD-99D6-F13B6345004D}" type="presParOf" srcId="{1EFEE03B-569C-4B74-B989-7265EDA544E6}" destId="{48822A16-62DE-4B13-8473-B880B9C0D089}" srcOrd="3" destOrd="0" presId="urn:microsoft.com/office/officeart/2018/2/layout/IconVerticalSolidList"/>
    <dgm:cxn modelId="{1D90682F-712D-4A16-8CE9-F14FE0A9D196}" type="presParOf" srcId="{910376B7-212B-4F5C-920F-409CCFB33363}" destId="{56DABE35-8B36-4CD5-A0B7-91B87E617283}" srcOrd="5" destOrd="0" presId="urn:microsoft.com/office/officeart/2018/2/layout/IconVerticalSolidList"/>
    <dgm:cxn modelId="{205FFF95-1E7A-4A91-876B-D7B2DF101B73}" type="presParOf" srcId="{910376B7-212B-4F5C-920F-409CCFB33363}" destId="{450611E4-AC06-4D33-8F8A-09D054D751AA}" srcOrd="6" destOrd="0" presId="urn:microsoft.com/office/officeart/2018/2/layout/IconVerticalSolidList"/>
    <dgm:cxn modelId="{AC7E7A9A-A392-4778-84A7-DD425845BEF4}" type="presParOf" srcId="{450611E4-AC06-4D33-8F8A-09D054D751AA}" destId="{3B955D95-1C0F-47CD-8B6E-8BBE06A5A7F9}" srcOrd="0" destOrd="0" presId="urn:microsoft.com/office/officeart/2018/2/layout/IconVerticalSolidList"/>
    <dgm:cxn modelId="{3181C997-F17E-4212-87EC-BBEB723DF808}" type="presParOf" srcId="{450611E4-AC06-4D33-8F8A-09D054D751AA}" destId="{470DF15F-8B1C-44E0-8E00-CB781D0A686E}" srcOrd="1" destOrd="0" presId="urn:microsoft.com/office/officeart/2018/2/layout/IconVerticalSolidList"/>
    <dgm:cxn modelId="{0EE211F0-734F-46A1-A7FE-6C3A96E710AD}" type="presParOf" srcId="{450611E4-AC06-4D33-8F8A-09D054D751AA}" destId="{54683042-42E4-4166-A7A1-1437EFBC3E09}" srcOrd="2" destOrd="0" presId="urn:microsoft.com/office/officeart/2018/2/layout/IconVerticalSolidList"/>
    <dgm:cxn modelId="{9D1B7964-6DBD-4344-BE1E-AECA5E19F71B}" type="presParOf" srcId="{450611E4-AC06-4D33-8F8A-09D054D751AA}" destId="{2BF6E065-1266-4240-8340-9679A6D8D9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D6B561-959A-4494-9E0A-613A262EBF64}"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3FAE275E-EF74-4A65-BDEC-44023AE3957E}">
      <dgm:prSet/>
      <dgm:spPr/>
      <dgm:t>
        <a:bodyPr/>
        <a:lstStyle/>
        <a:p>
          <a:r>
            <a:rPr lang="en-GB"/>
            <a:t>Carbon-offset options</a:t>
          </a:r>
          <a:endParaRPr lang="en-US"/>
        </a:p>
      </dgm:t>
    </dgm:pt>
    <dgm:pt modelId="{F95FDCBC-A446-4DC8-94EF-8790EF337838}" type="parTrans" cxnId="{6C3A4839-319C-4EC1-957D-D5195FB06EDE}">
      <dgm:prSet/>
      <dgm:spPr/>
      <dgm:t>
        <a:bodyPr/>
        <a:lstStyle/>
        <a:p>
          <a:endParaRPr lang="en-US"/>
        </a:p>
      </dgm:t>
    </dgm:pt>
    <dgm:pt modelId="{A3922D09-08AD-4AE1-A868-CB0812B285B6}" type="sibTrans" cxnId="{6C3A4839-319C-4EC1-957D-D5195FB06EDE}">
      <dgm:prSet/>
      <dgm:spPr/>
      <dgm:t>
        <a:bodyPr/>
        <a:lstStyle/>
        <a:p>
          <a:endParaRPr lang="en-US"/>
        </a:p>
      </dgm:t>
    </dgm:pt>
    <dgm:pt modelId="{D4A99EA9-1AC8-4961-BAE2-41BAFDDE0FE6}">
      <dgm:prSet/>
      <dgm:spPr/>
      <dgm:t>
        <a:bodyPr/>
        <a:lstStyle/>
        <a:p>
          <a:r>
            <a:rPr lang="en-GB"/>
            <a:t>Digital programmes &amp; reusable signage</a:t>
          </a:r>
          <a:endParaRPr lang="en-US"/>
        </a:p>
      </dgm:t>
    </dgm:pt>
    <dgm:pt modelId="{8AD60596-E43C-4823-8E2A-8A61B246D043}" type="parTrans" cxnId="{3599F855-5EF7-4206-B7D6-D9D588A788A4}">
      <dgm:prSet/>
      <dgm:spPr/>
      <dgm:t>
        <a:bodyPr/>
        <a:lstStyle/>
        <a:p>
          <a:endParaRPr lang="en-US"/>
        </a:p>
      </dgm:t>
    </dgm:pt>
    <dgm:pt modelId="{E2D3330D-A573-4748-80EB-9269F467ABB0}" type="sibTrans" cxnId="{3599F855-5EF7-4206-B7D6-D9D588A788A4}">
      <dgm:prSet/>
      <dgm:spPr/>
      <dgm:t>
        <a:bodyPr/>
        <a:lstStyle/>
        <a:p>
          <a:endParaRPr lang="en-US"/>
        </a:p>
      </dgm:t>
    </dgm:pt>
    <dgm:pt modelId="{FCC96D1F-F25D-45DB-B41F-EBABA2636130}">
      <dgm:prSet/>
      <dgm:spPr/>
      <dgm:t>
        <a:bodyPr/>
        <a:lstStyle/>
        <a:p>
          <a:r>
            <a:rPr lang="en-GB"/>
            <a:t>Partnerships with local businesses</a:t>
          </a:r>
          <a:endParaRPr lang="en-US"/>
        </a:p>
      </dgm:t>
    </dgm:pt>
    <dgm:pt modelId="{FF115E25-AB8F-48FF-A2A0-C4D3C6CBD01F}" type="parTrans" cxnId="{176A6615-CB13-48D3-95FB-F45AD3CB04B3}">
      <dgm:prSet/>
      <dgm:spPr/>
      <dgm:t>
        <a:bodyPr/>
        <a:lstStyle/>
        <a:p>
          <a:endParaRPr lang="en-US"/>
        </a:p>
      </dgm:t>
    </dgm:pt>
    <dgm:pt modelId="{07B4CE79-CB26-4F77-BE5A-EF03937D8E2B}" type="sibTrans" cxnId="{176A6615-CB13-48D3-95FB-F45AD3CB04B3}">
      <dgm:prSet/>
      <dgm:spPr/>
      <dgm:t>
        <a:bodyPr/>
        <a:lstStyle/>
        <a:p>
          <a:endParaRPr lang="en-US"/>
        </a:p>
      </dgm:t>
    </dgm:pt>
    <dgm:pt modelId="{3F2B584B-250A-4E15-A6E9-8FF10B38C82A}">
      <dgm:prSet/>
      <dgm:spPr/>
      <dgm:t>
        <a:bodyPr/>
        <a:lstStyle/>
        <a:p>
          <a:r>
            <a:rPr lang="en-GB"/>
            <a:t>Position Snowdonia as a MICE hub</a:t>
          </a:r>
          <a:endParaRPr lang="en-US"/>
        </a:p>
      </dgm:t>
    </dgm:pt>
    <dgm:pt modelId="{7136A07A-6C66-4112-8FEF-E75B5E2478DF}" type="parTrans" cxnId="{2E5A607A-C7E2-4A86-A5C1-5F772980D656}">
      <dgm:prSet/>
      <dgm:spPr/>
      <dgm:t>
        <a:bodyPr/>
        <a:lstStyle/>
        <a:p>
          <a:endParaRPr lang="en-US"/>
        </a:p>
      </dgm:t>
    </dgm:pt>
    <dgm:pt modelId="{D4F7DCAB-C8F4-44FC-87AD-D82839ADDB2B}" type="sibTrans" cxnId="{2E5A607A-C7E2-4A86-A5C1-5F772980D656}">
      <dgm:prSet/>
      <dgm:spPr/>
      <dgm:t>
        <a:bodyPr/>
        <a:lstStyle/>
        <a:p>
          <a:endParaRPr lang="en-US"/>
        </a:p>
      </dgm:t>
    </dgm:pt>
    <dgm:pt modelId="{5B5D401A-4963-444B-8800-69DE57C96DC2}" type="pres">
      <dgm:prSet presAssocID="{55D6B561-959A-4494-9E0A-613A262EBF64}" presName="root" presStyleCnt="0">
        <dgm:presLayoutVars>
          <dgm:dir/>
          <dgm:resizeHandles val="exact"/>
        </dgm:presLayoutVars>
      </dgm:prSet>
      <dgm:spPr/>
    </dgm:pt>
    <dgm:pt modelId="{AD602996-C79F-4BBF-B163-67AFB2BD7F84}" type="pres">
      <dgm:prSet presAssocID="{3FAE275E-EF74-4A65-BDEC-44023AE3957E}" presName="compNode" presStyleCnt="0"/>
      <dgm:spPr/>
    </dgm:pt>
    <dgm:pt modelId="{10B0E5D5-F4FC-4ECC-829A-07A214828989}" type="pres">
      <dgm:prSet presAssocID="{3FAE275E-EF74-4A65-BDEC-44023AE395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DE17F023-131C-481C-84F1-2D99A3ECD206}" type="pres">
      <dgm:prSet presAssocID="{3FAE275E-EF74-4A65-BDEC-44023AE3957E}" presName="spaceRect" presStyleCnt="0"/>
      <dgm:spPr/>
    </dgm:pt>
    <dgm:pt modelId="{BC06535D-F3B3-4ACD-89A2-B3F6296F1DFE}" type="pres">
      <dgm:prSet presAssocID="{3FAE275E-EF74-4A65-BDEC-44023AE3957E}" presName="textRect" presStyleLbl="revTx" presStyleIdx="0" presStyleCnt="4">
        <dgm:presLayoutVars>
          <dgm:chMax val="1"/>
          <dgm:chPref val="1"/>
        </dgm:presLayoutVars>
      </dgm:prSet>
      <dgm:spPr/>
    </dgm:pt>
    <dgm:pt modelId="{DF9D9F56-BA86-446F-9D7E-D42E76E66225}" type="pres">
      <dgm:prSet presAssocID="{A3922D09-08AD-4AE1-A868-CB0812B285B6}" presName="sibTrans" presStyleCnt="0"/>
      <dgm:spPr/>
    </dgm:pt>
    <dgm:pt modelId="{9C77B1AD-9E84-4296-8996-EE07AFAFA48F}" type="pres">
      <dgm:prSet presAssocID="{D4A99EA9-1AC8-4961-BAE2-41BAFDDE0FE6}" presName="compNode" presStyleCnt="0"/>
      <dgm:spPr/>
    </dgm:pt>
    <dgm:pt modelId="{F5A0A3D2-A948-4B4C-9EF3-6DD52BD8B845}" type="pres">
      <dgm:prSet presAssocID="{D4A99EA9-1AC8-4961-BAE2-41BAFDDE0FE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4961E405-1F4F-40F5-A2FF-36378AAB3163}" type="pres">
      <dgm:prSet presAssocID="{D4A99EA9-1AC8-4961-BAE2-41BAFDDE0FE6}" presName="spaceRect" presStyleCnt="0"/>
      <dgm:spPr/>
    </dgm:pt>
    <dgm:pt modelId="{9C029712-D087-4766-A314-A34ACFC794BA}" type="pres">
      <dgm:prSet presAssocID="{D4A99EA9-1AC8-4961-BAE2-41BAFDDE0FE6}" presName="textRect" presStyleLbl="revTx" presStyleIdx="1" presStyleCnt="4">
        <dgm:presLayoutVars>
          <dgm:chMax val="1"/>
          <dgm:chPref val="1"/>
        </dgm:presLayoutVars>
      </dgm:prSet>
      <dgm:spPr/>
    </dgm:pt>
    <dgm:pt modelId="{C7EB1A57-5B23-455E-B140-6DC24BAA6D1B}" type="pres">
      <dgm:prSet presAssocID="{E2D3330D-A573-4748-80EB-9269F467ABB0}" presName="sibTrans" presStyleCnt="0"/>
      <dgm:spPr/>
    </dgm:pt>
    <dgm:pt modelId="{79F189E5-8068-4041-A70D-4D7AAA2F9B33}" type="pres">
      <dgm:prSet presAssocID="{FCC96D1F-F25D-45DB-B41F-EBABA2636130}" presName="compNode" presStyleCnt="0"/>
      <dgm:spPr/>
    </dgm:pt>
    <dgm:pt modelId="{12B294FA-4022-4974-908E-43028417B2D7}" type="pres">
      <dgm:prSet presAssocID="{FCC96D1F-F25D-45DB-B41F-EBABA263613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FAE9ABE-6C8D-417C-B832-C0AB6FE18703}" type="pres">
      <dgm:prSet presAssocID="{FCC96D1F-F25D-45DB-B41F-EBABA2636130}" presName="spaceRect" presStyleCnt="0"/>
      <dgm:spPr/>
    </dgm:pt>
    <dgm:pt modelId="{3F3D7757-EDBB-455F-9EA5-F7B69B0D4508}" type="pres">
      <dgm:prSet presAssocID="{FCC96D1F-F25D-45DB-B41F-EBABA2636130}" presName="textRect" presStyleLbl="revTx" presStyleIdx="2" presStyleCnt="4">
        <dgm:presLayoutVars>
          <dgm:chMax val="1"/>
          <dgm:chPref val="1"/>
        </dgm:presLayoutVars>
      </dgm:prSet>
      <dgm:spPr/>
    </dgm:pt>
    <dgm:pt modelId="{472B5609-B539-4958-91A6-52559CEF5392}" type="pres">
      <dgm:prSet presAssocID="{07B4CE79-CB26-4F77-BE5A-EF03937D8E2B}" presName="sibTrans" presStyleCnt="0"/>
      <dgm:spPr/>
    </dgm:pt>
    <dgm:pt modelId="{D7BD7E61-D615-4ED1-ABCF-9BC4D60C9CF7}" type="pres">
      <dgm:prSet presAssocID="{3F2B584B-250A-4E15-A6E9-8FF10B38C82A}" presName="compNode" presStyleCnt="0"/>
      <dgm:spPr/>
    </dgm:pt>
    <dgm:pt modelId="{B342E745-06D8-4BD7-8A11-693C7D4EFDEE}" type="pres">
      <dgm:prSet presAssocID="{3F2B584B-250A-4E15-A6E9-8FF10B38C8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t"/>
        </a:ext>
      </dgm:extLst>
    </dgm:pt>
    <dgm:pt modelId="{D079D6E8-18E5-40B5-90BB-A4E332F4808B}" type="pres">
      <dgm:prSet presAssocID="{3F2B584B-250A-4E15-A6E9-8FF10B38C82A}" presName="spaceRect" presStyleCnt="0"/>
      <dgm:spPr/>
    </dgm:pt>
    <dgm:pt modelId="{603288E2-F58E-4BF0-A0F2-24CE7243B61F}" type="pres">
      <dgm:prSet presAssocID="{3F2B584B-250A-4E15-A6E9-8FF10B38C82A}" presName="textRect" presStyleLbl="revTx" presStyleIdx="3" presStyleCnt="4">
        <dgm:presLayoutVars>
          <dgm:chMax val="1"/>
          <dgm:chPref val="1"/>
        </dgm:presLayoutVars>
      </dgm:prSet>
      <dgm:spPr/>
    </dgm:pt>
  </dgm:ptLst>
  <dgm:cxnLst>
    <dgm:cxn modelId="{8C56100D-AC2B-48A7-86A4-DAD160DA0AAE}" type="presOf" srcId="{FCC96D1F-F25D-45DB-B41F-EBABA2636130}" destId="{3F3D7757-EDBB-455F-9EA5-F7B69B0D4508}" srcOrd="0" destOrd="0" presId="urn:microsoft.com/office/officeart/2018/2/layout/IconLabelList"/>
    <dgm:cxn modelId="{176A6615-CB13-48D3-95FB-F45AD3CB04B3}" srcId="{55D6B561-959A-4494-9E0A-613A262EBF64}" destId="{FCC96D1F-F25D-45DB-B41F-EBABA2636130}" srcOrd="2" destOrd="0" parTransId="{FF115E25-AB8F-48FF-A2A0-C4D3C6CBD01F}" sibTransId="{07B4CE79-CB26-4F77-BE5A-EF03937D8E2B}"/>
    <dgm:cxn modelId="{6C3A4839-319C-4EC1-957D-D5195FB06EDE}" srcId="{55D6B561-959A-4494-9E0A-613A262EBF64}" destId="{3FAE275E-EF74-4A65-BDEC-44023AE3957E}" srcOrd="0" destOrd="0" parTransId="{F95FDCBC-A446-4DC8-94EF-8790EF337838}" sibTransId="{A3922D09-08AD-4AE1-A868-CB0812B285B6}"/>
    <dgm:cxn modelId="{0A29D549-4337-498F-BABC-AD0115F60F5A}" type="presOf" srcId="{3FAE275E-EF74-4A65-BDEC-44023AE3957E}" destId="{BC06535D-F3B3-4ACD-89A2-B3F6296F1DFE}" srcOrd="0" destOrd="0" presId="urn:microsoft.com/office/officeart/2018/2/layout/IconLabelList"/>
    <dgm:cxn modelId="{1BB6BE4C-710D-4242-A007-84FD39B0C457}" type="presOf" srcId="{3F2B584B-250A-4E15-A6E9-8FF10B38C82A}" destId="{603288E2-F58E-4BF0-A0F2-24CE7243B61F}" srcOrd="0" destOrd="0" presId="urn:microsoft.com/office/officeart/2018/2/layout/IconLabelList"/>
    <dgm:cxn modelId="{4E63D050-B5AB-4B57-B366-CFE8D713032A}" type="presOf" srcId="{55D6B561-959A-4494-9E0A-613A262EBF64}" destId="{5B5D401A-4963-444B-8800-69DE57C96DC2}" srcOrd="0" destOrd="0" presId="urn:microsoft.com/office/officeart/2018/2/layout/IconLabelList"/>
    <dgm:cxn modelId="{3599F855-5EF7-4206-B7D6-D9D588A788A4}" srcId="{55D6B561-959A-4494-9E0A-613A262EBF64}" destId="{D4A99EA9-1AC8-4961-BAE2-41BAFDDE0FE6}" srcOrd="1" destOrd="0" parTransId="{8AD60596-E43C-4823-8E2A-8A61B246D043}" sibTransId="{E2D3330D-A573-4748-80EB-9269F467ABB0}"/>
    <dgm:cxn modelId="{2E5A607A-C7E2-4A86-A5C1-5F772980D656}" srcId="{55D6B561-959A-4494-9E0A-613A262EBF64}" destId="{3F2B584B-250A-4E15-A6E9-8FF10B38C82A}" srcOrd="3" destOrd="0" parTransId="{7136A07A-6C66-4112-8FEF-E75B5E2478DF}" sibTransId="{D4F7DCAB-C8F4-44FC-87AD-D82839ADDB2B}"/>
    <dgm:cxn modelId="{668795B5-5B00-42A7-9571-EBEDE7C29757}" type="presOf" srcId="{D4A99EA9-1AC8-4961-BAE2-41BAFDDE0FE6}" destId="{9C029712-D087-4766-A314-A34ACFC794BA}" srcOrd="0" destOrd="0" presId="urn:microsoft.com/office/officeart/2018/2/layout/IconLabelList"/>
    <dgm:cxn modelId="{92B1EE6D-8A1A-4473-A28B-D13324057931}" type="presParOf" srcId="{5B5D401A-4963-444B-8800-69DE57C96DC2}" destId="{AD602996-C79F-4BBF-B163-67AFB2BD7F84}" srcOrd="0" destOrd="0" presId="urn:microsoft.com/office/officeart/2018/2/layout/IconLabelList"/>
    <dgm:cxn modelId="{DD083AEB-FEA1-4999-A354-100EA44EB6FB}" type="presParOf" srcId="{AD602996-C79F-4BBF-B163-67AFB2BD7F84}" destId="{10B0E5D5-F4FC-4ECC-829A-07A214828989}" srcOrd="0" destOrd="0" presId="urn:microsoft.com/office/officeart/2018/2/layout/IconLabelList"/>
    <dgm:cxn modelId="{5BA714DB-16CE-455F-BE01-0D0EF4481449}" type="presParOf" srcId="{AD602996-C79F-4BBF-B163-67AFB2BD7F84}" destId="{DE17F023-131C-481C-84F1-2D99A3ECD206}" srcOrd="1" destOrd="0" presId="urn:microsoft.com/office/officeart/2018/2/layout/IconLabelList"/>
    <dgm:cxn modelId="{31C966D4-A7E3-45D4-9AC7-EDC5A86BA660}" type="presParOf" srcId="{AD602996-C79F-4BBF-B163-67AFB2BD7F84}" destId="{BC06535D-F3B3-4ACD-89A2-B3F6296F1DFE}" srcOrd="2" destOrd="0" presId="urn:microsoft.com/office/officeart/2018/2/layout/IconLabelList"/>
    <dgm:cxn modelId="{8D7D9AA0-16AE-422C-BF9C-8A06F2753A89}" type="presParOf" srcId="{5B5D401A-4963-444B-8800-69DE57C96DC2}" destId="{DF9D9F56-BA86-446F-9D7E-D42E76E66225}" srcOrd="1" destOrd="0" presId="urn:microsoft.com/office/officeart/2018/2/layout/IconLabelList"/>
    <dgm:cxn modelId="{68BA1B13-D04F-40A3-B6F0-BDB2F1502C45}" type="presParOf" srcId="{5B5D401A-4963-444B-8800-69DE57C96DC2}" destId="{9C77B1AD-9E84-4296-8996-EE07AFAFA48F}" srcOrd="2" destOrd="0" presId="urn:microsoft.com/office/officeart/2018/2/layout/IconLabelList"/>
    <dgm:cxn modelId="{32CD24A3-610D-44A7-9619-31808B2D191C}" type="presParOf" srcId="{9C77B1AD-9E84-4296-8996-EE07AFAFA48F}" destId="{F5A0A3D2-A948-4B4C-9EF3-6DD52BD8B845}" srcOrd="0" destOrd="0" presId="urn:microsoft.com/office/officeart/2018/2/layout/IconLabelList"/>
    <dgm:cxn modelId="{2A6CB219-55A2-4D33-89E0-BADDA94FEE1F}" type="presParOf" srcId="{9C77B1AD-9E84-4296-8996-EE07AFAFA48F}" destId="{4961E405-1F4F-40F5-A2FF-36378AAB3163}" srcOrd="1" destOrd="0" presId="urn:microsoft.com/office/officeart/2018/2/layout/IconLabelList"/>
    <dgm:cxn modelId="{7A86DCD3-0FC9-439F-AE69-64D03C051D0E}" type="presParOf" srcId="{9C77B1AD-9E84-4296-8996-EE07AFAFA48F}" destId="{9C029712-D087-4766-A314-A34ACFC794BA}" srcOrd="2" destOrd="0" presId="urn:microsoft.com/office/officeart/2018/2/layout/IconLabelList"/>
    <dgm:cxn modelId="{1C46BC12-7E4D-4209-83AD-F35D85409327}" type="presParOf" srcId="{5B5D401A-4963-444B-8800-69DE57C96DC2}" destId="{C7EB1A57-5B23-455E-B140-6DC24BAA6D1B}" srcOrd="3" destOrd="0" presId="urn:microsoft.com/office/officeart/2018/2/layout/IconLabelList"/>
    <dgm:cxn modelId="{B9565B20-915E-471C-83B4-77467E2E1020}" type="presParOf" srcId="{5B5D401A-4963-444B-8800-69DE57C96DC2}" destId="{79F189E5-8068-4041-A70D-4D7AAA2F9B33}" srcOrd="4" destOrd="0" presId="urn:microsoft.com/office/officeart/2018/2/layout/IconLabelList"/>
    <dgm:cxn modelId="{3ECD2594-82DC-436C-A6CB-9CEC6766AF64}" type="presParOf" srcId="{79F189E5-8068-4041-A70D-4D7AAA2F9B33}" destId="{12B294FA-4022-4974-908E-43028417B2D7}" srcOrd="0" destOrd="0" presId="urn:microsoft.com/office/officeart/2018/2/layout/IconLabelList"/>
    <dgm:cxn modelId="{5E90E563-F9B0-4137-9BED-7035EC87BDA9}" type="presParOf" srcId="{79F189E5-8068-4041-A70D-4D7AAA2F9B33}" destId="{BFAE9ABE-6C8D-417C-B832-C0AB6FE18703}" srcOrd="1" destOrd="0" presId="urn:microsoft.com/office/officeart/2018/2/layout/IconLabelList"/>
    <dgm:cxn modelId="{6D442CD6-0549-440A-BAC7-49898F9135D8}" type="presParOf" srcId="{79F189E5-8068-4041-A70D-4D7AAA2F9B33}" destId="{3F3D7757-EDBB-455F-9EA5-F7B69B0D4508}" srcOrd="2" destOrd="0" presId="urn:microsoft.com/office/officeart/2018/2/layout/IconLabelList"/>
    <dgm:cxn modelId="{21C6D0C6-A093-4ED0-BB1E-890F44D71474}" type="presParOf" srcId="{5B5D401A-4963-444B-8800-69DE57C96DC2}" destId="{472B5609-B539-4958-91A6-52559CEF5392}" srcOrd="5" destOrd="0" presId="urn:microsoft.com/office/officeart/2018/2/layout/IconLabelList"/>
    <dgm:cxn modelId="{BCDE91F6-C481-48C3-8F82-4B729375A5C4}" type="presParOf" srcId="{5B5D401A-4963-444B-8800-69DE57C96DC2}" destId="{D7BD7E61-D615-4ED1-ABCF-9BC4D60C9CF7}" srcOrd="6" destOrd="0" presId="urn:microsoft.com/office/officeart/2018/2/layout/IconLabelList"/>
    <dgm:cxn modelId="{E6F89062-3B2C-4C73-83C7-754A2498CAEF}" type="presParOf" srcId="{D7BD7E61-D615-4ED1-ABCF-9BC4D60C9CF7}" destId="{B342E745-06D8-4BD7-8A11-693C7D4EFDEE}" srcOrd="0" destOrd="0" presId="urn:microsoft.com/office/officeart/2018/2/layout/IconLabelList"/>
    <dgm:cxn modelId="{33F03563-625A-47E6-B714-B7A6011B6F25}" type="presParOf" srcId="{D7BD7E61-D615-4ED1-ABCF-9BC4D60C9CF7}" destId="{D079D6E8-18E5-40B5-90BB-A4E332F4808B}" srcOrd="1" destOrd="0" presId="urn:microsoft.com/office/officeart/2018/2/layout/IconLabelList"/>
    <dgm:cxn modelId="{BEF59F23-DE57-41EF-8F30-C3B4C8A902A7}" type="presParOf" srcId="{D7BD7E61-D615-4ED1-ABCF-9BC4D60C9CF7}" destId="{603288E2-F58E-4BF0-A0F2-24CE7243B61F}"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63C2369-913A-4D3A-B317-B72AA466AA3B}"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DF726E9E-357C-4ED5-93D2-D8AE6CF1DA00}">
      <dgm:prSet/>
      <dgm:spPr/>
      <dgm:t>
        <a:bodyPr/>
        <a:lstStyle/>
        <a:p>
          <a:pPr>
            <a:lnSpc>
              <a:spcPct val="100000"/>
            </a:lnSpc>
          </a:pPr>
          <a:r>
            <a:rPr lang="en-US"/>
            <a:t>Embraces ‘Croeso’ ethos (Visit Wales, 2024)</a:t>
          </a:r>
        </a:p>
      </dgm:t>
    </dgm:pt>
    <dgm:pt modelId="{463624E6-00F6-4B3F-A39B-BE258167FCC5}" type="parTrans" cxnId="{EBFB1C9D-8AC5-4BB4-906E-7DDFFAEE1AED}">
      <dgm:prSet/>
      <dgm:spPr/>
      <dgm:t>
        <a:bodyPr/>
        <a:lstStyle/>
        <a:p>
          <a:endParaRPr lang="en-US"/>
        </a:p>
      </dgm:t>
    </dgm:pt>
    <dgm:pt modelId="{6D72D5D2-B3A0-4BC2-BCC7-7F2858454650}" type="sibTrans" cxnId="{EBFB1C9D-8AC5-4BB4-906E-7DDFFAEE1AED}">
      <dgm:prSet/>
      <dgm:spPr/>
      <dgm:t>
        <a:bodyPr/>
        <a:lstStyle/>
        <a:p>
          <a:endParaRPr lang="en-US"/>
        </a:p>
      </dgm:t>
    </dgm:pt>
    <dgm:pt modelId="{283E49A0-A082-490D-9D55-1D88C20C5EDA}">
      <dgm:prSet/>
      <dgm:spPr/>
      <dgm:t>
        <a:bodyPr/>
        <a:lstStyle/>
        <a:p>
          <a:pPr>
            <a:lnSpc>
              <a:spcPct val="100000"/>
            </a:lnSpc>
          </a:pPr>
          <a:r>
            <a:rPr lang="en-US"/>
            <a:t>Supports regional tourism goals</a:t>
          </a:r>
        </a:p>
      </dgm:t>
    </dgm:pt>
    <dgm:pt modelId="{F9567CC7-C287-468E-8F5D-A4F71288C337}" type="parTrans" cxnId="{4730441A-6015-49F2-925B-A5809E4B2BDF}">
      <dgm:prSet/>
      <dgm:spPr/>
      <dgm:t>
        <a:bodyPr/>
        <a:lstStyle/>
        <a:p>
          <a:endParaRPr lang="en-US"/>
        </a:p>
      </dgm:t>
    </dgm:pt>
    <dgm:pt modelId="{C3C2E1E8-02BB-41AA-86D5-E0E27DC3C6AE}" type="sibTrans" cxnId="{4730441A-6015-49F2-925B-A5809E4B2BDF}">
      <dgm:prSet/>
      <dgm:spPr/>
      <dgm:t>
        <a:bodyPr/>
        <a:lstStyle/>
        <a:p>
          <a:endParaRPr lang="en-US"/>
        </a:p>
      </dgm:t>
    </dgm:pt>
    <dgm:pt modelId="{35851AC1-F341-414D-A33F-1AF8A178075C}">
      <dgm:prSet/>
      <dgm:spPr/>
      <dgm:t>
        <a:bodyPr/>
        <a:lstStyle/>
        <a:p>
          <a:pPr>
            <a:lnSpc>
              <a:spcPct val="100000"/>
            </a:lnSpc>
          </a:pPr>
          <a:r>
            <a:rPr lang="en-US"/>
            <a:t>Encourages extended stays (VisitBritain, 2023)</a:t>
          </a:r>
        </a:p>
      </dgm:t>
    </dgm:pt>
    <dgm:pt modelId="{C70C55AA-92D1-49E2-B7FA-C1A49704F509}" type="parTrans" cxnId="{E0D9AECD-2905-47AD-BBE4-A752564FFA3D}">
      <dgm:prSet/>
      <dgm:spPr/>
      <dgm:t>
        <a:bodyPr/>
        <a:lstStyle/>
        <a:p>
          <a:endParaRPr lang="en-US"/>
        </a:p>
      </dgm:t>
    </dgm:pt>
    <dgm:pt modelId="{F409177A-5FC3-4F3A-8AF3-37D448BA359A}" type="sibTrans" cxnId="{E0D9AECD-2905-47AD-BBE4-A752564FFA3D}">
      <dgm:prSet/>
      <dgm:spPr/>
      <dgm:t>
        <a:bodyPr/>
        <a:lstStyle/>
        <a:p>
          <a:endParaRPr lang="en-US"/>
        </a:p>
      </dgm:t>
    </dgm:pt>
    <dgm:pt modelId="{370AA7DB-F9BF-4B97-89A5-120482844634}" type="pres">
      <dgm:prSet presAssocID="{963C2369-913A-4D3A-B317-B72AA466AA3B}" presName="root" presStyleCnt="0">
        <dgm:presLayoutVars>
          <dgm:dir/>
          <dgm:resizeHandles val="exact"/>
        </dgm:presLayoutVars>
      </dgm:prSet>
      <dgm:spPr/>
    </dgm:pt>
    <dgm:pt modelId="{1F78AE2C-3121-4D7B-B9A5-A64EB4E42C51}" type="pres">
      <dgm:prSet presAssocID="{DF726E9E-357C-4ED5-93D2-D8AE6CF1DA00}" presName="compNode" presStyleCnt="0"/>
      <dgm:spPr/>
    </dgm:pt>
    <dgm:pt modelId="{D257B6D4-3A7D-456D-B35E-5CE9078829A5}" type="pres">
      <dgm:prSet presAssocID="{DF726E9E-357C-4ED5-93D2-D8AE6CF1DA0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5CF22F23-289D-457D-BCDE-88833C2BC0C2}" type="pres">
      <dgm:prSet presAssocID="{DF726E9E-357C-4ED5-93D2-D8AE6CF1DA00}" presName="spaceRect" presStyleCnt="0"/>
      <dgm:spPr/>
    </dgm:pt>
    <dgm:pt modelId="{950657E6-E4A1-425A-ACC7-0D6DDD51D62E}" type="pres">
      <dgm:prSet presAssocID="{DF726E9E-357C-4ED5-93D2-D8AE6CF1DA00}" presName="textRect" presStyleLbl="revTx" presStyleIdx="0" presStyleCnt="3">
        <dgm:presLayoutVars>
          <dgm:chMax val="1"/>
          <dgm:chPref val="1"/>
        </dgm:presLayoutVars>
      </dgm:prSet>
      <dgm:spPr/>
    </dgm:pt>
    <dgm:pt modelId="{43FE6B27-55D4-4B04-BABD-89F3674748AF}" type="pres">
      <dgm:prSet presAssocID="{6D72D5D2-B3A0-4BC2-BCC7-7F2858454650}" presName="sibTrans" presStyleCnt="0"/>
      <dgm:spPr/>
    </dgm:pt>
    <dgm:pt modelId="{0E907C7F-62D3-4A32-928F-249863A02CA9}" type="pres">
      <dgm:prSet presAssocID="{283E49A0-A082-490D-9D55-1D88C20C5EDA}" presName="compNode" presStyleCnt="0"/>
      <dgm:spPr/>
    </dgm:pt>
    <dgm:pt modelId="{D5CC9B82-3163-457D-82B8-5E76AD1A44C2}" type="pres">
      <dgm:prSet presAssocID="{283E49A0-A082-490D-9D55-1D88C20C5E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irplane"/>
        </a:ext>
      </dgm:extLst>
    </dgm:pt>
    <dgm:pt modelId="{00B5C494-86BE-47F6-A74B-26F8D8B47293}" type="pres">
      <dgm:prSet presAssocID="{283E49A0-A082-490D-9D55-1D88C20C5EDA}" presName="spaceRect" presStyleCnt="0"/>
      <dgm:spPr/>
    </dgm:pt>
    <dgm:pt modelId="{0937D4FC-442B-4B1E-90A6-4B5B7CDFE120}" type="pres">
      <dgm:prSet presAssocID="{283E49A0-A082-490D-9D55-1D88C20C5EDA}" presName="textRect" presStyleLbl="revTx" presStyleIdx="1" presStyleCnt="3">
        <dgm:presLayoutVars>
          <dgm:chMax val="1"/>
          <dgm:chPref val="1"/>
        </dgm:presLayoutVars>
      </dgm:prSet>
      <dgm:spPr/>
    </dgm:pt>
    <dgm:pt modelId="{2BD7816B-3D75-4549-A771-6B21C0A84891}" type="pres">
      <dgm:prSet presAssocID="{C3C2E1E8-02BB-41AA-86D5-E0E27DC3C6AE}" presName="sibTrans" presStyleCnt="0"/>
      <dgm:spPr/>
    </dgm:pt>
    <dgm:pt modelId="{5EFF7508-C694-4A7D-A565-8AD1CA7B0707}" type="pres">
      <dgm:prSet presAssocID="{35851AC1-F341-414D-A33F-1AF8A178075C}" presName="compNode" presStyleCnt="0"/>
      <dgm:spPr/>
    </dgm:pt>
    <dgm:pt modelId="{76572F6F-E838-48E6-8699-80DA98EDC33F}" type="pres">
      <dgm:prSet presAssocID="{35851AC1-F341-414D-A33F-1AF8A17807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ates"/>
        </a:ext>
      </dgm:extLst>
    </dgm:pt>
    <dgm:pt modelId="{9003C6B9-DF2C-4A65-9E22-4C3CB46A331C}" type="pres">
      <dgm:prSet presAssocID="{35851AC1-F341-414D-A33F-1AF8A178075C}" presName="spaceRect" presStyleCnt="0"/>
      <dgm:spPr/>
    </dgm:pt>
    <dgm:pt modelId="{4F7E7CCA-F6C8-4AC5-9B60-0B66498F3538}" type="pres">
      <dgm:prSet presAssocID="{35851AC1-F341-414D-A33F-1AF8A178075C}" presName="textRect" presStyleLbl="revTx" presStyleIdx="2" presStyleCnt="3">
        <dgm:presLayoutVars>
          <dgm:chMax val="1"/>
          <dgm:chPref val="1"/>
        </dgm:presLayoutVars>
      </dgm:prSet>
      <dgm:spPr/>
    </dgm:pt>
  </dgm:ptLst>
  <dgm:cxnLst>
    <dgm:cxn modelId="{4730441A-6015-49F2-925B-A5809E4B2BDF}" srcId="{963C2369-913A-4D3A-B317-B72AA466AA3B}" destId="{283E49A0-A082-490D-9D55-1D88C20C5EDA}" srcOrd="1" destOrd="0" parTransId="{F9567CC7-C287-468E-8F5D-A4F71288C337}" sibTransId="{C3C2E1E8-02BB-41AA-86D5-E0E27DC3C6AE}"/>
    <dgm:cxn modelId="{140EA88D-F188-4CBE-A849-CABD070925AE}" type="presOf" srcId="{283E49A0-A082-490D-9D55-1D88C20C5EDA}" destId="{0937D4FC-442B-4B1E-90A6-4B5B7CDFE120}" srcOrd="0" destOrd="0" presId="urn:microsoft.com/office/officeart/2018/2/layout/IconLabelList"/>
    <dgm:cxn modelId="{99320F93-A070-4393-BCED-97DBAE750E17}" type="presOf" srcId="{DF726E9E-357C-4ED5-93D2-D8AE6CF1DA00}" destId="{950657E6-E4A1-425A-ACC7-0D6DDD51D62E}" srcOrd="0" destOrd="0" presId="urn:microsoft.com/office/officeart/2018/2/layout/IconLabelList"/>
    <dgm:cxn modelId="{EBFB1C9D-8AC5-4BB4-906E-7DDFFAEE1AED}" srcId="{963C2369-913A-4D3A-B317-B72AA466AA3B}" destId="{DF726E9E-357C-4ED5-93D2-D8AE6CF1DA00}" srcOrd="0" destOrd="0" parTransId="{463624E6-00F6-4B3F-A39B-BE258167FCC5}" sibTransId="{6D72D5D2-B3A0-4BC2-BCC7-7F2858454650}"/>
    <dgm:cxn modelId="{A2BC1BAC-BE28-47FE-99EB-4BFB5E5F7289}" type="presOf" srcId="{35851AC1-F341-414D-A33F-1AF8A178075C}" destId="{4F7E7CCA-F6C8-4AC5-9B60-0B66498F3538}" srcOrd="0" destOrd="0" presId="urn:microsoft.com/office/officeart/2018/2/layout/IconLabelList"/>
    <dgm:cxn modelId="{E0D9AECD-2905-47AD-BBE4-A752564FFA3D}" srcId="{963C2369-913A-4D3A-B317-B72AA466AA3B}" destId="{35851AC1-F341-414D-A33F-1AF8A178075C}" srcOrd="2" destOrd="0" parTransId="{C70C55AA-92D1-49E2-B7FA-C1A49704F509}" sibTransId="{F409177A-5FC3-4F3A-8AF3-37D448BA359A}"/>
    <dgm:cxn modelId="{5DDE2FE0-5B2C-4935-8EFB-0A18ED09CCBE}" type="presOf" srcId="{963C2369-913A-4D3A-B317-B72AA466AA3B}" destId="{370AA7DB-F9BF-4B97-89A5-120482844634}" srcOrd="0" destOrd="0" presId="urn:microsoft.com/office/officeart/2018/2/layout/IconLabelList"/>
    <dgm:cxn modelId="{1D160BF0-E531-4FDD-8192-DC862628FE7A}" type="presParOf" srcId="{370AA7DB-F9BF-4B97-89A5-120482844634}" destId="{1F78AE2C-3121-4D7B-B9A5-A64EB4E42C51}" srcOrd="0" destOrd="0" presId="urn:microsoft.com/office/officeart/2018/2/layout/IconLabelList"/>
    <dgm:cxn modelId="{FABF7546-C802-4C91-8A09-7E0F8339A84D}" type="presParOf" srcId="{1F78AE2C-3121-4D7B-B9A5-A64EB4E42C51}" destId="{D257B6D4-3A7D-456D-B35E-5CE9078829A5}" srcOrd="0" destOrd="0" presId="urn:microsoft.com/office/officeart/2018/2/layout/IconLabelList"/>
    <dgm:cxn modelId="{A8FE66EF-F748-4FF7-888F-0230B0BD9126}" type="presParOf" srcId="{1F78AE2C-3121-4D7B-B9A5-A64EB4E42C51}" destId="{5CF22F23-289D-457D-BCDE-88833C2BC0C2}" srcOrd="1" destOrd="0" presId="urn:microsoft.com/office/officeart/2018/2/layout/IconLabelList"/>
    <dgm:cxn modelId="{783F47E7-9210-40F5-AE9D-84D57AE1F3BD}" type="presParOf" srcId="{1F78AE2C-3121-4D7B-B9A5-A64EB4E42C51}" destId="{950657E6-E4A1-425A-ACC7-0D6DDD51D62E}" srcOrd="2" destOrd="0" presId="urn:microsoft.com/office/officeart/2018/2/layout/IconLabelList"/>
    <dgm:cxn modelId="{0DEFC46B-09FB-49A8-9B4B-FB8A02AEC18F}" type="presParOf" srcId="{370AA7DB-F9BF-4B97-89A5-120482844634}" destId="{43FE6B27-55D4-4B04-BABD-89F3674748AF}" srcOrd="1" destOrd="0" presId="urn:microsoft.com/office/officeart/2018/2/layout/IconLabelList"/>
    <dgm:cxn modelId="{F62FE352-0853-4ACC-BDF3-597C81684682}" type="presParOf" srcId="{370AA7DB-F9BF-4B97-89A5-120482844634}" destId="{0E907C7F-62D3-4A32-928F-249863A02CA9}" srcOrd="2" destOrd="0" presId="urn:microsoft.com/office/officeart/2018/2/layout/IconLabelList"/>
    <dgm:cxn modelId="{64598A67-BEA0-49F8-918B-5DD4962200F6}" type="presParOf" srcId="{0E907C7F-62D3-4A32-928F-249863A02CA9}" destId="{D5CC9B82-3163-457D-82B8-5E76AD1A44C2}" srcOrd="0" destOrd="0" presId="urn:microsoft.com/office/officeart/2018/2/layout/IconLabelList"/>
    <dgm:cxn modelId="{208B9D55-DD10-429D-B4E2-D49F64FB62B0}" type="presParOf" srcId="{0E907C7F-62D3-4A32-928F-249863A02CA9}" destId="{00B5C494-86BE-47F6-A74B-26F8D8B47293}" srcOrd="1" destOrd="0" presId="urn:microsoft.com/office/officeart/2018/2/layout/IconLabelList"/>
    <dgm:cxn modelId="{DCAB9662-FBC2-4D2B-BA62-20C24BE14173}" type="presParOf" srcId="{0E907C7F-62D3-4A32-928F-249863A02CA9}" destId="{0937D4FC-442B-4B1E-90A6-4B5B7CDFE120}" srcOrd="2" destOrd="0" presId="urn:microsoft.com/office/officeart/2018/2/layout/IconLabelList"/>
    <dgm:cxn modelId="{AD968A83-47F0-4E08-B997-5322423A6000}" type="presParOf" srcId="{370AA7DB-F9BF-4B97-89A5-120482844634}" destId="{2BD7816B-3D75-4549-A771-6B21C0A84891}" srcOrd="3" destOrd="0" presId="urn:microsoft.com/office/officeart/2018/2/layout/IconLabelList"/>
    <dgm:cxn modelId="{BAD3F851-9E28-4B5B-86C6-9CA744CF3ABB}" type="presParOf" srcId="{370AA7DB-F9BF-4B97-89A5-120482844634}" destId="{5EFF7508-C694-4A7D-A565-8AD1CA7B0707}" srcOrd="4" destOrd="0" presId="urn:microsoft.com/office/officeart/2018/2/layout/IconLabelList"/>
    <dgm:cxn modelId="{E3B9D506-DF54-4BD7-8398-72D0C9FCE97A}" type="presParOf" srcId="{5EFF7508-C694-4A7D-A565-8AD1CA7B0707}" destId="{76572F6F-E838-48E6-8699-80DA98EDC33F}" srcOrd="0" destOrd="0" presId="urn:microsoft.com/office/officeart/2018/2/layout/IconLabelList"/>
    <dgm:cxn modelId="{AFE17F7E-57F7-4CC6-A373-41E3F82CCA19}" type="presParOf" srcId="{5EFF7508-C694-4A7D-A565-8AD1CA7B0707}" destId="{9003C6B9-DF2C-4A65-9E22-4C3CB46A331C}" srcOrd="1" destOrd="0" presId="urn:microsoft.com/office/officeart/2018/2/layout/IconLabelList"/>
    <dgm:cxn modelId="{BDBF22F3-6AD8-4E9D-9193-1EABB744D23F}" type="presParOf" srcId="{5EFF7508-C694-4A7D-A565-8AD1CA7B0707}" destId="{4F7E7CCA-F6C8-4AC5-9B60-0B66498F353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074591B-C08D-4DF5-A660-82AD5F0CEC50}"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96CADD3A-4429-45BB-8824-2C14A475C1AA}">
      <dgm:prSet/>
      <dgm:spPr/>
      <dgm:t>
        <a:bodyPr/>
        <a:lstStyle/>
        <a:p>
          <a:r>
            <a:rPr lang="en-US"/>
            <a:t>Unique, immersive MICE experience</a:t>
          </a:r>
        </a:p>
      </dgm:t>
    </dgm:pt>
    <dgm:pt modelId="{2F39D502-221C-4060-9F79-0A7E88970580}" type="parTrans" cxnId="{87F12F53-84FC-4C3B-A7D8-DBB8B85F3497}">
      <dgm:prSet/>
      <dgm:spPr/>
      <dgm:t>
        <a:bodyPr/>
        <a:lstStyle/>
        <a:p>
          <a:endParaRPr lang="en-US"/>
        </a:p>
      </dgm:t>
    </dgm:pt>
    <dgm:pt modelId="{B0ABF228-925B-4A39-A67E-CD2A6FE8E507}" type="sibTrans" cxnId="{87F12F53-84FC-4C3B-A7D8-DBB8B85F3497}">
      <dgm:prSet/>
      <dgm:spPr/>
      <dgm:t>
        <a:bodyPr/>
        <a:lstStyle/>
        <a:p>
          <a:endParaRPr lang="en-US"/>
        </a:p>
      </dgm:t>
    </dgm:pt>
    <dgm:pt modelId="{FF1F4AE4-5BB6-4D3D-8071-C8EE8AA7ED5F}">
      <dgm:prSet/>
      <dgm:spPr/>
      <dgm:t>
        <a:bodyPr/>
        <a:lstStyle/>
        <a:p>
          <a:r>
            <a:rPr lang="en-US"/>
            <a:t>Solid financial &amp; operational foundation</a:t>
          </a:r>
        </a:p>
      </dgm:t>
    </dgm:pt>
    <dgm:pt modelId="{A91BC25A-7FAF-4696-A5E9-9BDB2C1BEA7F}" type="parTrans" cxnId="{65574470-C4B1-48E9-8D37-D81F87874D99}">
      <dgm:prSet/>
      <dgm:spPr/>
      <dgm:t>
        <a:bodyPr/>
        <a:lstStyle/>
        <a:p>
          <a:endParaRPr lang="en-US"/>
        </a:p>
      </dgm:t>
    </dgm:pt>
    <dgm:pt modelId="{CD02F85E-BDC2-4410-A63F-C18D71D094B8}" type="sibTrans" cxnId="{65574470-C4B1-48E9-8D37-D81F87874D99}">
      <dgm:prSet/>
      <dgm:spPr/>
      <dgm:t>
        <a:bodyPr/>
        <a:lstStyle/>
        <a:p>
          <a:endParaRPr lang="en-US"/>
        </a:p>
      </dgm:t>
    </dgm:pt>
    <dgm:pt modelId="{A1F21F33-0615-4B60-80AF-79566231C05E}">
      <dgm:prSet/>
      <dgm:spPr/>
      <dgm:t>
        <a:bodyPr/>
        <a:lstStyle/>
        <a:p>
          <a:r>
            <a:rPr lang="en-US"/>
            <a:t>Next: detailed timelines &amp; stakeholder sign-off</a:t>
          </a:r>
        </a:p>
      </dgm:t>
    </dgm:pt>
    <dgm:pt modelId="{B890B1B5-F485-4A84-8032-6D31D1E6957A}" type="parTrans" cxnId="{74DE6588-FA79-4389-93A8-3498DA51AD15}">
      <dgm:prSet/>
      <dgm:spPr/>
      <dgm:t>
        <a:bodyPr/>
        <a:lstStyle/>
        <a:p>
          <a:endParaRPr lang="en-US"/>
        </a:p>
      </dgm:t>
    </dgm:pt>
    <dgm:pt modelId="{15CB164D-619E-4644-BD53-590D2B520FC3}" type="sibTrans" cxnId="{74DE6588-FA79-4389-93A8-3498DA51AD15}">
      <dgm:prSet/>
      <dgm:spPr/>
      <dgm:t>
        <a:bodyPr/>
        <a:lstStyle/>
        <a:p>
          <a:endParaRPr lang="en-US"/>
        </a:p>
      </dgm:t>
    </dgm:pt>
    <dgm:pt modelId="{25F6AC70-A4F6-44F8-81AE-AAF921C67EDB}" type="pres">
      <dgm:prSet presAssocID="{5074591B-C08D-4DF5-A660-82AD5F0CEC50}" presName="diagram" presStyleCnt="0">
        <dgm:presLayoutVars>
          <dgm:dir/>
          <dgm:resizeHandles val="exact"/>
        </dgm:presLayoutVars>
      </dgm:prSet>
      <dgm:spPr/>
    </dgm:pt>
    <dgm:pt modelId="{0C4CC38F-4627-416F-8B7B-FD88A09902DB}" type="pres">
      <dgm:prSet presAssocID="{96CADD3A-4429-45BB-8824-2C14A475C1AA}" presName="node" presStyleLbl="node1" presStyleIdx="0" presStyleCnt="3">
        <dgm:presLayoutVars>
          <dgm:bulletEnabled val="1"/>
        </dgm:presLayoutVars>
      </dgm:prSet>
      <dgm:spPr/>
    </dgm:pt>
    <dgm:pt modelId="{2FB3EBEE-7DFF-4F28-B1B3-FB5717830321}" type="pres">
      <dgm:prSet presAssocID="{B0ABF228-925B-4A39-A67E-CD2A6FE8E507}" presName="sibTrans" presStyleCnt="0"/>
      <dgm:spPr/>
    </dgm:pt>
    <dgm:pt modelId="{96C96252-5600-4A0B-A91E-54E4A9F43FB4}" type="pres">
      <dgm:prSet presAssocID="{FF1F4AE4-5BB6-4D3D-8071-C8EE8AA7ED5F}" presName="node" presStyleLbl="node1" presStyleIdx="1" presStyleCnt="3">
        <dgm:presLayoutVars>
          <dgm:bulletEnabled val="1"/>
        </dgm:presLayoutVars>
      </dgm:prSet>
      <dgm:spPr/>
    </dgm:pt>
    <dgm:pt modelId="{89CD45C8-3B1F-43D8-B7F8-1471188F3DC6}" type="pres">
      <dgm:prSet presAssocID="{CD02F85E-BDC2-4410-A63F-C18D71D094B8}" presName="sibTrans" presStyleCnt="0"/>
      <dgm:spPr/>
    </dgm:pt>
    <dgm:pt modelId="{7DC9E0D8-6A1D-4C67-ACB3-C89697026D20}" type="pres">
      <dgm:prSet presAssocID="{A1F21F33-0615-4B60-80AF-79566231C05E}" presName="node" presStyleLbl="node1" presStyleIdx="2" presStyleCnt="3">
        <dgm:presLayoutVars>
          <dgm:bulletEnabled val="1"/>
        </dgm:presLayoutVars>
      </dgm:prSet>
      <dgm:spPr/>
    </dgm:pt>
  </dgm:ptLst>
  <dgm:cxnLst>
    <dgm:cxn modelId="{A2513220-AA35-4B60-8256-4B61BEAB1AD2}" type="presOf" srcId="{96CADD3A-4429-45BB-8824-2C14A475C1AA}" destId="{0C4CC38F-4627-416F-8B7B-FD88A09902DB}" srcOrd="0" destOrd="0" presId="urn:microsoft.com/office/officeart/2005/8/layout/default"/>
    <dgm:cxn modelId="{65574470-C4B1-48E9-8D37-D81F87874D99}" srcId="{5074591B-C08D-4DF5-A660-82AD5F0CEC50}" destId="{FF1F4AE4-5BB6-4D3D-8071-C8EE8AA7ED5F}" srcOrd="1" destOrd="0" parTransId="{A91BC25A-7FAF-4696-A5E9-9BDB2C1BEA7F}" sibTransId="{CD02F85E-BDC2-4410-A63F-C18D71D094B8}"/>
    <dgm:cxn modelId="{87F12F53-84FC-4C3B-A7D8-DBB8B85F3497}" srcId="{5074591B-C08D-4DF5-A660-82AD5F0CEC50}" destId="{96CADD3A-4429-45BB-8824-2C14A475C1AA}" srcOrd="0" destOrd="0" parTransId="{2F39D502-221C-4060-9F79-0A7E88970580}" sibTransId="{B0ABF228-925B-4A39-A67E-CD2A6FE8E507}"/>
    <dgm:cxn modelId="{74DE6588-FA79-4389-93A8-3498DA51AD15}" srcId="{5074591B-C08D-4DF5-A660-82AD5F0CEC50}" destId="{A1F21F33-0615-4B60-80AF-79566231C05E}" srcOrd="2" destOrd="0" parTransId="{B890B1B5-F485-4A84-8032-6D31D1E6957A}" sibTransId="{15CB164D-619E-4644-BD53-590D2B520FC3}"/>
    <dgm:cxn modelId="{CCEF8DC8-9E4E-4675-AC03-6D3F0652BA35}" type="presOf" srcId="{A1F21F33-0615-4B60-80AF-79566231C05E}" destId="{7DC9E0D8-6A1D-4C67-ACB3-C89697026D20}" srcOrd="0" destOrd="0" presId="urn:microsoft.com/office/officeart/2005/8/layout/default"/>
    <dgm:cxn modelId="{EC2628E1-DAF2-4E07-BE83-47ED95298808}" type="presOf" srcId="{5074591B-C08D-4DF5-A660-82AD5F0CEC50}" destId="{25F6AC70-A4F6-44F8-81AE-AAF921C67EDB}" srcOrd="0" destOrd="0" presId="urn:microsoft.com/office/officeart/2005/8/layout/default"/>
    <dgm:cxn modelId="{9A7D2CF6-2BFA-4482-8930-2820CE99E2A5}" type="presOf" srcId="{FF1F4AE4-5BB6-4D3D-8071-C8EE8AA7ED5F}" destId="{96C96252-5600-4A0B-A91E-54E4A9F43FB4}" srcOrd="0" destOrd="0" presId="urn:microsoft.com/office/officeart/2005/8/layout/default"/>
    <dgm:cxn modelId="{5ADB171B-8BCC-4A62-B735-6CBAF584D702}" type="presParOf" srcId="{25F6AC70-A4F6-44F8-81AE-AAF921C67EDB}" destId="{0C4CC38F-4627-416F-8B7B-FD88A09902DB}" srcOrd="0" destOrd="0" presId="urn:microsoft.com/office/officeart/2005/8/layout/default"/>
    <dgm:cxn modelId="{C954FFFA-1179-474A-B5FC-8AC0ADD261DA}" type="presParOf" srcId="{25F6AC70-A4F6-44F8-81AE-AAF921C67EDB}" destId="{2FB3EBEE-7DFF-4F28-B1B3-FB5717830321}" srcOrd="1" destOrd="0" presId="urn:microsoft.com/office/officeart/2005/8/layout/default"/>
    <dgm:cxn modelId="{4AFEED4A-2B2B-410C-9492-6B44CA758AE6}" type="presParOf" srcId="{25F6AC70-A4F6-44F8-81AE-AAF921C67EDB}" destId="{96C96252-5600-4A0B-A91E-54E4A9F43FB4}" srcOrd="2" destOrd="0" presId="urn:microsoft.com/office/officeart/2005/8/layout/default"/>
    <dgm:cxn modelId="{7AC6B8A0-1AE2-42AF-B47D-C6D0B86F8357}" type="presParOf" srcId="{25F6AC70-A4F6-44F8-81AE-AAF921C67EDB}" destId="{89CD45C8-3B1F-43D8-B7F8-1471188F3DC6}" srcOrd="3" destOrd="0" presId="urn:microsoft.com/office/officeart/2005/8/layout/default"/>
    <dgm:cxn modelId="{2C35C864-088A-47A7-952D-3FCCDC13D84F}" type="presParOf" srcId="{25F6AC70-A4F6-44F8-81AE-AAF921C67EDB}" destId="{7DC9E0D8-6A1D-4C67-ACB3-C89697026D20}"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73123-0D50-4FB7-8F7E-D1073364F9D7}">
      <dsp:nvSpPr>
        <dsp:cNvPr id="0" name=""/>
        <dsp:cNvSpPr/>
      </dsp:nvSpPr>
      <dsp:spPr>
        <a:xfrm>
          <a:off x="0" y="431616"/>
          <a:ext cx="2561209" cy="15367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International MICE conference &amp; networking (Getz, 2012)</a:t>
          </a:r>
          <a:endParaRPr lang="en-US" sz="2400" kern="1200"/>
        </a:p>
      </dsp:txBody>
      <dsp:txXfrm>
        <a:off x="0" y="431616"/>
        <a:ext cx="2561209" cy="1536725"/>
      </dsp:txXfrm>
    </dsp:sp>
    <dsp:sp modelId="{12EDD347-087A-4DC2-AA72-3A97C9FCB6F8}">
      <dsp:nvSpPr>
        <dsp:cNvPr id="0" name=""/>
        <dsp:cNvSpPr/>
      </dsp:nvSpPr>
      <dsp:spPr>
        <a:xfrm>
          <a:off x="2817330" y="431616"/>
          <a:ext cx="2561209" cy="15367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Theme: Business, culture &amp; nature under ‘Croeso’</a:t>
          </a:r>
          <a:endParaRPr lang="en-US" sz="2400" kern="1200"/>
        </a:p>
      </dsp:txBody>
      <dsp:txXfrm>
        <a:off x="2817330" y="431616"/>
        <a:ext cx="2561209" cy="1536725"/>
      </dsp:txXfrm>
    </dsp:sp>
    <dsp:sp modelId="{87C019BD-8994-438C-9EA7-B2F15CA19495}">
      <dsp:nvSpPr>
        <dsp:cNvPr id="0" name=""/>
        <dsp:cNvSpPr/>
      </dsp:nvSpPr>
      <dsp:spPr>
        <a:xfrm>
          <a:off x="5634661" y="431616"/>
          <a:ext cx="2561209" cy="15367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Dates: 3–5 July 2025</a:t>
          </a:r>
          <a:endParaRPr lang="en-US" sz="2400" kern="1200"/>
        </a:p>
      </dsp:txBody>
      <dsp:txXfrm>
        <a:off x="5634661" y="431616"/>
        <a:ext cx="2561209" cy="1536725"/>
      </dsp:txXfrm>
    </dsp:sp>
    <dsp:sp modelId="{89421AC6-9BE5-41A5-BEDA-1B2A942B5470}">
      <dsp:nvSpPr>
        <dsp:cNvPr id="0" name=""/>
        <dsp:cNvSpPr/>
      </dsp:nvSpPr>
      <dsp:spPr>
        <a:xfrm>
          <a:off x="1408665" y="2224462"/>
          <a:ext cx="2561209" cy="15367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Location: Plas y Brenin</a:t>
          </a:r>
          <a:endParaRPr lang="en-US" sz="2400" kern="1200"/>
        </a:p>
      </dsp:txBody>
      <dsp:txXfrm>
        <a:off x="1408665" y="2224462"/>
        <a:ext cx="2561209" cy="1536725"/>
      </dsp:txXfrm>
    </dsp:sp>
    <dsp:sp modelId="{514D9AEC-41ED-47E5-A792-74D9F80E0800}">
      <dsp:nvSpPr>
        <dsp:cNvPr id="0" name=""/>
        <dsp:cNvSpPr/>
      </dsp:nvSpPr>
      <dsp:spPr>
        <a:xfrm>
          <a:off x="4225995" y="2224462"/>
          <a:ext cx="2561209" cy="15367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Objectives: Position, Partner, Showcase</a:t>
          </a:r>
          <a:endParaRPr lang="en-US" sz="2400" kern="1200"/>
        </a:p>
      </dsp:txBody>
      <dsp:txXfrm>
        <a:off x="4225995" y="2224462"/>
        <a:ext cx="2561209" cy="15367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A8CF5-0C8C-44A7-8490-BAC7A4E811E8}">
      <dsp:nvSpPr>
        <dsp:cNvPr id="0" name=""/>
        <dsp:cNvSpPr/>
      </dsp:nvSpPr>
      <dsp:spPr>
        <a:xfrm>
          <a:off x="472" y="944104"/>
          <a:ext cx="1841844" cy="11051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US" sz="1500" kern="1200"/>
            <a:t>Target: MICE planners, travel trade, corporate buyers</a:t>
          </a:r>
        </a:p>
      </dsp:txBody>
      <dsp:txXfrm>
        <a:off x="472" y="944104"/>
        <a:ext cx="1841844" cy="1105106"/>
      </dsp:txXfrm>
    </dsp:sp>
    <dsp:sp modelId="{CCBB0B3F-9BC3-46A4-9F61-4760BC38052C}">
      <dsp:nvSpPr>
        <dsp:cNvPr id="0" name=""/>
        <dsp:cNvSpPr/>
      </dsp:nvSpPr>
      <dsp:spPr>
        <a:xfrm>
          <a:off x="2026501" y="944104"/>
          <a:ext cx="1841844" cy="11051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US" sz="1500" kern="1200"/>
            <a:t>Growth in bleisure &amp; wellness travel (WTTC, 2023)</a:t>
          </a:r>
        </a:p>
      </dsp:txBody>
      <dsp:txXfrm>
        <a:off x="2026501" y="944104"/>
        <a:ext cx="1841844" cy="1105106"/>
      </dsp:txXfrm>
    </dsp:sp>
    <dsp:sp modelId="{259E8ED6-2F92-4E65-BC8E-27DDBE86A34B}">
      <dsp:nvSpPr>
        <dsp:cNvPr id="0" name=""/>
        <dsp:cNvSpPr/>
      </dsp:nvSpPr>
      <dsp:spPr>
        <a:xfrm>
          <a:off x="472" y="2233396"/>
          <a:ext cx="1841844" cy="11051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US" sz="1500" kern="1200"/>
            <a:t>Demand for culture-rich events (Euromonitor, 2024)</a:t>
          </a:r>
        </a:p>
      </dsp:txBody>
      <dsp:txXfrm>
        <a:off x="472" y="2233396"/>
        <a:ext cx="1841844" cy="1105106"/>
      </dsp:txXfrm>
    </dsp:sp>
    <dsp:sp modelId="{BA239FBF-89BF-4205-8AE5-329B7725733F}">
      <dsp:nvSpPr>
        <dsp:cNvPr id="0" name=""/>
        <dsp:cNvSpPr/>
      </dsp:nvSpPr>
      <dsp:spPr>
        <a:xfrm>
          <a:off x="2026501" y="2233396"/>
          <a:ext cx="1841844" cy="11051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US" sz="1500" kern="1200"/>
            <a:t>Competition: Ireland &amp; Scotland</a:t>
          </a:r>
        </a:p>
      </dsp:txBody>
      <dsp:txXfrm>
        <a:off x="2026501" y="2233396"/>
        <a:ext cx="1841844" cy="1105106"/>
      </dsp:txXfrm>
    </dsp:sp>
    <dsp:sp modelId="{BA84F71F-435E-4B60-8AFA-A3005EC54706}">
      <dsp:nvSpPr>
        <dsp:cNvPr id="0" name=""/>
        <dsp:cNvSpPr/>
      </dsp:nvSpPr>
      <dsp:spPr>
        <a:xfrm>
          <a:off x="1013486" y="3522687"/>
          <a:ext cx="1841844" cy="11051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US" sz="1500" kern="1200"/>
            <a:t>Marketing: ICCA &amp; ‘Feel the Croeso’</a:t>
          </a:r>
        </a:p>
      </dsp:txBody>
      <dsp:txXfrm>
        <a:off x="1013486" y="3522687"/>
        <a:ext cx="1841844" cy="11051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3EDE7-055F-4A20-9D80-2C7512A2D8D3}">
      <dsp:nvSpPr>
        <dsp:cNvPr id="0" name=""/>
        <dsp:cNvSpPr/>
      </dsp:nvSpPr>
      <dsp:spPr>
        <a:xfrm>
          <a:off x="0" y="0"/>
          <a:ext cx="2579180"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94849F2-4D69-47FD-9111-B25A0D00A2DE}">
      <dsp:nvSpPr>
        <dsp:cNvPr id="0" name=""/>
        <dsp:cNvSpPr/>
      </dsp:nvSpPr>
      <dsp:spPr>
        <a:xfrm>
          <a:off x="0" y="0"/>
          <a:ext cx="2579180" cy="801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defRPr cap="all"/>
          </a:pPr>
          <a:r>
            <a:rPr lang="en-US" sz="1600" kern="1200"/>
            <a:t>Day 1: Croeso Welcome Gala – local cuisine &amp; music</a:t>
          </a:r>
        </a:p>
      </dsp:txBody>
      <dsp:txXfrm>
        <a:off x="0" y="0"/>
        <a:ext cx="2579180" cy="801814"/>
      </dsp:txXfrm>
    </dsp:sp>
    <dsp:sp modelId="{8F3CDA14-A72C-402A-A352-088585A34F89}">
      <dsp:nvSpPr>
        <dsp:cNvPr id="0" name=""/>
        <dsp:cNvSpPr/>
      </dsp:nvSpPr>
      <dsp:spPr>
        <a:xfrm>
          <a:off x="0" y="801814"/>
          <a:ext cx="2579180" cy="0"/>
        </a:xfrm>
        <a:prstGeom prst="line">
          <a:avLst/>
        </a:prstGeom>
        <a:gradFill rotWithShape="0">
          <a:gsLst>
            <a:gs pos="0">
              <a:schemeClr val="accent2">
                <a:hueOff val="1560506"/>
                <a:satOff val="-1946"/>
                <a:lumOff val="458"/>
                <a:alphaOff val="0"/>
                <a:tint val="100000"/>
                <a:shade val="100000"/>
                <a:satMod val="130000"/>
              </a:schemeClr>
            </a:gs>
            <a:gs pos="100000">
              <a:schemeClr val="accent2">
                <a:hueOff val="1560506"/>
                <a:satOff val="-1946"/>
                <a:lumOff val="458"/>
                <a:alphaOff val="0"/>
                <a:tint val="50000"/>
                <a:shade val="100000"/>
                <a:satMod val="350000"/>
              </a:schemeClr>
            </a:gs>
          </a:gsLst>
          <a:lin ang="16200000" scaled="0"/>
        </a:gradFill>
        <a:ln w="9525" cap="flat" cmpd="sng" algn="ctr">
          <a:solidFill>
            <a:schemeClr val="accent2">
              <a:hueOff val="1560506"/>
              <a:satOff val="-1946"/>
              <a:lumOff val="458"/>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EBD5C0F-AC69-48F9-B037-385CA3DD42F4}">
      <dsp:nvSpPr>
        <dsp:cNvPr id="0" name=""/>
        <dsp:cNvSpPr/>
      </dsp:nvSpPr>
      <dsp:spPr>
        <a:xfrm>
          <a:off x="0" y="801814"/>
          <a:ext cx="2579180" cy="801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defRPr cap="all"/>
          </a:pPr>
          <a:r>
            <a:rPr lang="en-US" sz="1600" kern="1200"/>
            <a:t>Day 2: Keynotes on sustainability &amp; culture</a:t>
          </a:r>
        </a:p>
      </dsp:txBody>
      <dsp:txXfrm>
        <a:off x="0" y="801814"/>
        <a:ext cx="2579180" cy="801814"/>
      </dsp:txXfrm>
    </dsp:sp>
    <dsp:sp modelId="{C0A730FA-D528-4077-BB68-67FCBA62F4D7}">
      <dsp:nvSpPr>
        <dsp:cNvPr id="0" name=""/>
        <dsp:cNvSpPr/>
      </dsp:nvSpPr>
      <dsp:spPr>
        <a:xfrm>
          <a:off x="0" y="1603629"/>
          <a:ext cx="2579180" cy="0"/>
        </a:xfrm>
        <a:prstGeom prst="line">
          <a:avLst/>
        </a:prstGeom>
        <a:gradFill rotWithShape="0">
          <a:gsLst>
            <a:gs pos="0">
              <a:schemeClr val="accent2">
                <a:hueOff val="3121013"/>
                <a:satOff val="-3893"/>
                <a:lumOff val="915"/>
                <a:alphaOff val="0"/>
                <a:tint val="100000"/>
                <a:shade val="100000"/>
                <a:satMod val="130000"/>
              </a:schemeClr>
            </a:gs>
            <a:gs pos="100000">
              <a:schemeClr val="accent2">
                <a:hueOff val="3121013"/>
                <a:satOff val="-3893"/>
                <a:lumOff val="915"/>
                <a:alphaOff val="0"/>
                <a:tint val="50000"/>
                <a:shade val="100000"/>
                <a:satMod val="350000"/>
              </a:schemeClr>
            </a:gs>
          </a:gsLst>
          <a:lin ang="16200000" scaled="0"/>
        </a:gradFill>
        <a:ln w="9525" cap="flat" cmpd="sng" algn="ctr">
          <a:solidFill>
            <a:schemeClr val="accent2">
              <a:hueOff val="3121013"/>
              <a:satOff val="-3893"/>
              <a:lumOff val="915"/>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30D7809-D44B-406F-8FE2-40A3F335C112}">
      <dsp:nvSpPr>
        <dsp:cNvPr id="0" name=""/>
        <dsp:cNvSpPr/>
      </dsp:nvSpPr>
      <dsp:spPr>
        <a:xfrm>
          <a:off x="0" y="1603629"/>
          <a:ext cx="2579180" cy="801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defRPr cap="all"/>
          </a:pPr>
          <a:r>
            <a:rPr lang="en-US" sz="1600" kern="1200"/>
            <a:t>Workshops: Culture-driven engagement</a:t>
          </a:r>
        </a:p>
      </dsp:txBody>
      <dsp:txXfrm>
        <a:off x="0" y="1603629"/>
        <a:ext cx="2579180" cy="801814"/>
      </dsp:txXfrm>
    </dsp:sp>
    <dsp:sp modelId="{DF579E9D-C440-4411-B262-B5352B6D6DFD}">
      <dsp:nvSpPr>
        <dsp:cNvPr id="0" name=""/>
        <dsp:cNvSpPr/>
      </dsp:nvSpPr>
      <dsp:spPr>
        <a:xfrm>
          <a:off x="0" y="2405443"/>
          <a:ext cx="2579180" cy="0"/>
        </a:xfrm>
        <a:prstGeom prst="line">
          <a:avLst/>
        </a:prstGeom>
        <a:gradFill rotWithShape="0">
          <a:gsLst>
            <a:gs pos="0">
              <a:schemeClr val="accent2">
                <a:hueOff val="4681519"/>
                <a:satOff val="-5839"/>
                <a:lumOff val="1373"/>
                <a:alphaOff val="0"/>
                <a:tint val="100000"/>
                <a:shade val="100000"/>
                <a:satMod val="130000"/>
              </a:schemeClr>
            </a:gs>
            <a:gs pos="100000">
              <a:schemeClr val="accent2">
                <a:hueOff val="4681519"/>
                <a:satOff val="-5839"/>
                <a:lumOff val="1373"/>
                <a:alphaOff val="0"/>
                <a:tint val="50000"/>
                <a:shade val="100000"/>
                <a:satMod val="350000"/>
              </a:schemeClr>
            </a:gs>
          </a:gsLst>
          <a:lin ang="16200000" scaled="0"/>
        </a:gradFill>
        <a:ln w="9525" cap="flat" cmpd="sng" algn="ctr">
          <a:solidFill>
            <a:schemeClr val="accent2">
              <a:hueOff val="4681519"/>
              <a:satOff val="-5839"/>
              <a:lumOff val="137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7872A63-22FE-45B9-A2DF-29DFD9430E0F}">
      <dsp:nvSpPr>
        <dsp:cNvPr id="0" name=""/>
        <dsp:cNvSpPr/>
      </dsp:nvSpPr>
      <dsp:spPr>
        <a:xfrm>
          <a:off x="0" y="2405443"/>
          <a:ext cx="2579180" cy="801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defRPr cap="all"/>
          </a:pPr>
          <a:r>
            <a:rPr lang="en-US" sz="1600" kern="1200"/>
            <a:t>Day 3: Hwyl in the Hills – hikes &amp; storytelling</a:t>
          </a:r>
        </a:p>
      </dsp:txBody>
      <dsp:txXfrm>
        <a:off x="0" y="2405443"/>
        <a:ext cx="2579180" cy="8018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B96E5-D8E9-4792-A181-9E9670CCCE27}">
      <dsp:nvSpPr>
        <dsp:cNvPr id="0" name=""/>
        <dsp:cNvSpPr/>
      </dsp:nvSpPr>
      <dsp:spPr>
        <a:xfrm>
          <a:off x="341781" y="1130473"/>
          <a:ext cx="1062615" cy="10626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360C6-4940-4AB4-9BAD-1272022CCC62}">
      <dsp:nvSpPr>
        <dsp:cNvPr id="0" name=""/>
        <dsp:cNvSpPr/>
      </dsp:nvSpPr>
      <dsp:spPr>
        <a:xfrm>
          <a:off x="568240" y="1356932"/>
          <a:ext cx="609697" cy="6096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9CDE40-B6F2-4809-B802-3890019615D9}">
      <dsp:nvSpPr>
        <dsp:cNvPr id="0" name=""/>
        <dsp:cNvSpPr/>
      </dsp:nvSpPr>
      <dsp:spPr>
        <a:xfrm>
          <a:off x="2092"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Exclusive Plas y Brenin facilities</a:t>
          </a:r>
        </a:p>
      </dsp:txBody>
      <dsp:txXfrm>
        <a:off x="2092" y="2524067"/>
        <a:ext cx="1741992" cy="696796"/>
      </dsp:txXfrm>
    </dsp:sp>
    <dsp:sp modelId="{E97A9D38-769D-4F2F-B2A0-CAAD0AA500FF}">
      <dsp:nvSpPr>
        <dsp:cNvPr id="0" name=""/>
        <dsp:cNvSpPr/>
      </dsp:nvSpPr>
      <dsp:spPr>
        <a:xfrm>
          <a:off x="2388621" y="1130473"/>
          <a:ext cx="1062615" cy="10626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16D63-6C8E-49A4-9D10-14BCAFEA6AAB}">
      <dsp:nvSpPr>
        <dsp:cNvPr id="0" name=""/>
        <dsp:cNvSpPr/>
      </dsp:nvSpPr>
      <dsp:spPr>
        <a:xfrm>
          <a:off x="2615080" y="1356932"/>
          <a:ext cx="609697" cy="6096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7D370E-738E-45D4-86EC-F9646048FA82}">
      <dsp:nvSpPr>
        <dsp:cNvPr id="0" name=""/>
        <dsp:cNvSpPr/>
      </dsp:nvSpPr>
      <dsp:spPr>
        <a:xfrm>
          <a:off x="2048933"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Partnered local accommodation</a:t>
          </a:r>
        </a:p>
      </dsp:txBody>
      <dsp:txXfrm>
        <a:off x="2048933" y="2524067"/>
        <a:ext cx="1741992" cy="696796"/>
      </dsp:txXfrm>
    </dsp:sp>
    <dsp:sp modelId="{3C9351CD-39EC-473A-8BBF-21CF922FE1BE}">
      <dsp:nvSpPr>
        <dsp:cNvPr id="0" name=""/>
        <dsp:cNvSpPr/>
      </dsp:nvSpPr>
      <dsp:spPr>
        <a:xfrm>
          <a:off x="4435462" y="1130473"/>
          <a:ext cx="1062615" cy="10626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F38BE8-BB27-4298-BDA5-79D4AA7C00FC}">
      <dsp:nvSpPr>
        <dsp:cNvPr id="0" name=""/>
        <dsp:cNvSpPr/>
      </dsp:nvSpPr>
      <dsp:spPr>
        <a:xfrm>
          <a:off x="4661921" y="1356932"/>
          <a:ext cx="609697" cy="6096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A42FD7-1FC4-4BCA-BAC9-5425C746E31E}">
      <dsp:nvSpPr>
        <dsp:cNvPr id="0" name=""/>
        <dsp:cNvSpPr/>
      </dsp:nvSpPr>
      <dsp:spPr>
        <a:xfrm>
          <a:off x="4095774"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Bilingual Welsh-English hosts</a:t>
          </a:r>
        </a:p>
      </dsp:txBody>
      <dsp:txXfrm>
        <a:off x="4095774" y="2524067"/>
        <a:ext cx="1741992" cy="696796"/>
      </dsp:txXfrm>
    </dsp:sp>
    <dsp:sp modelId="{0672F1F4-6286-4DF3-9416-967E0D9129E5}">
      <dsp:nvSpPr>
        <dsp:cNvPr id="0" name=""/>
        <dsp:cNvSpPr/>
      </dsp:nvSpPr>
      <dsp:spPr>
        <a:xfrm>
          <a:off x="6482303" y="1130473"/>
          <a:ext cx="1062615" cy="10626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613E8-09CE-4956-B534-52FD6DFC70A0}">
      <dsp:nvSpPr>
        <dsp:cNvPr id="0" name=""/>
        <dsp:cNvSpPr/>
      </dsp:nvSpPr>
      <dsp:spPr>
        <a:xfrm>
          <a:off x="6708762" y="1356932"/>
          <a:ext cx="609697" cy="6096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756807-5527-4139-B60D-DC69858685CF}">
      <dsp:nvSpPr>
        <dsp:cNvPr id="0" name=""/>
        <dsp:cNvSpPr/>
      </dsp:nvSpPr>
      <dsp:spPr>
        <a:xfrm>
          <a:off x="6142615"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AV, interpretation headsets &amp; shuttles</a:t>
          </a:r>
        </a:p>
      </dsp:txBody>
      <dsp:txXfrm>
        <a:off x="6142615" y="2524067"/>
        <a:ext cx="1741992" cy="6967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F6687-C6D5-44DB-9092-820D21D13942}">
      <dsp:nvSpPr>
        <dsp:cNvPr id="0" name=""/>
        <dsp:cNvSpPr/>
      </dsp:nvSpPr>
      <dsp:spPr>
        <a:xfrm>
          <a:off x="232186" y="33814"/>
          <a:ext cx="722707" cy="72270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E81452-4FE1-4B00-B185-DAA0F7D6B563}">
      <dsp:nvSpPr>
        <dsp:cNvPr id="0" name=""/>
        <dsp:cNvSpPr/>
      </dsp:nvSpPr>
      <dsp:spPr>
        <a:xfrm>
          <a:off x="386206" y="187834"/>
          <a:ext cx="414667" cy="414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68F8C1-10A4-48FA-8002-C949509DA755}">
      <dsp:nvSpPr>
        <dsp:cNvPr id="0" name=""/>
        <dsp:cNvSpPr/>
      </dsp:nvSpPr>
      <dsp:spPr>
        <a:xfrm>
          <a:off x="1157" y="981627"/>
          <a:ext cx="1184765" cy="47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Revenue: Tickets, sponsorship, grant</a:t>
          </a:r>
        </a:p>
      </dsp:txBody>
      <dsp:txXfrm>
        <a:off x="1157" y="981627"/>
        <a:ext cx="1184765" cy="473906"/>
      </dsp:txXfrm>
    </dsp:sp>
    <dsp:sp modelId="{989D26BE-F312-4558-995C-864A7F45C8D5}">
      <dsp:nvSpPr>
        <dsp:cNvPr id="0" name=""/>
        <dsp:cNvSpPr/>
      </dsp:nvSpPr>
      <dsp:spPr>
        <a:xfrm>
          <a:off x="1624286" y="33814"/>
          <a:ext cx="722707" cy="72270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D2E32D-6E26-4BFD-AEF1-EFA1D87AD0C7}">
      <dsp:nvSpPr>
        <dsp:cNvPr id="0" name=""/>
        <dsp:cNvSpPr/>
      </dsp:nvSpPr>
      <dsp:spPr>
        <a:xfrm>
          <a:off x="1778305" y="187834"/>
          <a:ext cx="414667" cy="414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C16708-6A85-4F67-B1E8-E13898C42F6B}">
      <dsp:nvSpPr>
        <dsp:cNvPr id="0" name=""/>
        <dsp:cNvSpPr/>
      </dsp:nvSpPr>
      <dsp:spPr>
        <a:xfrm>
          <a:off x="1393256" y="981627"/>
          <a:ext cx="1184765" cy="47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Costs: Venue, accommodation, catering</a:t>
          </a:r>
        </a:p>
      </dsp:txBody>
      <dsp:txXfrm>
        <a:off x="1393256" y="981627"/>
        <a:ext cx="1184765" cy="473906"/>
      </dsp:txXfrm>
    </dsp:sp>
    <dsp:sp modelId="{7C575C4F-8DEA-4F79-8E49-2FA68DA7E63A}">
      <dsp:nvSpPr>
        <dsp:cNvPr id="0" name=""/>
        <dsp:cNvSpPr/>
      </dsp:nvSpPr>
      <dsp:spPr>
        <a:xfrm>
          <a:off x="232186" y="1751724"/>
          <a:ext cx="722707" cy="72270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43BD4E-AD2E-4AD8-AD4C-27891B68B15C}">
      <dsp:nvSpPr>
        <dsp:cNvPr id="0" name=""/>
        <dsp:cNvSpPr/>
      </dsp:nvSpPr>
      <dsp:spPr>
        <a:xfrm>
          <a:off x="386206" y="1905744"/>
          <a:ext cx="414667" cy="414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C2E796-79FF-44C2-8EEB-193D78A7144A}">
      <dsp:nvSpPr>
        <dsp:cNvPr id="0" name=""/>
        <dsp:cNvSpPr/>
      </dsp:nvSpPr>
      <dsp:spPr>
        <a:xfrm>
          <a:off x="1157" y="2699537"/>
          <a:ext cx="1184765" cy="47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Total income: £200,000 • Costs: £160,000</a:t>
          </a:r>
        </a:p>
      </dsp:txBody>
      <dsp:txXfrm>
        <a:off x="1157" y="2699537"/>
        <a:ext cx="1184765" cy="473906"/>
      </dsp:txXfrm>
    </dsp:sp>
    <dsp:sp modelId="{D267D5C8-DE27-4E85-9AA1-90BAAFB95A2D}">
      <dsp:nvSpPr>
        <dsp:cNvPr id="0" name=""/>
        <dsp:cNvSpPr/>
      </dsp:nvSpPr>
      <dsp:spPr>
        <a:xfrm>
          <a:off x="1624286" y="1751724"/>
          <a:ext cx="722707" cy="72270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43EAF0-A0D0-4CDB-9093-4945F82E307E}">
      <dsp:nvSpPr>
        <dsp:cNvPr id="0" name=""/>
        <dsp:cNvSpPr/>
      </dsp:nvSpPr>
      <dsp:spPr>
        <a:xfrm>
          <a:off x="1778305" y="1905744"/>
          <a:ext cx="414667" cy="414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30DB96-DAF1-4CD2-8247-74DC2B9923A9}">
      <dsp:nvSpPr>
        <dsp:cNvPr id="0" name=""/>
        <dsp:cNvSpPr/>
      </dsp:nvSpPr>
      <dsp:spPr>
        <a:xfrm>
          <a:off x="1393256" y="2699537"/>
          <a:ext cx="1184765" cy="47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Projected surplus: £40,000</a:t>
          </a:r>
        </a:p>
      </dsp:txBody>
      <dsp:txXfrm>
        <a:off x="1393256" y="2699537"/>
        <a:ext cx="1184765" cy="4739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5110E-F18F-4C27-AF7A-738C3C0E3EDC}">
      <dsp:nvSpPr>
        <dsp:cNvPr id="0" name=""/>
        <dsp:cNvSpPr/>
      </dsp:nvSpPr>
      <dsp:spPr>
        <a:xfrm>
          <a:off x="0" y="2288"/>
          <a:ext cx="4773168"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F1AB50-2AF6-4111-9AF0-0EE9FE2FD3ED}">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B79F6F-710E-4E83-9054-2DEF6C95432B}">
      <dsp:nvSpPr>
        <dsp:cNvPr id="0" name=""/>
        <dsp:cNvSpPr/>
      </dsp:nvSpPr>
      <dsp:spPr>
        <a:xfrm>
          <a:off x="1339618" y="2288"/>
          <a:ext cx="3433549"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Weather: backup indoor venues</a:t>
          </a:r>
        </a:p>
      </dsp:txBody>
      <dsp:txXfrm>
        <a:off x="1339618" y="2288"/>
        <a:ext cx="3433549" cy="1159843"/>
      </dsp:txXfrm>
    </dsp:sp>
    <dsp:sp modelId="{1CEEA0EF-4524-43C1-9FCE-A037E15FB08A}">
      <dsp:nvSpPr>
        <dsp:cNvPr id="0" name=""/>
        <dsp:cNvSpPr/>
      </dsp:nvSpPr>
      <dsp:spPr>
        <a:xfrm>
          <a:off x="0" y="1452092"/>
          <a:ext cx="4773168"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8275D4-0DC4-4ECD-AB4C-EAE9D8F719BF}">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B6C81F-51D9-4F66-AF35-AB6A795D4182}">
      <dsp:nvSpPr>
        <dsp:cNvPr id="0" name=""/>
        <dsp:cNvSpPr/>
      </dsp:nvSpPr>
      <dsp:spPr>
        <a:xfrm>
          <a:off x="1339618" y="1452092"/>
          <a:ext cx="3433549"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Transport: chartered shuttles</a:t>
          </a:r>
        </a:p>
      </dsp:txBody>
      <dsp:txXfrm>
        <a:off x="1339618" y="1452092"/>
        <a:ext cx="3433549" cy="1159843"/>
      </dsp:txXfrm>
    </dsp:sp>
    <dsp:sp modelId="{7F745A9D-FDF6-46EE-B9E8-BF06925AA332}">
      <dsp:nvSpPr>
        <dsp:cNvPr id="0" name=""/>
        <dsp:cNvSpPr/>
      </dsp:nvSpPr>
      <dsp:spPr>
        <a:xfrm>
          <a:off x="0" y="2901896"/>
          <a:ext cx="4773168"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E4717-F445-4406-AECF-B9F79739B282}">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8822A16-62DE-4B13-8473-B880B9C0D089}">
      <dsp:nvSpPr>
        <dsp:cNvPr id="0" name=""/>
        <dsp:cNvSpPr/>
      </dsp:nvSpPr>
      <dsp:spPr>
        <a:xfrm>
          <a:off x="1339618" y="2901896"/>
          <a:ext cx="3433549"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Attendance: early-bird rates</a:t>
          </a:r>
        </a:p>
      </dsp:txBody>
      <dsp:txXfrm>
        <a:off x="1339618" y="2901896"/>
        <a:ext cx="3433549" cy="1159843"/>
      </dsp:txXfrm>
    </dsp:sp>
    <dsp:sp modelId="{3B955D95-1C0F-47CD-8B6E-8BBE06A5A7F9}">
      <dsp:nvSpPr>
        <dsp:cNvPr id="0" name=""/>
        <dsp:cNvSpPr/>
      </dsp:nvSpPr>
      <dsp:spPr>
        <a:xfrm>
          <a:off x="0" y="4351700"/>
          <a:ext cx="4773168"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DF15F-8B1C-44E0-8E00-CB781D0A686E}">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F6E065-1266-4240-8340-9679A6D8D94F}">
      <dsp:nvSpPr>
        <dsp:cNvPr id="0" name=""/>
        <dsp:cNvSpPr/>
      </dsp:nvSpPr>
      <dsp:spPr>
        <a:xfrm>
          <a:off x="1339618" y="4351700"/>
          <a:ext cx="3433549"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Authenticity: local advisory board</a:t>
          </a:r>
        </a:p>
      </dsp:txBody>
      <dsp:txXfrm>
        <a:off x="1339618" y="4351700"/>
        <a:ext cx="3433549" cy="11598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0E5D5-F4FC-4ECC-829A-07A214828989}">
      <dsp:nvSpPr>
        <dsp:cNvPr id="0" name=""/>
        <dsp:cNvSpPr/>
      </dsp:nvSpPr>
      <dsp:spPr>
        <a:xfrm>
          <a:off x="326967" y="264640"/>
          <a:ext cx="533144" cy="5331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06535D-F3B3-4ACD-89A2-B3F6296F1DFE}">
      <dsp:nvSpPr>
        <dsp:cNvPr id="0" name=""/>
        <dsp:cNvSpPr/>
      </dsp:nvSpPr>
      <dsp:spPr>
        <a:xfrm>
          <a:off x="1157" y="981627"/>
          <a:ext cx="1184765" cy="47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Carbon-offset options</a:t>
          </a:r>
          <a:endParaRPr lang="en-US" sz="1100" kern="1200"/>
        </a:p>
      </dsp:txBody>
      <dsp:txXfrm>
        <a:off x="1157" y="981627"/>
        <a:ext cx="1184765" cy="473906"/>
      </dsp:txXfrm>
    </dsp:sp>
    <dsp:sp modelId="{F5A0A3D2-A948-4B4C-9EF3-6DD52BD8B845}">
      <dsp:nvSpPr>
        <dsp:cNvPr id="0" name=""/>
        <dsp:cNvSpPr/>
      </dsp:nvSpPr>
      <dsp:spPr>
        <a:xfrm>
          <a:off x="1719067" y="264640"/>
          <a:ext cx="533144" cy="5331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029712-D087-4766-A314-A34ACFC794BA}">
      <dsp:nvSpPr>
        <dsp:cNvPr id="0" name=""/>
        <dsp:cNvSpPr/>
      </dsp:nvSpPr>
      <dsp:spPr>
        <a:xfrm>
          <a:off x="1393256" y="981627"/>
          <a:ext cx="1184765" cy="47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Digital programmes &amp; reusable signage</a:t>
          </a:r>
          <a:endParaRPr lang="en-US" sz="1100" kern="1200"/>
        </a:p>
      </dsp:txBody>
      <dsp:txXfrm>
        <a:off x="1393256" y="981627"/>
        <a:ext cx="1184765" cy="473906"/>
      </dsp:txXfrm>
    </dsp:sp>
    <dsp:sp modelId="{12B294FA-4022-4974-908E-43028417B2D7}">
      <dsp:nvSpPr>
        <dsp:cNvPr id="0" name=""/>
        <dsp:cNvSpPr/>
      </dsp:nvSpPr>
      <dsp:spPr>
        <a:xfrm>
          <a:off x="326967" y="1751724"/>
          <a:ext cx="533144" cy="5331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3D7757-EDBB-455F-9EA5-F7B69B0D4508}">
      <dsp:nvSpPr>
        <dsp:cNvPr id="0" name=""/>
        <dsp:cNvSpPr/>
      </dsp:nvSpPr>
      <dsp:spPr>
        <a:xfrm>
          <a:off x="1157" y="2468711"/>
          <a:ext cx="1184765" cy="47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Partnerships with local businesses</a:t>
          </a:r>
          <a:endParaRPr lang="en-US" sz="1100" kern="1200"/>
        </a:p>
      </dsp:txBody>
      <dsp:txXfrm>
        <a:off x="1157" y="2468711"/>
        <a:ext cx="1184765" cy="473906"/>
      </dsp:txXfrm>
    </dsp:sp>
    <dsp:sp modelId="{B342E745-06D8-4BD7-8A11-693C7D4EFDEE}">
      <dsp:nvSpPr>
        <dsp:cNvPr id="0" name=""/>
        <dsp:cNvSpPr/>
      </dsp:nvSpPr>
      <dsp:spPr>
        <a:xfrm>
          <a:off x="1719067" y="1751724"/>
          <a:ext cx="533144" cy="5331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3288E2-F58E-4BF0-A0F2-24CE7243B61F}">
      <dsp:nvSpPr>
        <dsp:cNvPr id="0" name=""/>
        <dsp:cNvSpPr/>
      </dsp:nvSpPr>
      <dsp:spPr>
        <a:xfrm>
          <a:off x="1393256" y="2468711"/>
          <a:ext cx="1184765" cy="47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Position Snowdonia as a MICE hub</a:t>
          </a:r>
          <a:endParaRPr lang="en-US" sz="1100" kern="1200"/>
        </a:p>
      </dsp:txBody>
      <dsp:txXfrm>
        <a:off x="1393256" y="2468711"/>
        <a:ext cx="1184765" cy="4739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7B6D4-3A7D-456D-B35E-5CE9078829A5}">
      <dsp:nvSpPr>
        <dsp:cNvPr id="0" name=""/>
        <dsp:cNvSpPr/>
      </dsp:nvSpPr>
      <dsp:spPr>
        <a:xfrm>
          <a:off x="438387" y="130116"/>
          <a:ext cx="716660" cy="716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0657E6-E4A1-425A-ACC7-0D6DDD51D62E}">
      <dsp:nvSpPr>
        <dsp:cNvPr id="0" name=""/>
        <dsp:cNvSpPr/>
      </dsp:nvSpPr>
      <dsp:spPr>
        <a:xfrm>
          <a:off x="428" y="1085729"/>
          <a:ext cx="1592578" cy="63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Embraces ‘Croeso’ ethos (Visit Wales, 2024)</a:t>
          </a:r>
        </a:p>
      </dsp:txBody>
      <dsp:txXfrm>
        <a:off x="428" y="1085729"/>
        <a:ext cx="1592578" cy="637031"/>
      </dsp:txXfrm>
    </dsp:sp>
    <dsp:sp modelId="{D5CC9B82-3163-457D-82B8-5E76AD1A44C2}">
      <dsp:nvSpPr>
        <dsp:cNvPr id="0" name=""/>
        <dsp:cNvSpPr/>
      </dsp:nvSpPr>
      <dsp:spPr>
        <a:xfrm>
          <a:off x="2309667" y="130116"/>
          <a:ext cx="716660" cy="716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37D4FC-442B-4B1E-90A6-4B5B7CDFE120}">
      <dsp:nvSpPr>
        <dsp:cNvPr id="0" name=""/>
        <dsp:cNvSpPr/>
      </dsp:nvSpPr>
      <dsp:spPr>
        <a:xfrm>
          <a:off x="1871708" y="1085729"/>
          <a:ext cx="1592578" cy="63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Supports regional tourism goals</a:t>
          </a:r>
        </a:p>
      </dsp:txBody>
      <dsp:txXfrm>
        <a:off x="1871708" y="1085729"/>
        <a:ext cx="1592578" cy="637031"/>
      </dsp:txXfrm>
    </dsp:sp>
    <dsp:sp modelId="{76572F6F-E838-48E6-8699-80DA98EDC33F}">
      <dsp:nvSpPr>
        <dsp:cNvPr id="0" name=""/>
        <dsp:cNvSpPr/>
      </dsp:nvSpPr>
      <dsp:spPr>
        <a:xfrm>
          <a:off x="1374027" y="2120905"/>
          <a:ext cx="716660" cy="7166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7E7CCA-F6C8-4AC5-9B60-0B66498F3538}">
      <dsp:nvSpPr>
        <dsp:cNvPr id="0" name=""/>
        <dsp:cNvSpPr/>
      </dsp:nvSpPr>
      <dsp:spPr>
        <a:xfrm>
          <a:off x="936068" y="3076518"/>
          <a:ext cx="1592578" cy="63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Encourages extended stays (VisitBritain, 2023)</a:t>
          </a:r>
        </a:p>
      </dsp:txBody>
      <dsp:txXfrm>
        <a:off x="936068" y="3076518"/>
        <a:ext cx="1592578" cy="6370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CC38F-4627-416F-8B7B-FD88A09902DB}">
      <dsp:nvSpPr>
        <dsp:cNvPr id="0" name=""/>
        <dsp:cNvSpPr/>
      </dsp:nvSpPr>
      <dsp:spPr>
        <a:xfrm>
          <a:off x="1137723" y="2283"/>
          <a:ext cx="2724676" cy="1634806"/>
        </a:xfrm>
        <a:prstGeom prst="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Unique, immersive MICE experience</a:t>
          </a:r>
        </a:p>
      </dsp:txBody>
      <dsp:txXfrm>
        <a:off x="1137723" y="2283"/>
        <a:ext cx="2724676" cy="1634806"/>
      </dsp:txXfrm>
    </dsp:sp>
    <dsp:sp modelId="{96C96252-5600-4A0B-A91E-54E4A9F43FB4}">
      <dsp:nvSpPr>
        <dsp:cNvPr id="0" name=""/>
        <dsp:cNvSpPr/>
      </dsp:nvSpPr>
      <dsp:spPr>
        <a:xfrm>
          <a:off x="1137723" y="1909556"/>
          <a:ext cx="2724676" cy="1634806"/>
        </a:xfrm>
        <a:prstGeom prst="rect">
          <a:avLst/>
        </a:prstGeom>
        <a:gradFill rotWithShape="0">
          <a:gsLst>
            <a:gs pos="0">
              <a:schemeClr val="accent5">
                <a:hueOff val="-4966938"/>
                <a:satOff val="19906"/>
                <a:lumOff val="4314"/>
                <a:alphaOff val="0"/>
                <a:tint val="100000"/>
                <a:shade val="100000"/>
                <a:satMod val="130000"/>
              </a:schemeClr>
            </a:gs>
            <a:gs pos="100000">
              <a:schemeClr val="accent5">
                <a:hueOff val="-4966938"/>
                <a:satOff val="19906"/>
                <a:lumOff val="4314"/>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Solid financial &amp; operational foundation</a:t>
          </a:r>
        </a:p>
      </dsp:txBody>
      <dsp:txXfrm>
        <a:off x="1137723" y="1909556"/>
        <a:ext cx="2724676" cy="1634806"/>
      </dsp:txXfrm>
    </dsp:sp>
    <dsp:sp modelId="{7DC9E0D8-6A1D-4C67-ACB3-C89697026D20}">
      <dsp:nvSpPr>
        <dsp:cNvPr id="0" name=""/>
        <dsp:cNvSpPr/>
      </dsp:nvSpPr>
      <dsp:spPr>
        <a:xfrm>
          <a:off x="1137723" y="3816830"/>
          <a:ext cx="2724676" cy="1634806"/>
        </a:xfrm>
        <a:prstGeom prst="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Next: detailed timelines &amp; stakeholder sign-off</a:t>
          </a:r>
        </a:p>
      </dsp:txBody>
      <dsp:txXfrm>
        <a:off x="1137723" y="3816830"/>
        <a:ext cx="2724676" cy="16348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9462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Good morning/afternoon everyone. I’m </a:t>
            </a:r>
            <a:r>
              <a:rPr lang="en-GB" dirty="0" err="1"/>
              <a:t>shereen</a:t>
            </a:r>
            <a:r>
              <a:rPr lang="en-GB" dirty="0"/>
              <a:t> </a:t>
            </a:r>
            <a:r>
              <a:rPr dirty="0"/>
              <a:t>, delighted to present </a:t>
            </a:r>
            <a:r>
              <a:rPr dirty="0" err="1"/>
              <a:t>Croeso</a:t>
            </a:r>
            <a:r>
              <a:rPr dirty="0"/>
              <a:t> Connect 2025. This three-day MICE conference in Snowdonia merges professional networking with authentic Welsh hospitality—‘</a:t>
            </a:r>
            <a:r>
              <a:rPr dirty="0" err="1"/>
              <a:t>Croeso</a:t>
            </a:r>
            <a:r>
              <a:rPr dirty="0"/>
              <a:t>’. Over 15 minutes, I’ll cover our vision, market insights, operational plan, finances, risk strategies, and sustainability.</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We aim to create a landmark event fusing business development with cultural immersion (Getz, 2012). Scheduling from 3–5 July 2025 capitalises on peak summer travel (Euromonitor, 2024). Plas y Brenin provides the perfect blend of conference facilities and adventure activities (Plas y Brenin, 2025). Our objectives: position Wales as a top MICE destination, foster global partnerships, and showcase Welsh hospitality and landscapes.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Snowdonia’s UNESCO status offers breathtaking natural settings that align with our theme (UNESCO, 2024). A two-hour transfer from Manchester or Liverpool airports ensures accessibility for international delegates (ONS, 2023). Plas y Brenin’s hybrid venues support both formal sessions and outdoor teambuilding (Plas y Brenin, 2025). Engaging with Welsh-speaking communities and storytellers gives an authentic cultural experience (British Council Wales, 2023).</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Our attendees include event planners and corporate buyers seeking unique cultural experiences (ICCA, 2023). Bleisure and wellness travel growth exceeds 15% annually, signalling demand for events blending work and wellness (WTTC, 2023). Cultural travel has surged by 20% post-pandemic, reflecting a search for authenticity (Euromonitor, 2024). We will stand out by partnering with ICCA and launching our ‘Feel the Croeso’ campaign (Visit Wales, 2024), emphasising the warmth of Welsh hospitality.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buNone/>
            </a:pPr>
            <a:r>
              <a:rPr lang="en-GB" b="1" dirty="0"/>
              <a:t>Day 1 kicks off</a:t>
            </a:r>
            <a:r>
              <a:rPr lang="en-GB" dirty="0"/>
              <a:t> with our </a:t>
            </a:r>
            <a:r>
              <a:rPr lang="en-GB" i="1" dirty="0" err="1"/>
              <a:t>Croeso</a:t>
            </a:r>
            <a:r>
              <a:rPr lang="en-GB" i="1" dirty="0"/>
              <a:t> Welcome Gala</a:t>
            </a:r>
            <a:r>
              <a:rPr lang="en-GB" dirty="0"/>
              <a:t>, setting the tone for an authentic Welsh experience. We’ll offer a taste of local cuisine like </a:t>
            </a:r>
            <a:r>
              <a:rPr lang="en-GB" i="1" dirty="0"/>
              <a:t>bara </a:t>
            </a:r>
            <a:r>
              <a:rPr lang="en-GB" i="1" dirty="0" err="1"/>
              <a:t>brith</a:t>
            </a:r>
            <a:r>
              <a:rPr lang="en-GB" dirty="0"/>
              <a:t> and </a:t>
            </a:r>
            <a:r>
              <a:rPr lang="en-GB" i="1" dirty="0"/>
              <a:t>cawl</a:t>
            </a:r>
            <a:r>
              <a:rPr lang="en-GB" dirty="0"/>
              <a:t>, with live performances from a traditional Welsh male voice choir and harpist. There’ll also be interactive cultural activities – such as a Welsh language taster session and craft demonstrations – designed to break the ice and immerse our international guests in the warm, community-driven atmosphere that Wales is known for (Richards, 2018).</a:t>
            </a:r>
          </a:p>
          <a:p>
            <a:pPr>
              <a:buNone/>
            </a:pPr>
            <a:r>
              <a:rPr lang="en-GB" b="1" dirty="0"/>
              <a:t>Day 2 focuses</a:t>
            </a:r>
            <a:r>
              <a:rPr lang="en-GB" dirty="0"/>
              <a:t> on knowledge-sharing and professional development. The morning opens with keynote talks on sustainable event practices and the power of cultural engagement in the MICE industry. In the afternoon, we dive into interactive workshops based on academic frameworks like Getz’s (2012) event design model. These sessions explore topics such as low-impact event planning, cultural storytelling, and inclusive design – all grounded in the Welsh context and led by a mix of local experts and industry leaders (Conference News, 2024).</a:t>
            </a:r>
          </a:p>
          <a:p>
            <a:pPr>
              <a:buNone/>
            </a:pPr>
            <a:r>
              <a:rPr lang="en-GB" dirty="0"/>
              <a:t>Then, in the evening, delegates are invited to an informal networking event called </a:t>
            </a:r>
            <a:r>
              <a:rPr lang="en-GB" i="1" dirty="0"/>
              <a:t>Tales Around the Fire</a:t>
            </a:r>
            <a:r>
              <a:rPr lang="en-GB" dirty="0"/>
              <a:t>, where they'll hear local legends told by Welsh storytellers under the stars – a truly memorable way to connect.</a:t>
            </a:r>
          </a:p>
          <a:p>
            <a:pPr>
              <a:buNone/>
            </a:pPr>
            <a:r>
              <a:rPr lang="en-GB" b="1" dirty="0"/>
              <a:t>Day 3</a:t>
            </a:r>
            <a:r>
              <a:rPr lang="en-GB" dirty="0"/>
              <a:t>, titled </a:t>
            </a:r>
            <a:r>
              <a:rPr lang="en-GB" i="1" dirty="0"/>
              <a:t>Hwyl in the Hills</a:t>
            </a:r>
            <a:r>
              <a:rPr lang="en-GB" dirty="0"/>
              <a:t>, is all about wellbeing, reflection, and nature. We’ll offer guided hikes through Snowdonia, storytelling walks that weave in Welsh folklore, and even a forest-based breathwork session. The aim is to blend heritage, wellness and networking, closing the event with a picnic and reflection circle in the great outdoors – encouraging delegates to leave refreshed, inspired, and emotionally connected to Wales (British Council Wales, 2023).</a:t>
            </a:r>
          </a:p>
          <a:p>
            <a:r>
              <a:rPr lang="en-GB" dirty="0"/>
              <a:t>Together, these activities deliver a unique sense of place and embody the ‘</a:t>
            </a:r>
            <a:r>
              <a:rPr lang="en-GB" dirty="0" err="1"/>
              <a:t>Croeso</a:t>
            </a:r>
            <a:r>
              <a:rPr lang="en-GB" dirty="0"/>
              <a:t>’ spirit through food, culture, landscape, and learning – ensuring delegates experience not just a conference, but a true Welsh welcome.</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We’ve secured exclusive use of Plas y Brenin’s conference halls and outdoor areas (Plas y Brenin, 2025). Accommodation includes block bookings at local inns and B&amp;Bs, negotiated via Tourism Alliance (Tourism Alliance, 2023). Our team features bilingual hosts and volunteer guides, ensuring seamless engagement (Welsh Government, 2024). Technical needs are covered with high-end AV systems, interpretation headsets, shuttle services, and catered Welsh menus (PCMA, 2023).</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Projected revenues include ticket sales (£450 × 300 delegates = £135,000), sponsorship (£40,000), and a Visit Wales grant (£25,000) totalling £200,000 (MICEbook, 2024). Expenses cover venue hire (£50,000), accommodation (£30,000), and catering (£25,000), with a contingency buffer, summing to £160,000 (MeetGB, 2024). This structure yields a surplus of £40,000, ensuring financial viability and attractiveness to investors.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address weather risks, backup indoor spaces at Plas y Brenin are secured (Richards, 2018). Chartered shuttles will run on fixed schedules from transport hubs to avoid delays (Tourism Alliance, 2023). Early-bird ticketing and targeted promotions will drive registrations (MICEbook, 2024). A local advisory board, including Welsh language and cultural experts, will oversee content to maintain authenticity (British Council Wales, 2023).</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Delegates can purchase carbon offsets, and we’ll partner with green-certified suppliers (Global Wellness Institute, 2023). Printed materials will be minimised; digital programmes and reusable signage will be used (Conference &amp; Incentive Travel, 2023). Local businesses will be integrated into catering and activities, ensuring economic benefits for the community (Tourism Alliance, 2023). Our long-term vision is to transform Snowdonia into a recognised MICE destination, encouraging repeat bookings and sustainable tourism growth.</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Croeso Connect directly supports Visit Wales’s Year of Croeso campaign, amplifying the Welsh welcome (Visit Wales, 2024). It aligns with Welsh Government strategies to decentralise tourism and bring economic benefits to rural areas (Welsh Government, 2024). By offering a multi-day program, we incentivise delegates to extend their stay, boosting local economies (VisitBritain, 2023).</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In conclusion, </a:t>
            </a:r>
            <a:r>
              <a:rPr dirty="0" err="1"/>
              <a:t>Croeso</a:t>
            </a:r>
            <a:r>
              <a:rPr dirty="0"/>
              <a:t> Connect 2025 is poised to be a standout event blending business with Welsh culture. With sound financials, thorough operational planning, and robust risk and sustainability measures, we’re ready to proceed to detailed project timelines, contract </a:t>
            </a:r>
            <a:r>
              <a:rPr dirty="0" err="1"/>
              <a:t>finalisations</a:t>
            </a:r>
            <a:r>
              <a:rPr dirty="0"/>
              <a:t>, and stakeholder sign-off. Thank you for listening. </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1.jp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8.jp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7.jp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43422" y="759551"/>
            <a:ext cx="3517682" cy="2806610"/>
          </a:xfrm>
        </p:spPr>
        <p:txBody>
          <a:bodyPr anchor="b">
            <a:normAutofit fontScale="90000"/>
          </a:bodyPr>
          <a:lstStyle/>
          <a:p>
            <a:pPr algn="l"/>
            <a:r>
              <a:rPr lang="en-GB" sz="7200" dirty="0" err="1"/>
              <a:t>Croeso</a:t>
            </a:r>
            <a:r>
              <a:rPr lang="en-GB" sz="7200" dirty="0"/>
              <a:t> Connect 2025</a:t>
            </a:r>
          </a:p>
        </p:txBody>
      </p:sp>
      <p:sp>
        <p:nvSpPr>
          <p:cNvPr id="3" name="Subtitle 2"/>
          <p:cNvSpPr>
            <a:spLocks noGrp="1"/>
          </p:cNvSpPr>
          <p:nvPr>
            <p:ph type="subTitle" idx="1"/>
          </p:nvPr>
        </p:nvSpPr>
        <p:spPr>
          <a:xfrm>
            <a:off x="963930" y="3702438"/>
            <a:ext cx="5468610" cy="2193034"/>
          </a:xfrm>
        </p:spPr>
        <p:txBody>
          <a:bodyPr anchor="t">
            <a:normAutofit fontScale="85000" lnSpcReduction="10000"/>
          </a:bodyPr>
          <a:lstStyle/>
          <a:p>
            <a:pPr algn="l"/>
            <a:r>
              <a:rPr dirty="0"/>
              <a:t>A Global MICE Exchange in Snowdonia</a:t>
            </a:r>
            <a:endParaRPr lang="en-GB" dirty="0"/>
          </a:p>
          <a:p>
            <a:pPr algn="l"/>
            <a:r>
              <a:rPr lang="en-GB" dirty="0"/>
              <a:t>Shereen garraghan-2242394</a:t>
            </a:r>
          </a:p>
          <a:p>
            <a:pPr algn="l"/>
            <a:r>
              <a:rPr lang="en-GB" dirty="0"/>
              <a:t>International Meetings Management for the Hotel Industry (BMIH6007)</a:t>
            </a:r>
          </a:p>
          <a:p>
            <a:pPr algn="l"/>
            <a:endParaRPr lang="en-GB" dirty="0"/>
          </a:p>
          <a:p>
            <a:pPr algn="l"/>
            <a:endParaRPr lang="en-GB" dirty="0"/>
          </a:p>
          <a:p>
            <a:pPr algn="l"/>
            <a:endParaRPr lang="en-GB" sz="1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Vision &amp; Objectives</a:t>
            </a:r>
          </a:p>
        </p:txBody>
      </p:sp>
      <p:graphicFrame>
        <p:nvGraphicFramePr>
          <p:cNvPr id="36" name="Content Placeholder 2">
            <a:extLst>
              <a:ext uri="{FF2B5EF4-FFF2-40B4-BE49-F238E27FC236}">
                <a16:creationId xmlns:a16="http://schemas.microsoft.com/office/drawing/2014/main" id="{C26AB5B3-4AA5-B796-9490-C0EF6A1EB594}"/>
              </a:ext>
            </a:extLst>
          </p:cNvPr>
          <p:cNvGraphicFramePr>
            <a:graphicFrameLocks noGrp="1"/>
          </p:cNvGraphicFramePr>
          <p:nvPr>
            <p:ph idx="1"/>
            <p:extLst>
              <p:ext uri="{D42A27DB-BD31-4B8C-83A1-F6EECF244321}">
                <p14:modId xmlns:p14="http://schemas.microsoft.com/office/powerpoint/2010/main" val="243668797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591344"/>
            <a:ext cx="2400300" cy="5585619"/>
          </a:xfrm>
        </p:spPr>
        <p:txBody>
          <a:bodyPr>
            <a:normAutofit/>
          </a:bodyPr>
          <a:lstStyle/>
          <a:p>
            <a:r>
              <a:rPr lang="en-GB" sz="3400">
                <a:solidFill>
                  <a:srgbClr val="FFFFFF"/>
                </a:solidFill>
              </a:rPr>
              <a:t>Why Snowdonia?</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endParaRPr/>
          </a:p>
          <a:p>
            <a:r>
              <a:t>UNESCO-designated biosphere reserve</a:t>
            </a:r>
          </a:p>
          <a:p>
            <a:r>
              <a:t>2-hour transfer from major airports</a:t>
            </a:r>
          </a:p>
          <a:p>
            <a:r>
              <a:t>Hybrid indoor &amp; outdoor facilities</a:t>
            </a:r>
          </a:p>
          <a:p>
            <a:r>
              <a:t>Rich Welsh language &amp; heritage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Bute Park and Arboretum Cardiff">
            <a:extLst>
              <a:ext uri="{FF2B5EF4-FFF2-40B4-BE49-F238E27FC236}">
                <a16:creationId xmlns:a16="http://schemas.microsoft.com/office/drawing/2014/main" id="{6D2DCB71-34DD-CBE5-6D39-6835D1B18726}"/>
              </a:ext>
            </a:extLst>
          </p:cNvPr>
          <p:cNvPicPr>
            <a:picLocks noChangeAspect="1"/>
          </p:cNvPicPr>
          <p:nvPr/>
        </p:nvPicPr>
        <p:blipFill>
          <a:blip r:embed="rId3">
            <a:alphaModFix amt="60000"/>
          </a:blip>
          <a:srcRect l="11000" r="-1" b="-1"/>
          <a:stretch>
            <a:fillRect/>
          </a:stretch>
        </p:blipFill>
        <p:spPr>
          <a:xfrm>
            <a:off x="20" y="10"/>
            <a:ext cx="9143980" cy="6857990"/>
          </a:xfrm>
          <a:prstGeom prst="rect">
            <a:avLst/>
          </a:prstGeom>
        </p:spPr>
      </p:pic>
      <p:sp>
        <p:nvSpPr>
          <p:cNvPr id="2" name="Title 1"/>
          <p:cNvSpPr>
            <a:spLocks noGrp="1"/>
          </p:cNvSpPr>
          <p:nvPr>
            <p:ph type="title"/>
          </p:nvPr>
        </p:nvSpPr>
        <p:spPr>
          <a:xfrm>
            <a:off x="628649" y="557189"/>
            <a:ext cx="3866447" cy="5571899"/>
          </a:xfrm>
        </p:spPr>
        <p:txBody>
          <a:bodyPr>
            <a:normAutofit/>
          </a:bodyPr>
          <a:lstStyle/>
          <a:p>
            <a:r>
              <a:rPr lang="en-GB">
                <a:solidFill>
                  <a:srgbClr val="FFFFFF"/>
                </a:solidFill>
              </a:rPr>
              <a:t>Market Analysis</a:t>
            </a:r>
          </a:p>
        </p:txBody>
      </p:sp>
      <p:graphicFrame>
        <p:nvGraphicFramePr>
          <p:cNvPr id="5" name="Content Placeholder 2">
            <a:extLst>
              <a:ext uri="{FF2B5EF4-FFF2-40B4-BE49-F238E27FC236}">
                <a16:creationId xmlns:a16="http://schemas.microsoft.com/office/drawing/2014/main" id="{DB62D24D-EDC6-F47F-E1A6-56AA731A2299}"/>
              </a:ext>
            </a:extLst>
          </p:cNvPr>
          <p:cNvGraphicFramePr>
            <a:graphicFrameLocks noGrp="1"/>
          </p:cNvGraphicFramePr>
          <p:nvPr>
            <p:ph idx="1"/>
            <p:extLst>
              <p:ext uri="{D42A27DB-BD31-4B8C-83A1-F6EECF244321}">
                <p14:modId xmlns:p14="http://schemas.microsoft.com/office/powerpoint/2010/main" val="1967639365"/>
              </p:ext>
            </p:extLst>
          </p:nvPr>
        </p:nvGraphicFramePr>
        <p:xfrm>
          <a:off x="4646531" y="557189"/>
          <a:ext cx="3868818" cy="55718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ardiff Castle Wales">
            <a:extLst>
              <a:ext uri="{FF2B5EF4-FFF2-40B4-BE49-F238E27FC236}">
                <a16:creationId xmlns:a16="http://schemas.microsoft.com/office/drawing/2014/main" id="{BB6B1EFC-9622-C619-003C-98BD325826C8}"/>
              </a:ext>
            </a:extLst>
          </p:cNvPr>
          <p:cNvPicPr>
            <a:picLocks noChangeAspect="1"/>
          </p:cNvPicPr>
          <p:nvPr/>
        </p:nvPicPr>
        <p:blipFill>
          <a:blip r:embed="rId3"/>
          <a:srcRect t="31146" r="9092" b="4845"/>
          <a:stretch>
            <a:fillRect/>
          </a:stretch>
        </p:blipFill>
        <p:spPr>
          <a:xfrm>
            <a:off x="2642616" y="10"/>
            <a:ext cx="6501384"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78320" y="1161288"/>
            <a:ext cx="2578608" cy="1124712"/>
          </a:xfrm>
        </p:spPr>
        <p:txBody>
          <a:bodyPr anchor="b">
            <a:normAutofit/>
          </a:bodyPr>
          <a:lstStyle/>
          <a:p>
            <a:r>
              <a:rPr lang="en-GB" sz="2400"/>
              <a:t>Programme Highlights</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A310C53-37B8-EBCF-F331-47329D7A4DD6}"/>
              </a:ext>
            </a:extLst>
          </p:cNvPr>
          <p:cNvGraphicFramePr>
            <a:graphicFrameLocks noGrp="1"/>
          </p:cNvGraphicFramePr>
          <p:nvPr>
            <p:ph idx="1"/>
            <p:extLst>
              <p:ext uri="{D42A27DB-BD31-4B8C-83A1-F6EECF244321}">
                <p14:modId xmlns:p14="http://schemas.microsoft.com/office/powerpoint/2010/main" val="1618117043"/>
              </p:ext>
            </p:extLst>
          </p:nvPr>
        </p:nvGraphicFramePr>
        <p:xfrm>
          <a:off x="278320" y="2718054"/>
          <a:ext cx="2579180" cy="32072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459863"/>
            <a:ext cx="7886700" cy="1004594"/>
          </a:xfrm>
        </p:spPr>
        <p:txBody>
          <a:bodyPr>
            <a:normAutofit/>
          </a:bodyPr>
          <a:lstStyle/>
          <a:p>
            <a:r>
              <a:rPr lang="en-GB">
                <a:solidFill>
                  <a:srgbClr val="FFFFFF"/>
                </a:solidFill>
              </a:rPr>
              <a:t>Operational Plan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D4E30A-F063-1140-2186-CA0541E0A2C4}"/>
              </a:ext>
            </a:extLst>
          </p:cNvPr>
          <p:cNvGraphicFramePr>
            <a:graphicFrameLocks noGrp="1"/>
          </p:cNvGraphicFramePr>
          <p:nvPr>
            <p:ph idx="1"/>
            <p:extLst>
              <p:ext uri="{D42A27DB-BD31-4B8C-83A1-F6EECF244321}">
                <p14:modId xmlns:p14="http://schemas.microsoft.com/office/powerpoint/2010/main" val="1695196846"/>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aterfall and rock formations">
            <a:extLst>
              <a:ext uri="{FF2B5EF4-FFF2-40B4-BE49-F238E27FC236}">
                <a16:creationId xmlns:a16="http://schemas.microsoft.com/office/drawing/2014/main" id="{BD3AC7EF-5FA2-8507-ABFC-DB55559E12A3}"/>
              </a:ext>
            </a:extLst>
          </p:cNvPr>
          <p:cNvPicPr>
            <a:picLocks noChangeAspect="1"/>
          </p:cNvPicPr>
          <p:nvPr/>
        </p:nvPicPr>
        <p:blipFill>
          <a:blip r:embed="rId3"/>
          <a:srcRect l="15820" r="29886" b="9092"/>
          <a:stretch>
            <a:fillRect/>
          </a:stretch>
        </p:blipFill>
        <p:spPr>
          <a:xfrm>
            <a:off x="2642616" y="10"/>
            <a:ext cx="6501384" cy="6857990"/>
          </a:xfrm>
          <a:prstGeom prst="rect">
            <a:avLst/>
          </a:prstGeom>
        </p:spPr>
      </p:pic>
      <p:sp>
        <p:nvSpPr>
          <p:cNvPr id="30" name="Rectangle 2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78320" y="1161288"/>
            <a:ext cx="2578608" cy="1124712"/>
          </a:xfrm>
        </p:spPr>
        <p:txBody>
          <a:bodyPr anchor="b">
            <a:normAutofit/>
          </a:bodyPr>
          <a:lstStyle/>
          <a:p>
            <a:r>
              <a:rPr lang="en-GB" sz="2400"/>
              <a:t>Financial Feasibility</a:t>
            </a:r>
          </a:p>
        </p:txBody>
      </p:sp>
      <p:sp>
        <p:nvSpPr>
          <p:cNvPr id="32" name="Rectangle 3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Rectangle 3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AB229AE-7098-03C1-BBE9-4E4254F5003D}"/>
              </a:ext>
            </a:extLst>
          </p:cNvPr>
          <p:cNvGraphicFramePr>
            <a:graphicFrameLocks noGrp="1"/>
          </p:cNvGraphicFramePr>
          <p:nvPr>
            <p:ph idx="1"/>
            <p:extLst>
              <p:ext uri="{D42A27DB-BD31-4B8C-83A1-F6EECF244321}">
                <p14:modId xmlns:p14="http://schemas.microsoft.com/office/powerpoint/2010/main" val="3036682496"/>
              </p:ext>
            </p:extLst>
          </p:nvPr>
        </p:nvGraphicFramePr>
        <p:xfrm>
          <a:off x="278320" y="2718054"/>
          <a:ext cx="2579180" cy="32072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500"/>
              <a:t>Risk Management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 name="Content Placeholder 2">
            <a:extLst>
              <a:ext uri="{FF2B5EF4-FFF2-40B4-BE49-F238E27FC236}">
                <a16:creationId xmlns:a16="http://schemas.microsoft.com/office/drawing/2014/main" id="{4EC272D8-0663-7267-8122-78252BFCC1A6}"/>
              </a:ext>
            </a:extLst>
          </p:cNvPr>
          <p:cNvGraphicFramePr>
            <a:graphicFrameLocks noGrp="1"/>
          </p:cNvGraphicFramePr>
          <p:nvPr>
            <p:ph idx="1"/>
            <p:extLst>
              <p:ext uri="{D42A27DB-BD31-4B8C-83A1-F6EECF244321}">
                <p14:modId xmlns:p14="http://schemas.microsoft.com/office/powerpoint/2010/main" val="2724310052"/>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erial view of Cardiff Bay">
            <a:extLst>
              <a:ext uri="{FF2B5EF4-FFF2-40B4-BE49-F238E27FC236}">
                <a16:creationId xmlns:a16="http://schemas.microsoft.com/office/drawing/2014/main" id="{063A6636-5C92-9273-BEEB-1AD00CE303FF}"/>
              </a:ext>
            </a:extLst>
          </p:cNvPr>
          <p:cNvPicPr>
            <a:picLocks noChangeAspect="1"/>
          </p:cNvPicPr>
          <p:nvPr/>
        </p:nvPicPr>
        <p:blipFill>
          <a:blip r:embed="rId3"/>
          <a:srcRect l="16692" r="23863" b="6059"/>
          <a:stretch>
            <a:fillRect/>
          </a:stretch>
        </p:blipFill>
        <p:spPr>
          <a:xfrm>
            <a:off x="2642616" y="10"/>
            <a:ext cx="6501384" cy="6857990"/>
          </a:xfrm>
          <a:prstGeom prst="rect">
            <a:avLst/>
          </a:prstGeom>
        </p:spPr>
      </p:pic>
      <p:sp>
        <p:nvSpPr>
          <p:cNvPr id="23" name="Rectangle 2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78320" y="1161288"/>
            <a:ext cx="2578608" cy="1124712"/>
          </a:xfrm>
        </p:spPr>
        <p:txBody>
          <a:bodyPr anchor="b">
            <a:normAutofit/>
          </a:bodyPr>
          <a:lstStyle/>
          <a:p>
            <a:r>
              <a:rPr lang="en-GB" sz="2400" noProof="0"/>
              <a:t>Sustainability &amp; Legacy</a:t>
            </a:r>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EA8A334-2481-C861-2066-F72418DDB58A}"/>
              </a:ext>
            </a:extLst>
          </p:cNvPr>
          <p:cNvGraphicFramePr>
            <a:graphicFrameLocks noGrp="1"/>
          </p:cNvGraphicFramePr>
          <p:nvPr>
            <p:ph idx="1"/>
            <p:extLst>
              <p:ext uri="{D42A27DB-BD31-4B8C-83A1-F6EECF244321}">
                <p14:modId xmlns:p14="http://schemas.microsoft.com/office/powerpoint/2010/main" val="3572536926"/>
              </p:ext>
            </p:extLst>
          </p:nvPr>
        </p:nvGraphicFramePr>
        <p:xfrm>
          <a:off x="278320" y="2718054"/>
          <a:ext cx="2579180" cy="32072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3938487" cy="1807305"/>
          </a:xfrm>
        </p:spPr>
        <p:txBody>
          <a:bodyPr>
            <a:normAutofit/>
          </a:bodyPr>
          <a:lstStyle/>
          <a:p>
            <a:r>
              <a:rPr lang="en-GB"/>
              <a:t>Strategic Alignment</a:t>
            </a:r>
          </a:p>
        </p:txBody>
      </p:sp>
      <p:pic>
        <p:nvPicPr>
          <p:cNvPr id="6" name="Picture 5" descr="Flowing water">
            <a:extLst>
              <a:ext uri="{FF2B5EF4-FFF2-40B4-BE49-F238E27FC236}">
                <a16:creationId xmlns:a16="http://schemas.microsoft.com/office/drawing/2014/main" id="{781FF53F-7805-1B55-A61C-F099F98BC3E1}"/>
              </a:ext>
            </a:extLst>
          </p:cNvPr>
          <p:cNvPicPr>
            <a:picLocks noChangeAspect="1"/>
          </p:cNvPicPr>
          <p:nvPr/>
        </p:nvPicPr>
        <p:blipFill>
          <a:blip r:embed="rId3"/>
          <a:srcRect l="18181" r="38291" b="-1"/>
          <a:stretch>
            <a:fillRect/>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5" name="Content Placeholder 2">
            <a:extLst>
              <a:ext uri="{FF2B5EF4-FFF2-40B4-BE49-F238E27FC236}">
                <a16:creationId xmlns:a16="http://schemas.microsoft.com/office/drawing/2014/main" id="{9E68B642-9BB9-61B0-3D4E-6981886D0703}"/>
              </a:ext>
            </a:extLst>
          </p:cNvPr>
          <p:cNvGraphicFramePr>
            <a:graphicFrameLocks noGrp="1"/>
          </p:cNvGraphicFramePr>
          <p:nvPr>
            <p:ph idx="1"/>
            <p:extLst>
              <p:ext uri="{D42A27DB-BD31-4B8C-83A1-F6EECF244321}">
                <p14:modId xmlns:p14="http://schemas.microsoft.com/office/powerpoint/2010/main" val="1150366280"/>
              </p:ext>
            </p:extLst>
          </p:nvPr>
        </p:nvGraphicFramePr>
        <p:xfrm>
          <a:off x="628650" y="2333297"/>
          <a:ext cx="3464715" cy="38436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Conclusion &amp; Next Steps</a:t>
            </a:r>
          </a:p>
        </p:txBody>
      </p:sp>
      <p:graphicFrame>
        <p:nvGraphicFramePr>
          <p:cNvPr id="5" name="Content Placeholder 2">
            <a:extLst>
              <a:ext uri="{FF2B5EF4-FFF2-40B4-BE49-F238E27FC236}">
                <a16:creationId xmlns:a16="http://schemas.microsoft.com/office/drawing/2014/main" id="{946A86E9-3D80-2231-76F6-599FFAE3A847}"/>
              </a:ext>
            </a:extLst>
          </p:cNvPr>
          <p:cNvGraphicFramePr>
            <a:graphicFrameLocks noGrp="1"/>
          </p:cNvGraphicFramePr>
          <p:nvPr>
            <p:ph idx="1"/>
            <p:extLst>
              <p:ext uri="{D42A27DB-BD31-4B8C-83A1-F6EECF244321}">
                <p14:modId xmlns:p14="http://schemas.microsoft.com/office/powerpoint/2010/main" val="427339787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70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endParaRPr lang="en-GB" sz="1300"/>
          </a:p>
          <a:p>
            <a:pPr>
              <a:lnSpc>
                <a:spcPct val="90000"/>
              </a:lnSpc>
            </a:pPr>
            <a:r>
              <a:rPr lang="en-GB" sz="1300"/>
              <a:t>British Council Wales (2023) Welsh Language &amp; Culture Toolkit.</a:t>
            </a:r>
          </a:p>
          <a:p>
            <a:pPr>
              <a:lnSpc>
                <a:spcPct val="90000"/>
              </a:lnSpc>
            </a:pPr>
            <a:r>
              <a:rPr lang="en-GB" sz="1300"/>
              <a:t>Conference &amp; Incentive Travel (2023) ‘Wales as a MICE destination’.</a:t>
            </a:r>
          </a:p>
          <a:p>
            <a:pPr>
              <a:lnSpc>
                <a:spcPct val="90000"/>
              </a:lnSpc>
            </a:pPr>
            <a:r>
              <a:rPr lang="en-GB" sz="1300"/>
              <a:t>Conference News (2024) ‘Sustainable Business Events’.</a:t>
            </a:r>
          </a:p>
          <a:p>
            <a:pPr>
              <a:lnSpc>
                <a:spcPct val="90000"/>
              </a:lnSpc>
            </a:pPr>
            <a:r>
              <a:rPr lang="en-GB" sz="1300"/>
              <a:t>Euromonitor International (2024) Post-Pandemic Traveller Preferences.</a:t>
            </a:r>
          </a:p>
          <a:p>
            <a:pPr>
              <a:lnSpc>
                <a:spcPct val="90000"/>
              </a:lnSpc>
            </a:pPr>
            <a:r>
              <a:rPr lang="en-GB" sz="1300"/>
              <a:t>Getz, D. (2012) Event Studies: Theory, Research and Policy.</a:t>
            </a:r>
          </a:p>
          <a:p>
            <a:pPr>
              <a:lnSpc>
                <a:spcPct val="90000"/>
              </a:lnSpc>
            </a:pPr>
            <a:r>
              <a:rPr lang="en-GB" sz="1300"/>
              <a:t>Global Wellness Institute (2023) Wellness in Business Travel Trends.</a:t>
            </a:r>
          </a:p>
          <a:p>
            <a:pPr>
              <a:lnSpc>
                <a:spcPct val="90000"/>
              </a:lnSpc>
            </a:pPr>
            <a:r>
              <a:rPr lang="en-GB" sz="1300"/>
              <a:t>ICCA (2023) ICCA Destination Reports 2023.</a:t>
            </a:r>
          </a:p>
          <a:p>
            <a:pPr>
              <a:lnSpc>
                <a:spcPct val="90000"/>
              </a:lnSpc>
            </a:pPr>
            <a:r>
              <a:rPr lang="en-GB" sz="1300"/>
              <a:t>MeetGB (2024) Business Events UK Report.</a:t>
            </a:r>
          </a:p>
          <a:p>
            <a:pPr>
              <a:lnSpc>
                <a:spcPct val="90000"/>
              </a:lnSpc>
            </a:pPr>
            <a:r>
              <a:rPr lang="en-GB" sz="1300"/>
              <a:t>MICEbook (2024) ‘Industry Insights: 2024 Trends’.</a:t>
            </a:r>
          </a:p>
          <a:p>
            <a:pPr>
              <a:lnSpc>
                <a:spcPct val="90000"/>
              </a:lnSpc>
            </a:pPr>
            <a:r>
              <a:rPr lang="en-GB" sz="1300"/>
              <a:t>ONS (2023) UK Tourism Statistics: Regional Performance.</a:t>
            </a:r>
          </a:p>
          <a:p>
            <a:pPr>
              <a:lnSpc>
                <a:spcPct val="90000"/>
              </a:lnSpc>
            </a:pPr>
            <a:r>
              <a:rPr lang="en-GB" sz="1300"/>
              <a:t>PCMA (2023) Hybrid Event Technology Trends.</a:t>
            </a:r>
          </a:p>
          <a:p>
            <a:pPr>
              <a:lnSpc>
                <a:spcPct val="90000"/>
              </a:lnSpc>
            </a:pPr>
            <a:r>
              <a:rPr lang="en-GB" sz="1300"/>
              <a:t>Plas y Brenin (2025) ‘Conference Facilities’, www.pyb.co.uk/facilities.</a:t>
            </a:r>
          </a:p>
          <a:p>
            <a:pPr>
              <a:lnSpc>
                <a:spcPct val="90000"/>
              </a:lnSpc>
            </a:pPr>
            <a:r>
              <a:rPr lang="en-GB" sz="1300"/>
              <a:t>Richards, G. (2018) ‘Cultural Tourism: A Review’, Tourism Journal.</a:t>
            </a:r>
          </a:p>
          <a:p>
            <a:pPr>
              <a:lnSpc>
                <a:spcPct val="90000"/>
              </a:lnSpc>
            </a:pPr>
            <a:r>
              <a:rPr lang="en-GB" sz="1300"/>
              <a:t>Tourism Alliance (2023) UK Tourism Industry Report.</a:t>
            </a:r>
          </a:p>
          <a:p>
            <a:pPr>
              <a:lnSpc>
                <a:spcPct val="90000"/>
              </a:lnSpc>
            </a:pPr>
            <a:r>
              <a:rPr lang="en-GB" sz="1300"/>
              <a:t>UNESCO (2024) ‘Snowdonia Biosphere Reserve’.</a:t>
            </a:r>
          </a:p>
          <a:p>
            <a:pPr>
              <a:lnSpc>
                <a:spcPct val="90000"/>
              </a:lnSpc>
            </a:pPr>
            <a:r>
              <a:rPr lang="en-GB" sz="1300"/>
              <a:t>Visit Britain (2023) Inbound Tourism Annual Report.</a:t>
            </a:r>
          </a:p>
          <a:p>
            <a:pPr>
              <a:lnSpc>
                <a:spcPct val="90000"/>
              </a:lnSpc>
            </a:pPr>
            <a:r>
              <a:rPr lang="en-GB" sz="1300"/>
              <a:t>Visit Scotland (2023) Business Events in Scotland.</a:t>
            </a:r>
          </a:p>
          <a:p>
            <a:pPr>
              <a:lnSpc>
                <a:spcPct val="90000"/>
              </a:lnSpc>
            </a:pPr>
            <a:r>
              <a:rPr lang="en-GB" sz="1300"/>
              <a:t>Visit Wales (2024) ‘Year of Croeso 2025 Overview’.</a:t>
            </a:r>
          </a:p>
          <a:p>
            <a:pPr>
              <a:lnSpc>
                <a:spcPct val="90000"/>
              </a:lnSpc>
            </a:pPr>
            <a:r>
              <a:rPr lang="en-GB" sz="1300"/>
              <a:t>Welsh Government (2024) Tourism Innovation Fund Guidelines.</a:t>
            </a:r>
          </a:p>
          <a:p>
            <a:pPr>
              <a:lnSpc>
                <a:spcPct val="90000"/>
              </a:lnSpc>
            </a:pPr>
            <a:r>
              <a:rPr lang="en-GB" sz="1300"/>
              <a:t>WTTC (2023) Global Wellness Travel Trends.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1615</Words>
  <Application>Microsoft Office PowerPoint</Application>
  <PresentationFormat>On-screen Show (4:3)</PresentationFormat>
  <Paragraphs>93</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Croeso Connect 2025</vt:lpstr>
      <vt:lpstr>Vision &amp; Objectives</vt:lpstr>
      <vt:lpstr>Why Snowdonia?</vt:lpstr>
      <vt:lpstr>Market Analysis</vt:lpstr>
      <vt:lpstr>Programme Highlights</vt:lpstr>
      <vt:lpstr>Operational Plan</vt:lpstr>
      <vt:lpstr>Financial Feasibility</vt:lpstr>
      <vt:lpstr>Risk Management</vt:lpstr>
      <vt:lpstr>Sustainability &amp; Legacy</vt:lpstr>
      <vt:lpstr>Strategic Alignment</vt:lpstr>
      <vt:lpstr>Conclusion &amp; Next Steps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shereen garraghan</cp:lastModifiedBy>
  <cp:revision>5</cp:revision>
  <dcterms:created xsi:type="dcterms:W3CDTF">2013-01-27T09:14:16Z</dcterms:created>
  <dcterms:modified xsi:type="dcterms:W3CDTF">2025-05-24T19:26:51Z</dcterms:modified>
  <cp:category/>
</cp:coreProperties>
</file>