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33"/>
  </p:notesMasterIdLst>
  <p:sldIdLst>
    <p:sldId id="256" r:id="rId2"/>
    <p:sldId id="257" r:id="rId3"/>
    <p:sldId id="258" r:id="rId4"/>
    <p:sldId id="259" r:id="rId5"/>
    <p:sldId id="260" r:id="rId6"/>
    <p:sldId id="263" r:id="rId7"/>
    <p:sldId id="261" r:id="rId8"/>
    <p:sldId id="262"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234B96-837F-AEB2-2525-AA4F57BC2937}" v="4675" dt="2024-09-29T20:10:03.6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microsoft.com/office/2015/10/relationships/revisionInfo" Target="revisionInfo.xml" Id="rId39" /><Relationship Type="http://schemas.openxmlformats.org/officeDocument/2006/relationships/slide" Target="slides/slide20.xml" Id="rId21" /><Relationship Type="http://schemas.openxmlformats.org/officeDocument/2006/relationships/presProps" Target="presProps.xml" Id="rId34"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notesMaster" Target="notesMasters/notesMaster1.xml" Id="rId33"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slide" Target="slides/slide28.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openxmlformats.org/officeDocument/2006/relationships/slide" Target="slides/slide31.xml" Id="rId32" /><Relationship Type="http://schemas.openxmlformats.org/officeDocument/2006/relationships/tableStyles" Target="tableStyles.xml" Id="rId37"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slide" Target="slides/slide27.xml" Id="rId28" /><Relationship Type="http://schemas.openxmlformats.org/officeDocument/2006/relationships/theme" Target="theme/theme1.xml" Id="rId36"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0.xml" Id="rId31"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slide" Target="slides/slide26.xml" Id="rId27" /><Relationship Type="http://schemas.openxmlformats.org/officeDocument/2006/relationships/slide" Target="slides/slide29.xml" Id="rId30" /><Relationship Type="http://schemas.openxmlformats.org/officeDocument/2006/relationships/viewProps" Target="viewProps.xml" Id="rId35" /><Relationship Type="http://schemas.openxmlformats.org/officeDocument/2006/relationships/slide" Target="slides/slide7.xml" Id="rId8" /><Relationship Type="http://schemas.openxmlformats.org/officeDocument/2006/relationships/slide" Target="slides/slide2.xml" Id="rId3"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E7AD9-C085-4215-B9D4-94008D393F5A}" type="datetimeFigureOut">
              <a:t>9/29/2024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29481B-8107-4AB8-BC43-E436B26C7565}" type="slidenum">
              <a:t>‹#›</a:t>
            </a:fld>
            <a:endParaRPr lang="en-US"/>
          </a:p>
        </p:txBody>
      </p:sp>
    </p:spTree>
    <p:extLst>
      <p:ext uri="{BB962C8B-B14F-4D97-AF65-F5344CB8AC3E}">
        <p14:creationId xmlns:p14="http://schemas.microsoft.com/office/powerpoint/2010/main" val="4094369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More in common than at first thought.  Business is simply any sort of activity in which goods or services are </a:t>
            </a:r>
            <a:r>
              <a:rPr lang="en-US" dirty="0" err="1">
                <a:ea typeface="Calibri"/>
                <a:cs typeface="Calibri"/>
              </a:rPr>
              <a:t>exhanged</a:t>
            </a:r>
            <a:r>
              <a:rPr lang="en-US" dirty="0">
                <a:ea typeface="Calibri"/>
                <a:cs typeface="Calibri"/>
              </a:rPr>
              <a:t> for payment </a:t>
            </a:r>
          </a:p>
        </p:txBody>
      </p:sp>
      <p:sp>
        <p:nvSpPr>
          <p:cNvPr id="4" name="Slide Number Placeholder 3"/>
          <p:cNvSpPr>
            <a:spLocks noGrp="1"/>
          </p:cNvSpPr>
          <p:nvPr>
            <p:ph type="sldNum" sz="quarter" idx="5"/>
          </p:nvPr>
        </p:nvSpPr>
        <p:spPr/>
        <p:txBody>
          <a:bodyPr/>
          <a:lstStyle/>
          <a:p>
            <a:fld id="{AB29481B-8107-4AB8-BC43-E436B26C7565}" type="slidenum">
              <a:t>8</a:t>
            </a:fld>
            <a:endParaRPr lang="en-US"/>
          </a:p>
        </p:txBody>
      </p:sp>
    </p:spTree>
    <p:extLst>
      <p:ext uri="{BB962C8B-B14F-4D97-AF65-F5344CB8AC3E}">
        <p14:creationId xmlns:p14="http://schemas.microsoft.com/office/powerpoint/2010/main" val="10557807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 business enterprise does not come into existence by accident.  It is created by people with ideas about products or services,, who emerge in any society or geographical </a:t>
            </a:r>
            <a:r>
              <a:rPr lang="en-US" dirty="0" err="1">
                <a:ea typeface="Calibri"/>
                <a:cs typeface="Calibri"/>
              </a:rPr>
              <a:t>ares</a:t>
            </a:r>
            <a:r>
              <a:rPr lang="en-US" dirty="0">
                <a:ea typeface="Calibri"/>
                <a:cs typeface="Calibri"/>
              </a:rPr>
              <a:t> ad bring their ideas and values to bear on it.  They might seek only to make personal gain for themselves and their immediate family, or might have the goal of creating impact on society through </a:t>
            </a:r>
            <a:r>
              <a:rPr lang="en-US" dirty="0" err="1">
                <a:ea typeface="Calibri"/>
                <a:cs typeface="Calibri"/>
              </a:rPr>
              <a:t>provideing</a:t>
            </a:r>
            <a:r>
              <a:rPr lang="en-US" dirty="0">
                <a:ea typeface="Calibri"/>
                <a:cs typeface="Calibri"/>
              </a:rPr>
              <a:t> employment and wealth creation.  We often hear business leaders talking about "what is our purpose?" What is our why?  Most founders will say that it isn't just about the money, but also to satisfy customers.</a:t>
            </a:r>
          </a:p>
        </p:txBody>
      </p:sp>
      <p:sp>
        <p:nvSpPr>
          <p:cNvPr id="4" name="Slide Number Placeholder 3"/>
          <p:cNvSpPr>
            <a:spLocks noGrp="1"/>
          </p:cNvSpPr>
          <p:nvPr>
            <p:ph type="sldNum" sz="quarter" idx="5"/>
          </p:nvPr>
        </p:nvSpPr>
        <p:spPr/>
        <p:txBody>
          <a:bodyPr/>
          <a:lstStyle/>
          <a:p>
            <a:fld id="{AB29481B-8107-4AB8-BC43-E436B26C7565}" type="slidenum">
              <a:t>9</a:t>
            </a:fld>
            <a:endParaRPr lang="en-US"/>
          </a:p>
        </p:txBody>
      </p:sp>
    </p:spTree>
    <p:extLst>
      <p:ext uri="{BB962C8B-B14F-4D97-AF65-F5344CB8AC3E}">
        <p14:creationId xmlns:p14="http://schemas.microsoft.com/office/powerpoint/2010/main" val="14837828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Pret a manger, for example, saw its sales fall during the pandemic as people stayed at home and did not need to buy sandwiches in their chain of shops. They changed their business model to offer additional options such as </a:t>
            </a:r>
            <a:r>
              <a:rPr lang="en-US" dirty="0" err="1">
                <a:ea typeface="Calibri"/>
                <a:cs typeface="Calibri"/>
              </a:rPr>
              <a:t>evenoing</a:t>
            </a:r>
            <a:r>
              <a:rPr lang="en-US" dirty="0">
                <a:ea typeface="Calibri"/>
                <a:cs typeface="Calibri"/>
              </a:rPr>
              <a:t> meals and deliveries, as well as expand into suburban areas from city </a:t>
            </a:r>
            <a:r>
              <a:rPr lang="en-US" dirty="0" err="1">
                <a:ea typeface="Calibri"/>
                <a:cs typeface="Calibri"/>
              </a:rPr>
              <a:t>centres</a:t>
            </a:r>
            <a:r>
              <a:rPr lang="en-US" dirty="0">
                <a:ea typeface="Calibri"/>
                <a:cs typeface="Calibri"/>
              </a:rPr>
              <a:t>.</a:t>
            </a:r>
          </a:p>
        </p:txBody>
      </p:sp>
      <p:sp>
        <p:nvSpPr>
          <p:cNvPr id="4" name="Slide Number Placeholder 3"/>
          <p:cNvSpPr>
            <a:spLocks noGrp="1"/>
          </p:cNvSpPr>
          <p:nvPr>
            <p:ph type="sldNum" sz="quarter" idx="5"/>
          </p:nvPr>
        </p:nvSpPr>
        <p:spPr/>
        <p:txBody>
          <a:bodyPr/>
          <a:lstStyle/>
          <a:p>
            <a:fld id="{AB29481B-8107-4AB8-BC43-E436B26C7565}" type="slidenum">
              <a:t>10</a:t>
            </a:fld>
            <a:endParaRPr lang="en-US"/>
          </a:p>
        </p:txBody>
      </p:sp>
    </p:spTree>
    <p:extLst>
      <p:ext uri="{BB962C8B-B14F-4D97-AF65-F5344CB8AC3E}">
        <p14:creationId xmlns:p14="http://schemas.microsoft.com/office/powerpoint/2010/main" val="20196981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Look at Silicon Valley: known for high tec start-ups.  Availability of finance a factor.  Interestingly,   successful entrepreneurs are likely to be in </a:t>
            </a:r>
            <a:r>
              <a:rPr lang="en-US" dirty="0" err="1">
                <a:ea typeface="Calibri"/>
                <a:cs typeface="Calibri"/>
              </a:rPr>
              <a:t>theoir</a:t>
            </a:r>
            <a:r>
              <a:rPr lang="en-US" dirty="0">
                <a:ea typeface="Calibri"/>
                <a:cs typeface="Calibri"/>
              </a:rPr>
              <a:t> 40s and have relevant business experience and this work experience is an important factor in making a success of business</a:t>
            </a:r>
          </a:p>
        </p:txBody>
      </p:sp>
      <p:sp>
        <p:nvSpPr>
          <p:cNvPr id="4" name="Slide Number Placeholder 3"/>
          <p:cNvSpPr>
            <a:spLocks noGrp="1"/>
          </p:cNvSpPr>
          <p:nvPr>
            <p:ph type="sldNum" sz="quarter" idx="5"/>
          </p:nvPr>
        </p:nvSpPr>
        <p:spPr/>
        <p:txBody>
          <a:bodyPr/>
          <a:lstStyle/>
          <a:p>
            <a:fld id="{AB29481B-8107-4AB8-BC43-E436B26C7565}" type="slidenum">
              <a:t>13</a:t>
            </a:fld>
            <a:endParaRPr lang="en-US"/>
          </a:p>
        </p:txBody>
      </p:sp>
    </p:spTree>
    <p:extLst>
      <p:ext uri="{BB962C8B-B14F-4D97-AF65-F5344CB8AC3E}">
        <p14:creationId xmlns:p14="http://schemas.microsoft.com/office/powerpoint/2010/main" val="1263843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SMEs are a vital source of innovation, particularly in the digital and high tec space and set their sights globally from the start: these are known as "born global" (Tenev, 2012)</a:t>
            </a:r>
          </a:p>
        </p:txBody>
      </p:sp>
      <p:sp>
        <p:nvSpPr>
          <p:cNvPr id="4" name="Slide Number Placeholder 3"/>
          <p:cNvSpPr>
            <a:spLocks noGrp="1"/>
          </p:cNvSpPr>
          <p:nvPr>
            <p:ph type="sldNum" sz="quarter" idx="5"/>
          </p:nvPr>
        </p:nvSpPr>
        <p:spPr/>
        <p:txBody>
          <a:bodyPr/>
          <a:lstStyle/>
          <a:p>
            <a:fld id="{AB29481B-8107-4AB8-BC43-E436B26C7565}" type="slidenum">
              <a:t>14</a:t>
            </a:fld>
            <a:endParaRPr lang="en-US"/>
          </a:p>
        </p:txBody>
      </p:sp>
    </p:spTree>
    <p:extLst>
      <p:ext uri="{BB962C8B-B14F-4D97-AF65-F5344CB8AC3E}">
        <p14:creationId xmlns:p14="http://schemas.microsoft.com/office/powerpoint/2010/main" val="26070390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 sole trader is able to take all the major decisions, unfettered by anything and not really accountable to anyone.  </a:t>
            </a:r>
          </a:p>
        </p:txBody>
      </p:sp>
      <p:sp>
        <p:nvSpPr>
          <p:cNvPr id="4" name="Slide Number Placeholder 3"/>
          <p:cNvSpPr>
            <a:spLocks noGrp="1"/>
          </p:cNvSpPr>
          <p:nvPr>
            <p:ph type="sldNum" sz="quarter" idx="5"/>
          </p:nvPr>
        </p:nvSpPr>
        <p:spPr/>
        <p:txBody>
          <a:bodyPr/>
          <a:lstStyle/>
          <a:p>
            <a:fld id="{AB29481B-8107-4AB8-BC43-E436B26C7565}" type="slidenum">
              <a:rPr lang="en-US"/>
              <a:t>16</a:t>
            </a:fld>
            <a:endParaRPr lang="en-US"/>
          </a:p>
        </p:txBody>
      </p:sp>
    </p:spTree>
    <p:extLst>
      <p:ext uri="{BB962C8B-B14F-4D97-AF65-F5344CB8AC3E}">
        <p14:creationId xmlns:p14="http://schemas.microsoft.com/office/powerpoint/2010/main" val="23279777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ea typeface="Calibri"/>
                <a:cs typeface="Calibri"/>
              </a:rPr>
              <a:t>Organisation</a:t>
            </a:r>
            <a:r>
              <a:rPr lang="en-US" dirty="0">
                <a:ea typeface="Calibri"/>
                <a:cs typeface="Calibri"/>
              </a:rPr>
              <a:t> for Economic Cooperation and Development</a:t>
            </a:r>
          </a:p>
        </p:txBody>
      </p:sp>
      <p:sp>
        <p:nvSpPr>
          <p:cNvPr id="4" name="Slide Number Placeholder 3"/>
          <p:cNvSpPr>
            <a:spLocks noGrp="1"/>
          </p:cNvSpPr>
          <p:nvPr>
            <p:ph type="sldNum" sz="quarter" idx="5"/>
          </p:nvPr>
        </p:nvSpPr>
        <p:spPr/>
        <p:txBody>
          <a:bodyPr/>
          <a:lstStyle/>
          <a:p>
            <a:fld id="{AB29481B-8107-4AB8-BC43-E436B26C7565}" type="slidenum">
              <a:rPr lang="en-US"/>
              <a:t>17</a:t>
            </a:fld>
            <a:endParaRPr lang="en-US"/>
          </a:p>
        </p:txBody>
      </p:sp>
    </p:spTree>
    <p:extLst>
      <p:ext uri="{BB962C8B-B14F-4D97-AF65-F5344CB8AC3E}">
        <p14:creationId xmlns:p14="http://schemas.microsoft.com/office/powerpoint/2010/main" val="37289709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More recently, the Code was changed, effective from 2025</a:t>
            </a:r>
          </a:p>
        </p:txBody>
      </p:sp>
      <p:sp>
        <p:nvSpPr>
          <p:cNvPr id="4" name="Slide Number Placeholder 3"/>
          <p:cNvSpPr>
            <a:spLocks noGrp="1"/>
          </p:cNvSpPr>
          <p:nvPr>
            <p:ph type="sldNum" sz="quarter" idx="5"/>
          </p:nvPr>
        </p:nvSpPr>
        <p:spPr/>
        <p:txBody>
          <a:bodyPr/>
          <a:lstStyle/>
          <a:p>
            <a:fld id="{AB29481B-8107-4AB8-BC43-E436B26C7565}" type="slidenum">
              <a:rPr lang="en-US"/>
              <a:t>18</a:t>
            </a:fld>
            <a:endParaRPr lang="en-US"/>
          </a:p>
        </p:txBody>
      </p:sp>
    </p:spTree>
    <p:extLst>
      <p:ext uri="{BB962C8B-B14F-4D97-AF65-F5344CB8AC3E}">
        <p14:creationId xmlns:p14="http://schemas.microsoft.com/office/powerpoint/2010/main" val="5307891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Have a short break now</a:t>
            </a:r>
          </a:p>
        </p:txBody>
      </p:sp>
      <p:sp>
        <p:nvSpPr>
          <p:cNvPr id="4" name="Slide Number Placeholder 3"/>
          <p:cNvSpPr>
            <a:spLocks noGrp="1"/>
          </p:cNvSpPr>
          <p:nvPr>
            <p:ph type="sldNum" sz="quarter" idx="5"/>
          </p:nvPr>
        </p:nvSpPr>
        <p:spPr/>
        <p:txBody>
          <a:bodyPr/>
          <a:lstStyle/>
          <a:p>
            <a:fld id="{AB29481B-8107-4AB8-BC43-E436B26C7565}" type="slidenum">
              <a:rPr lang="en-US"/>
              <a:t>20</a:t>
            </a:fld>
            <a:endParaRPr lang="en-US"/>
          </a:p>
        </p:txBody>
      </p:sp>
    </p:spTree>
    <p:extLst>
      <p:ext uri="{BB962C8B-B14F-4D97-AF65-F5344CB8AC3E}">
        <p14:creationId xmlns:p14="http://schemas.microsoft.com/office/powerpoint/2010/main" val="30786620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ea typeface="Calibri"/>
                <a:cs typeface="Calibri"/>
              </a:rPr>
              <a:t>Organisation</a:t>
            </a:r>
            <a:r>
              <a:rPr lang="en-US" dirty="0">
                <a:ea typeface="Calibri"/>
                <a:cs typeface="Calibri"/>
              </a:rPr>
              <a:t> for Economic Cooperation and Deveopment  </a:t>
            </a:r>
            <a:r>
              <a:rPr lang="en-US" dirty="0" err="1">
                <a:ea typeface="Calibri"/>
                <a:cs typeface="Calibri"/>
              </a:rPr>
              <a:t>etsblished</a:t>
            </a:r>
            <a:r>
              <a:rPr lang="en-US" dirty="0">
                <a:ea typeface="Calibri"/>
                <a:cs typeface="Calibri"/>
              </a:rPr>
              <a:t> 1961 gives guidance on </a:t>
            </a:r>
            <a:r>
              <a:rPr lang="en-US" dirty="0" err="1">
                <a:ea typeface="Calibri"/>
                <a:cs typeface="Calibri"/>
              </a:rPr>
              <a:t>corproate</a:t>
            </a:r>
            <a:r>
              <a:rPr lang="en-US" dirty="0">
                <a:ea typeface="Calibri"/>
                <a:cs typeface="Calibri"/>
              </a:rPr>
              <a:t> </a:t>
            </a:r>
            <a:r>
              <a:rPr lang="en-US" dirty="0" err="1">
                <a:ea typeface="Calibri"/>
                <a:cs typeface="Calibri"/>
              </a:rPr>
              <a:t>governmance</a:t>
            </a:r>
            <a:r>
              <a:rPr lang="en-US" dirty="0">
                <a:ea typeface="Calibri"/>
                <a:cs typeface="Calibri"/>
              </a:rPr>
              <a:t>.</a:t>
            </a:r>
          </a:p>
        </p:txBody>
      </p:sp>
      <p:sp>
        <p:nvSpPr>
          <p:cNvPr id="4" name="Slide Number Placeholder 3"/>
          <p:cNvSpPr>
            <a:spLocks noGrp="1"/>
          </p:cNvSpPr>
          <p:nvPr>
            <p:ph type="sldNum" sz="quarter" idx="5"/>
          </p:nvPr>
        </p:nvSpPr>
        <p:spPr/>
        <p:txBody>
          <a:bodyPr/>
          <a:lstStyle/>
          <a:p>
            <a:fld id="{AB29481B-8107-4AB8-BC43-E436B26C7565}" type="slidenum">
              <a:rPr lang="en-US"/>
              <a:t>21</a:t>
            </a:fld>
            <a:endParaRPr lang="en-US"/>
          </a:p>
        </p:txBody>
      </p:sp>
    </p:spTree>
    <p:extLst>
      <p:ext uri="{BB962C8B-B14F-4D97-AF65-F5344CB8AC3E}">
        <p14:creationId xmlns:p14="http://schemas.microsoft.com/office/powerpoint/2010/main" val="37041776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Can you think of any more?</a:t>
            </a:r>
          </a:p>
        </p:txBody>
      </p:sp>
      <p:sp>
        <p:nvSpPr>
          <p:cNvPr id="4" name="Slide Number Placeholder 3"/>
          <p:cNvSpPr>
            <a:spLocks noGrp="1"/>
          </p:cNvSpPr>
          <p:nvPr>
            <p:ph type="sldNum" sz="quarter" idx="5"/>
          </p:nvPr>
        </p:nvSpPr>
        <p:spPr/>
        <p:txBody>
          <a:bodyPr/>
          <a:lstStyle/>
          <a:p>
            <a:fld id="{AB29481B-8107-4AB8-BC43-E436B26C7565}" type="slidenum">
              <a:rPr lang="en-US"/>
              <a:t>25</a:t>
            </a:fld>
            <a:endParaRPr lang="en-US"/>
          </a:p>
        </p:txBody>
      </p:sp>
    </p:spTree>
    <p:extLst>
      <p:ext uri="{BB962C8B-B14F-4D97-AF65-F5344CB8AC3E}">
        <p14:creationId xmlns:p14="http://schemas.microsoft.com/office/powerpoint/2010/main" val="31251653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Ask the group how this might be overcome and why is analysis of the global business so important?  Then: we need to look at layers: in a global business there are many layers of influence: local community, </a:t>
            </a:r>
            <a:r>
              <a:rPr lang="en-US" dirty="0" err="1">
                <a:ea typeface="Calibri"/>
                <a:cs typeface="Calibri"/>
              </a:rPr>
              <a:t>natiopnal</a:t>
            </a:r>
            <a:r>
              <a:rPr lang="en-US" dirty="0">
                <a:ea typeface="Calibri"/>
                <a:cs typeface="Calibri"/>
              </a:rPr>
              <a:t> environment, regions of the world, the whole world</a:t>
            </a:r>
          </a:p>
        </p:txBody>
      </p:sp>
      <p:sp>
        <p:nvSpPr>
          <p:cNvPr id="4" name="Slide Number Placeholder 3"/>
          <p:cNvSpPr>
            <a:spLocks noGrp="1"/>
          </p:cNvSpPr>
          <p:nvPr>
            <p:ph type="sldNum" sz="quarter" idx="5"/>
          </p:nvPr>
        </p:nvSpPr>
        <p:spPr/>
        <p:txBody>
          <a:bodyPr/>
          <a:lstStyle/>
          <a:p>
            <a:fld id="{AB29481B-8107-4AB8-BC43-E436B26C7565}" type="slidenum">
              <a:rPr lang="en-US"/>
              <a:t>28</a:t>
            </a:fld>
            <a:endParaRPr lang="en-US"/>
          </a:p>
        </p:txBody>
      </p:sp>
    </p:spTree>
    <p:extLst>
      <p:ext uri="{BB962C8B-B14F-4D97-AF65-F5344CB8AC3E}">
        <p14:creationId xmlns:p14="http://schemas.microsoft.com/office/powerpoint/2010/main" val="23618901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How can we define it?  Why is it so important in 2024?  A local issue such as emissions from a factory is matter for local residents, local and national government, but it is also a global concern, in that emissions contribute to rising temperatures globally</a:t>
            </a:r>
          </a:p>
        </p:txBody>
      </p:sp>
      <p:sp>
        <p:nvSpPr>
          <p:cNvPr id="4" name="Slide Number Placeholder 3"/>
          <p:cNvSpPr>
            <a:spLocks noGrp="1"/>
          </p:cNvSpPr>
          <p:nvPr>
            <p:ph type="sldNum" sz="quarter" idx="5"/>
          </p:nvPr>
        </p:nvSpPr>
        <p:spPr/>
        <p:txBody>
          <a:bodyPr/>
          <a:lstStyle/>
          <a:p>
            <a:fld id="{AB29481B-8107-4AB8-BC43-E436B26C7565}" type="slidenum">
              <a:rPr lang="en-US"/>
              <a:t>29</a:t>
            </a:fld>
            <a:endParaRPr lang="en-US"/>
          </a:p>
        </p:txBody>
      </p:sp>
    </p:spTree>
    <p:extLst>
      <p:ext uri="{BB962C8B-B14F-4D97-AF65-F5344CB8AC3E}">
        <p14:creationId xmlns:p14="http://schemas.microsoft.com/office/powerpoint/2010/main" val="28168220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9/29/2024</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976312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9/29/2024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51755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9/29/2024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6711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9/29/2024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92527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9/29/2024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75198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9/29/2024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59343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9/29/2024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478558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9/29/2024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366377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9/29/2024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05929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9/29/2024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357963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9/29/2024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61246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9/29/2024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0543217"/>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r.francis-davie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BC67A1-175E-439E-85E2-88911C119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94A7B82C-30F1-42B4-BE36-3DB42DD51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43CA1578-CEEB-41BB-8068-C0DA02C36C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BC3E044-66E7-6111-C37A-698F15B46CDB}"/>
              </a:ext>
            </a:extLst>
          </p:cNvPr>
          <p:cNvPicPr>
            <a:picLocks noChangeAspect="1"/>
          </p:cNvPicPr>
          <p:nvPr/>
        </p:nvPicPr>
        <p:blipFill>
          <a:blip r:embed="rId2">
            <a:alphaModFix amt="70000"/>
          </a:blip>
          <a:srcRect t="29665" r="6" b="6"/>
          <a:stretch/>
        </p:blipFill>
        <p:spPr>
          <a:xfrm>
            <a:off x="20" y="10"/>
            <a:ext cx="12188932" cy="6856614"/>
          </a:xfrm>
          <a:prstGeom prst="rect">
            <a:avLst/>
          </a:prstGeom>
        </p:spPr>
      </p:pic>
      <p:grpSp>
        <p:nvGrpSpPr>
          <p:cNvPr id="15" name="Top Left">
            <a:extLst>
              <a:ext uri="{FF2B5EF4-FFF2-40B4-BE49-F238E27FC236}">
                <a16:creationId xmlns:a16="http://schemas.microsoft.com/office/drawing/2014/main" id="{7DF11618-754F-4C58-94AD-F7AA3530D6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25493" y="145598"/>
            <a:ext cx="5104732" cy="4853749"/>
            <a:chOff x="3538537" y="995362"/>
            <a:chExt cx="5104732" cy="4853749"/>
          </a:xfrm>
          <a:noFill/>
        </p:grpSpPr>
        <p:sp>
          <p:nvSpPr>
            <p:cNvPr id="16" name="Freeform: Shape 15">
              <a:extLst>
                <a:ext uri="{FF2B5EF4-FFF2-40B4-BE49-F238E27FC236}">
                  <a16:creationId xmlns:a16="http://schemas.microsoft.com/office/drawing/2014/main" id="{454C1B16-3C93-4003-88AD-F74DAD18C8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48071" y="1004887"/>
              <a:ext cx="5085197" cy="4844224"/>
            </a:xfrm>
            <a:custGeom>
              <a:avLst/>
              <a:gdLst>
                <a:gd name="connsiteX0" fmla="*/ 425663 w 5085197"/>
                <a:gd name="connsiteY0" fmla="*/ 0 h 4844224"/>
                <a:gd name="connsiteX1" fmla="*/ 277263 w 5085197"/>
                <a:gd name="connsiteY1" fmla="*/ 200882 h 4844224"/>
                <a:gd name="connsiteX2" fmla="*/ 155629 w 5085197"/>
                <a:gd name="connsiteY2" fmla="*/ 472154 h 4844224"/>
                <a:gd name="connsiteX3" fmla="*/ 55998 w 5085197"/>
                <a:gd name="connsiteY3" fmla="*/ 785336 h 4844224"/>
                <a:gd name="connsiteX4" fmla="*/ 6182 w 5085197"/>
                <a:gd name="connsiteY4" fmla="*/ 1154335 h 4844224"/>
                <a:gd name="connsiteX5" fmla="*/ 6182 w 5085197"/>
                <a:gd name="connsiteY5" fmla="*/ 1577245 h 4844224"/>
                <a:gd name="connsiteX6" fmla="*/ 59998 w 5085197"/>
                <a:gd name="connsiteY6" fmla="*/ 1960245 h 4844224"/>
                <a:gd name="connsiteX7" fmla="*/ 187633 w 5085197"/>
                <a:gd name="connsiteY7" fmla="*/ 2261426 h 4844224"/>
                <a:gd name="connsiteX8" fmla="*/ 365084 w 5085197"/>
                <a:gd name="connsiteY8" fmla="*/ 2474881 h 4844224"/>
                <a:gd name="connsiteX9" fmla="*/ 642261 w 5085197"/>
                <a:gd name="connsiteY9" fmla="*/ 2658428 h 4844224"/>
                <a:gd name="connsiteX10" fmla="*/ 965254 w 5085197"/>
                <a:gd name="connsiteY10" fmla="*/ 2770156 h 4844224"/>
                <a:gd name="connsiteX11" fmla="*/ 1312155 w 5085197"/>
                <a:gd name="connsiteY11" fmla="*/ 2812066 h 4844224"/>
                <a:gd name="connsiteX12" fmla="*/ 1493606 w 5085197"/>
                <a:gd name="connsiteY12" fmla="*/ 2877884 h 4844224"/>
                <a:gd name="connsiteX13" fmla="*/ 1700965 w 5085197"/>
                <a:gd name="connsiteY13" fmla="*/ 3085338 h 4844224"/>
                <a:gd name="connsiteX14" fmla="*/ 1856508 w 5085197"/>
                <a:gd name="connsiteY14" fmla="*/ 3320701 h 4844224"/>
                <a:gd name="connsiteX15" fmla="*/ 1968141 w 5085197"/>
                <a:gd name="connsiteY15" fmla="*/ 3460337 h 4844224"/>
                <a:gd name="connsiteX16" fmla="*/ 2147593 w 5085197"/>
                <a:gd name="connsiteY16" fmla="*/ 3544157 h 4844224"/>
                <a:gd name="connsiteX17" fmla="*/ 2492493 w 5085197"/>
                <a:gd name="connsiteY17" fmla="*/ 3544157 h 4844224"/>
                <a:gd name="connsiteX18" fmla="*/ 2729760 w 5085197"/>
                <a:gd name="connsiteY18" fmla="*/ 3544157 h 4844224"/>
                <a:gd name="connsiteX19" fmla="*/ 2865301 w 5085197"/>
                <a:gd name="connsiteY19" fmla="*/ 3627978 h 4844224"/>
                <a:gd name="connsiteX20" fmla="*/ 2984935 w 5085197"/>
                <a:gd name="connsiteY20" fmla="*/ 3773615 h 4844224"/>
                <a:gd name="connsiteX21" fmla="*/ 3126477 w 5085197"/>
                <a:gd name="connsiteY21" fmla="*/ 3995071 h 4844224"/>
                <a:gd name="connsiteX22" fmla="*/ 3293926 w 5085197"/>
                <a:gd name="connsiteY22" fmla="*/ 4348163 h 4844224"/>
                <a:gd name="connsiteX23" fmla="*/ 3445469 w 5085197"/>
                <a:gd name="connsiteY23" fmla="*/ 4623435 h 4844224"/>
                <a:gd name="connsiteX24" fmla="*/ 3549196 w 5085197"/>
                <a:gd name="connsiteY24" fmla="*/ 4727163 h 4844224"/>
                <a:gd name="connsiteX25" fmla="*/ 3953913 w 5085197"/>
                <a:gd name="connsiteY25" fmla="*/ 4773073 h 4844224"/>
                <a:gd name="connsiteX26" fmla="*/ 4406542 w 5085197"/>
                <a:gd name="connsiteY26" fmla="*/ 4729163 h 4844224"/>
                <a:gd name="connsiteX27" fmla="*/ 4573991 w 5085197"/>
                <a:gd name="connsiteY27" fmla="*/ 4709256 h 4844224"/>
                <a:gd name="connsiteX28" fmla="*/ 5085198 w 5085197"/>
                <a:gd name="connsiteY28" fmla="*/ 4844225 h 4844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85197" h="4844224">
                  <a:moveTo>
                    <a:pt x="425663" y="0"/>
                  </a:moveTo>
                  <a:cubicBezTo>
                    <a:pt x="425663" y="0"/>
                    <a:pt x="309172" y="142875"/>
                    <a:pt x="277263" y="200882"/>
                  </a:cubicBezTo>
                  <a:cubicBezTo>
                    <a:pt x="229448" y="287846"/>
                    <a:pt x="191253" y="379571"/>
                    <a:pt x="155629" y="472154"/>
                  </a:cubicBezTo>
                  <a:cubicBezTo>
                    <a:pt x="116291" y="574548"/>
                    <a:pt x="80953" y="678561"/>
                    <a:pt x="55998" y="785336"/>
                  </a:cubicBezTo>
                  <a:cubicBezTo>
                    <a:pt x="27804" y="906399"/>
                    <a:pt x="13707" y="1030224"/>
                    <a:pt x="6182" y="1154335"/>
                  </a:cubicBezTo>
                  <a:cubicBezTo>
                    <a:pt x="-2391" y="1295114"/>
                    <a:pt x="-1724" y="1436370"/>
                    <a:pt x="6182" y="1577245"/>
                  </a:cubicBezTo>
                  <a:cubicBezTo>
                    <a:pt x="13421" y="1706309"/>
                    <a:pt x="26851" y="1835372"/>
                    <a:pt x="59998" y="1960245"/>
                  </a:cubicBezTo>
                  <a:cubicBezTo>
                    <a:pt x="88097" y="2066258"/>
                    <a:pt x="130007" y="2168176"/>
                    <a:pt x="187633" y="2261426"/>
                  </a:cubicBezTo>
                  <a:cubicBezTo>
                    <a:pt x="236496" y="2340578"/>
                    <a:pt x="296028" y="2412587"/>
                    <a:pt x="365084" y="2474881"/>
                  </a:cubicBezTo>
                  <a:cubicBezTo>
                    <a:pt x="447761" y="2549366"/>
                    <a:pt x="542439" y="2609088"/>
                    <a:pt x="642261" y="2658428"/>
                  </a:cubicBezTo>
                  <a:cubicBezTo>
                    <a:pt x="744941" y="2709196"/>
                    <a:pt x="852573" y="2749963"/>
                    <a:pt x="965254" y="2770156"/>
                  </a:cubicBezTo>
                  <a:cubicBezTo>
                    <a:pt x="1080030" y="2790635"/>
                    <a:pt x="1197664" y="2789778"/>
                    <a:pt x="1312155" y="2812066"/>
                  </a:cubicBezTo>
                  <a:cubicBezTo>
                    <a:pt x="1375877" y="2824448"/>
                    <a:pt x="1437980" y="2844641"/>
                    <a:pt x="1493606" y="2877884"/>
                  </a:cubicBezTo>
                  <a:cubicBezTo>
                    <a:pt x="1578283" y="2928366"/>
                    <a:pt x="1643053" y="3005138"/>
                    <a:pt x="1700965" y="3085338"/>
                  </a:cubicBezTo>
                  <a:cubicBezTo>
                    <a:pt x="1756020" y="3161538"/>
                    <a:pt x="1805645" y="3241548"/>
                    <a:pt x="1856508" y="3320701"/>
                  </a:cubicBezTo>
                  <a:cubicBezTo>
                    <a:pt x="1888893" y="3371183"/>
                    <a:pt x="1922707" y="3421380"/>
                    <a:pt x="1968141" y="3460337"/>
                  </a:cubicBezTo>
                  <a:cubicBezTo>
                    <a:pt x="2019005" y="3503962"/>
                    <a:pt x="2082060" y="3529679"/>
                    <a:pt x="2147593" y="3544157"/>
                  </a:cubicBezTo>
                  <a:cubicBezTo>
                    <a:pt x="2260559" y="3569018"/>
                    <a:pt x="2377526" y="3558445"/>
                    <a:pt x="2492493" y="3544157"/>
                  </a:cubicBezTo>
                  <a:cubicBezTo>
                    <a:pt x="2572122" y="3534251"/>
                    <a:pt x="2653370" y="3521012"/>
                    <a:pt x="2729760" y="3544157"/>
                  </a:cubicBezTo>
                  <a:cubicBezTo>
                    <a:pt x="2781291" y="3559778"/>
                    <a:pt x="2826249" y="3590735"/>
                    <a:pt x="2865301" y="3627978"/>
                  </a:cubicBezTo>
                  <a:cubicBezTo>
                    <a:pt x="2910831" y="3671411"/>
                    <a:pt x="2948550" y="3722180"/>
                    <a:pt x="2984935" y="3773615"/>
                  </a:cubicBezTo>
                  <a:cubicBezTo>
                    <a:pt x="3035608" y="3845147"/>
                    <a:pt x="3084471" y="3918109"/>
                    <a:pt x="3126477" y="3995071"/>
                  </a:cubicBezTo>
                  <a:cubicBezTo>
                    <a:pt x="3188961" y="4109371"/>
                    <a:pt x="3239729" y="4229576"/>
                    <a:pt x="3293926" y="4348163"/>
                  </a:cubicBezTo>
                  <a:cubicBezTo>
                    <a:pt x="3337646" y="4443698"/>
                    <a:pt x="3384318" y="4538187"/>
                    <a:pt x="3445469" y="4623435"/>
                  </a:cubicBezTo>
                  <a:cubicBezTo>
                    <a:pt x="3474330" y="4663631"/>
                    <a:pt x="3507858" y="4700207"/>
                    <a:pt x="3549196" y="4727163"/>
                  </a:cubicBezTo>
                  <a:cubicBezTo>
                    <a:pt x="3665401" y="4802886"/>
                    <a:pt x="3813896" y="4783931"/>
                    <a:pt x="3953913" y="4773073"/>
                  </a:cubicBezTo>
                  <a:cubicBezTo>
                    <a:pt x="4105170" y="4761262"/>
                    <a:pt x="4256904" y="4753928"/>
                    <a:pt x="4406542" y="4729163"/>
                  </a:cubicBezTo>
                  <a:cubicBezTo>
                    <a:pt x="4462168" y="4720019"/>
                    <a:pt x="4517698" y="4709256"/>
                    <a:pt x="4573991" y="4709256"/>
                  </a:cubicBezTo>
                  <a:cubicBezTo>
                    <a:pt x="4675813" y="4709065"/>
                    <a:pt x="4891841" y="4844225"/>
                    <a:pt x="5085198" y="4844225"/>
                  </a:cubicBezTo>
                </a:path>
              </a:pathLst>
            </a:custGeom>
            <a:noFill/>
            <a:ln w="9525" cap="rnd">
              <a:solidFill>
                <a:schemeClr val="bg2">
                  <a:alpha val="2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2E65E8AD-ED51-4874-AABA-DDA0C1597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22792" y="1004887"/>
              <a:ext cx="5010476" cy="4649438"/>
            </a:xfrm>
            <a:custGeom>
              <a:avLst/>
              <a:gdLst>
                <a:gd name="connsiteX0" fmla="*/ 454193 w 5010476"/>
                <a:gd name="connsiteY0" fmla="*/ 0 h 4649438"/>
                <a:gd name="connsiteX1" fmla="*/ 352085 w 5010476"/>
                <a:gd name="connsiteY1" fmla="*/ 92869 h 4649438"/>
                <a:gd name="connsiteX2" fmla="*/ 242452 w 5010476"/>
                <a:gd name="connsiteY2" fmla="*/ 260414 h 4649438"/>
                <a:gd name="connsiteX3" fmla="*/ 130819 w 5010476"/>
                <a:gd name="connsiteY3" fmla="*/ 535686 h 4649438"/>
                <a:gd name="connsiteX4" fmla="*/ 57000 w 5010476"/>
                <a:gd name="connsiteY4" fmla="*/ 761143 h 4649438"/>
                <a:gd name="connsiteX5" fmla="*/ 3184 w 5010476"/>
                <a:gd name="connsiteY5" fmla="*/ 1140143 h 4649438"/>
                <a:gd name="connsiteX6" fmla="*/ 3184 w 5010476"/>
                <a:gd name="connsiteY6" fmla="*/ 1439704 h 4649438"/>
                <a:gd name="connsiteX7" fmla="*/ 60524 w 5010476"/>
                <a:gd name="connsiteY7" fmla="*/ 1905953 h 4649438"/>
                <a:gd name="connsiteX8" fmla="*/ 213686 w 5010476"/>
                <a:gd name="connsiteY8" fmla="*/ 2269808 h 4649438"/>
                <a:gd name="connsiteX9" fmla="*/ 373325 w 5010476"/>
                <a:gd name="connsiteY9" fmla="*/ 2455926 h 4649438"/>
                <a:gd name="connsiteX10" fmla="*/ 644502 w 5010476"/>
                <a:gd name="connsiteY10" fmla="*/ 2625662 h 4649438"/>
                <a:gd name="connsiteX11" fmla="*/ 902915 w 5010476"/>
                <a:gd name="connsiteY11" fmla="*/ 2697195 h 4649438"/>
                <a:gd name="connsiteX12" fmla="*/ 1224860 w 5010476"/>
                <a:gd name="connsiteY12" fmla="*/ 2719102 h 4649438"/>
                <a:gd name="connsiteX13" fmla="*/ 1430315 w 5010476"/>
                <a:gd name="connsiteY13" fmla="*/ 2731008 h 4649438"/>
                <a:gd name="connsiteX14" fmla="*/ 1652914 w 5010476"/>
                <a:gd name="connsiteY14" fmla="*/ 2852642 h 4649438"/>
                <a:gd name="connsiteX15" fmla="*/ 1739306 w 5010476"/>
                <a:gd name="connsiteY15" fmla="*/ 2985611 h 4649438"/>
                <a:gd name="connsiteX16" fmla="*/ 1848938 w 5010476"/>
                <a:gd name="connsiteY16" fmla="*/ 3155156 h 4649438"/>
                <a:gd name="connsiteX17" fmla="*/ 2015054 w 5010476"/>
                <a:gd name="connsiteY17" fmla="*/ 3294793 h 4649438"/>
                <a:gd name="connsiteX18" fmla="*/ 2231082 w 5010476"/>
                <a:gd name="connsiteY18" fmla="*/ 3336322 h 4649438"/>
                <a:gd name="connsiteX19" fmla="*/ 2427106 w 5010476"/>
                <a:gd name="connsiteY19" fmla="*/ 3278124 h 4649438"/>
                <a:gd name="connsiteX20" fmla="*/ 2531786 w 5010476"/>
                <a:gd name="connsiteY20" fmla="*/ 3151823 h 4649438"/>
                <a:gd name="connsiteX21" fmla="*/ 2520165 w 5010476"/>
                <a:gd name="connsiteY21" fmla="*/ 2907411 h 4649438"/>
                <a:gd name="connsiteX22" fmla="*/ 2481970 w 5010476"/>
                <a:gd name="connsiteY22" fmla="*/ 2648045 h 4649438"/>
                <a:gd name="connsiteX23" fmla="*/ 2458729 w 5010476"/>
                <a:gd name="connsiteY23" fmla="*/ 2513362 h 4649438"/>
                <a:gd name="connsiteX24" fmla="*/ 2458729 w 5010476"/>
                <a:gd name="connsiteY24" fmla="*/ 2408587 h 4649438"/>
                <a:gd name="connsiteX25" fmla="*/ 2581697 w 5010476"/>
                <a:gd name="connsiteY25" fmla="*/ 2310479 h 4649438"/>
                <a:gd name="connsiteX26" fmla="*/ 2762767 w 5010476"/>
                <a:gd name="connsiteY26" fmla="*/ 2325434 h 4649438"/>
                <a:gd name="connsiteX27" fmla="*/ 2872400 w 5010476"/>
                <a:gd name="connsiteY27" fmla="*/ 2410206 h 4649438"/>
                <a:gd name="connsiteX28" fmla="*/ 2925549 w 5010476"/>
                <a:gd name="connsiteY28" fmla="*/ 2637949 h 4649438"/>
                <a:gd name="connsiteX29" fmla="*/ 2820869 w 5010476"/>
                <a:gd name="connsiteY29" fmla="*/ 2968752 h 4649438"/>
                <a:gd name="connsiteX30" fmla="*/ 2789342 w 5010476"/>
                <a:gd name="connsiteY30" fmla="*/ 3194876 h 4649438"/>
                <a:gd name="connsiteX31" fmla="*/ 2889069 w 5010476"/>
                <a:gd name="connsiteY31" fmla="*/ 3447574 h 4649438"/>
                <a:gd name="connsiteX32" fmla="*/ 3070139 w 5010476"/>
                <a:gd name="connsiteY32" fmla="*/ 3783330 h 4649438"/>
                <a:gd name="connsiteX33" fmla="*/ 3181486 w 5010476"/>
                <a:gd name="connsiteY33" fmla="*/ 4014407 h 4649438"/>
                <a:gd name="connsiteX34" fmla="*/ 3351888 w 5010476"/>
                <a:gd name="connsiteY34" fmla="*/ 4312539 h 4649438"/>
                <a:gd name="connsiteX35" fmla="*/ 3512194 w 5010476"/>
                <a:gd name="connsiteY35" fmla="*/ 4504087 h 4649438"/>
                <a:gd name="connsiteX36" fmla="*/ 3670119 w 5010476"/>
                <a:gd name="connsiteY36" fmla="*/ 4595051 h 4649438"/>
                <a:gd name="connsiteX37" fmla="*/ 3909386 w 5010476"/>
                <a:gd name="connsiteY37" fmla="*/ 4623816 h 4649438"/>
                <a:gd name="connsiteX38" fmla="*/ 4136653 w 5010476"/>
                <a:gd name="connsiteY38" fmla="*/ 4623816 h 4649438"/>
                <a:gd name="connsiteX39" fmla="*/ 4435071 w 5010476"/>
                <a:gd name="connsiteY39" fmla="*/ 4599432 h 4649438"/>
                <a:gd name="connsiteX40" fmla="*/ 4562992 w 5010476"/>
                <a:gd name="connsiteY40" fmla="*/ 4599432 h 4649438"/>
                <a:gd name="connsiteX41" fmla="*/ 5010477 w 5010476"/>
                <a:gd name="connsiteY41" fmla="*/ 4649439 h 4649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5010476" h="4649438">
                  <a:moveTo>
                    <a:pt x="454193" y="0"/>
                  </a:moveTo>
                  <a:cubicBezTo>
                    <a:pt x="448478" y="9811"/>
                    <a:pt x="357800" y="83153"/>
                    <a:pt x="352085" y="92869"/>
                  </a:cubicBezTo>
                  <a:cubicBezTo>
                    <a:pt x="318271" y="150495"/>
                    <a:pt x="275694" y="202597"/>
                    <a:pt x="242452" y="260414"/>
                  </a:cubicBezTo>
                  <a:cubicBezTo>
                    <a:pt x="192922" y="346424"/>
                    <a:pt x="162632" y="441484"/>
                    <a:pt x="130819" y="535686"/>
                  </a:cubicBezTo>
                  <a:cubicBezTo>
                    <a:pt x="105482" y="610648"/>
                    <a:pt x="77574" y="684752"/>
                    <a:pt x="57000" y="761143"/>
                  </a:cubicBezTo>
                  <a:cubicBezTo>
                    <a:pt x="23853" y="884682"/>
                    <a:pt x="8994" y="1012222"/>
                    <a:pt x="3184" y="1140143"/>
                  </a:cubicBezTo>
                  <a:cubicBezTo>
                    <a:pt x="-1388" y="1239964"/>
                    <a:pt x="-721" y="1339882"/>
                    <a:pt x="3184" y="1439704"/>
                  </a:cubicBezTo>
                  <a:cubicBezTo>
                    <a:pt x="9280" y="1596676"/>
                    <a:pt x="22805" y="1753553"/>
                    <a:pt x="60524" y="1905953"/>
                  </a:cubicBezTo>
                  <a:cubicBezTo>
                    <a:pt x="92433" y="2034635"/>
                    <a:pt x="141106" y="2158937"/>
                    <a:pt x="213686" y="2269808"/>
                  </a:cubicBezTo>
                  <a:cubicBezTo>
                    <a:pt x="258644" y="2338483"/>
                    <a:pt x="312080" y="2401253"/>
                    <a:pt x="373325" y="2455926"/>
                  </a:cubicBezTo>
                  <a:cubicBezTo>
                    <a:pt x="453431" y="2527459"/>
                    <a:pt x="545252" y="2584514"/>
                    <a:pt x="644502" y="2625662"/>
                  </a:cubicBezTo>
                  <a:cubicBezTo>
                    <a:pt x="727370" y="2660047"/>
                    <a:pt x="814428" y="2683002"/>
                    <a:pt x="902915" y="2697195"/>
                  </a:cubicBezTo>
                  <a:cubicBezTo>
                    <a:pt x="1009310" y="2714244"/>
                    <a:pt x="1117133" y="2718911"/>
                    <a:pt x="1224860" y="2719102"/>
                  </a:cubicBezTo>
                  <a:cubicBezTo>
                    <a:pt x="1293726" y="2719292"/>
                    <a:pt x="1362878" y="2717673"/>
                    <a:pt x="1430315" y="2731008"/>
                  </a:cubicBezTo>
                  <a:cubicBezTo>
                    <a:pt x="1515563" y="2747867"/>
                    <a:pt x="1595383" y="2787872"/>
                    <a:pt x="1652914" y="2852642"/>
                  </a:cubicBezTo>
                  <a:cubicBezTo>
                    <a:pt x="1688061" y="2892266"/>
                    <a:pt x="1713398" y="2939320"/>
                    <a:pt x="1739306" y="2985611"/>
                  </a:cubicBezTo>
                  <a:cubicBezTo>
                    <a:pt x="1772167" y="3044476"/>
                    <a:pt x="1806743" y="3102578"/>
                    <a:pt x="1848938" y="3155156"/>
                  </a:cubicBezTo>
                  <a:cubicBezTo>
                    <a:pt x="1894754" y="3212306"/>
                    <a:pt x="1949427" y="3262503"/>
                    <a:pt x="2015054" y="3294793"/>
                  </a:cubicBezTo>
                  <a:cubicBezTo>
                    <a:pt x="2081825" y="3327749"/>
                    <a:pt x="2156596" y="3340037"/>
                    <a:pt x="2231082" y="3336322"/>
                  </a:cubicBezTo>
                  <a:cubicBezTo>
                    <a:pt x="2300423" y="3332893"/>
                    <a:pt x="2368813" y="3315557"/>
                    <a:pt x="2427106" y="3278124"/>
                  </a:cubicBezTo>
                  <a:cubicBezTo>
                    <a:pt x="2474541" y="3247644"/>
                    <a:pt x="2513403" y="3204877"/>
                    <a:pt x="2531786" y="3151823"/>
                  </a:cubicBezTo>
                  <a:cubicBezTo>
                    <a:pt x="2558837" y="3073622"/>
                    <a:pt x="2535691" y="2989707"/>
                    <a:pt x="2520165" y="2907411"/>
                  </a:cubicBezTo>
                  <a:cubicBezTo>
                    <a:pt x="2503973" y="2821496"/>
                    <a:pt x="2495781" y="2734342"/>
                    <a:pt x="2481970" y="2648045"/>
                  </a:cubicBezTo>
                  <a:cubicBezTo>
                    <a:pt x="2474731" y="2603087"/>
                    <a:pt x="2466159" y="2558320"/>
                    <a:pt x="2458729" y="2513362"/>
                  </a:cubicBezTo>
                  <a:cubicBezTo>
                    <a:pt x="2452919" y="2478310"/>
                    <a:pt x="2447870" y="2442305"/>
                    <a:pt x="2458729" y="2408587"/>
                  </a:cubicBezTo>
                  <a:cubicBezTo>
                    <a:pt x="2475779" y="2355628"/>
                    <a:pt x="2527119" y="2324481"/>
                    <a:pt x="2581697" y="2310479"/>
                  </a:cubicBezTo>
                  <a:cubicBezTo>
                    <a:pt x="2641990" y="2295049"/>
                    <a:pt x="2705617" y="2300954"/>
                    <a:pt x="2762767" y="2325434"/>
                  </a:cubicBezTo>
                  <a:cubicBezTo>
                    <a:pt x="2806011" y="2343912"/>
                    <a:pt x="2844206" y="2372582"/>
                    <a:pt x="2872400" y="2410206"/>
                  </a:cubicBezTo>
                  <a:cubicBezTo>
                    <a:pt x="2920787" y="2474595"/>
                    <a:pt x="2933931" y="2557463"/>
                    <a:pt x="2925549" y="2637949"/>
                  </a:cubicBezTo>
                  <a:cubicBezTo>
                    <a:pt x="2913548" y="2753392"/>
                    <a:pt x="2857636" y="2858262"/>
                    <a:pt x="2820869" y="2968752"/>
                  </a:cubicBezTo>
                  <a:cubicBezTo>
                    <a:pt x="2796486" y="3041904"/>
                    <a:pt x="2780388" y="3118390"/>
                    <a:pt x="2789342" y="3194876"/>
                  </a:cubicBezTo>
                  <a:cubicBezTo>
                    <a:pt x="2799914" y="3285554"/>
                    <a:pt x="2844587" y="3367373"/>
                    <a:pt x="2889069" y="3447574"/>
                  </a:cubicBezTo>
                  <a:cubicBezTo>
                    <a:pt x="2950695" y="3558826"/>
                    <a:pt x="3013560" y="3669506"/>
                    <a:pt x="3070139" y="3783330"/>
                  </a:cubicBezTo>
                  <a:cubicBezTo>
                    <a:pt x="3108239" y="3859911"/>
                    <a:pt x="3143481" y="3937826"/>
                    <a:pt x="3181486" y="4014407"/>
                  </a:cubicBezTo>
                  <a:cubicBezTo>
                    <a:pt x="3232445" y="4116991"/>
                    <a:pt x="3288452" y="4217099"/>
                    <a:pt x="3351888" y="4312539"/>
                  </a:cubicBezTo>
                  <a:cubicBezTo>
                    <a:pt x="3398180" y="4382262"/>
                    <a:pt x="3448567" y="4449795"/>
                    <a:pt x="3512194" y="4504087"/>
                  </a:cubicBezTo>
                  <a:cubicBezTo>
                    <a:pt x="3558867" y="4543901"/>
                    <a:pt x="3611826" y="4575906"/>
                    <a:pt x="3670119" y="4595051"/>
                  </a:cubicBezTo>
                  <a:cubicBezTo>
                    <a:pt x="3746795" y="4620292"/>
                    <a:pt x="3828519" y="4621911"/>
                    <a:pt x="3909386" y="4623816"/>
                  </a:cubicBezTo>
                  <a:cubicBezTo>
                    <a:pt x="3985205" y="4625531"/>
                    <a:pt x="4061025" y="4627436"/>
                    <a:pt x="4136653" y="4623816"/>
                  </a:cubicBezTo>
                  <a:cubicBezTo>
                    <a:pt x="4236380" y="4619054"/>
                    <a:pt x="4335345" y="4605052"/>
                    <a:pt x="4435071" y="4599432"/>
                  </a:cubicBezTo>
                  <a:cubicBezTo>
                    <a:pt x="4477648" y="4597051"/>
                    <a:pt x="4520415" y="4596194"/>
                    <a:pt x="4562992" y="4599432"/>
                  </a:cubicBezTo>
                  <a:cubicBezTo>
                    <a:pt x="4649765" y="4606005"/>
                    <a:pt x="4925799" y="4629150"/>
                    <a:pt x="5010477" y="4649439"/>
                  </a:cubicBezTo>
                </a:path>
              </a:pathLst>
            </a:custGeom>
            <a:noFill/>
            <a:ln w="9525" cap="rnd">
              <a:solidFill>
                <a:schemeClr val="bg2">
                  <a:alpha val="2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78E5C306-3C29-4BD3-97E1-DCA86FF3E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99586" y="1004887"/>
              <a:ext cx="4933777" cy="4552473"/>
            </a:xfrm>
            <a:custGeom>
              <a:avLst/>
              <a:gdLst>
                <a:gd name="connsiteX0" fmla="*/ 4933778 w 4933777"/>
                <a:gd name="connsiteY0" fmla="*/ 4552474 h 4552473"/>
                <a:gd name="connsiteX1" fmla="*/ 4020997 w 4933777"/>
                <a:gd name="connsiteY1" fmla="*/ 4493324 h 4552473"/>
                <a:gd name="connsiteX2" fmla="*/ 3777538 w 4933777"/>
                <a:gd name="connsiteY2" fmla="*/ 4468273 h 4552473"/>
                <a:gd name="connsiteX3" fmla="*/ 3411207 w 4933777"/>
                <a:gd name="connsiteY3" fmla="*/ 4277868 h 4552473"/>
                <a:gd name="connsiteX4" fmla="*/ 3215944 w 4933777"/>
                <a:gd name="connsiteY4" fmla="*/ 3958971 h 4552473"/>
                <a:gd name="connsiteX5" fmla="*/ 3056400 w 4933777"/>
                <a:gd name="connsiteY5" fmla="*/ 3618548 h 4552473"/>
                <a:gd name="connsiteX6" fmla="*/ 2963341 w 4933777"/>
                <a:gd name="connsiteY6" fmla="*/ 3314319 h 4552473"/>
                <a:gd name="connsiteX7" fmla="*/ 3029825 w 4933777"/>
                <a:gd name="connsiteY7" fmla="*/ 2870454 h 4552473"/>
                <a:gd name="connsiteX8" fmla="*/ 3094595 w 4933777"/>
                <a:gd name="connsiteY8" fmla="*/ 2449830 h 4552473"/>
                <a:gd name="connsiteX9" fmla="*/ 2979915 w 4933777"/>
                <a:gd name="connsiteY9" fmla="*/ 2245328 h 4552473"/>
                <a:gd name="connsiteX10" fmla="*/ 2843707 w 4933777"/>
                <a:gd name="connsiteY10" fmla="*/ 2162175 h 4552473"/>
                <a:gd name="connsiteX11" fmla="*/ 2529668 w 4933777"/>
                <a:gd name="connsiteY11" fmla="*/ 2080736 h 4552473"/>
                <a:gd name="connsiteX12" fmla="*/ 2336977 w 4933777"/>
                <a:gd name="connsiteY12" fmla="*/ 2125599 h 4552473"/>
                <a:gd name="connsiteX13" fmla="*/ 2044559 w 4933777"/>
                <a:gd name="connsiteY13" fmla="*/ 2271903 h 4552473"/>
                <a:gd name="connsiteX14" fmla="*/ 2007317 w 4933777"/>
                <a:gd name="connsiteY14" fmla="*/ 2312099 h 4552473"/>
                <a:gd name="connsiteX15" fmla="*/ 1999030 w 4933777"/>
                <a:gd name="connsiteY15" fmla="*/ 2371916 h 4552473"/>
                <a:gd name="connsiteX16" fmla="*/ 2129427 w 4933777"/>
                <a:gd name="connsiteY16" fmla="*/ 2502408 h 4552473"/>
                <a:gd name="connsiteX17" fmla="*/ 2226582 w 4933777"/>
                <a:gd name="connsiteY17" fmla="*/ 2627948 h 4552473"/>
                <a:gd name="connsiteX18" fmla="*/ 2273064 w 4933777"/>
                <a:gd name="connsiteY18" fmla="*/ 2782538 h 4552473"/>
                <a:gd name="connsiteX19" fmla="*/ 2203246 w 4933777"/>
                <a:gd name="connsiteY19" fmla="*/ 2993612 h 4552473"/>
                <a:gd name="connsiteX20" fmla="*/ 2115140 w 4933777"/>
                <a:gd name="connsiteY20" fmla="*/ 3048476 h 4552473"/>
                <a:gd name="connsiteX21" fmla="*/ 1952262 w 4933777"/>
                <a:gd name="connsiteY21" fmla="*/ 3025235 h 4552473"/>
                <a:gd name="connsiteX22" fmla="*/ 1801100 w 4933777"/>
                <a:gd name="connsiteY22" fmla="*/ 2888933 h 4552473"/>
                <a:gd name="connsiteX23" fmla="*/ 1722995 w 4933777"/>
                <a:gd name="connsiteY23" fmla="*/ 2689479 h 4552473"/>
                <a:gd name="connsiteX24" fmla="*/ 1653177 w 4933777"/>
                <a:gd name="connsiteY24" fmla="*/ 2574798 h 4552473"/>
                <a:gd name="connsiteX25" fmla="*/ 1500301 w 4933777"/>
                <a:gd name="connsiteY25" fmla="*/ 2531555 h 4552473"/>
                <a:gd name="connsiteX26" fmla="*/ 1364093 w 4933777"/>
                <a:gd name="connsiteY26" fmla="*/ 2583085 h 4552473"/>
                <a:gd name="connsiteX27" fmla="*/ 1191310 w 4933777"/>
                <a:gd name="connsiteY27" fmla="*/ 2618041 h 4552473"/>
                <a:gd name="connsiteX28" fmla="*/ 759351 w 4933777"/>
                <a:gd name="connsiteY28" fmla="*/ 2618041 h 4552473"/>
                <a:gd name="connsiteX29" fmla="*/ 506843 w 4933777"/>
                <a:gd name="connsiteY29" fmla="*/ 2521649 h 4552473"/>
                <a:gd name="connsiteX30" fmla="*/ 290816 w 4933777"/>
                <a:gd name="connsiteY30" fmla="*/ 2343817 h 4552473"/>
                <a:gd name="connsiteX31" fmla="*/ 126320 w 4933777"/>
                <a:gd name="connsiteY31" fmla="*/ 2062925 h 4552473"/>
                <a:gd name="connsiteX32" fmla="*/ 24021 w 4933777"/>
                <a:gd name="connsiteY32" fmla="*/ 1594295 h 4552473"/>
                <a:gd name="connsiteX33" fmla="*/ 1066 w 4933777"/>
                <a:gd name="connsiteY33" fmla="*/ 1140428 h 4552473"/>
                <a:gd name="connsiteX34" fmla="*/ 87172 w 4933777"/>
                <a:gd name="connsiteY34" fmla="*/ 617601 h 4552473"/>
                <a:gd name="connsiteX35" fmla="*/ 256526 w 4933777"/>
                <a:gd name="connsiteY35" fmla="*/ 249936 h 4552473"/>
                <a:gd name="connsiteX36" fmla="*/ 461504 w 4933777"/>
                <a:gd name="connsiteY36" fmla="*/ 0 h 4552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933777" h="4552473">
                  <a:moveTo>
                    <a:pt x="4933778" y="4552474"/>
                  </a:moveTo>
                  <a:cubicBezTo>
                    <a:pt x="4747183" y="4533519"/>
                    <a:pt x="4208735" y="4496562"/>
                    <a:pt x="4020997" y="4493324"/>
                  </a:cubicBezTo>
                  <a:cubicBezTo>
                    <a:pt x="3939273" y="4491895"/>
                    <a:pt x="3857548" y="4485323"/>
                    <a:pt x="3777538" y="4468273"/>
                  </a:cubicBezTo>
                  <a:cubicBezTo>
                    <a:pt x="3639807" y="4438936"/>
                    <a:pt x="3509028" y="4378738"/>
                    <a:pt x="3411207" y="4277868"/>
                  </a:cubicBezTo>
                  <a:cubicBezTo>
                    <a:pt x="3323958" y="4187857"/>
                    <a:pt x="3270236" y="4072414"/>
                    <a:pt x="3215944" y="3958971"/>
                  </a:cubicBezTo>
                  <a:cubicBezTo>
                    <a:pt x="3161842" y="3845909"/>
                    <a:pt x="3106407" y="3733419"/>
                    <a:pt x="3056400" y="3618548"/>
                  </a:cubicBezTo>
                  <a:cubicBezTo>
                    <a:pt x="3013728" y="3520631"/>
                    <a:pt x="2975152" y="3420237"/>
                    <a:pt x="2963341" y="3314319"/>
                  </a:cubicBezTo>
                  <a:cubicBezTo>
                    <a:pt x="2946672" y="3164205"/>
                    <a:pt x="2985249" y="3015329"/>
                    <a:pt x="3029825" y="2870454"/>
                  </a:cubicBezTo>
                  <a:cubicBezTo>
                    <a:pt x="3072498" y="2731865"/>
                    <a:pt x="3122790" y="2590895"/>
                    <a:pt x="3094595" y="2449830"/>
                  </a:cubicBezTo>
                  <a:cubicBezTo>
                    <a:pt x="3078879" y="2371154"/>
                    <a:pt x="3040112" y="2298383"/>
                    <a:pt x="2979915" y="2245328"/>
                  </a:cubicBezTo>
                  <a:cubicBezTo>
                    <a:pt x="2939814" y="2209991"/>
                    <a:pt x="2892094" y="2185035"/>
                    <a:pt x="2843707" y="2162175"/>
                  </a:cubicBezTo>
                  <a:cubicBezTo>
                    <a:pt x="2744075" y="2115312"/>
                    <a:pt x="2639110" y="2075212"/>
                    <a:pt x="2529668" y="2080736"/>
                  </a:cubicBezTo>
                  <a:cubicBezTo>
                    <a:pt x="2463469" y="2084070"/>
                    <a:pt x="2399651" y="2103882"/>
                    <a:pt x="2336977" y="2125599"/>
                  </a:cubicBezTo>
                  <a:cubicBezTo>
                    <a:pt x="2233059" y="2161604"/>
                    <a:pt x="2130094" y="2203133"/>
                    <a:pt x="2044559" y="2271903"/>
                  </a:cubicBezTo>
                  <a:cubicBezTo>
                    <a:pt x="2030177" y="2283524"/>
                    <a:pt x="2016175" y="2295906"/>
                    <a:pt x="2007317" y="2312099"/>
                  </a:cubicBezTo>
                  <a:cubicBezTo>
                    <a:pt x="1997315" y="2330291"/>
                    <a:pt x="1994934" y="2351532"/>
                    <a:pt x="1999030" y="2371916"/>
                  </a:cubicBezTo>
                  <a:cubicBezTo>
                    <a:pt x="2011508" y="2434019"/>
                    <a:pt x="2079040" y="2461165"/>
                    <a:pt x="2129427" y="2502408"/>
                  </a:cubicBezTo>
                  <a:cubicBezTo>
                    <a:pt x="2170766" y="2536222"/>
                    <a:pt x="2202103" y="2580418"/>
                    <a:pt x="2226582" y="2627948"/>
                  </a:cubicBezTo>
                  <a:cubicBezTo>
                    <a:pt x="2251538" y="2676335"/>
                    <a:pt x="2269254" y="2728341"/>
                    <a:pt x="2273064" y="2782538"/>
                  </a:cubicBezTo>
                  <a:cubicBezTo>
                    <a:pt x="2278589" y="2859786"/>
                    <a:pt x="2256395" y="2937605"/>
                    <a:pt x="2203246" y="2993612"/>
                  </a:cubicBezTo>
                  <a:cubicBezTo>
                    <a:pt x="2178957" y="3019235"/>
                    <a:pt x="2149144" y="3039047"/>
                    <a:pt x="2115140" y="3048476"/>
                  </a:cubicBezTo>
                  <a:cubicBezTo>
                    <a:pt x="2060752" y="3063526"/>
                    <a:pt x="2003507" y="3049905"/>
                    <a:pt x="1952262" y="3025235"/>
                  </a:cubicBezTo>
                  <a:cubicBezTo>
                    <a:pt x="1889873" y="2995136"/>
                    <a:pt x="1836724" y="2948369"/>
                    <a:pt x="1801100" y="2888933"/>
                  </a:cubicBezTo>
                  <a:cubicBezTo>
                    <a:pt x="1764239" y="2827591"/>
                    <a:pt x="1748237" y="2756630"/>
                    <a:pt x="1722995" y="2689479"/>
                  </a:cubicBezTo>
                  <a:cubicBezTo>
                    <a:pt x="1706993" y="2646903"/>
                    <a:pt x="1686896" y="2605088"/>
                    <a:pt x="1653177" y="2574798"/>
                  </a:cubicBezTo>
                  <a:cubicBezTo>
                    <a:pt x="1611839" y="2537555"/>
                    <a:pt x="1555260" y="2522315"/>
                    <a:pt x="1500301" y="2531555"/>
                  </a:cubicBezTo>
                  <a:cubicBezTo>
                    <a:pt x="1452295" y="2539651"/>
                    <a:pt x="1409718" y="2565749"/>
                    <a:pt x="1364093" y="2583085"/>
                  </a:cubicBezTo>
                  <a:cubicBezTo>
                    <a:pt x="1308944" y="2603945"/>
                    <a:pt x="1249984" y="2611374"/>
                    <a:pt x="1191310" y="2618041"/>
                  </a:cubicBezTo>
                  <a:cubicBezTo>
                    <a:pt x="1047197" y="2634424"/>
                    <a:pt x="901274" y="2646236"/>
                    <a:pt x="759351" y="2618041"/>
                  </a:cubicBezTo>
                  <a:cubicBezTo>
                    <a:pt x="670388" y="2600325"/>
                    <a:pt x="585329" y="2567083"/>
                    <a:pt x="506843" y="2521649"/>
                  </a:cubicBezTo>
                  <a:cubicBezTo>
                    <a:pt x="425595" y="2474595"/>
                    <a:pt x="352253" y="2414778"/>
                    <a:pt x="290816" y="2343817"/>
                  </a:cubicBezTo>
                  <a:cubicBezTo>
                    <a:pt x="219284" y="2261140"/>
                    <a:pt x="165753" y="2164937"/>
                    <a:pt x="126320" y="2062925"/>
                  </a:cubicBezTo>
                  <a:cubicBezTo>
                    <a:pt x="68503" y="1913192"/>
                    <a:pt x="42500" y="1753838"/>
                    <a:pt x="24021" y="1594295"/>
                  </a:cubicBezTo>
                  <a:cubicBezTo>
                    <a:pt x="6590" y="1443609"/>
                    <a:pt x="-3411" y="1292066"/>
                    <a:pt x="1066" y="1140428"/>
                  </a:cubicBezTo>
                  <a:cubicBezTo>
                    <a:pt x="6305" y="962882"/>
                    <a:pt x="31927" y="786289"/>
                    <a:pt x="87172" y="617601"/>
                  </a:cubicBezTo>
                  <a:cubicBezTo>
                    <a:pt x="129272" y="489014"/>
                    <a:pt x="190423" y="367951"/>
                    <a:pt x="256526" y="249936"/>
                  </a:cubicBezTo>
                  <a:cubicBezTo>
                    <a:pt x="281577" y="205645"/>
                    <a:pt x="431786" y="41243"/>
                    <a:pt x="461504" y="0"/>
                  </a:cubicBezTo>
                </a:path>
              </a:pathLst>
            </a:custGeom>
            <a:noFill/>
            <a:ln w="9525" cap="rnd">
              <a:solidFill>
                <a:schemeClr val="bg2">
                  <a:alpha val="2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0B2BA2F3-A842-4EA4-8CB8-FD66BD1CE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72372" y="1004887"/>
              <a:ext cx="4844417" cy="4402074"/>
            </a:xfrm>
            <a:custGeom>
              <a:avLst/>
              <a:gdLst>
                <a:gd name="connsiteX0" fmla="*/ 486254 w 4844417"/>
                <a:gd name="connsiteY0" fmla="*/ 0 h 4402074"/>
                <a:gd name="connsiteX1" fmla="*/ 223364 w 4844417"/>
                <a:gd name="connsiteY1" fmla="*/ 286226 h 4402074"/>
                <a:gd name="connsiteX2" fmla="*/ 67821 w 4844417"/>
                <a:gd name="connsiteY2" fmla="*/ 699135 h 4402074"/>
                <a:gd name="connsiteX3" fmla="*/ 3 w 4844417"/>
                <a:gd name="connsiteY3" fmla="*/ 1273683 h 4402074"/>
                <a:gd name="connsiteX4" fmla="*/ 135543 w 4844417"/>
                <a:gd name="connsiteY4" fmla="*/ 2031683 h 4402074"/>
                <a:gd name="connsiteX5" fmla="*/ 297088 w 4844417"/>
                <a:gd name="connsiteY5" fmla="*/ 2312956 h 4402074"/>
                <a:gd name="connsiteX6" fmla="*/ 582171 w 4844417"/>
                <a:gd name="connsiteY6" fmla="*/ 2518410 h 4402074"/>
                <a:gd name="connsiteX7" fmla="*/ 972982 w 4844417"/>
                <a:gd name="connsiteY7" fmla="*/ 2518410 h 4402074"/>
                <a:gd name="connsiteX8" fmla="*/ 1389700 w 4844417"/>
                <a:gd name="connsiteY8" fmla="*/ 2350484 h 4402074"/>
                <a:gd name="connsiteX9" fmla="*/ 1665544 w 4844417"/>
                <a:gd name="connsiteY9" fmla="*/ 2204180 h 4402074"/>
                <a:gd name="connsiteX10" fmla="*/ 2180656 w 4844417"/>
                <a:gd name="connsiteY10" fmla="*/ 1966436 h 4402074"/>
                <a:gd name="connsiteX11" fmla="*/ 2499649 w 4844417"/>
                <a:gd name="connsiteY11" fmla="*/ 1926527 h 4402074"/>
                <a:gd name="connsiteX12" fmla="*/ 2867695 w 4844417"/>
                <a:gd name="connsiteY12" fmla="*/ 2041303 h 4402074"/>
                <a:gd name="connsiteX13" fmla="*/ 3100295 w 4844417"/>
                <a:gd name="connsiteY13" fmla="*/ 2147602 h 4402074"/>
                <a:gd name="connsiteX14" fmla="*/ 3275174 w 4844417"/>
                <a:gd name="connsiteY14" fmla="*/ 2370582 h 4402074"/>
                <a:gd name="connsiteX15" fmla="*/ 3246123 w 4844417"/>
                <a:gd name="connsiteY15" fmla="*/ 2631948 h 4402074"/>
                <a:gd name="connsiteX16" fmla="*/ 3102581 w 4844417"/>
                <a:gd name="connsiteY16" fmla="*/ 2947892 h 4402074"/>
                <a:gd name="connsiteX17" fmla="*/ 3070958 w 4844417"/>
                <a:gd name="connsiteY17" fmla="*/ 3462052 h 4402074"/>
                <a:gd name="connsiteX18" fmla="*/ 3194402 w 4844417"/>
                <a:gd name="connsiteY18" fmla="*/ 3792379 h 4402074"/>
                <a:gd name="connsiteX19" fmla="*/ 3329371 w 4844417"/>
                <a:gd name="connsiteY19" fmla="*/ 4048030 h 4402074"/>
                <a:gd name="connsiteX20" fmla="*/ 3539017 w 4844417"/>
                <a:gd name="connsiteY20" fmla="*/ 4257771 h 4402074"/>
                <a:gd name="connsiteX21" fmla="*/ 3911254 w 4844417"/>
                <a:gd name="connsiteY21" fmla="*/ 4353592 h 4402074"/>
                <a:gd name="connsiteX22" fmla="*/ 4272632 w 4844417"/>
                <a:gd name="connsiteY22" fmla="*/ 4353592 h 4402074"/>
                <a:gd name="connsiteX23" fmla="*/ 4528760 w 4844417"/>
                <a:gd name="connsiteY23" fmla="*/ 4368832 h 4402074"/>
                <a:gd name="connsiteX24" fmla="*/ 4844418 w 4844417"/>
                <a:gd name="connsiteY24" fmla="*/ 4402074 h 4402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844417" h="4402074">
                  <a:moveTo>
                    <a:pt x="486254" y="0"/>
                  </a:moveTo>
                  <a:cubicBezTo>
                    <a:pt x="486254" y="0"/>
                    <a:pt x="289182" y="178689"/>
                    <a:pt x="223364" y="286226"/>
                  </a:cubicBezTo>
                  <a:cubicBezTo>
                    <a:pt x="146116" y="412337"/>
                    <a:pt x="101825" y="555022"/>
                    <a:pt x="67821" y="699135"/>
                  </a:cubicBezTo>
                  <a:cubicBezTo>
                    <a:pt x="23434" y="887540"/>
                    <a:pt x="289" y="1080135"/>
                    <a:pt x="3" y="1273683"/>
                  </a:cubicBezTo>
                  <a:cubicBezTo>
                    <a:pt x="-378" y="1532668"/>
                    <a:pt x="38865" y="1791748"/>
                    <a:pt x="135543" y="2031683"/>
                  </a:cubicBezTo>
                  <a:cubicBezTo>
                    <a:pt x="176215" y="2132648"/>
                    <a:pt x="227650" y="2229231"/>
                    <a:pt x="297088" y="2312956"/>
                  </a:cubicBezTo>
                  <a:cubicBezTo>
                    <a:pt x="373383" y="2404967"/>
                    <a:pt x="469014" y="2480882"/>
                    <a:pt x="582171" y="2518410"/>
                  </a:cubicBezTo>
                  <a:cubicBezTo>
                    <a:pt x="708091" y="2560130"/>
                    <a:pt x="843727" y="2550605"/>
                    <a:pt x="972982" y="2518410"/>
                  </a:cubicBezTo>
                  <a:cubicBezTo>
                    <a:pt x="1118714" y="2482120"/>
                    <a:pt x="1255874" y="2419160"/>
                    <a:pt x="1389700" y="2350484"/>
                  </a:cubicBezTo>
                  <a:cubicBezTo>
                    <a:pt x="1482283" y="2302955"/>
                    <a:pt x="1574104" y="2253996"/>
                    <a:pt x="1665544" y="2204180"/>
                  </a:cubicBezTo>
                  <a:cubicBezTo>
                    <a:pt x="1832137" y="2113407"/>
                    <a:pt x="1999586" y="2022348"/>
                    <a:pt x="2180656" y="1966436"/>
                  </a:cubicBezTo>
                  <a:cubicBezTo>
                    <a:pt x="2284288" y="1934432"/>
                    <a:pt x="2392016" y="1915478"/>
                    <a:pt x="2499649" y="1926527"/>
                  </a:cubicBezTo>
                  <a:cubicBezTo>
                    <a:pt x="2627950" y="1939671"/>
                    <a:pt x="2747108" y="1994535"/>
                    <a:pt x="2867695" y="2041303"/>
                  </a:cubicBezTo>
                  <a:cubicBezTo>
                    <a:pt x="2947514" y="2072259"/>
                    <a:pt x="3028667" y="2100929"/>
                    <a:pt x="3100295" y="2147602"/>
                  </a:cubicBezTo>
                  <a:cubicBezTo>
                    <a:pt x="3182401" y="2201037"/>
                    <a:pt x="3250980" y="2276189"/>
                    <a:pt x="3275174" y="2370582"/>
                  </a:cubicBezTo>
                  <a:cubicBezTo>
                    <a:pt x="3297367" y="2457450"/>
                    <a:pt x="3278508" y="2547747"/>
                    <a:pt x="3246123" y="2631948"/>
                  </a:cubicBezTo>
                  <a:cubicBezTo>
                    <a:pt x="3204403" y="2740057"/>
                    <a:pt x="3142872" y="2839307"/>
                    <a:pt x="3102581" y="2947892"/>
                  </a:cubicBezTo>
                  <a:cubicBezTo>
                    <a:pt x="3041621" y="3112103"/>
                    <a:pt x="3032668" y="3291173"/>
                    <a:pt x="3070958" y="3462052"/>
                  </a:cubicBezTo>
                  <a:cubicBezTo>
                    <a:pt x="3096771" y="3577019"/>
                    <a:pt x="3145063" y="3685223"/>
                    <a:pt x="3194402" y="3792379"/>
                  </a:cubicBezTo>
                  <a:cubicBezTo>
                    <a:pt x="3234788" y="3880104"/>
                    <a:pt x="3276127" y="3967639"/>
                    <a:pt x="3329371" y="4048030"/>
                  </a:cubicBezTo>
                  <a:cubicBezTo>
                    <a:pt x="3384712" y="4131564"/>
                    <a:pt x="3453196" y="4206335"/>
                    <a:pt x="3539017" y="4257771"/>
                  </a:cubicBezTo>
                  <a:cubicBezTo>
                    <a:pt x="3650364" y="4324541"/>
                    <a:pt x="3781142" y="4346924"/>
                    <a:pt x="3911254" y="4353592"/>
                  </a:cubicBezTo>
                  <a:cubicBezTo>
                    <a:pt x="4031554" y="4359783"/>
                    <a:pt x="4152141" y="4351878"/>
                    <a:pt x="4272632" y="4353592"/>
                  </a:cubicBezTo>
                  <a:cubicBezTo>
                    <a:pt x="4358167" y="4354830"/>
                    <a:pt x="4443511" y="4361593"/>
                    <a:pt x="4528760" y="4368832"/>
                  </a:cubicBezTo>
                  <a:cubicBezTo>
                    <a:pt x="4634201" y="4377785"/>
                    <a:pt x="4739738" y="4386644"/>
                    <a:pt x="4844418" y="4402074"/>
                  </a:cubicBezTo>
                </a:path>
              </a:pathLst>
            </a:custGeom>
            <a:noFill/>
            <a:ln w="9525" cap="rnd">
              <a:solidFill>
                <a:schemeClr val="bg2">
                  <a:alpha val="2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11968F54-9FAB-433B-B990-0552F58E04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53707" y="1004887"/>
              <a:ext cx="3915933" cy="2452322"/>
            </a:xfrm>
            <a:custGeom>
              <a:avLst/>
              <a:gdLst>
                <a:gd name="connsiteX0" fmla="*/ 540651 w 3915933"/>
                <a:gd name="connsiteY0" fmla="*/ 0 h 2452322"/>
                <a:gd name="connsiteX1" fmla="*/ 235470 w 3915933"/>
                <a:gd name="connsiteY1" fmla="*/ 274320 h 2452322"/>
                <a:gd name="connsiteX2" fmla="*/ 103929 w 3915933"/>
                <a:gd name="connsiteY2" fmla="*/ 537496 h 2452322"/>
                <a:gd name="connsiteX3" fmla="*/ 2869 w 3915933"/>
                <a:gd name="connsiteY3" fmla="*/ 998792 h 2452322"/>
                <a:gd name="connsiteX4" fmla="*/ 59638 w 3915933"/>
                <a:gd name="connsiteY4" fmla="*/ 1582007 h 2452322"/>
                <a:gd name="connsiteX5" fmla="*/ 139934 w 3915933"/>
                <a:gd name="connsiteY5" fmla="*/ 1897856 h 2452322"/>
                <a:gd name="connsiteX6" fmla="*/ 258996 w 3915933"/>
                <a:gd name="connsiteY6" fmla="*/ 2195703 h 2452322"/>
                <a:gd name="connsiteX7" fmla="*/ 495788 w 3915933"/>
                <a:gd name="connsiteY7" fmla="*/ 2417350 h 2452322"/>
                <a:gd name="connsiteX8" fmla="*/ 627328 w 3915933"/>
                <a:gd name="connsiteY8" fmla="*/ 2450592 h 2452322"/>
                <a:gd name="connsiteX9" fmla="*/ 1170063 w 3915933"/>
                <a:gd name="connsiteY9" fmla="*/ 2249710 h 2452322"/>
                <a:gd name="connsiteX10" fmla="*/ 1352847 w 3915933"/>
                <a:gd name="connsiteY10" fmla="*/ 2102834 h 2452322"/>
                <a:gd name="connsiteX11" fmla="*/ 1978735 w 3915933"/>
                <a:gd name="connsiteY11" fmla="*/ 1834134 h 2452322"/>
                <a:gd name="connsiteX12" fmla="*/ 2306872 w 3915933"/>
                <a:gd name="connsiteY12" fmla="*/ 1789843 h 2452322"/>
                <a:gd name="connsiteX13" fmla="*/ 2731972 w 3915933"/>
                <a:gd name="connsiteY13" fmla="*/ 1870234 h 2452322"/>
                <a:gd name="connsiteX14" fmla="*/ 3172313 w 3915933"/>
                <a:gd name="connsiteY14" fmla="*/ 2021205 h 2452322"/>
                <a:gd name="connsiteX15" fmla="*/ 3573887 w 3915933"/>
                <a:gd name="connsiteY15" fmla="*/ 2010156 h 2452322"/>
                <a:gd name="connsiteX16" fmla="*/ 3860494 w 3915933"/>
                <a:gd name="connsiteY16" fmla="*/ 1867472 h 2452322"/>
                <a:gd name="connsiteX17" fmla="*/ 3913072 w 3915933"/>
                <a:gd name="connsiteY17" fmla="*/ 1652778 h 2452322"/>
                <a:gd name="connsiteX18" fmla="*/ 3681805 w 3915933"/>
                <a:gd name="connsiteY18" fmla="*/ 1295400 h 2452322"/>
                <a:gd name="connsiteX19" fmla="*/ 3029533 w 3915933"/>
                <a:gd name="connsiteY19" fmla="*/ 812197 h 2452322"/>
                <a:gd name="connsiteX20" fmla="*/ 2789789 w 3915933"/>
                <a:gd name="connsiteY20" fmla="*/ 668941 h 2452322"/>
                <a:gd name="connsiteX21" fmla="*/ 2510135 w 3915933"/>
                <a:gd name="connsiteY21" fmla="*/ 498539 h 2452322"/>
                <a:gd name="connsiteX22" fmla="*/ 2281630 w 3915933"/>
                <a:gd name="connsiteY22" fmla="*/ 355854 h 2452322"/>
                <a:gd name="connsiteX23" fmla="*/ 2002357 w 3915933"/>
                <a:gd name="connsiteY23" fmla="*/ 161544 h 2452322"/>
                <a:gd name="connsiteX24" fmla="*/ 1726037 w 3915933"/>
                <a:gd name="connsiteY24" fmla="*/ 0 h 2452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15933" h="2452322">
                  <a:moveTo>
                    <a:pt x="540651" y="0"/>
                  </a:moveTo>
                  <a:cubicBezTo>
                    <a:pt x="540651" y="0"/>
                    <a:pt x="298906" y="176213"/>
                    <a:pt x="235470" y="274320"/>
                  </a:cubicBezTo>
                  <a:cubicBezTo>
                    <a:pt x="182130" y="356997"/>
                    <a:pt x="139172" y="445675"/>
                    <a:pt x="103929" y="537496"/>
                  </a:cubicBezTo>
                  <a:cubicBezTo>
                    <a:pt x="47160" y="685324"/>
                    <a:pt x="12585" y="840772"/>
                    <a:pt x="2869" y="998792"/>
                  </a:cubicBezTo>
                  <a:cubicBezTo>
                    <a:pt x="-9228" y="1194530"/>
                    <a:pt x="18300" y="1390079"/>
                    <a:pt x="59638" y="1582007"/>
                  </a:cubicBezTo>
                  <a:cubicBezTo>
                    <a:pt x="82498" y="1688211"/>
                    <a:pt x="110121" y="1793367"/>
                    <a:pt x="139934" y="1897856"/>
                  </a:cubicBezTo>
                  <a:cubicBezTo>
                    <a:pt x="169461" y="2001393"/>
                    <a:pt x="202894" y="2104073"/>
                    <a:pt x="258996" y="2195703"/>
                  </a:cubicBezTo>
                  <a:cubicBezTo>
                    <a:pt x="316623" y="2289810"/>
                    <a:pt x="395585" y="2371725"/>
                    <a:pt x="495788" y="2417350"/>
                  </a:cubicBezTo>
                  <a:cubicBezTo>
                    <a:pt x="537317" y="2436305"/>
                    <a:pt x="581799" y="2446973"/>
                    <a:pt x="627328" y="2450592"/>
                  </a:cubicBezTo>
                  <a:cubicBezTo>
                    <a:pt x="824686" y="2466404"/>
                    <a:pt x="1012233" y="2371820"/>
                    <a:pt x="1170063" y="2249710"/>
                  </a:cubicBezTo>
                  <a:cubicBezTo>
                    <a:pt x="1231975" y="2201894"/>
                    <a:pt x="1290554" y="2150174"/>
                    <a:pt x="1352847" y="2102834"/>
                  </a:cubicBezTo>
                  <a:cubicBezTo>
                    <a:pt x="1535346" y="1964246"/>
                    <a:pt x="1755564" y="1887760"/>
                    <a:pt x="1978735" y="1834134"/>
                  </a:cubicBezTo>
                  <a:cubicBezTo>
                    <a:pt x="2086558" y="1808226"/>
                    <a:pt x="2196096" y="1789462"/>
                    <a:pt x="2306872" y="1789843"/>
                  </a:cubicBezTo>
                  <a:cubicBezTo>
                    <a:pt x="2451842" y="1790319"/>
                    <a:pt x="2594812" y="1822514"/>
                    <a:pt x="2731972" y="1870234"/>
                  </a:cubicBezTo>
                  <a:cubicBezTo>
                    <a:pt x="2879038" y="1921383"/>
                    <a:pt x="3019627" y="1991963"/>
                    <a:pt x="3172313" y="2021205"/>
                  </a:cubicBezTo>
                  <a:cubicBezTo>
                    <a:pt x="3305091" y="2046732"/>
                    <a:pt x="3441204" y="2037017"/>
                    <a:pt x="3573887" y="2010156"/>
                  </a:cubicBezTo>
                  <a:cubicBezTo>
                    <a:pt x="3682567" y="1988153"/>
                    <a:pt x="3793724" y="1954435"/>
                    <a:pt x="3860494" y="1867472"/>
                  </a:cubicBezTo>
                  <a:cubicBezTo>
                    <a:pt x="3907167" y="1806607"/>
                    <a:pt x="3923073" y="1728978"/>
                    <a:pt x="3913072" y="1652778"/>
                  </a:cubicBezTo>
                  <a:cubicBezTo>
                    <a:pt x="3894118" y="1508570"/>
                    <a:pt x="3788866" y="1396079"/>
                    <a:pt x="3681805" y="1295400"/>
                  </a:cubicBezTo>
                  <a:cubicBezTo>
                    <a:pt x="3484162" y="1109472"/>
                    <a:pt x="3261277" y="953548"/>
                    <a:pt x="3029533" y="812197"/>
                  </a:cubicBezTo>
                  <a:cubicBezTo>
                    <a:pt x="2949999" y="763715"/>
                    <a:pt x="2869704" y="716661"/>
                    <a:pt x="2789789" y="668941"/>
                  </a:cubicBezTo>
                  <a:cubicBezTo>
                    <a:pt x="2696063" y="612934"/>
                    <a:pt x="2603289" y="555403"/>
                    <a:pt x="2510135" y="498539"/>
                  </a:cubicBezTo>
                  <a:cubicBezTo>
                    <a:pt x="2433459" y="451771"/>
                    <a:pt x="2356592" y="405384"/>
                    <a:pt x="2281630" y="355854"/>
                  </a:cubicBezTo>
                  <a:cubicBezTo>
                    <a:pt x="2187047" y="293370"/>
                    <a:pt x="2095988" y="225457"/>
                    <a:pt x="2002357" y="161544"/>
                  </a:cubicBezTo>
                  <a:cubicBezTo>
                    <a:pt x="1892439" y="86487"/>
                    <a:pt x="1726037" y="0"/>
                    <a:pt x="1726037" y="0"/>
                  </a:cubicBezTo>
                </a:path>
              </a:pathLst>
            </a:custGeom>
            <a:noFill/>
            <a:ln w="9525" cap="rnd">
              <a:solidFill>
                <a:schemeClr val="bg2">
                  <a:alpha val="25000"/>
                </a:schemeClr>
              </a:solidFill>
              <a:prstDash val="lgDash"/>
              <a:round/>
            </a:ln>
          </p:spPr>
          <p:txBody>
            <a:bodyPr rtlCol="0" anchor="ctr"/>
            <a:lstStyle/>
            <a:p>
              <a:endParaRPr lang="en-US"/>
            </a:p>
          </p:txBody>
        </p:sp>
        <p:grpSp>
          <p:nvGrpSpPr>
            <p:cNvPr id="21" name="Graphic 3">
              <a:extLst>
                <a:ext uri="{FF2B5EF4-FFF2-40B4-BE49-F238E27FC236}">
                  <a16:creationId xmlns:a16="http://schemas.microsoft.com/office/drawing/2014/main" id="{7DF11618-754F-4C58-94AD-F7AA3530D6A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538537" y="995362"/>
              <a:ext cx="3521990" cy="2074884"/>
              <a:chOff x="3538537" y="995362"/>
              <a:chExt cx="3521990" cy="2074884"/>
            </a:xfrm>
            <a:noFill/>
          </p:grpSpPr>
          <p:sp>
            <p:nvSpPr>
              <p:cNvPr id="34" name="Freeform: Shape 33">
                <a:extLst>
                  <a:ext uri="{FF2B5EF4-FFF2-40B4-BE49-F238E27FC236}">
                    <a16:creationId xmlns:a16="http://schemas.microsoft.com/office/drawing/2014/main" id="{F890D7E4-2E90-4189-AA14-2693B94739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537" y="995362"/>
                <a:ext cx="9525" cy="9525"/>
              </a:xfrm>
              <a:custGeom>
                <a:avLst/>
                <a:gdLst/>
                <a:ahLst/>
                <a:cxnLst/>
                <a:rect l="l" t="t" r="r" b="b"/>
                <a:pathLst>
                  <a:path w="9525" h="9525"/>
                </a:pathLst>
              </a:custGeom>
              <a:noFill/>
              <a:ln w="9525" cap="rnd">
                <a:solidFill>
                  <a:schemeClr val="bg2">
                    <a:alpha val="2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3D53848D-8416-4C24-A2D1-CB2D5EF4B1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537" y="995362"/>
                <a:ext cx="9525" cy="9525"/>
              </a:xfrm>
              <a:custGeom>
                <a:avLst/>
                <a:gdLst/>
                <a:ahLst/>
                <a:cxnLst/>
                <a:rect l="l" t="t" r="r" b="b"/>
                <a:pathLst>
                  <a:path w="9525" h="9525"/>
                </a:pathLst>
              </a:custGeom>
              <a:noFill/>
              <a:ln w="9525" cap="rnd">
                <a:solidFill>
                  <a:schemeClr val="bg2">
                    <a:alpha val="2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D5C6ABEA-3701-4591-9F7A-DF96C707B2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537" y="995362"/>
                <a:ext cx="9525" cy="9525"/>
              </a:xfrm>
              <a:custGeom>
                <a:avLst/>
                <a:gdLst/>
                <a:ahLst/>
                <a:cxnLst/>
                <a:rect l="l" t="t" r="r" b="b"/>
                <a:pathLst>
                  <a:path w="9525" h="9525"/>
                </a:pathLst>
              </a:custGeom>
              <a:noFill/>
              <a:ln w="9525" cap="rnd">
                <a:solidFill>
                  <a:schemeClr val="bg2">
                    <a:alpha val="2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8BABF3D0-6D14-430A-8648-AA359FF6D4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23749" y="1004791"/>
                <a:ext cx="2567851" cy="1647045"/>
              </a:xfrm>
              <a:custGeom>
                <a:avLst/>
                <a:gdLst>
                  <a:gd name="connsiteX0" fmla="*/ 630083 w 2567851"/>
                  <a:gd name="connsiteY0" fmla="*/ 95 h 1647045"/>
                  <a:gd name="connsiteX1" fmla="*/ 124686 w 2567851"/>
                  <a:gd name="connsiteY1" fmla="*/ 410718 h 1647045"/>
                  <a:gd name="connsiteX2" fmla="*/ 26674 w 2567851"/>
                  <a:gd name="connsiteY2" fmla="*/ 689991 h 1647045"/>
                  <a:gd name="connsiteX3" fmla="*/ 1718 w 2567851"/>
                  <a:gd name="connsiteY3" fmla="*/ 974217 h 1647045"/>
                  <a:gd name="connsiteX4" fmla="*/ 56582 w 2567851"/>
                  <a:gd name="connsiteY4" fmla="*/ 1208627 h 1647045"/>
                  <a:gd name="connsiteX5" fmla="*/ 212792 w 2567851"/>
                  <a:gd name="connsiteY5" fmla="*/ 1443038 h 1647045"/>
                  <a:gd name="connsiteX6" fmla="*/ 385576 w 2567851"/>
                  <a:gd name="connsiteY6" fmla="*/ 1590961 h 1647045"/>
                  <a:gd name="connsiteX7" fmla="*/ 528451 w 2567851"/>
                  <a:gd name="connsiteY7" fmla="*/ 1645825 h 1647045"/>
                  <a:gd name="connsiteX8" fmla="*/ 739430 w 2567851"/>
                  <a:gd name="connsiteY8" fmla="*/ 1604296 h 1647045"/>
                  <a:gd name="connsiteX9" fmla="*/ 1023560 w 2567851"/>
                  <a:gd name="connsiteY9" fmla="*/ 1517809 h 1647045"/>
                  <a:gd name="connsiteX10" fmla="*/ 1384082 w 2567851"/>
                  <a:gd name="connsiteY10" fmla="*/ 1394841 h 1647045"/>
                  <a:gd name="connsiteX11" fmla="*/ 1872619 w 2567851"/>
                  <a:gd name="connsiteY11" fmla="*/ 1318355 h 1647045"/>
                  <a:gd name="connsiteX12" fmla="*/ 2169989 w 2567851"/>
                  <a:gd name="connsiteY12" fmla="*/ 1359884 h 1647045"/>
                  <a:gd name="connsiteX13" fmla="*/ 2331152 w 2567851"/>
                  <a:gd name="connsiteY13" fmla="*/ 1359884 h 1647045"/>
                  <a:gd name="connsiteX14" fmla="*/ 2500602 w 2567851"/>
                  <a:gd name="connsiteY14" fmla="*/ 1351598 h 1647045"/>
                  <a:gd name="connsiteX15" fmla="*/ 2557085 w 2567851"/>
                  <a:gd name="connsiteY15" fmla="*/ 1316641 h 1647045"/>
                  <a:gd name="connsiteX16" fmla="*/ 2533844 w 2567851"/>
                  <a:gd name="connsiteY16" fmla="*/ 1195292 h 1647045"/>
                  <a:gd name="connsiteX17" fmla="*/ 2312864 w 2567851"/>
                  <a:gd name="connsiteY17" fmla="*/ 1005745 h 1647045"/>
                  <a:gd name="connsiteX18" fmla="*/ 1980537 w 2567851"/>
                  <a:gd name="connsiteY18" fmla="*/ 763048 h 1647045"/>
                  <a:gd name="connsiteX19" fmla="*/ 1706408 w 2567851"/>
                  <a:gd name="connsiteY19" fmla="*/ 548640 h 1647045"/>
                  <a:gd name="connsiteX20" fmla="*/ 1422372 w 2567851"/>
                  <a:gd name="connsiteY20" fmla="*/ 328803 h 1647045"/>
                  <a:gd name="connsiteX21" fmla="*/ 960695 w 2567851"/>
                  <a:gd name="connsiteY21" fmla="*/ 0 h 1647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567851" h="1647045">
                    <a:moveTo>
                      <a:pt x="630083" y="95"/>
                    </a:moveTo>
                    <a:cubicBezTo>
                      <a:pt x="431201" y="60008"/>
                      <a:pt x="185837" y="291751"/>
                      <a:pt x="124686" y="410718"/>
                    </a:cubicBezTo>
                    <a:cubicBezTo>
                      <a:pt x="79442" y="498920"/>
                      <a:pt x="47438" y="593027"/>
                      <a:pt x="26674" y="689991"/>
                    </a:cubicBezTo>
                    <a:cubicBezTo>
                      <a:pt x="6576" y="783431"/>
                      <a:pt x="-4473" y="878967"/>
                      <a:pt x="1718" y="974217"/>
                    </a:cubicBezTo>
                    <a:cubicBezTo>
                      <a:pt x="7052" y="1054894"/>
                      <a:pt x="24674" y="1134332"/>
                      <a:pt x="56582" y="1208627"/>
                    </a:cubicBezTo>
                    <a:cubicBezTo>
                      <a:pt x="93825" y="1295495"/>
                      <a:pt x="148975" y="1373219"/>
                      <a:pt x="212792" y="1443038"/>
                    </a:cubicBezTo>
                    <a:cubicBezTo>
                      <a:pt x="264227" y="1499330"/>
                      <a:pt x="320996" y="1550575"/>
                      <a:pt x="385576" y="1590961"/>
                    </a:cubicBezTo>
                    <a:cubicBezTo>
                      <a:pt x="429486" y="1618393"/>
                      <a:pt x="477111" y="1640681"/>
                      <a:pt x="528451" y="1645825"/>
                    </a:cubicBezTo>
                    <a:cubicBezTo>
                      <a:pt x="600460" y="1653064"/>
                      <a:pt x="670278" y="1626680"/>
                      <a:pt x="739430" y="1604296"/>
                    </a:cubicBezTo>
                    <a:cubicBezTo>
                      <a:pt x="833632" y="1573721"/>
                      <a:pt x="929453" y="1548479"/>
                      <a:pt x="1023560" y="1517809"/>
                    </a:cubicBezTo>
                    <a:cubicBezTo>
                      <a:pt x="1144337" y="1478471"/>
                      <a:pt x="1262924" y="1432846"/>
                      <a:pt x="1384082" y="1394841"/>
                    </a:cubicBezTo>
                    <a:cubicBezTo>
                      <a:pt x="1542959" y="1345025"/>
                      <a:pt x="1707074" y="1305497"/>
                      <a:pt x="1872619" y="1318355"/>
                    </a:cubicBezTo>
                    <a:cubicBezTo>
                      <a:pt x="1972536" y="1326071"/>
                      <a:pt x="2070072" y="1353312"/>
                      <a:pt x="2169989" y="1359884"/>
                    </a:cubicBezTo>
                    <a:cubicBezTo>
                      <a:pt x="2223615" y="1363409"/>
                      <a:pt x="2277431" y="1359503"/>
                      <a:pt x="2331152" y="1359884"/>
                    </a:cubicBezTo>
                    <a:cubicBezTo>
                      <a:pt x="2388112" y="1360265"/>
                      <a:pt x="2445738" y="1366076"/>
                      <a:pt x="2500602" y="1351598"/>
                    </a:cubicBezTo>
                    <a:cubicBezTo>
                      <a:pt x="2522986" y="1345692"/>
                      <a:pt x="2544322" y="1335691"/>
                      <a:pt x="2557085" y="1316641"/>
                    </a:cubicBezTo>
                    <a:cubicBezTo>
                      <a:pt x="2581850" y="1279874"/>
                      <a:pt x="2559562" y="1233202"/>
                      <a:pt x="2533844" y="1195292"/>
                    </a:cubicBezTo>
                    <a:cubicBezTo>
                      <a:pt x="2478790" y="1114330"/>
                      <a:pt x="2394208" y="1060990"/>
                      <a:pt x="2312864" y="1005745"/>
                    </a:cubicBezTo>
                    <a:cubicBezTo>
                      <a:pt x="2199326" y="928688"/>
                      <a:pt x="2089027" y="847058"/>
                      <a:pt x="1980537" y="763048"/>
                    </a:cubicBezTo>
                    <a:cubicBezTo>
                      <a:pt x="1888811" y="691991"/>
                      <a:pt x="1796514" y="621697"/>
                      <a:pt x="1706408" y="548640"/>
                    </a:cubicBezTo>
                    <a:cubicBezTo>
                      <a:pt x="1554865" y="425672"/>
                      <a:pt x="1572105" y="453866"/>
                      <a:pt x="1422372" y="328803"/>
                    </a:cubicBezTo>
                    <a:cubicBezTo>
                      <a:pt x="1381224" y="294418"/>
                      <a:pt x="1009749" y="21146"/>
                      <a:pt x="960695" y="0"/>
                    </a:cubicBezTo>
                  </a:path>
                </a:pathLst>
              </a:custGeom>
              <a:noFill/>
              <a:ln w="9525" cap="rnd">
                <a:solidFill>
                  <a:schemeClr val="bg2">
                    <a:alpha val="25000"/>
                  </a:schemeClr>
                </a:solidFill>
                <a:prstDash val="lgDash"/>
                <a:round/>
              </a:ln>
            </p:spPr>
            <p:txBody>
              <a:bodyPr rtlCol="0" anchor="ctr"/>
              <a:lstStyle/>
              <a:p>
                <a:endParaRPr lang="en-US"/>
              </a:p>
            </p:txBody>
          </p:sp>
          <p:sp>
            <p:nvSpPr>
              <p:cNvPr id="38" name="Freeform: Shape 37">
                <a:extLst>
                  <a:ext uri="{FF2B5EF4-FFF2-40B4-BE49-F238E27FC236}">
                    <a16:creationId xmlns:a16="http://schemas.microsoft.com/office/drawing/2014/main" id="{7C04F5C9-F7C6-4B5D-AA5A-252D9DDBAB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27427" y="1016602"/>
                <a:ext cx="1676495" cy="1223010"/>
              </a:xfrm>
              <a:custGeom>
                <a:avLst/>
                <a:gdLst>
                  <a:gd name="connsiteX0" fmla="*/ 1676495 w 1676495"/>
                  <a:gd name="connsiteY0" fmla="*/ 1223010 h 1223010"/>
                  <a:gd name="connsiteX1" fmla="*/ 1421702 w 1676495"/>
                  <a:gd name="connsiteY1" fmla="*/ 1000697 h 1223010"/>
                  <a:gd name="connsiteX2" fmla="*/ 1024604 w 1676495"/>
                  <a:gd name="connsiteY2" fmla="*/ 744665 h 1223010"/>
                  <a:gd name="connsiteX3" fmla="*/ 444722 w 1676495"/>
                  <a:gd name="connsiteY3" fmla="*/ 345758 h 1223010"/>
                  <a:gd name="connsiteX4" fmla="*/ 0 w 1676495"/>
                  <a:gd name="connsiteY4" fmla="*/ 0 h 1223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495" h="1223010">
                    <a:moveTo>
                      <a:pt x="1676495" y="1223010"/>
                    </a:moveTo>
                    <a:cubicBezTo>
                      <a:pt x="1603724" y="1136428"/>
                      <a:pt x="1514094" y="1066229"/>
                      <a:pt x="1421702" y="1000697"/>
                    </a:cubicBezTo>
                    <a:cubicBezTo>
                      <a:pt x="1293209" y="909638"/>
                      <a:pt x="1158526" y="827627"/>
                      <a:pt x="1024604" y="744665"/>
                    </a:cubicBezTo>
                    <a:cubicBezTo>
                      <a:pt x="824770" y="620935"/>
                      <a:pt x="623792" y="497681"/>
                      <a:pt x="444722" y="345758"/>
                    </a:cubicBezTo>
                    <a:cubicBezTo>
                      <a:pt x="330517" y="248888"/>
                      <a:pt x="135731" y="61722"/>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39" name="Freeform: Shape 38">
                <a:extLst>
                  <a:ext uri="{FF2B5EF4-FFF2-40B4-BE49-F238E27FC236}">
                    <a16:creationId xmlns:a16="http://schemas.microsoft.com/office/drawing/2014/main" id="{7337B922-7D88-47CA-A9FD-0841B373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031727" y="1004887"/>
                <a:ext cx="3028800" cy="2065359"/>
              </a:xfrm>
              <a:custGeom>
                <a:avLst/>
                <a:gdLst>
                  <a:gd name="connsiteX0" fmla="*/ 525127 w 3028800"/>
                  <a:gd name="connsiteY0" fmla="*/ 0 h 2065359"/>
                  <a:gd name="connsiteX1" fmla="*/ 256141 w 3028800"/>
                  <a:gd name="connsiteY1" fmla="*/ 229648 h 2065359"/>
                  <a:gd name="connsiteX2" fmla="*/ 115552 w 3028800"/>
                  <a:gd name="connsiteY2" fmla="*/ 438531 h 2065359"/>
                  <a:gd name="connsiteX3" fmla="*/ 29446 w 3028800"/>
                  <a:gd name="connsiteY3" fmla="*/ 723424 h 2065359"/>
                  <a:gd name="connsiteX4" fmla="*/ 776 w 3028800"/>
                  <a:gd name="connsiteY4" fmla="*/ 1034606 h 2065359"/>
                  <a:gd name="connsiteX5" fmla="*/ 48592 w 3028800"/>
                  <a:gd name="connsiteY5" fmla="*/ 1288352 h 2065359"/>
                  <a:gd name="connsiteX6" fmla="*/ 146699 w 3028800"/>
                  <a:gd name="connsiteY6" fmla="*/ 1496568 h 2065359"/>
                  <a:gd name="connsiteX7" fmla="*/ 254332 w 3028800"/>
                  <a:gd name="connsiteY7" fmla="*/ 1721549 h 2065359"/>
                  <a:gd name="connsiteX8" fmla="*/ 338056 w 3028800"/>
                  <a:gd name="connsiteY8" fmla="*/ 1905857 h 2065359"/>
                  <a:gd name="connsiteX9" fmla="*/ 407398 w 3028800"/>
                  <a:gd name="connsiteY9" fmla="*/ 2008823 h 2065359"/>
                  <a:gd name="connsiteX10" fmla="*/ 476740 w 3028800"/>
                  <a:gd name="connsiteY10" fmla="*/ 2059114 h 2065359"/>
                  <a:gd name="connsiteX11" fmla="*/ 596374 w 3028800"/>
                  <a:gd name="connsiteY11" fmla="*/ 2047113 h 2065359"/>
                  <a:gd name="connsiteX12" fmla="*/ 804496 w 3028800"/>
                  <a:gd name="connsiteY12" fmla="*/ 1903476 h 2065359"/>
                  <a:gd name="connsiteX13" fmla="*/ 1084435 w 3028800"/>
                  <a:gd name="connsiteY13" fmla="*/ 1721549 h 2065359"/>
                  <a:gd name="connsiteX14" fmla="*/ 1369138 w 3028800"/>
                  <a:gd name="connsiteY14" fmla="*/ 1611439 h 2065359"/>
                  <a:gd name="connsiteX15" fmla="*/ 1603643 w 3028800"/>
                  <a:gd name="connsiteY15" fmla="*/ 1554004 h 2065359"/>
                  <a:gd name="connsiteX16" fmla="*/ 1897966 w 3028800"/>
                  <a:gd name="connsiteY16" fmla="*/ 1498949 h 2065359"/>
                  <a:gd name="connsiteX17" fmla="*/ 2146759 w 3028800"/>
                  <a:gd name="connsiteY17" fmla="*/ 1513332 h 2065359"/>
                  <a:gd name="connsiteX18" fmla="*/ 2292682 w 3028800"/>
                  <a:gd name="connsiteY18" fmla="*/ 1537240 h 2065359"/>
                  <a:gd name="connsiteX19" fmla="*/ 2584623 w 3028800"/>
                  <a:gd name="connsiteY19" fmla="*/ 1594676 h 2065359"/>
                  <a:gd name="connsiteX20" fmla="*/ 2795126 w 3028800"/>
                  <a:gd name="connsiteY20" fmla="*/ 1620964 h 2065359"/>
                  <a:gd name="connsiteX21" fmla="*/ 2972005 w 3028800"/>
                  <a:gd name="connsiteY21" fmla="*/ 1234631 h 2065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28800" h="2065359">
                    <a:moveTo>
                      <a:pt x="525127" y="0"/>
                    </a:moveTo>
                    <a:cubicBezTo>
                      <a:pt x="525127" y="0"/>
                      <a:pt x="307386" y="172212"/>
                      <a:pt x="256141" y="229648"/>
                    </a:cubicBezTo>
                    <a:cubicBezTo>
                      <a:pt x="199944" y="292608"/>
                      <a:pt x="151843" y="362331"/>
                      <a:pt x="115552" y="438531"/>
                    </a:cubicBezTo>
                    <a:cubicBezTo>
                      <a:pt x="72785" y="528447"/>
                      <a:pt x="48115" y="625507"/>
                      <a:pt x="29446" y="723424"/>
                    </a:cubicBezTo>
                    <a:cubicBezTo>
                      <a:pt x="9825" y="826103"/>
                      <a:pt x="-3415" y="930212"/>
                      <a:pt x="776" y="1034606"/>
                    </a:cubicBezTo>
                    <a:cubicBezTo>
                      <a:pt x="4205" y="1121093"/>
                      <a:pt x="19159" y="1206913"/>
                      <a:pt x="48592" y="1288352"/>
                    </a:cubicBezTo>
                    <a:cubicBezTo>
                      <a:pt x="74785" y="1360551"/>
                      <a:pt x="111457" y="1428274"/>
                      <a:pt x="146699" y="1496568"/>
                    </a:cubicBezTo>
                    <a:cubicBezTo>
                      <a:pt x="184894" y="1570482"/>
                      <a:pt x="221185" y="1645349"/>
                      <a:pt x="254332" y="1721549"/>
                    </a:cubicBezTo>
                    <a:cubicBezTo>
                      <a:pt x="281287" y="1783461"/>
                      <a:pt x="306433" y="1846231"/>
                      <a:pt x="338056" y="1905857"/>
                    </a:cubicBezTo>
                    <a:cubicBezTo>
                      <a:pt x="357583" y="1942529"/>
                      <a:pt x="379776" y="1977866"/>
                      <a:pt x="407398" y="2008823"/>
                    </a:cubicBezTo>
                    <a:cubicBezTo>
                      <a:pt x="426829" y="2030539"/>
                      <a:pt x="449308" y="2049780"/>
                      <a:pt x="476740" y="2059114"/>
                    </a:cubicBezTo>
                    <a:cubicBezTo>
                      <a:pt x="515793" y="2072354"/>
                      <a:pt x="557893" y="2062734"/>
                      <a:pt x="596374" y="2047113"/>
                    </a:cubicBezTo>
                    <a:cubicBezTo>
                      <a:pt x="674860" y="2015300"/>
                      <a:pt x="738106" y="1956530"/>
                      <a:pt x="804496" y="1903476"/>
                    </a:cubicBezTo>
                    <a:cubicBezTo>
                      <a:pt x="891649" y="1833848"/>
                      <a:pt x="984804" y="1771841"/>
                      <a:pt x="1084435" y="1721549"/>
                    </a:cubicBezTo>
                    <a:cubicBezTo>
                      <a:pt x="1175494" y="1675638"/>
                      <a:pt x="1271030" y="1639348"/>
                      <a:pt x="1369138" y="1611439"/>
                    </a:cubicBezTo>
                    <a:cubicBezTo>
                      <a:pt x="1446576" y="1589437"/>
                      <a:pt x="1525252" y="1572387"/>
                      <a:pt x="1603643" y="1554004"/>
                    </a:cubicBezTo>
                    <a:cubicBezTo>
                      <a:pt x="1700989" y="1531049"/>
                      <a:pt x="1798144" y="1505141"/>
                      <a:pt x="1897966" y="1498949"/>
                    </a:cubicBezTo>
                    <a:cubicBezTo>
                      <a:pt x="1981119" y="1493711"/>
                      <a:pt x="2064272" y="1501521"/>
                      <a:pt x="2146759" y="1513332"/>
                    </a:cubicBezTo>
                    <a:cubicBezTo>
                      <a:pt x="2195527" y="1520285"/>
                      <a:pt x="2244200" y="1528382"/>
                      <a:pt x="2292682" y="1537240"/>
                    </a:cubicBezTo>
                    <a:cubicBezTo>
                      <a:pt x="2390218" y="1555147"/>
                      <a:pt x="2487563" y="1574102"/>
                      <a:pt x="2584623" y="1594676"/>
                    </a:cubicBezTo>
                    <a:cubicBezTo>
                      <a:pt x="2654251" y="1609439"/>
                      <a:pt x="2724260" y="1624393"/>
                      <a:pt x="2795126" y="1620964"/>
                    </a:cubicBezTo>
                    <a:cubicBezTo>
                      <a:pt x="2859991" y="1617821"/>
                      <a:pt x="3149551" y="1625918"/>
                      <a:pt x="2972005" y="1234631"/>
                    </a:cubicBezTo>
                  </a:path>
                </a:pathLst>
              </a:custGeom>
              <a:noFill/>
              <a:ln w="9525" cap="rnd">
                <a:solidFill>
                  <a:schemeClr val="bg2">
                    <a:alpha val="25000"/>
                  </a:schemeClr>
                </a:solidFill>
                <a:prstDash val="lgDash"/>
                <a:round/>
              </a:ln>
            </p:spPr>
            <p:txBody>
              <a:bodyPr rtlCol="0" anchor="ctr"/>
              <a:lstStyle/>
              <a:p>
                <a:endParaRPr lang="en-US"/>
              </a:p>
            </p:txBody>
          </p:sp>
        </p:grpSp>
        <p:sp>
          <p:nvSpPr>
            <p:cNvPr id="22" name="Freeform: Shape 21">
              <a:extLst>
                <a:ext uri="{FF2B5EF4-FFF2-40B4-BE49-F238E27FC236}">
                  <a16:creationId xmlns:a16="http://schemas.microsoft.com/office/drawing/2014/main" id="{3099EA02-8097-44CE-ABA3-D27A4AA00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2354" y="1198466"/>
              <a:ext cx="1161937" cy="1049976"/>
            </a:xfrm>
            <a:custGeom>
              <a:avLst/>
              <a:gdLst>
                <a:gd name="connsiteX0" fmla="*/ 279459 w 1161937"/>
                <a:gd name="connsiteY0" fmla="*/ 64453 h 1049976"/>
                <a:gd name="connsiteX1" fmla="*/ 99437 w 1161937"/>
                <a:gd name="connsiteY1" fmla="*/ 232093 h 1049976"/>
                <a:gd name="connsiteX2" fmla="*/ 2472 w 1161937"/>
                <a:gd name="connsiteY2" fmla="*/ 507746 h 1049976"/>
                <a:gd name="connsiteX3" fmla="*/ 17712 w 1161937"/>
                <a:gd name="connsiteY3" fmla="*/ 734917 h 1049976"/>
                <a:gd name="connsiteX4" fmla="*/ 85530 w 1161937"/>
                <a:gd name="connsiteY4" fmla="*/ 905320 h 1049976"/>
                <a:gd name="connsiteX5" fmla="*/ 388806 w 1161937"/>
                <a:gd name="connsiteY5" fmla="*/ 1048004 h 1049976"/>
                <a:gd name="connsiteX6" fmla="*/ 755709 w 1161937"/>
                <a:gd name="connsiteY6" fmla="*/ 984282 h 1049976"/>
                <a:gd name="connsiteX7" fmla="*/ 984214 w 1161937"/>
                <a:gd name="connsiteY7" fmla="*/ 856837 h 1049976"/>
                <a:gd name="connsiteX8" fmla="*/ 1144806 w 1161937"/>
                <a:gd name="connsiteY8" fmla="*/ 651859 h 1049976"/>
                <a:gd name="connsiteX9" fmla="*/ 1144806 w 1161937"/>
                <a:gd name="connsiteY9" fmla="*/ 435737 h 1049976"/>
                <a:gd name="connsiteX10" fmla="*/ 894203 w 1161937"/>
                <a:gd name="connsiteY10" fmla="*/ 110173 h 1049976"/>
                <a:gd name="connsiteX11" fmla="*/ 645219 w 1161937"/>
                <a:gd name="connsiteY11" fmla="*/ 11494 h 1049976"/>
                <a:gd name="connsiteX12" fmla="*/ 469102 w 1161937"/>
                <a:gd name="connsiteY12" fmla="*/ 3207 h 1049976"/>
                <a:gd name="connsiteX13" fmla="*/ 279459 w 1161937"/>
                <a:gd name="connsiteY13" fmla="*/ 64453 h 1049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1937" h="1049976">
                  <a:moveTo>
                    <a:pt x="279459" y="64453"/>
                  </a:moveTo>
                  <a:cubicBezTo>
                    <a:pt x="206784" y="104934"/>
                    <a:pt x="145538" y="162751"/>
                    <a:pt x="99437" y="232093"/>
                  </a:cubicBezTo>
                  <a:cubicBezTo>
                    <a:pt x="44763" y="314389"/>
                    <a:pt x="10759" y="409258"/>
                    <a:pt x="2472" y="507746"/>
                  </a:cubicBezTo>
                  <a:cubicBezTo>
                    <a:pt x="-3909" y="583660"/>
                    <a:pt x="2377" y="660146"/>
                    <a:pt x="17712" y="734917"/>
                  </a:cubicBezTo>
                  <a:cubicBezTo>
                    <a:pt x="30190" y="795782"/>
                    <a:pt x="48002" y="855980"/>
                    <a:pt x="85530" y="905320"/>
                  </a:cubicBezTo>
                  <a:cubicBezTo>
                    <a:pt x="155730" y="997617"/>
                    <a:pt x="272030" y="1038955"/>
                    <a:pt x="388806" y="1048004"/>
                  </a:cubicBezTo>
                  <a:cubicBezTo>
                    <a:pt x="514251" y="1057720"/>
                    <a:pt x="638361" y="1030764"/>
                    <a:pt x="755709" y="984282"/>
                  </a:cubicBezTo>
                  <a:cubicBezTo>
                    <a:pt x="837339" y="951992"/>
                    <a:pt x="915444" y="911320"/>
                    <a:pt x="984214" y="856837"/>
                  </a:cubicBezTo>
                  <a:cubicBezTo>
                    <a:pt x="1053556" y="801878"/>
                    <a:pt x="1115659" y="735013"/>
                    <a:pt x="1144806" y="651859"/>
                  </a:cubicBezTo>
                  <a:cubicBezTo>
                    <a:pt x="1169285" y="581946"/>
                    <a:pt x="1165951" y="506984"/>
                    <a:pt x="1144806" y="435737"/>
                  </a:cubicBezTo>
                  <a:cubicBezTo>
                    <a:pt x="1104801" y="300673"/>
                    <a:pt x="1011837" y="187801"/>
                    <a:pt x="894203" y="110173"/>
                  </a:cubicBezTo>
                  <a:cubicBezTo>
                    <a:pt x="818860" y="60547"/>
                    <a:pt x="733897" y="28258"/>
                    <a:pt x="645219" y="11494"/>
                  </a:cubicBezTo>
                  <a:cubicBezTo>
                    <a:pt x="587117" y="540"/>
                    <a:pt x="527776" y="-3365"/>
                    <a:pt x="469102" y="3207"/>
                  </a:cubicBezTo>
                  <a:cubicBezTo>
                    <a:pt x="402522" y="10636"/>
                    <a:pt x="337943" y="31782"/>
                    <a:pt x="279459" y="64453"/>
                  </a:cubicBezTo>
                  <a:close/>
                </a:path>
              </a:pathLst>
            </a:custGeom>
            <a:noFill/>
            <a:ln w="9525" cap="rnd">
              <a:solidFill>
                <a:schemeClr val="bg2">
                  <a:alpha val="2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77B9352D-F916-42DA-A39C-C6F0C72BB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50030" y="1304029"/>
              <a:ext cx="846327" cy="774726"/>
            </a:xfrm>
            <a:custGeom>
              <a:avLst/>
              <a:gdLst>
                <a:gd name="connsiteX0" fmla="*/ 223506 w 846327"/>
                <a:gd name="connsiteY0" fmla="*/ 47187 h 774726"/>
                <a:gd name="connsiteX1" fmla="*/ 29100 w 846327"/>
                <a:gd name="connsiteY1" fmla="*/ 283216 h 774726"/>
                <a:gd name="connsiteX2" fmla="*/ 29100 w 846327"/>
                <a:gd name="connsiteY2" fmla="*/ 589064 h 774726"/>
                <a:gd name="connsiteX3" fmla="*/ 155402 w 846327"/>
                <a:gd name="connsiteY3" fmla="*/ 735368 h 774726"/>
                <a:gd name="connsiteX4" fmla="*/ 402957 w 846327"/>
                <a:gd name="connsiteY4" fmla="*/ 770325 h 774726"/>
                <a:gd name="connsiteX5" fmla="*/ 638891 w 846327"/>
                <a:gd name="connsiteY5" fmla="*/ 698887 h 774726"/>
                <a:gd name="connsiteX6" fmla="*/ 818342 w 846327"/>
                <a:gd name="connsiteY6" fmla="*/ 519341 h 774726"/>
                <a:gd name="connsiteX7" fmla="*/ 844917 w 846327"/>
                <a:gd name="connsiteY7" fmla="*/ 356463 h 774726"/>
                <a:gd name="connsiteX8" fmla="*/ 675467 w 846327"/>
                <a:gd name="connsiteY8" fmla="*/ 70523 h 774726"/>
                <a:gd name="connsiteX9" fmla="*/ 343140 w 846327"/>
                <a:gd name="connsiteY9" fmla="*/ 7372 h 774726"/>
                <a:gd name="connsiteX10" fmla="*/ 223506 w 846327"/>
                <a:gd name="connsiteY10" fmla="*/ 47187 h 774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46327" h="774726">
                  <a:moveTo>
                    <a:pt x="223506" y="47187"/>
                  </a:moveTo>
                  <a:cubicBezTo>
                    <a:pt x="131304" y="97288"/>
                    <a:pt x="65391" y="184537"/>
                    <a:pt x="29100" y="283216"/>
                  </a:cubicBezTo>
                  <a:cubicBezTo>
                    <a:pt x="-7380" y="382467"/>
                    <a:pt x="-11952" y="491909"/>
                    <a:pt x="29100" y="589064"/>
                  </a:cubicBezTo>
                  <a:cubicBezTo>
                    <a:pt x="54913" y="650214"/>
                    <a:pt x="97585" y="703078"/>
                    <a:pt x="155402" y="735368"/>
                  </a:cubicBezTo>
                  <a:cubicBezTo>
                    <a:pt x="229697" y="776802"/>
                    <a:pt x="317898" y="779659"/>
                    <a:pt x="402957" y="770325"/>
                  </a:cubicBezTo>
                  <a:cubicBezTo>
                    <a:pt x="485538" y="761181"/>
                    <a:pt x="566120" y="738987"/>
                    <a:pt x="638891" y="698887"/>
                  </a:cubicBezTo>
                  <a:cubicBezTo>
                    <a:pt x="714900" y="656977"/>
                    <a:pt x="781956" y="597827"/>
                    <a:pt x="818342" y="519341"/>
                  </a:cubicBezTo>
                  <a:cubicBezTo>
                    <a:pt x="841964" y="468477"/>
                    <a:pt x="849870" y="412280"/>
                    <a:pt x="844917" y="356463"/>
                  </a:cubicBezTo>
                  <a:cubicBezTo>
                    <a:pt x="834630" y="240449"/>
                    <a:pt x="771955" y="135293"/>
                    <a:pt x="675467" y="70523"/>
                  </a:cubicBezTo>
                  <a:cubicBezTo>
                    <a:pt x="578788" y="5658"/>
                    <a:pt x="458392" y="-11868"/>
                    <a:pt x="343140" y="7372"/>
                  </a:cubicBezTo>
                  <a:cubicBezTo>
                    <a:pt x="301325" y="14325"/>
                    <a:pt x="260748" y="26994"/>
                    <a:pt x="223506" y="47187"/>
                  </a:cubicBezTo>
                  <a:close/>
                </a:path>
              </a:pathLst>
            </a:custGeom>
            <a:noFill/>
            <a:ln w="9525" cap="rnd">
              <a:solidFill>
                <a:schemeClr val="bg2">
                  <a:alpha val="2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BBECF786-5D3B-4D7B-941E-FE96E6478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06972" y="1445833"/>
              <a:ext cx="477596" cy="447528"/>
            </a:xfrm>
            <a:custGeom>
              <a:avLst/>
              <a:gdLst>
                <a:gd name="connsiteX0" fmla="*/ 88185 w 477596"/>
                <a:gd name="connsiteY0" fmla="*/ 75022 h 447528"/>
                <a:gd name="connsiteX1" fmla="*/ 79 w 477596"/>
                <a:gd name="connsiteY1" fmla="*/ 236280 h 447528"/>
                <a:gd name="connsiteX2" fmla="*/ 69897 w 477596"/>
                <a:gd name="connsiteY2" fmla="*/ 370964 h 447528"/>
                <a:gd name="connsiteX3" fmla="*/ 172958 w 477596"/>
                <a:gd name="connsiteY3" fmla="*/ 429162 h 447528"/>
                <a:gd name="connsiteX4" fmla="*/ 309165 w 477596"/>
                <a:gd name="connsiteY4" fmla="*/ 440782 h 447528"/>
                <a:gd name="connsiteX5" fmla="*/ 432990 w 477596"/>
                <a:gd name="connsiteY5" fmla="*/ 316957 h 447528"/>
                <a:gd name="connsiteX6" fmla="*/ 476996 w 477596"/>
                <a:gd name="connsiteY6" fmla="*/ 164843 h 447528"/>
                <a:gd name="connsiteX7" fmla="*/ 383937 w 477596"/>
                <a:gd name="connsiteY7" fmla="*/ 26826 h 447528"/>
                <a:gd name="connsiteX8" fmla="*/ 88185 w 477596"/>
                <a:gd name="connsiteY8" fmla="*/ 75022 h 447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7596" h="447528">
                  <a:moveTo>
                    <a:pt x="88185" y="75022"/>
                  </a:moveTo>
                  <a:cubicBezTo>
                    <a:pt x="37798" y="116361"/>
                    <a:pt x="-2016" y="171796"/>
                    <a:pt x="79" y="236280"/>
                  </a:cubicBezTo>
                  <a:cubicBezTo>
                    <a:pt x="1794" y="288763"/>
                    <a:pt x="30178" y="336103"/>
                    <a:pt x="69897" y="370964"/>
                  </a:cubicBezTo>
                  <a:cubicBezTo>
                    <a:pt x="99806" y="397253"/>
                    <a:pt x="135429" y="415636"/>
                    <a:pt x="172958" y="429162"/>
                  </a:cubicBezTo>
                  <a:cubicBezTo>
                    <a:pt x="217249" y="445068"/>
                    <a:pt x="264588" y="454784"/>
                    <a:pt x="309165" y="440782"/>
                  </a:cubicBezTo>
                  <a:cubicBezTo>
                    <a:pt x="366696" y="422780"/>
                    <a:pt x="403272" y="370297"/>
                    <a:pt x="432990" y="316957"/>
                  </a:cubicBezTo>
                  <a:cubicBezTo>
                    <a:pt x="459375" y="269618"/>
                    <a:pt x="481568" y="218469"/>
                    <a:pt x="476996" y="164843"/>
                  </a:cubicBezTo>
                  <a:cubicBezTo>
                    <a:pt x="472043" y="106169"/>
                    <a:pt x="435276" y="55972"/>
                    <a:pt x="383937" y="26826"/>
                  </a:cubicBezTo>
                  <a:cubicBezTo>
                    <a:pt x="289734" y="-26705"/>
                    <a:pt x="173244" y="5299"/>
                    <a:pt x="88185" y="75022"/>
                  </a:cubicBezTo>
                  <a:close/>
                </a:path>
              </a:pathLst>
            </a:custGeom>
            <a:noFill/>
            <a:ln w="9525" cap="rnd">
              <a:solidFill>
                <a:schemeClr val="bg2">
                  <a:alpha val="2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FF19012F-4A59-4866-B2D1-60B1A896B6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4816" y="1004887"/>
              <a:ext cx="2861881" cy="1271168"/>
            </a:xfrm>
            <a:custGeom>
              <a:avLst/>
              <a:gdLst>
                <a:gd name="connsiteX0" fmla="*/ 0 w 2861881"/>
                <a:gd name="connsiteY0" fmla="*/ 0 h 1271168"/>
                <a:gd name="connsiteX1" fmla="*/ 176879 w 2861881"/>
                <a:gd name="connsiteY1" fmla="*/ 115157 h 1271168"/>
                <a:gd name="connsiteX2" fmla="*/ 400812 w 2861881"/>
                <a:gd name="connsiteY2" fmla="*/ 277178 h 1271168"/>
                <a:gd name="connsiteX3" fmla="*/ 652367 w 2861881"/>
                <a:gd name="connsiteY3" fmla="*/ 421958 h 1271168"/>
                <a:gd name="connsiteX4" fmla="*/ 1110615 w 2861881"/>
                <a:gd name="connsiteY4" fmla="*/ 690848 h 1271168"/>
                <a:gd name="connsiteX5" fmla="*/ 1410843 w 2861881"/>
                <a:gd name="connsiteY5" fmla="*/ 830580 h 1271168"/>
                <a:gd name="connsiteX6" fmla="*/ 1585341 w 2861881"/>
                <a:gd name="connsiteY6" fmla="*/ 917067 h 1271168"/>
                <a:gd name="connsiteX7" fmla="*/ 1896047 w 2861881"/>
                <a:gd name="connsiteY7" fmla="*/ 1114901 h 1271168"/>
                <a:gd name="connsiteX8" fmla="*/ 2042255 w 2861881"/>
                <a:gd name="connsiteY8" fmla="*/ 1204627 h 1271168"/>
                <a:gd name="connsiteX9" fmla="*/ 2276570 w 2861881"/>
                <a:gd name="connsiteY9" fmla="*/ 1271111 h 1271168"/>
                <a:gd name="connsiteX10" fmla="*/ 2568988 w 2861881"/>
                <a:gd name="connsiteY10" fmla="*/ 1128141 h 1271168"/>
                <a:gd name="connsiteX11" fmla="*/ 2726817 w 2861881"/>
                <a:gd name="connsiteY11" fmla="*/ 882110 h 1271168"/>
                <a:gd name="connsiteX12" fmla="*/ 2861882 w 2861881"/>
                <a:gd name="connsiteY12" fmla="*/ 574929 h 127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61881" h="1271168">
                  <a:moveTo>
                    <a:pt x="0" y="0"/>
                  </a:moveTo>
                  <a:cubicBezTo>
                    <a:pt x="0" y="0"/>
                    <a:pt x="110680" y="67151"/>
                    <a:pt x="176879" y="115157"/>
                  </a:cubicBezTo>
                  <a:cubicBezTo>
                    <a:pt x="251555" y="169259"/>
                    <a:pt x="323564" y="226981"/>
                    <a:pt x="400812" y="277178"/>
                  </a:cubicBezTo>
                  <a:cubicBezTo>
                    <a:pt x="481965" y="329946"/>
                    <a:pt x="568166" y="374142"/>
                    <a:pt x="652367" y="421958"/>
                  </a:cubicBezTo>
                  <a:cubicBezTo>
                    <a:pt x="806387" y="509492"/>
                    <a:pt x="953167" y="609695"/>
                    <a:pt x="1110615" y="690848"/>
                  </a:cubicBezTo>
                  <a:cubicBezTo>
                    <a:pt x="1208723" y="741426"/>
                    <a:pt x="1310449" y="784670"/>
                    <a:pt x="1410843" y="830580"/>
                  </a:cubicBezTo>
                  <a:cubicBezTo>
                    <a:pt x="1469898" y="857631"/>
                    <a:pt x="1528477" y="885635"/>
                    <a:pt x="1585341" y="917067"/>
                  </a:cubicBezTo>
                  <a:cubicBezTo>
                    <a:pt x="1692878" y="976408"/>
                    <a:pt x="1794034" y="1046417"/>
                    <a:pt x="1896047" y="1114901"/>
                  </a:cubicBezTo>
                  <a:cubicBezTo>
                    <a:pt x="1943576" y="1146810"/>
                    <a:pt x="1991773" y="1177671"/>
                    <a:pt x="2042255" y="1204627"/>
                  </a:cubicBezTo>
                  <a:cubicBezTo>
                    <a:pt x="2115217" y="1243679"/>
                    <a:pt x="2194179" y="1272635"/>
                    <a:pt x="2276570" y="1271111"/>
                  </a:cubicBezTo>
                  <a:cubicBezTo>
                    <a:pt x="2388870" y="1269111"/>
                    <a:pt x="2490597" y="1209485"/>
                    <a:pt x="2568988" y="1128141"/>
                  </a:cubicBezTo>
                  <a:cubicBezTo>
                    <a:pt x="2637092" y="1057561"/>
                    <a:pt x="2686622" y="971836"/>
                    <a:pt x="2726817" y="882110"/>
                  </a:cubicBezTo>
                  <a:cubicBezTo>
                    <a:pt x="2772632" y="779907"/>
                    <a:pt x="2807208" y="672560"/>
                    <a:pt x="2861882" y="574929"/>
                  </a:cubicBezTo>
                </a:path>
              </a:pathLst>
            </a:custGeom>
            <a:noFill/>
            <a:ln w="9525" cap="rnd">
              <a:solidFill>
                <a:schemeClr val="bg2">
                  <a:alpha val="2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FA9DE6B4-5329-41C6-9FB0-2E88732A10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85128" y="1004887"/>
              <a:ext cx="2636234" cy="919096"/>
            </a:xfrm>
            <a:custGeom>
              <a:avLst/>
              <a:gdLst>
                <a:gd name="connsiteX0" fmla="*/ 0 w 2636234"/>
                <a:gd name="connsiteY0" fmla="*/ 0 h 919096"/>
                <a:gd name="connsiteX1" fmla="*/ 417862 w 2636234"/>
                <a:gd name="connsiteY1" fmla="*/ 274415 h 919096"/>
                <a:gd name="connsiteX2" fmla="*/ 980218 w 2636234"/>
                <a:gd name="connsiteY2" fmla="*/ 607981 h 919096"/>
                <a:gd name="connsiteX3" fmla="*/ 1473137 w 2636234"/>
                <a:gd name="connsiteY3" fmla="*/ 792290 h 919096"/>
                <a:gd name="connsiteX4" fmla="*/ 1827276 w 2636234"/>
                <a:gd name="connsiteY4" fmla="*/ 914400 h 919096"/>
                <a:gd name="connsiteX5" fmla="*/ 2119218 w 2636234"/>
                <a:gd name="connsiteY5" fmla="*/ 847344 h 919096"/>
                <a:gd name="connsiteX6" fmla="*/ 2269998 w 2636234"/>
                <a:gd name="connsiteY6" fmla="*/ 610362 h 919096"/>
                <a:gd name="connsiteX7" fmla="*/ 2413540 w 2636234"/>
                <a:gd name="connsiteY7" fmla="*/ 361379 h 919096"/>
                <a:gd name="connsiteX8" fmla="*/ 2636235 w 2636234"/>
                <a:gd name="connsiteY8" fmla="*/ 66961 h 919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36234" h="919096">
                  <a:moveTo>
                    <a:pt x="0" y="0"/>
                  </a:moveTo>
                  <a:cubicBezTo>
                    <a:pt x="0" y="0"/>
                    <a:pt x="243745" y="162020"/>
                    <a:pt x="417862" y="274415"/>
                  </a:cubicBezTo>
                  <a:cubicBezTo>
                    <a:pt x="601409" y="392906"/>
                    <a:pt x="781145" y="518732"/>
                    <a:pt x="980218" y="607981"/>
                  </a:cubicBezTo>
                  <a:cubicBezTo>
                    <a:pt x="1140333" y="679799"/>
                    <a:pt x="1310545" y="726091"/>
                    <a:pt x="1473137" y="792290"/>
                  </a:cubicBezTo>
                  <a:cubicBezTo>
                    <a:pt x="1589532" y="839724"/>
                    <a:pt x="1702975" y="897922"/>
                    <a:pt x="1827276" y="914400"/>
                  </a:cubicBezTo>
                  <a:cubicBezTo>
                    <a:pt x="1930813" y="928116"/>
                    <a:pt x="2039208" y="913543"/>
                    <a:pt x="2119218" y="847344"/>
                  </a:cubicBezTo>
                  <a:cubicBezTo>
                    <a:pt x="2192084" y="786956"/>
                    <a:pt x="2228184" y="696087"/>
                    <a:pt x="2269998" y="610362"/>
                  </a:cubicBezTo>
                  <a:cubicBezTo>
                    <a:pt x="2312003" y="524161"/>
                    <a:pt x="2362867" y="442722"/>
                    <a:pt x="2413540" y="361379"/>
                  </a:cubicBezTo>
                  <a:cubicBezTo>
                    <a:pt x="2485835" y="245459"/>
                    <a:pt x="2514886" y="126873"/>
                    <a:pt x="2636235" y="66961"/>
                  </a:cubicBezTo>
                </a:path>
              </a:pathLst>
            </a:custGeom>
            <a:noFill/>
            <a:ln w="9525" cap="rnd">
              <a:solidFill>
                <a:schemeClr val="bg2">
                  <a:alpha val="2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D5B645CC-35E5-4026-A374-3213D0173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7625" y="1004887"/>
              <a:ext cx="2292381" cy="625711"/>
            </a:xfrm>
            <a:custGeom>
              <a:avLst/>
              <a:gdLst>
                <a:gd name="connsiteX0" fmla="*/ 0 w 2292381"/>
                <a:gd name="connsiteY0" fmla="*/ 0 h 625711"/>
                <a:gd name="connsiteX1" fmla="*/ 272415 w 2292381"/>
                <a:gd name="connsiteY1" fmla="*/ 181070 h 625711"/>
                <a:gd name="connsiteX2" fmla="*/ 651415 w 2292381"/>
                <a:gd name="connsiteY2" fmla="*/ 385000 h 625711"/>
                <a:gd name="connsiteX3" fmla="*/ 915543 w 2292381"/>
                <a:gd name="connsiteY3" fmla="*/ 514255 h 625711"/>
                <a:gd name="connsiteX4" fmla="*/ 1277302 w 2292381"/>
                <a:gd name="connsiteY4" fmla="*/ 606171 h 625711"/>
                <a:gd name="connsiteX5" fmla="*/ 1618964 w 2292381"/>
                <a:gd name="connsiteY5" fmla="*/ 606171 h 625711"/>
                <a:gd name="connsiteX6" fmla="*/ 1817084 w 2292381"/>
                <a:gd name="connsiteY6" fmla="*/ 485489 h 625711"/>
                <a:gd name="connsiteX7" fmla="*/ 1963483 w 2292381"/>
                <a:gd name="connsiteY7" fmla="*/ 313182 h 625711"/>
                <a:gd name="connsiteX8" fmla="*/ 2102739 w 2292381"/>
                <a:gd name="connsiteY8" fmla="*/ 173831 h 625711"/>
                <a:gd name="connsiteX9" fmla="*/ 2292382 w 2292381"/>
                <a:gd name="connsiteY9" fmla="*/ 0 h 625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92381" h="625711">
                  <a:moveTo>
                    <a:pt x="0" y="0"/>
                  </a:moveTo>
                  <a:cubicBezTo>
                    <a:pt x="0" y="0"/>
                    <a:pt x="152019" y="110776"/>
                    <a:pt x="272415" y="181070"/>
                  </a:cubicBezTo>
                  <a:cubicBezTo>
                    <a:pt x="396335" y="253460"/>
                    <a:pt x="524351" y="318325"/>
                    <a:pt x="651415" y="385000"/>
                  </a:cubicBezTo>
                  <a:cubicBezTo>
                    <a:pt x="738283" y="430625"/>
                    <a:pt x="824198" y="478536"/>
                    <a:pt x="915543" y="514255"/>
                  </a:cubicBezTo>
                  <a:cubicBezTo>
                    <a:pt x="1031748" y="559689"/>
                    <a:pt x="1154049" y="585788"/>
                    <a:pt x="1277302" y="606171"/>
                  </a:cubicBezTo>
                  <a:cubicBezTo>
                    <a:pt x="1391602" y="625031"/>
                    <a:pt x="1508379" y="638556"/>
                    <a:pt x="1618964" y="606171"/>
                  </a:cubicBezTo>
                  <a:cubicBezTo>
                    <a:pt x="1694307" y="584168"/>
                    <a:pt x="1760791" y="540258"/>
                    <a:pt x="1817084" y="485489"/>
                  </a:cubicBezTo>
                  <a:cubicBezTo>
                    <a:pt x="1871186" y="432911"/>
                    <a:pt x="1913287" y="369475"/>
                    <a:pt x="1963483" y="313182"/>
                  </a:cubicBezTo>
                  <a:cubicBezTo>
                    <a:pt x="2007203" y="264128"/>
                    <a:pt x="2055305" y="219361"/>
                    <a:pt x="2102739" y="173831"/>
                  </a:cubicBezTo>
                  <a:cubicBezTo>
                    <a:pt x="2170271" y="109347"/>
                    <a:pt x="2292382" y="0"/>
                    <a:pt x="2292382" y="0"/>
                  </a:cubicBezTo>
                </a:path>
              </a:pathLst>
            </a:custGeom>
            <a:noFill/>
            <a:ln w="9525" cap="rnd">
              <a:solidFill>
                <a:schemeClr val="bg2">
                  <a:alpha val="2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C17ABE3A-3743-4935-8680-30474904B8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40696" y="1004887"/>
              <a:ext cx="1865852" cy="421548"/>
            </a:xfrm>
            <a:custGeom>
              <a:avLst/>
              <a:gdLst>
                <a:gd name="connsiteX0" fmla="*/ 1865852 w 1865852"/>
                <a:gd name="connsiteY0" fmla="*/ 0 h 421548"/>
                <a:gd name="connsiteX1" fmla="*/ 1535049 w 1865852"/>
                <a:gd name="connsiteY1" fmla="*/ 258699 h 421548"/>
                <a:gd name="connsiteX2" fmla="*/ 1247965 w 1865852"/>
                <a:gd name="connsiteY2" fmla="*/ 408051 h 421548"/>
                <a:gd name="connsiteX3" fmla="*/ 955072 w 1865852"/>
                <a:gd name="connsiteY3" fmla="*/ 408051 h 421548"/>
                <a:gd name="connsiteX4" fmla="*/ 596170 w 1865852"/>
                <a:gd name="connsiteY4" fmla="*/ 336233 h 421548"/>
                <a:gd name="connsiteX5" fmla="*/ 283178 w 1865852"/>
                <a:gd name="connsiteY5" fmla="*/ 186881 h 421548"/>
                <a:gd name="connsiteX6" fmla="*/ 0 w 1865852"/>
                <a:gd name="connsiteY6" fmla="*/ 0 h 421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5852" h="421548">
                  <a:moveTo>
                    <a:pt x="1865852" y="0"/>
                  </a:moveTo>
                  <a:cubicBezTo>
                    <a:pt x="1865852" y="0"/>
                    <a:pt x="1677543" y="155734"/>
                    <a:pt x="1535049" y="258699"/>
                  </a:cubicBezTo>
                  <a:cubicBezTo>
                    <a:pt x="1446752" y="322517"/>
                    <a:pt x="1353598" y="383096"/>
                    <a:pt x="1247965" y="408051"/>
                  </a:cubicBezTo>
                  <a:cubicBezTo>
                    <a:pt x="1152239" y="430625"/>
                    <a:pt x="1053084" y="420815"/>
                    <a:pt x="955072" y="408051"/>
                  </a:cubicBezTo>
                  <a:cubicBezTo>
                    <a:pt x="833723" y="392240"/>
                    <a:pt x="711803" y="376142"/>
                    <a:pt x="596170" y="336233"/>
                  </a:cubicBezTo>
                  <a:cubicBezTo>
                    <a:pt x="486728" y="298418"/>
                    <a:pt x="382714" y="246412"/>
                    <a:pt x="283178" y="186881"/>
                  </a:cubicBezTo>
                  <a:cubicBezTo>
                    <a:pt x="176117" y="122777"/>
                    <a:pt x="0" y="0"/>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C35BA021-8EE3-4AAC-886D-84BD02C5D5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98062" y="1004887"/>
              <a:ext cx="1358265" cy="286935"/>
            </a:xfrm>
            <a:custGeom>
              <a:avLst/>
              <a:gdLst>
                <a:gd name="connsiteX0" fmla="*/ 0 w 1358265"/>
                <a:gd name="connsiteY0" fmla="*/ 11621 h 286935"/>
                <a:gd name="connsiteX1" fmla="*/ 200978 w 1358265"/>
                <a:gd name="connsiteY1" fmla="*/ 163830 h 286935"/>
                <a:gd name="connsiteX2" fmla="*/ 499586 w 1358265"/>
                <a:gd name="connsiteY2" fmla="*/ 258604 h 286935"/>
                <a:gd name="connsiteX3" fmla="*/ 780955 w 1358265"/>
                <a:gd name="connsiteY3" fmla="*/ 284417 h 286935"/>
                <a:gd name="connsiteX4" fmla="*/ 1027843 w 1358265"/>
                <a:gd name="connsiteY4" fmla="*/ 215456 h 286935"/>
                <a:gd name="connsiteX5" fmla="*/ 1358265 w 1358265"/>
                <a:gd name="connsiteY5" fmla="*/ 0 h 2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58265" h="286935">
                  <a:moveTo>
                    <a:pt x="0" y="11621"/>
                  </a:moveTo>
                  <a:cubicBezTo>
                    <a:pt x="0" y="11621"/>
                    <a:pt x="89249" y="104299"/>
                    <a:pt x="200978" y="163830"/>
                  </a:cubicBezTo>
                  <a:cubicBezTo>
                    <a:pt x="293465" y="213074"/>
                    <a:pt x="396812" y="237458"/>
                    <a:pt x="499586" y="258604"/>
                  </a:cubicBezTo>
                  <a:cubicBezTo>
                    <a:pt x="592360" y="277749"/>
                    <a:pt x="686753" y="293180"/>
                    <a:pt x="780955" y="284417"/>
                  </a:cubicBezTo>
                  <a:cubicBezTo>
                    <a:pt x="866585" y="276511"/>
                    <a:pt x="949166" y="250412"/>
                    <a:pt x="1027843" y="215456"/>
                  </a:cubicBezTo>
                  <a:cubicBezTo>
                    <a:pt x="1167860" y="153353"/>
                    <a:pt x="1358265" y="0"/>
                    <a:pt x="1358265" y="0"/>
                  </a:cubicBezTo>
                </a:path>
              </a:pathLst>
            </a:custGeom>
            <a:noFill/>
            <a:ln w="9525" cap="rnd">
              <a:solidFill>
                <a:schemeClr val="bg2">
                  <a:alpha val="2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474FDD7A-185B-4C48-925E-B353DDF0A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84276" y="1004887"/>
              <a:ext cx="890968" cy="167300"/>
            </a:xfrm>
            <a:custGeom>
              <a:avLst/>
              <a:gdLst>
                <a:gd name="connsiteX0" fmla="*/ 890968 w 890968"/>
                <a:gd name="connsiteY0" fmla="*/ 0 h 167300"/>
                <a:gd name="connsiteX1" fmla="*/ 657892 w 890968"/>
                <a:gd name="connsiteY1" fmla="*/ 143732 h 167300"/>
                <a:gd name="connsiteX2" fmla="*/ 408146 w 890968"/>
                <a:gd name="connsiteY2" fmla="*/ 160973 h 167300"/>
                <a:gd name="connsiteX3" fmla="*/ 0 w 890968"/>
                <a:gd name="connsiteY3" fmla="*/ 0 h 167300"/>
              </a:gdLst>
              <a:ahLst/>
              <a:cxnLst>
                <a:cxn ang="0">
                  <a:pos x="connsiteX0" y="connsiteY0"/>
                </a:cxn>
                <a:cxn ang="0">
                  <a:pos x="connsiteX1" y="connsiteY1"/>
                </a:cxn>
                <a:cxn ang="0">
                  <a:pos x="connsiteX2" y="connsiteY2"/>
                </a:cxn>
                <a:cxn ang="0">
                  <a:pos x="connsiteX3" y="connsiteY3"/>
                </a:cxn>
              </a:cxnLst>
              <a:rect l="l" t="t" r="r" b="b"/>
              <a:pathLst>
                <a:path w="890968" h="167300">
                  <a:moveTo>
                    <a:pt x="890968" y="0"/>
                  </a:moveTo>
                  <a:cubicBezTo>
                    <a:pt x="890968" y="0"/>
                    <a:pt x="763714" y="110585"/>
                    <a:pt x="657892" y="143732"/>
                  </a:cubicBezTo>
                  <a:cubicBezTo>
                    <a:pt x="577405" y="168974"/>
                    <a:pt x="491871" y="172593"/>
                    <a:pt x="408146" y="160973"/>
                  </a:cubicBezTo>
                  <a:cubicBezTo>
                    <a:pt x="235077" y="136970"/>
                    <a:pt x="0" y="0"/>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AECAF353-692D-4440-A095-A282E677A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65548" y="2182176"/>
              <a:ext cx="1677721" cy="3076193"/>
            </a:xfrm>
            <a:custGeom>
              <a:avLst/>
              <a:gdLst>
                <a:gd name="connsiteX0" fmla="*/ 1665434 w 1677721"/>
                <a:gd name="connsiteY0" fmla="*/ 3076194 h 3076193"/>
                <a:gd name="connsiteX1" fmla="*/ 1068693 w 1677721"/>
                <a:gd name="connsiteY1" fmla="*/ 3054382 h 3076193"/>
                <a:gd name="connsiteX2" fmla="*/ 852952 w 1677721"/>
                <a:gd name="connsiteY2" fmla="*/ 3054382 h 3076193"/>
                <a:gd name="connsiteX3" fmla="*/ 519481 w 1677721"/>
                <a:gd name="connsiteY3" fmla="*/ 3002471 h 3076193"/>
                <a:gd name="connsiteX4" fmla="*/ 400610 w 1677721"/>
                <a:gd name="connsiteY4" fmla="*/ 2945892 h 3076193"/>
                <a:gd name="connsiteX5" fmla="*/ 184868 w 1677721"/>
                <a:gd name="connsiteY5" fmla="*/ 2706910 h 3076193"/>
                <a:gd name="connsiteX6" fmla="*/ 59138 w 1677721"/>
                <a:gd name="connsiteY6" fmla="*/ 2451830 h 3076193"/>
                <a:gd name="connsiteX7" fmla="*/ 274 w 1677721"/>
                <a:gd name="connsiteY7" fmla="*/ 2128552 h 3076193"/>
                <a:gd name="connsiteX8" fmla="*/ 172200 w 1677721"/>
                <a:gd name="connsiteY8" fmla="*/ 1672590 h 3076193"/>
                <a:gd name="connsiteX9" fmla="*/ 446806 w 1677721"/>
                <a:gd name="connsiteY9" fmla="*/ 1445133 h 3076193"/>
                <a:gd name="connsiteX10" fmla="*/ 633686 w 1677721"/>
                <a:gd name="connsiteY10" fmla="*/ 1381601 h 3076193"/>
                <a:gd name="connsiteX11" fmla="*/ 840188 w 1677721"/>
                <a:gd name="connsiteY11" fmla="*/ 1260348 h 3076193"/>
                <a:gd name="connsiteX12" fmla="*/ 904768 w 1677721"/>
                <a:gd name="connsiteY12" fmla="*/ 1108615 h 3076193"/>
                <a:gd name="connsiteX13" fmla="*/ 926294 w 1677721"/>
                <a:gd name="connsiteY13" fmla="*/ 955453 h 3076193"/>
                <a:gd name="connsiteX14" fmla="*/ 912959 w 1677721"/>
                <a:gd name="connsiteY14" fmla="*/ 763905 h 3076193"/>
                <a:gd name="connsiteX15" fmla="*/ 949535 w 1677721"/>
                <a:gd name="connsiteY15" fmla="*/ 651320 h 3076193"/>
                <a:gd name="connsiteX16" fmla="*/ 1089934 w 1677721"/>
                <a:gd name="connsiteY16" fmla="*/ 510826 h 3076193"/>
                <a:gd name="connsiteX17" fmla="*/ 1324535 w 1677721"/>
                <a:gd name="connsiteY17" fmla="*/ 323278 h 3076193"/>
                <a:gd name="connsiteX18" fmla="*/ 1677721 w 1677721"/>
                <a:gd name="connsiteY18" fmla="*/ 0 h 3076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677721" h="3076193">
                  <a:moveTo>
                    <a:pt x="1665434" y="3076194"/>
                  </a:moveTo>
                  <a:cubicBezTo>
                    <a:pt x="1494651" y="3069431"/>
                    <a:pt x="1239571" y="3053620"/>
                    <a:pt x="1068693" y="3054382"/>
                  </a:cubicBezTo>
                  <a:cubicBezTo>
                    <a:pt x="996779" y="3054668"/>
                    <a:pt x="924866" y="3056573"/>
                    <a:pt x="852952" y="3054382"/>
                  </a:cubicBezTo>
                  <a:cubicBezTo>
                    <a:pt x="739890" y="3050953"/>
                    <a:pt x="626638" y="3038380"/>
                    <a:pt x="519481" y="3002471"/>
                  </a:cubicBezTo>
                  <a:cubicBezTo>
                    <a:pt x="477667" y="2988469"/>
                    <a:pt x="437567" y="2969990"/>
                    <a:pt x="400610" y="2945892"/>
                  </a:cubicBezTo>
                  <a:cubicBezTo>
                    <a:pt x="309836" y="2886837"/>
                    <a:pt x="242876" y="2798731"/>
                    <a:pt x="184868" y="2706910"/>
                  </a:cubicBezTo>
                  <a:cubicBezTo>
                    <a:pt x="134005" y="2626519"/>
                    <a:pt x="91618" y="2541175"/>
                    <a:pt x="59138" y="2451830"/>
                  </a:cubicBezTo>
                  <a:cubicBezTo>
                    <a:pt x="21324" y="2347913"/>
                    <a:pt x="-2870" y="2238947"/>
                    <a:pt x="274" y="2128552"/>
                  </a:cubicBezTo>
                  <a:cubicBezTo>
                    <a:pt x="4941" y="1962531"/>
                    <a:pt x="71044" y="1804797"/>
                    <a:pt x="172200" y="1672590"/>
                  </a:cubicBezTo>
                  <a:cubicBezTo>
                    <a:pt x="245638" y="1576578"/>
                    <a:pt x="336220" y="1493615"/>
                    <a:pt x="446806" y="1445133"/>
                  </a:cubicBezTo>
                  <a:cubicBezTo>
                    <a:pt x="507099" y="1418749"/>
                    <a:pt x="571012" y="1401890"/>
                    <a:pt x="633686" y="1381601"/>
                  </a:cubicBezTo>
                  <a:cubicBezTo>
                    <a:pt x="711696" y="1356455"/>
                    <a:pt x="789992" y="1324356"/>
                    <a:pt x="840188" y="1260348"/>
                  </a:cubicBezTo>
                  <a:cubicBezTo>
                    <a:pt x="874478" y="1216724"/>
                    <a:pt x="891528" y="1162812"/>
                    <a:pt x="904768" y="1108615"/>
                  </a:cubicBezTo>
                  <a:cubicBezTo>
                    <a:pt x="917055" y="1058323"/>
                    <a:pt x="927152" y="1007174"/>
                    <a:pt x="926294" y="955453"/>
                  </a:cubicBezTo>
                  <a:cubicBezTo>
                    <a:pt x="925246" y="891159"/>
                    <a:pt x="907720" y="827913"/>
                    <a:pt x="912959" y="763905"/>
                  </a:cubicBezTo>
                  <a:cubicBezTo>
                    <a:pt x="916198" y="724090"/>
                    <a:pt x="928961" y="685610"/>
                    <a:pt x="949535" y="651320"/>
                  </a:cubicBezTo>
                  <a:cubicBezTo>
                    <a:pt x="983825" y="594170"/>
                    <a:pt x="1037737" y="552640"/>
                    <a:pt x="1089934" y="510826"/>
                  </a:cubicBezTo>
                  <a:cubicBezTo>
                    <a:pt x="1168039" y="448247"/>
                    <a:pt x="1245477" y="384619"/>
                    <a:pt x="1324535" y="323278"/>
                  </a:cubicBezTo>
                  <a:cubicBezTo>
                    <a:pt x="1423785" y="246221"/>
                    <a:pt x="1594854" y="94202"/>
                    <a:pt x="1677721" y="0"/>
                  </a:cubicBezTo>
                </a:path>
              </a:pathLst>
            </a:custGeom>
            <a:noFill/>
            <a:ln w="9525" cap="rnd">
              <a:solidFill>
                <a:schemeClr val="bg2">
                  <a:alpha val="2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68A28F31-C1FD-4B00-8A52-48952AB443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40193" y="2492025"/>
              <a:ext cx="1468691" cy="2607257"/>
            </a:xfrm>
            <a:custGeom>
              <a:avLst/>
              <a:gdLst>
                <a:gd name="connsiteX0" fmla="*/ 1450689 w 1468691"/>
                <a:gd name="connsiteY0" fmla="*/ 2568321 h 2607257"/>
                <a:gd name="connsiteX1" fmla="*/ 1210183 w 1468691"/>
                <a:gd name="connsiteY1" fmla="*/ 2590609 h 2607257"/>
                <a:gd name="connsiteX2" fmla="*/ 905573 w 1468691"/>
                <a:gd name="connsiteY2" fmla="*/ 2606802 h 2607257"/>
                <a:gd name="connsiteX3" fmla="*/ 558292 w 1468691"/>
                <a:gd name="connsiteY3" fmla="*/ 2587181 h 2607257"/>
                <a:gd name="connsiteX4" fmla="*/ 467138 w 1468691"/>
                <a:gd name="connsiteY4" fmla="*/ 2568702 h 2607257"/>
                <a:gd name="connsiteX5" fmla="*/ 206343 w 1468691"/>
                <a:gd name="connsiteY5" fmla="*/ 2407063 h 2607257"/>
                <a:gd name="connsiteX6" fmla="*/ 78613 w 1468691"/>
                <a:gd name="connsiteY6" fmla="*/ 2211896 h 2607257"/>
                <a:gd name="connsiteX7" fmla="*/ 2032 w 1468691"/>
                <a:gd name="connsiteY7" fmla="*/ 1936623 h 2607257"/>
                <a:gd name="connsiteX8" fmla="*/ 21177 w 1468691"/>
                <a:gd name="connsiteY8" fmla="*/ 1749933 h 2607257"/>
                <a:gd name="connsiteX9" fmla="*/ 116903 w 1468691"/>
                <a:gd name="connsiteY9" fmla="*/ 1594295 h 2607257"/>
                <a:gd name="connsiteX10" fmla="*/ 241300 w 1468691"/>
                <a:gd name="connsiteY10" fmla="*/ 1512951 h 2607257"/>
                <a:gd name="connsiteX11" fmla="*/ 475805 w 1468691"/>
                <a:gd name="connsiteY11" fmla="*/ 1500949 h 2607257"/>
                <a:gd name="connsiteX12" fmla="*/ 664781 w 1468691"/>
                <a:gd name="connsiteY12" fmla="*/ 1541621 h 2607257"/>
                <a:gd name="connsiteX13" fmla="*/ 803560 w 1468691"/>
                <a:gd name="connsiteY13" fmla="*/ 1541621 h 2607257"/>
                <a:gd name="connsiteX14" fmla="*/ 942340 w 1468691"/>
                <a:gd name="connsiteY14" fmla="*/ 1429131 h 2607257"/>
                <a:gd name="connsiteX15" fmla="*/ 1018921 w 1468691"/>
                <a:gd name="connsiteY15" fmla="*/ 1163383 h 2607257"/>
                <a:gd name="connsiteX16" fmla="*/ 1061974 w 1468691"/>
                <a:gd name="connsiteY16" fmla="*/ 811530 h 2607257"/>
                <a:gd name="connsiteX17" fmla="*/ 1114647 w 1468691"/>
                <a:gd name="connsiteY17" fmla="*/ 574548 h 2607257"/>
                <a:gd name="connsiteX18" fmla="*/ 1243806 w 1468691"/>
                <a:gd name="connsiteY18" fmla="*/ 284893 h 2607257"/>
                <a:gd name="connsiteX19" fmla="*/ 1468691 w 1468691"/>
                <a:gd name="connsiteY19" fmla="*/ 0 h 2607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68691" h="2607257">
                  <a:moveTo>
                    <a:pt x="1450689" y="2568321"/>
                  </a:moveTo>
                  <a:cubicBezTo>
                    <a:pt x="1398682" y="2574989"/>
                    <a:pt x="1262570" y="2587752"/>
                    <a:pt x="1210183" y="2590609"/>
                  </a:cubicBezTo>
                  <a:cubicBezTo>
                    <a:pt x="1108646" y="2596134"/>
                    <a:pt x="1007205" y="2604707"/>
                    <a:pt x="905573" y="2606802"/>
                  </a:cubicBezTo>
                  <a:cubicBezTo>
                    <a:pt x="789464" y="2609088"/>
                    <a:pt x="673354" y="2602802"/>
                    <a:pt x="558292" y="2587181"/>
                  </a:cubicBezTo>
                  <a:cubicBezTo>
                    <a:pt x="527526" y="2582990"/>
                    <a:pt x="497046" y="2577274"/>
                    <a:pt x="467138" y="2568702"/>
                  </a:cubicBezTo>
                  <a:cubicBezTo>
                    <a:pt x="367220" y="2540222"/>
                    <a:pt x="277876" y="2482501"/>
                    <a:pt x="206343" y="2407063"/>
                  </a:cubicBezTo>
                  <a:cubicBezTo>
                    <a:pt x="152527" y="2350294"/>
                    <a:pt x="111379" y="2283047"/>
                    <a:pt x="78613" y="2211896"/>
                  </a:cubicBezTo>
                  <a:cubicBezTo>
                    <a:pt x="38513" y="2124742"/>
                    <a:pt x="9938" y="2032159"/>
                    <a:pt x="2032" y="1936623"/>
                  </a:cubicBezTo>
                  <a:cubicBezTo>
                    <a:pt x="-3207" y="1873567"/>
                    <a:pt x="1174" y="1809845"/>
                    <a:pt x="21177" y="1749933"/>
                  </a:cubicBezTo>
                  <a:cubicBezTo>
                    <a:pt x="40608" y="1691449"/>
                    <a:pt x="73469" y="1638109"/>
                    <a:pt x="116903" y="1594295"/>
                  </a:cubicBezTo>
                  <a:cubicBezTo>
                    <a:pt x="152241" y="1558576"/>
                    <a:pt x="194151" y="1530001"/>
                    <a:pt x="241300" y="1512951"/>
                  </a:cubicBezTo>
                  <a:cubicBezTo>
                    <a:pt x="315881" y="1485900"/>
                    <a:pt x="397224" y="1487519"/>
                    <a:pt x="475805" y="1500949"/>
                  </a:cubicBezTo>
                  <a:cubicBezTo>
                    <a:pt x="539337" y="1511808"/>
                    <a:pt x="601440" y="1529810"/>
                    <a:pt x="664781" y="1541621"/>
                  </a:cubicBezTo>
                  <a:cubicBezTo>
                    <a:pt x="710977" y="1550194"/>
                    <a:pt x="758412" y="1554194"/>
                    <a:pt x="803560" y="1541621"/>
                  </a:cubicBezTo>
                  <a:cubicBezTo>
                    <a:pt x="862711" y="1525143"/>
                    <a:pt x="909288" y="1481233"/>
                    <a:pt x="942340" y="1429131"/>
                  </a:cubicBezTo>
                  <a:cubicBezTo>
                    <a:pt x="992156" y="1350455"/>
                    <a:pt x="1006919" y="1256157"/>
                    <a:pt x="1018921" y="1163383"/>
                  </a:cubicBezTo>
                  <a:cubicBezTo>
                    <a:pt x="1034065" y="1046131"/>
                    <a:pt x="1043972" y="928306"/>
                    <a:pt x="1061974" y="811530"/>
                  </a:cubicBezTo>
                  <a:cubicBezTo>
                    <a:pt x="1074356" y="731425"/>
                    <a:pt x="1091120" y="652081"/>
                    <a:pt x="1114647" y="574548"/>
                  </a:cubicBezTo>
                  <a:cubicBezTo>
                    <a:pt x="1145413" y="472916"/>
                    <a:pt x="1187990" y="375094"/>
                    <a:pt x="1243806" y="284893"/>
                  </a:cubicBezTo>
                  <a:cubicBezTo>
                    <a:pt x="1307623" y="181832"/>
                    <a:pt x="1388396" y="90868"/>
                    <a:pt x="1468691" y="0"/>
                  </a:cubicBezTo>
                </a:path>
              </a:pathLst>
            </a:custGeom>
            <a:noFill/>
            <a:ln w="9525" cap="rnd">
              <a:solidFill>
                <a:schemeClr val="bg2">
                  <a:alpha val="2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E1E3F6DD-B482-497A-843E-010612C85F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58181" y="2783204"/>
              <a:ext cx="1175182" cy="2095685"/>
            </a:xfrm>
            <a:custGeom>
              <a:avLst/>
              <a:gdLst>
                <a:gd name="connsiteX0" fmla="*/ 1175183 w 1175182"/>
                <a:gd name="connsiteY0" fmla="*/ 1950434 h 2095685"/>
                <a:gd name="connsiteX1" fmla="*/ 696075 w 1175182"/>
                <a:gd name="connsiteY1" fmla="*/ 2077307 h 2095685"/>
                <a:gd name="connsiteX2" fmla="*/ 349175 w 1175182"/>
                <a:gd name="connsiteY2" fmla="*/ 2089309 h 2095685"/>
                <a:gd name="connsiteX3" fmla="*/ 73997 w 1175182"/>
                <a:gd name="connsiteY3" fmla="*/ 1987582 h 2095685"/>
                <a:gd name="connsiteX4" fmla="*/ 2179 w 1175182"/>
                <a:gd name="connsiteY4" fmla="*/ 1818037 h 2095685"/>
                <a:gd name="connsiteX5" fmla="*/ 18086 w 1175182"/>
                <a:gd name="connsiteY5" fmla="*/ 1694402 h 2095685"/>
                <a:gd name="connsiteX6" fmla="*/ 161627 w 1175182"/>
                <a:gd name="connsiteY6" fmla="*/ 1594676 h 2095685"/>
                <a:gd name="connsiteX7" fmla="*/ 384893 w 1175182"/>
                <a:gd name="connsiteY7" fmla="*/ 1664494 h 2095685"/>
                <a:gd name="connsiteX8" fmla="*/ 648069 w 1175182"/>
                <a:gd name="connsiteY8" fmla="*/ 1684401 h 2095685"/>
                <a:gd name="connsiteX9" fmla="*/ 831520 w 1175182"/>
                <a:gd name="connsiteY9" fmla="*/ 1550765 h 2095685"/>
                <a:gd name="connsiteX10" fmla="*/ 909245 w 1175182"/>
                <a:gd name="connsiteY10" fmla="*/ 1315402 h 2095685"/>
                <a:gd name="connsiteX11" fmla="*/ 975062 w 1175182"/>
                <a:gd name="connsiteY11" fmla="*/ 876586 h 2095685"/>
                <a:gd name="connsiteX12" fmla="*/ 989064 w 1175182"/>
                <a:gd name="connsiteY12" fmla="*/ 591312 h 2095685"/>
                <a:gd name="connsiteX13" fmla="*/ 1158514 w 1175182"/>
                <a:gd name="connsiteY13" fmla="*/ 0 h 2095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75182" h="2095685">
                  <a:moveTo>
                    <a:pt x="1175183" y="1950434"/>
                  </a:moveTo>
                  <a:cubicBezTo>
                    <a:pt x="1097554" y="1973485"/>
                    <a:pt x="775799" y="2063115"/>
                    <a:pt x="696075" y="2077307"/>
                  </a:cubicBezTo>
                  <a:cubicBezTo>
                    <a:pt x="581489" y="2097786"/>
                    <a:pt x="465094" y="2100167"/>
                    <a:pt x="349175" y="2089309"/>
                  </a:cubicBezTo>
                  <a:cubicBezTo>
                    <a:pt x="247638" y="2079784"/>
                    <a:pt x="142292" y="2061401"/>
                    <a:pt x="73997" y="1987582"/>
                  </a:cubicBezTo>
                  <a:cubicBezTo>
                    <a:pt x="31420" y="1941481"/>
                    <a:pt x="9513" y="1880616"/>
                    <a:pt x="2179" y="1818037"/>
                  </a:cubicBezTo>
                  <a:cubicBezTo>
                    <a:pt x="-2774" y="1775746"/>
                    <a:pt x="-12" y="1732693"/>
                    <a:pt x="18086" y="1694402"/>
                  </a:cubicBezTo>
                  <a:cubicBezTo>
                    <a:pt x="44755" y="1638110"/>
                    <a:pt x="99810" y="1600295"/>
                    <a:pt x="161627" y="1594676"/>
                  </a:cubicBezTo>
                  <a:cubicBezTo>
                    <a:pt x="240304" y="1587532"/>
                    <a:pt x="310312" y="1635633"/>
                    <a:pt x="384893" y="1664494"/>
                  </a:cubicBezTo>
                  <a:cubicBezTo>
                    <a:pt x="468904" y="1696974"/>
                    <a:pt x="561392" y="1708594"/>
                    <a:pt x="648069" y="1684401"/>
                  </a:cubicBezTo>
                  <a:cubicBezTo>
                    <a:pt x="723602" y="1663351"/>
                    <a:pt x="788563" y="1616488"/>
                    <a:pt x="831520" y="1550765"/>
                  </a:cubicBezTo>
                  <a:cubicBezTo>
                    <a:pt x="877050" y="1480947"/>
                    <a:pt x="893052" y="1397508"/>
                    <a:pt x="909245" y="1315402"/>
                  </a:cubicBezTo>
                  <a:cubicBezTo>
                    <a:pt x="938010" y="1170051"/>
                    <a:pt x="963156" y="1024128"/>
                    <a:pt x="975062" y="876586"/>
                  </a:cubicBezTo>
                  <a:cubicBezTo>
                    <a:pt x="982682" y="781717"/>
                    <a:pt x="981539" y="686276"/>
                    <a:pt x="989064" y="591312"/>
                  </a:cubicBezTo>
                  <a:cubicBezTo>
                    <a:pt x="998970" y="465296"/>
                    <a:pt x="981730" y="160211"/>
                    <a:pt x="1158514" y="0"/>
                  </a:cubicBezTo>
                </a:path>
              </a:pathLst>
            </a:custGeom>
            <a:noFill/>
            <a:ln w="9525" cap="rnd">
              <a:solidFill>
                <a:schemeClr val="bg2">
                  <a:alpha val="25000"/>
                </a:schemeClr>
              </a:solidFill>
              <a:prstDash val="lgDash"/>
              <a:round/>
            </a:ln>
          </p:spPr>
          <p:txBody>
            <a:bodyPr rtlCol="0" anchor="ctr"/>
            <a:lstStyle/>
            <a:p>
              <a:endParaRPr lang="en-US"/>
            </a:p>
          </p:txBody>
        </p:sp>
      </p:grpSp>
      <p:grpSp>
        <p:nvGrpSpPr>
          <p:cNvPr id="41" name="Bottom Right">
            <a:extLst>
              <a:ext uri="{FF2B5EF4-FFF2-40B4-BE49-F238E27FC236}">
                <a16:creationId xmlns:a16="http://schemas.microsoft.com/office/drawing/2014/main" id="{A5761FD8-9CFD-4F5A-AB69-F179306BC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42" name="Graphic 157">
              <a:extLst>
                <a:ext uri="{FF2B5EF4-FFF2-40B4-BE49-F238E27FC236}">
                  <a16:creationId xmlns:a16="http://schemas.microsoft.com/office/drawing/2014/main" id="{853A7FDC-72AB-4F06-8A0A-EE5BE087D7B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44" name="Freeform: Shape 43">
                <a:extLst>
                  <a:ext uri="{FF2B5EF4-FFF2-40B4-BE49-F238E27FC236}">
                    <a16:creationId xmlns:a16="http://schemas.microsoft.com/office/drawing/2014/main" id="{4F1A41BD-2192-490D-9C88-AB9D242927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C2F4F134-CBCA-4B59-8D8A-AEF12063F7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6399BC90-16E2-4AAD-9BB1-6FECCA22B7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393E4470-E7B4-49CF-9EEF-4F40E31F36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E25ED4C5-C452-433A-9E42-979F52F8B8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49" name="Freeform: Shape 48">
                <a:extLst>
                  <a:ext uri="{FF2B5EF4-FFF2-40B4-BE49-F238E27FC236}">
                    <a16:creationId xmlns:a16="http://schemas.microsoft.com/office/drawing/2014/main" id="{40B2D17D-9313-4262-BB14-4030DE291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50" name="Freeform: Shape 49">
                <a:extLst>
                  <a:ext uri="{FF2B5EF4-FFF2-40B4-BE49-F238E27FC236}">
                    <a16:creationId xmlns:a16="http://schemas.microsoft.com/office/drawing/2014/main" id="{33B17B98-027F-4155-A5F5-FED5D0F73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43" name="Freeform: Shape 42">
              <a:extLst>
                <a:ext uri="{FF2B5EF4-FFF2-40B4-BE49-F238E27FC236}">
                  <a16:creationId xmlns:a16="http://schemas.microsoft.com/office/drawing/2014/main" id="{01EB1739-4A5E-4811-8CCC-6E261D2921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ctrTitle"/>
          </p:nvPr>
        </p:nvSpPr>
        <p:spPr>
          <a:xfrm>
            <a:off x="4000500" y="740211"/>
            <a:ext cx="7530685" cy="3163864"/>
          </a:xfrm>
        </p:spPr>
        <p:txBody>
          <a:bodyPr>
            <a:normAutofit/>
          </a:bodyPr>
          <a:lstStyle/>
          <a:p>
            <a:pPr algn="l"/>
            <a:r>
              <a:rPr lang="en-US" sz="5400">
                <a:solidFill>
                  <a:srgbClr val="FFFFFF"/>
                </a:solidFill>
              </a:rPr>
              <a:t>Global Business Challenges</a:t>
            </a:r>
          </a:p>
        </p:txBody>
      </p:sp>
      <p:sp>
        <p:nvSpPr>
          <p:cNvPr id="3" name="Subtitle 2"/>
          <p:cNvSpPr>
            <a:spLocks noGrp="1"/>
          </p:cNvSpPr>
          <p:nvPr>
            <p:ph type="subTitle" idx="1"/>
          </p:nvPr>
        </p:nvSpPr>
        <p:spPr>
          <a:xfrm>
            <a:off x="4000193" y="4074515"/>
            <a:ext cx="7583133" cy="1279124"/>
          </a:xfrm>
        </p:spPr>
        <p:txBody>
          <a:bodyPr vert="horz" lIns="91440" tIns="45720" rIns="91440" bIns="45720" rtlCol="0">
            <a:normAutofit/>
          </a:bodyPr>
          <a:lstStyle/>
          <a:p>
            <a:pPr algn="l"/>
            <a:r>
              <a:rPr lang="en-US" sz="2200">
                <a:solidFill>
                  <a:srgbClr val="FFFFFF"/>
                </a:solidFill>
              </a:rPr>
              <a:t>Introduction</a:t>
            </a:r>
          </a:p>
        </p:txBody>
      </p:sp>
      <p:grpSp>
        <p:nvGrpSpPr>
          <p:cNvPr id="52" name="Cross">
            <a:extLst>
              <a:ext uri="{FF2B5EF4-FFF2-40B4-BE49-F238E27FC236}">
                <a16:creationId xmlns:a16="http://schemas.microsoft.com/office/drawing/2014/main" id="{361195DA-BFB4-4917-BAFD-7D3D669EFA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37795" y="4013703"/>
            <a:ext cx="118872" cy="118872"/>
            <a:chOff x="1175347" y="3733800"/>
            <a:chExt cx="118872" cy="118872"/>
          </a:xfrm>
        </p:grpSpPr>
        <p:cxnSp>
          <p:nvCxnSpPr>
            <p:cNvPr id="53" name="Straight Connector 52">
              <a:extLst>
                <a:ext uri="{FF2B5EF4-FFF2-40B4-BE49-F238E27FC236}">
                  <a16:creationId xmlns:a16="http://schemas.microsoft.com/office/drawing/2014/main" id="{ABA6C567-3C4A-4D67-9D01-9CC2623D40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54" name="Straight Connector 53">
              <a:extLst>
                <a:ext uri="{FF2B5EF4-FFF2-40B4-BE49-F238E27FC236}">
                  <a16:creationId xmlns:a16="http://schemas.microsoft.com/office/drawing/2014/main" id="{9180C785-A181-4425-9C06-6670254CBF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2DB47-88A1-4207-FA0D-9B8AB670B42E}"/>
              </a:ext>
            </a:extLst>
          </p:cNvPr>
          <p:cNvSpPr>
            <a:spLocks noGrp="1"/>
          </p:cNvSpPr>
          <p:nvPr>
            <p:ph type="title"/>
          </p:nvPr>
        </p:nvSpPr>
        <p:spPr/>
        <p:txBody>
          <a:bodyPr/>
          <a:lstStyle/>
          <a:p>
            <a:r>
              <a:rPr lang="en-US" dirty="0">
                <a:cs typeface="Posterama"/>
              </a:rPr>
              <a:t>Introduction</a:t>
            </a:r>
            <a:endParaRPr lang="en-US" dirty="0"/>
          </a:p>
        </p:txBody>
      </p:sp>
      <p:sp>
        <p:nvSpPr>
          <p:cNvPr id="3" name="Content Placeholder 2">
            <a:extLst>
              <a:ext uri="{FF2B5EF4-FFF2-40B4-BE49-F238E27FC236}">
                <a16:creationId xmlns:a16="http://schemas.microsoft.com/office/drawing/2014/main" id="{9609004A-BB92-D773-96EC-E4C764926B93}"/>
              </a:ext>
            </a:extLst>
          </p:cNvPr>
          <p:cNvSpPr>
            <a:spLocks noGrp="1"/>
          </p:cNvSpPr>
          <p:nvPr>
            <p:ph idx="1"/>
          </p:nvPr>
        </p:nvSpPr>
        <p:spPr/>
        <p:txBody>
          <a:bodyPr vert="horz" lIns="91440" tIns="45720" rIns="91440" bIns="45720" rtlCol="0" anchor="t">
            <a:normAutofit/>
          </a:bodyPr>
          <a:lstStyle/>
          <a:p>
            <a:r>
              <a:rPr lang="en-US" dirty="0"/>
              <a:t>Class held online Monday evening until 9th December 2024</a:t>
            </a:r>
          </a:p>
          <a:p>
            <a:r>
              <a:rPr lang="en-US" dirty="0"/>
              <a:t>Moodle will be updated shortly</a:t>
            </a:r>
          </a:p>
          <a:p>
            <a:r>
              <a:rPr lang="en-US" dirty="0"/>
              <a:t>Rebecca Francis-Davies (</a:t>
            </a:r>
            <a:r>
              <a:rPr lang="en-US" dirty="0">
                <a:hlinkClick r:id="rId2"/>
              </a:rPr>
              <a:t>r.francis-davies@uwtsd.ac.uk</a:t>
            </a:r>
            <a:r>
              <a:rPr lang="en-US" dirty="0"/>
              <a:t>)</a:t>
            </a:r>
          </a:p>
          <a:p>
            <a:r>
              <a:rPr lang="en-US" dirty="0"/>
              <a:t>People/HR specialist with a background in Politics and International Relations/Economics</a:t>
            </a:r>
          </a:p>
          <a:p>
            <a:pPr marL="0" indent="0">
              <a:buNone/>
            </a:pPr>
            <a:endParaRPr lang="en-US" dirty="0"/>
          </a:p>
        </p:txBody>
      </p:sp>
    </p:spTree>
    <p:extLst>
      <p:ext uri="{BB962C8B-B14F-4D97-AF65-F5344CB8AC3E}">
        <p14:creationId xmlns:p14="http://schemas.microsoft.com/office/powerpoint/2010/main" val="3632627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5C48A-B515-24B9-79EE-33AB16D20680}"/>
              </a:ext>
            </a:extLst>
          </p:cNvPr>
          <p:cNvSpPr>
            <a:spLocks noGrp="1"/>
          </p:cNvSpPr>
          <p:nvPr>
            <p:ph type="title"/>
          </p:nvPr>
        </p:nvSpPr>
        <p:spPr/>
        <p:txBody>
          <a:bodyPr/>
          <a:lstStyle/>
          <a:p>
            <a:r>
              <a:rPr lang="en-US" dirty="0">
                <a:cs typeface="Posterama"/>
              </a:rPr>
              <a:t>Module aims</a:t>
            </a:r>
            <a:endParaRPr lang="en-US" dirty="0"/>
          </a:p>
        </p:txBody>
      </p:sp>
      <p:sp>
        <p:nvSpPr>
          <p:cNvPr id="3" name="Content Placeholder 2">
            <a:extLst>
              <a:ext uri="{FF2B5EF4-FFF2-40B4-BE49-F238E27FC236}">
                <a16:creationId xmlns:a16="http://schemas.microsoft.com/office/drawing/2014/main" id="{191094DC-663D-77E3-55C2-B0A12C56E6A5}"/>
              </a:ext>
            </a:extLst>
          </p:cNvPr>
          <p:cNvSpPr>
            <a:spLocks noGrp="1"/>
          </p:cNvSpPr>
          <p:nvPr>
            <p:ph idx="1"/>
          </p:nvPr>
        </p:nvSpPr>
        <p:spPr/>
        <p:txBody>
          <a:bodyPr vert="horz" lIns="91440" tIns="45720" rIns="91440" bIns="45720" rtlCol="0" anchor="t">
            <a:normAutofit/>
          </a:bodyPr>
          <a:lstStyle/>
          <a:p>
            <a:r>
              <a:rPr lang="en-US" dirty="0"/>
              <a:t>To identify, describe  and critically </a:t>
            </a:r>
            <a:r>
              <a:rPr lang="en-US" dirty="0" err="1"/>
              <a:t>analyse</a:t>
            </a:r>
            <a:r>
              <a:rPr lang="en-US" dirty="0"/>
              <a:t> the internal and external economic forces at different regional levels with respect to decision making processes in modern </a:t>
            </a:r>
            <a:r>
              <a:rPr lang="en-US" dirty="0" err="1"/>
              <a:t>organisations</a:t>
            </a:r>
            <a:r>
              <a:rPr lang="en-US" dirty="0"/>
              <a:t> </a:t>
            </a:r>
          </a:p>
          <a:p>
            <a:r>
              <a:rPr lang="en-US" dirty="0"/>
              <a:t>To systematically understand and assess the nature of recent developments in the global economy with an emphasis on multinational </a:t>
            </a:r>
            <a:r>
              <a:rPr lang="en-US" dirty="0" err="1"/>
              <a:t>organisations</a:t>
            </a:r>
            <a:r>
              <a:rPr lang="en-US" dirty="0"/>
              <a:t> and international trade</a:t>
            </a:r>
          </a:p>
        </p:txBody>
      </p:sp>
    </p:spTree>
    <p:extLst>
      <p:ext uri="{BB962C8B-B14F-4D97-AF65-F5344CB8AC3E}">
        <p14:creationId xmlns:p14="http://schemas.microsoft.com/office/powerpoint/2010/main" val="1876323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3EED7-FA61-C3FE-B21F-D1A8C24A5491}"/>
              </a:ext>
            </a:extLst>
          </p:cNvPr>
          <p:cNvSpPr>
            <a:spLocks noGrp="1"/>
          </p:cNvSpPr>
          <p:nvPr>
            <p:ph type="title"/>
          </p:nvPr>
        </p:nvSpPr>
        <p:spPr/>
        <p:txBody>
          <a:bodyPr/>
          <a:lstStyle/>
          <a:p>
            <a:r>
              <a:rPr lang="en-US" dirty="0">
                <a:cs typeface="Posterama"/>
              </a:rPr>
              <a:t>Learning Outcomes</a:t>
            </a:r>
            <a:endParaRPr lang="en-US" dirty="0"/>
          </a:p>
        </p:txBody>
      </p:sp>
      <p:sp>
        <p:nvSpPr>
          <p:cNvPr id="3" name="Content Placeholder 2">
            <a:extLst>
              <a:ext uri="{FF2B5EF4-FFF2-40B4-BE49-F238E27FC236}">
                <a16:creationId xmlns:a16="http://schemas.microsoft.com/office/drawing/2014/main" id="{4E1F0B46-219C-D552-91D8-A9CF03ABE1A1}"/>
              </a:ext>
            </a:extLst>
          </p:cNvPr>
          <p:cNvSpPr>
            <a:spLocks noGrp="1"/>
          </p:cNvSpPr>
          <p:nvPr>
            <p:ph idx="1"/>
          </p:nvPr>
        </p:nvSpPr>
        <p:spPr/>
        <p:txBody>
          <a:bodyPr vert="horz" lIns="91440" tIns="45720" rIns="91440" bIns="45720" rtlCol="0" anchor="t">
            <a:normAutofit fontScale="85000" lnSpcReduction="10000"/>
          </a:bodyPr>
          <a:lstStyle/>
          <a:p>
            <a:r>
              <a:rPr lang="en-US" dirty="0"/>
              <a:t>Critically evaluate the main features which contribute to the international business environment with the focus on macro-</a:t>
            </a:r>
            <a:r>
              <a:rPr lang="en-US"/>
              <a:t>economic conditions</a:t>
            </a:r>
          </a:p>
          <a:p>
            <a:r>
              <a:rPr lang="en-US" dirty="0"/>
              <a:t>Critically evaluate the different modes of engagement with international markets and explore the interconnectedness between these and the economic, legal, ecological and </a:t>
            </a:r>
            <a:r>
              <a:rPr lang="en-US"/>
              <a:t>cultural environment in which companies operate</a:t>
            </a:r>
          </a:p>
          <a:p>
            <a:r>
              <a:rPr lang="en-US" dirty="0"/>
              <a:t>Assess micro-economic structures with respect to decision </a:t>
            </a:r>
            <a:r>
              <a:rPr lang="en-US"/>
              <a:t>making in global </a:t>
            </a:r>
            <a:r>
              <a:rPr lang="en-US" err="1"/>
              <a:t>organsations</a:t>
            </a:r>
            <a:endParaRPr lang="en-US" dirty="0" err="1"/>
          </a:p>
          <a:p>
            <a:r>
              <a:rPr lang="en-US" dirty="0"/>
              <a:t>Critically evaluate issues in trade theory relevant to the conduct of international business and the </a:t>
            </a:r>
            <a:r>
              <a:rPr lang="en-US" dirty="0" err="1"/>
              <a:t>internationalisation</a:t>
            </a:r>
            <a:r>
              <a:rPr lang="en-US" dirty="0"/>
              <a:t> or </a:t>
            </a:r>
            <a:r>
              <a:rPr lang="en-US" dirty="0" err="1"/>
              <a:t>organisations</a:t>
            </a:r>
          </a:p>
        </p:txBody>
      </p:sp>
    </p:spTree>
    <p:extLst>
      <p:ext uri="{BB962C8B-B14F-4D97-AF65-F5344CB8AC3E}">
        <p14:creationId xmlns:p14="http://schemas.microsoft.com/office/powerpoint/2010/main" val="17897675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60AEF-46C1-3E7C-DA69-89925CD99D9B}"/>
              </a:ext>
            </a:extLst>
          </p:cNvPr>
          <p:cNvSpPr>
            <a:spLocks noGrp="1"/>
          </p:cNvSpPr>
          <p:nvPr>
            <p:ph type="title"/>
          </p:nvPr>
        </p:nvSpPr>
        <p:spPr/>
        <p:txBody>
          <a:bodyPr/>
          <a:lstStyle/>
          <a:p>
            <a:r>
              <a:rPr lang="en-US" dirty="0">
                <a:cs typeface="Posterama"/>
              </a:rPr>
              <a:t>Assessment</a:t>
            </a:r>
            <a:endParaRPr lang="en-US" dirty="0"/>
          </a:p>
        </p:txBody>
      </p:sp>
      <p:sp>
        <p:nvSpPr>
          <p:cNvPr id="3" name="Content Placeholder 2">
            <a:extLst>
              <a:ext uri="{FF2B5EF4-FFF2-40B4-BE49-F238E27FC236}">
                <a16:creationId xmlns:a16="http://schemas.microsoft.com/office/drawing/2014/main" id="{FF4E4E5E-A0D6-A227-10AC-86C2638B4178}"/>
              </a:ext>
            </a:extLst>
          </p:cNvPr>
          <p:cNvSpPr>
            <a:spLocks noGrp="1"/>
          </p:cNvSpPr>
          <p:nvPr>
            <p:ph idx="1"/>
          </p:nvPr>
        </p:nvSpPr>
        <p:spPr/>
        <p:txBody>
          <a:bodyPr vert="horz" lIns="91440" tIns="45720" rIns="91440" bIns="45720" rtlCol="0" anchor="t">
            <a:normAutofit/>
          </a:bodyPr>
          <a:lstStyle/>
          <a:p>
            <a:r>
              <a:rPr lang="en-US" dirty="0"/>
              <a:t>Report of 5,000 words</a:t>
            </a:r>
          </a:p>
          <a:p>
            <a:r>
              <a:rPr lang="en-US" dirty="0"/>
              <a:t>Topic to be confirmed</a:t>
            </a:r>
          </a:p>
        </p:txBody>
      </p:sp>
    </p:spTree>
    <p:extLst>
      <p:ext uri="{BB962C8B-B14F-4D97-AF65-F5344CB8AC3E}">
        <p14:creationId xmlns:p14="http://schemas.microsoft.com/office/powerpoint/2010/main" val="1078090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2A2B9-DF8F-36DC-25D7-2007BF98B97D}"/>
              </a:ext>
            </a:extLst>
          </p:cNvPr>
          <p:cNvSpPr>
            <a:spLocks noGrp="1"/>
          </p:cNvSpPr>
          <p:nvPr>
            <p:ph type="title"/>
          </p:nvPr>
        </p:nvSpPr>
        <p:spPr/>
        <p:txBody>
          <a:bodyPr/>
          <a:lstStyle/>
          <a:p>
            <a:r>
              <a:rPr lang="en-US" dirty="0">
                <a:cs typeface="Posterama"/>
              </a:rPr>
              <a:t>First, let us get to know each other</a:t>
            </a:r>
            <a:endParaRPr lang="en-US" dirty="0"/>
          </a:p>
        </p:txBody>
      </p:sp>
      <p:sp>
        <p:nvSpPr>
          <p:cNvPr id="3" name="Content Placeholder 2">
            <a:extLst>
              <a:ext uri="{FF2B5EF4-FFF2-40B4-BE49-F238E27FC236}">
                <a16:creationId xmlns:a16="http://schemas.microsoft.com/office/drawing/2014/main" id="{FFF43060-C792-7DC0-8DBA-9375212C4725}"/>
              </a:ext>
            </a:extLst>
          </p:cNvPr>
          <p:cNvSpPr>
            <a:spLocks noGrp="1"/>
          </p:cNvSpPr>
          <p:nvPr>
            <p:ph idx="1"/>
          </p:nvPr>
        </p:nvSpPr>
        <p:spPr/>
        <p:txBody>
          <a:bodyPr vert="horz" lIns="91440" tIns="45720" rIns="91440" bIns="45720" rtlCol="0" anchor="t">
            <a:normAutofit/>
          </a:bodyPr>
          <a:lstStyle/>
          <a:p>
            <a:r>
              <a:rPr lang="en-US" dirty="0"/>
              <a:t>Introduce yourself</a:t>
            </a:r>
          </a:p>
          <a:p>
            <a:r>
              <a:rPr lang="en-US" dirty="0"/>
              <a:t>What have you studied so far?</a:t>
            </a:r>
          </a:p>
          <a:p>
            <a:r>
              <a:rPr lang="en-US"/>
              <a:t>What do you plan to do after the MBA?</a:t>
            </a:r>
            <a:endParaRPr lang="en-US" dirty="0"/>
          </a:p>
          <a:p>
            <a:r>
              <a:rPr lang="en-US" dirty="0"/>
              <a:t>What work experience do you have?</a:t>
            </a:r>
          </a:p>
          <a:p>
            <a:r>
              <a:rPr lang="en-US" dirty="0"/>
              <a:t>Any experience of living or working internationally?</a:t>
            </a:r>
          </a:p>
          <a:p>
            <a:endParaRPr lang="en-US" dirty="0"/>
          </a:p>
        </p:txBody>
      </p:sp>
    </p:spTree>
    <p:extLst>
      <p:ext uri="{BB962C8B-B14F-4D97-AF65-F5344CB8AC3E}">
        <p14:creationId xmlns:p14="http://schemas.microsoft.com/office/powerpoint/2010/main" val="6603914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C21BF-FA12-962F-DCDF-182714365304}"/>
              </a:ext>
            </a:extLst>
          </p:cNvPr>
          <p:cNvSpPr>
            <a:spLocks noGrp="1"/>
          </p:cNvSpPr>
          <p:nvPr>
            <p:ph type="title"/>
          </p:nvPr>
        </p:nvSpPr>
        <p:spPr/>
        <p:txBody>
          <a:bodyPr>
            <a:normAutofit fontScale="90000"/>
          </a:bodyPr>
          <a:lstStyle/>
          <a:p>
            <a:r>
              <a:rPr lang="en-US" dirty="0">
                <a:cs typeface="Posterama"/>
              </a:rPr>
              <a:t>This week: Business in the Global Environment</a:t>
            </a:r>
            <a:endParaRPr lang="en-US" dirty="0"/>
          </a:p>
        </p:txBody>
      </p:sp>
      <p:sp>
        <p:nvSpPr>
          <p:cNvPr id="3" name="Content Placeholder 2">
            <a:extLst>
              <a:ext uri="{FF2B5EF4-FFF2-40B4-BE49-F238E27FC236}">
                <a16:creationId xmlns:a16="http://schemas.microsoft.com/office/drawing/2014/main" id="{7A44DF94-4833-23E0-DF50-A26EA45A4D8E}"/>
              </a:ext>
            </a:extLst>
          </p:cNvPr>
          <p:cNvSpPr>
            <a:spLocks noGrp="1"/>
          </p:cNvSpPr>
          <p:nvPr>
            <p:ph idx="1"/>
          </p:nvPr>
        </p:nvSpPr>
        <p:spPr/>
        <p:txBody>
          <a:bodyPr vert="horz" lIns="91440" tIns="45720" rIns="91440" bIns="45720" rtlCol="0" anchor="t">
            <a:normAutofit/>
          </a:bodyPr>
          <a:lstStyle/>
          <a:p>
            <a:r>
              <a:rPr lang="en-US" dirty="0"/>
              <a:t>Why does business exist?</a:t>
            </a:r>
          </a:p>
          <a:p>
            <a:r>
              <a:rPr lang="en-US" dirty="0"/>
              <a:t>How does it carry out its goals?</a:t>
            </a:r>
          </a:p>
          <a:p>
            <a:r>
              <a:rPr lang="en-US" dirty="0"/>
              <a:t>An overview of the global environment</a:t>
            </a:r>
          </a:p>
          <a:p>
            <a:endParaRPr lang="en-US" dirty="0"/>
          </a:p>
        </p:txBody>
      </p:sp>
    </p:spTree>
    <p:extLst>
      <p:ext uri="{BB962C8B-B14F-4D97-AF65-F5344CB8AC3E}">
        <p14:creationId xmlns:p14="http://schemas.microsoft.com/office/powerpoint/2010/main" val="4077075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D71C0-4BC5-CF9D-D860-973E1BCF4490}"/>
              </a:ext>
            </a:extLst>
          </p:cNvPr>
          <p:cNvSpPr>
            <a:spLocks noGrp="1"/>
          </p:cNvSpPr>
          <p:nvPr>
            <p:ph type="title"/>
          </p:nvPr>
        </p:nvSpPr>
        <p:spPr/>
        <p:txBody>
          <a:bodyPr/>
          <a:lstStyle/>
          <a:p>
            <a:r>
              <a:rPr lang="en-US" dirty="0">
                <a:cs typeface="Posterama"/>
              </a:rPr>
              <a:t>What does the enterprise exist to do?</a:t>
            </a:r>
            <a:endParaRPr lang="en-US" dirty="0"/>
          </a:p>
        </p:txBody>
      </p:sp>
      <p:sp>
        <p:nvSpPr>
          <p:cNvPr id="3" name="Content Placeholder 2">
            <a:extLst>
              <a:ext uri="{FF2B5EF4-FFF2-40B4-BE49-F238E27FC236}">
                <a16:creationId xmlns:a16="http://schemas.microsoft.com/office/drawing/2014/main" id="{E9DEF192-57FB-F01C-7144-2EC57D82C6AF}"/>
              </a:ext>
            </a:extLst>
          </p:cNvPr>
          <p:cNvSpPr>
            <a:spLocks noGrp="1"/>
          </p:cNvSpPr>
          <p:nvPr>
            <p:ph idx="1"/>
          </p:nvPr>
        </p:nvSpPr>
        <p:spPr/>
        <p:txBody>
          <a:bodyPr vert="horz" lIns="91440" tIns="45720" rIns="91440" bIns="45720" rtlCol="0" anchor="t">
            <a:normAutofit/>
          </a:bodyPr>
          <a:lstStyle/>
          <a:p>
            <a:r>
              <a:rPr lang="en-US" dirty="0"/>
              <a:t>What does the street trader in India and the Silicon Valley executive have in common?</a:t>
            </a:r>
          </a:p>
          <a:p>
            <a:pPr lvl="1">
              <a:buFont typeface="Courier New" panose="020B0504020202020204" pitchFamily="34" charset="0"/>
              <a:buChar char="o"/>
            </a:pPr>
            <a:r>
              <a:rPr lang="en-US" dirty="0"/>
              <a:t>Seek to please customers</a:t>
            </a:r>
          </a:p>
          <a:p>
            <a:pPr lvl="1">
              <a:buFont typeface="Courier New" panose="020B0504020202020204" pitchFamily="34" charset="0"/>
              <a:buChar char="o"/>
            </a:pPr>
            <a:r>
              <a:rPr lang="en-US" dirty="0"/>
              <a:t>Must respond to changing demand </a:t>
            </a:r>
          </a:p>
        </p:txBody>
      </p:sp>
    </p:spTree>
    <p:extLst>
      <p:ext uri="{BB962C8B-B14F-4D97-AF65-F5344CB8AC3E}">
        <p14:creationId xmlns:p14="http://schemas.microsoft.com/office/powerpoint/2010/main" val="1217126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753B5-3B37-15F5-87CF-54DB675050C3}"/>
              </a:ext>
            </a:extLst>
          </p:cNvPr>
          <p:cNvSpPr>
            <a:spLocks noGrp="1"/>
          </p:cNvSpPr>
          <p:nvPr>
            <p:ph type="title"/>
          </p:nvPr>
        </p:nvSpPr>
        <p:spPr/>
        <p:txBody>
          <a:bodyPr/>
          <a:lstStyle/>
          <a:p>
            <a:r>
              <a:rPr lang="en-US" dirty="0">
                <a:cs typeface="Posterama"/>
              </a:rPr>
              <a:t>International Business</a:t>
            </a:r>
          </a:p>
        </p:txBody>
      </p:sp>
      <p:sp>
        <p:nvSpPr>
          <p:cNvPr id="3" name="Content Placeholder 2">
            <a:extLst>
              <a:ext uri="{FF2B5EF4-FFF2-40B4-BE49-F238E27FC236}">
                <a16:creationId xmlns:a16="http://schemas.microsoft.com/office/drawing/2014/main" id="{071719CA-4D7C-752D-92C8-CBE2EFD7A7F1}"/>
              </a:ext>
            </a:extLst>
          </p:cNvPr>
          <p:cNvSpPr>
            <a:spLocks noGrp="1"/>
          </p:cNvSpPr>
          <p:nvPr>
            <p:ph idx="1"/>
          </p:nvPr>
        </p:nvSpPr>
        <p:spPr/>
        <p:txBody>
          <a:bodyPr vert="horz" lIns="91440" tIns="45720" rIns="91440" bIns="45720" rtlCol="0" anchor="t">
            <a:normAutofit/>
          </a:bodyPr>
          <a:lstStyle/>
          <a:p>
            <a:r>
              <a:rPr lang="en-US" dirty="0"/>
              <a:t>Refers to business activities that straddle two or more countries </a:t>
            </a:r>
          </a:p>
          <a:p>
            <a:r>
              <a:rPr lang="en-US" dirty="0"/>
              <a:t>Most enterprises exist to make money "for profit"</a:t>
            </a:r>
          </a:p>
          <a:p>
            <a:r>
              <a:rPr lang="en-US" dirty="0"/>
              <a:t>Not for profit </a:t>
            </a:r>
          </a:p>
          <a:p>
            <a:r>
              <a:rPr lang="en-US" dirty="0"/>
              <a:t>Social enterprise: aims to make money for a social cause rather than profit for shareholders</a:t>
            </a:r>
          </a:p>
        </p:txBody>
      </p:sp>
    </p:spTree>
    <p:extLst>
      <p:ext uri="{BB962C8B-B14F-4D97-AF65-F5344CB8AC3E}">
        <p14:creationId xmlns:p14="http://schemas.microsoft.com/office/powerpoint/2010/main" val="32374623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BAD9F-E4A5-0092-A0FE-0144E8523D7F}"/>
              </a:ext>
            </a:extLst>
          </p:cNvPr>
          <p:cNvSpPr>
            <a:spLocks noGrp="1"/>
          </p:cNvSpPr>
          <p:nvPr>
            <p:ph type="title"/>
          </p:nvPr>
        </p:nvSpPr>
        <p:spPr/>
        <p:txBody>
          <a:bodyPr/>
          <a:lstStyle/>
          <a:p>
            <a:r>
              <a:rPr lang="en-US" dirty="0">
                <a:cs typeface="Posterama"/>
              </a:rPr>
              <a:t>The business model</a:t>
            </a:r>
            <a:endParaRPr lang="en-US" dirty="0"/>
          </a:p>
        </p:txBody>
      </p:sp>
      <p:sp>
        <p:nvSpPr>
          <p:cNvPr id="3" name="Content Placeholder 2">
            <a:extLst>
              <a:ext uri="{FF2B5EF4-FFF2-40B4-BE49-F238E27FC236}">
                <a16:creationId xmlns:a16="http://schemas.microsoft.com/office/drawing/2014/main" id="{F65702D2-133B-1385-612F-3662D40D7D96}"/>
              </a:ext>
            </a:extLst>
          </p:cNvPr>
          <p:cNvSpPr>
            <a:spLocks noGrp="1"/>
          </p:cNvSpPr>
          <p:nvPr>
            <p:ph idx="1"/>
          </p:nvPr>
        </p:nvSpPr>
        <p:spPr/>
        <p:txBody>
          <a:bodyPr vert="horz" lIns="91440" tIns="45720" rIns="91440" bIns="45720" rtlCol="0" anchor="t">
            <a:normAutofit/>
          </a:bodyPr>
          <a:lstStyle/>
          <a:p>
            <a:r>
              <a:rPr lang="en-US" dirty="0"/>
              <a:t>A broad term covering the </a:t>
            </a:r>
            <a:r>
              <a:rPr lang="en-US" dirty="0" err="1"/>
              <a:t>organisation's</a:t>
            </a:r>
            <a:r>
              <a:rPr lang="en-US" dirty="0"/>
              <a:t> goals and how it will be delivered </a:t>
            </a:r>
          </a:p>
          <a:p>
            <a:r>
              <a:rPr lang="en-US" dirty="0"/>
              <a:t>Can be changed to respond to external forces</a:t>
            </a:r>
          </a:p>
        </p:txBody>
      </p:sp>
    </p:spTree>
    <p:extLst>
      <p:ext uri="{BB962C8B-B14F-4D97-AF65-F5344CB8AC3E}">
        <p14:creationId xmlns:p14="http://schemas.microsoft.com/office/powerpoint/2010/main" val="18181385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9FD88-727A-CC92-78BB-60943B81BA38}"/>
              </a:ext>
            </a:extLst>
          </p:cNvPr>
          <p:cNvSpPr>
            <a:spLocks noGrp="1"/>
          </p:cNvSpPr>
          <p:nvPr>
            <p:ph type="title"/>
          </p:nvPr>
        </p:nvSpPr>
        <p:spPr/>
        <p:txBody>
          <a:bodyPr/>
          <a:lstStyle/>
          <a:p>
            <a:r>
              <a:rPr lang="en-US" dirty="0">
                <a:cs typeface="Posterama"/>
              </a:rPr>
              <a:t>The supply chain</a:t>
            </a:r>
            <a:endParaRPr lang="en-US" dirty="0"/>
          </a:p>
        </p:txBody>
      </p:sp>
      <p:sp>
        <p:nvSpPr>
          <p:cNvPr id="3" name="Content Placeholder 2">
            <a:extLst>
              <a:ext uri="{FF2B5EF4-FFF2-40B4-BE49-F238E27FC236}">
                <a16:creationId xmlns:a16="http://schemas.microsoft.com/office/drawing/2014/main" id="{17AC5BF7-92BE-D3D2-454E-B2A92E51A8C8}"/>
              </a:ext>
            </a:extLst>
          </p:cNvPr>
          <p:cNvSpPr>
            <a:spLocks noGrp="1"/>
          </p:cNvSpPr>
          <p:nvPr>
            <p:ph idx="1"/>
          </p:nvPr>
        </p:nvSpPr>
        <p:spPr/>
        <p:txBody>
          <a:bodyPr vert="horz" lIns="91440" tIns="45720" rIns="91440" bIns="45720" rtlCol="0" anchor="t">
            <a:normAutofit/>
          </a:bodyPr>
          <a:lstStyle/>
          <a:p>
            <a:r>
              <a:rPr lang="en-US" dirty="0"/>
              <a:t>Global: firms seek the most advantageous location for each stage</a:t>
            </a:r>
          </a:p>
          <a:p>
            <a:r>
              <a:rPr lang="en-US" dirty="0"/>
              <a:t>Also referred to  as the "value chain" with value added at each stage </a:t>
            </a:r>
          </a:p>
          <a:p>
            <a:r>
              <a:rPr lang="en-US" dirty="0"/>
              <a:t>We will explore this further in later sessions: both in terms of the political (Brexit) and ethics and sustainability</a:t>
            </a:r>
          </a:p>
        </p:txBody>
      </p:sp>
    </p:spTree>
    <p:extLst>
      <p:ext uri="{BB962C8B-B14F-4D97-AF65-F5344CB8AC3E}">
        <p14:creationId xmlns:p14="http://schemas.microsoft.com/office/powerpoint/2010/main" val="13494363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C87F0-EE47-3CB8-8A45-705D3DE155D5}"/>
              </a:ext>
            </a:extLst>
          </p:cNvPr>
          <p:cNvSpPr>
            <a:spLocks noGrp="1"/>
          </p:cNvSpPr>
          <p:nvPr>
            <p:ph type="title"/>
          </p:nvPr>
        </p:nvSpPr>
        <p:spPr/>
        <p:txBody>
          <a:bodyPr/>
          <a:lstStyle/>
          <a:p>
            <a:r>
              <a:rPr lang="en-US" dirty="0">
                <a:cs typeface="Posterama"/>
              </a:rPr>
              <a:t>Who do they exist for?</a:t>
            </a:r>
            <a:endParaRPr lang="en-US" dirty="0"/>
          </a:p>
        </p:txBody>
      </p:sp>
      <p:sp>
        <p:nvSpPr>
          <p:cNvPr id="3" name="Content Placeholder 2">
            <a:extLst>
              <a:ext uri="{FF2B5EF4-FFF2-40B4-BE49-F238E27FC236}">
                <a16:creationId xmlns:a16="http://schemas.microsoft.com/office/drawing/2014/main" id="{F03671B2-30BB-2B60-F8EC-7E7A12861A09}"/>
              </a:ext>
            </a:extLst>
          </p:cNvPr>
          <p:cNvSpPr>
            <a:spLocks noGrp="1"/>
          </p:cNvSpPr>
          <p:nvPr>
            <p:ph idx="1"/>
          </p:nvPr>
        </p:nvSpPr>
        <p:spPr/>
        <p:txBody>
          <a:bodyPr vert="horz" lIns="91440" tIns="45720" rIns="91440" bIns="45720" rtlCol="0" anchor="t">
            <a:normAutofit/>
          </a:bodyPr>
          <a:lstStyle/>
          <a:p>
            <a:r>
              <a:rPr lang="en-US" dirty="0"/>
              <a:t>Enrich owners </a:t>
            </a:r>
          </a:p>
          <a:p>
            <a:r>
              <a:rPr lang="en-US"/>
              <a:t>Satisfy customers</a:t>
            </a:r>
          </a:p>
          <a:p>
            <a:r>
              <a:rPr lang="en-US" dirty="0"/>
              <a:t>Stakeholder interests: anyone that exists influence on the company or who the company is in a position to influence (Freeman, 1984)</a:t>
            </a:r>
          </a:p>
          <a:p>
            <a:r>
              <a:rPr lang="en-US" dirty="0"/>
              <a:t>Impact may be direct or indirect, individuals or a more general notion of the community</a:t>
            </a:r>
          </a:p>
        </p:txBody>
      </p:sp>
    </p:spTree>
    <p:extLst>
      <p:ext uri="{BB962C8B-B14F-4D97-AF65-F5344CB8AC3E}">
        <p14:creationId xmlns:p14="http://schemas.microsoft.com/office/powerpoint/2010/main" val="41746193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2515C-3DEE-12DF-B311-1756A35F9AFB}"/>
              </a:ext>
            </a:extLst>
          </p:cNvPr>
          <p:cNvSpPr>
            <a:spLocks noGrp="1"/>
          </p:cNvSpPr>
          <p:nvPr>
            <p:ph type="title"/>
          </p:nvPr>
        </p:nvSpPr>
        <p:spPr/>
        <p:txBody>
          <a:bodyPr/>
          <a:lstStyle/>
          <a:p>
            <a:r>
              <a:rPr lang="en-US" dirty="0">
                <a:cs typeface="Posterama"/>
              </a:rPr>
              <a:t>The entrepreneur</a:t>
            </a:r>
            <a:endParaRPr lang="en-US" dirty="0"/>
          </a:p>
        </p:txBody>
      </p:sp>
      <p:sp>
        <p:nvSpPr>
          <p:cNvPr id="3" name="Content Placeholder 2">
            <a:extLst>
              <a:ext uri="{FF2B5EF4-FFF2-40B4-BE49-F238E27FC236}">
                <a16:creationId xmlns:a16="http://schemas.microsoft.com/office/drawing/2014/main" id="{07F06924-1C4B-BABE-CC95-6368FA39A22B}"/>
              </a:ext>
            </a:extLst>
          </p:cNvPr>
          <p:cNvSpPr>
            <a:spLocks noGrp="1"/>
          </p:cNvSpPr>
          <p:nvPr>
            <p:ph idx="1"/>
          </p:nvPr>
        </p:nvSpPr>
        <p:spPr/>
        <p:txBody>
          <a:bodyPr vert="horz" lIns="91440" tIns="45720" rIns="91440" bIns="45720" rtlCol="0" anchor="t">
            <a:normAutofit/>
          </a:bodyPr>
          <a:lstStyle/>
          <a:p>
            <a:r>
              <a:rPr lang="en-US" dirty="0"/>
              <a:t>In all societies and heavily influenced by:</a:t>
            </a:r>
          </a:p>
          <a:p>
            <a:pPr lvl="1">
              <a:buFont typeface="Courier New" panose="020B0504020202020204" pitchFamily="34" charset="0"/>
              <a:buChar char="o"/>
            </a:pPr>
            <a:r>
              <a:rPr lang="en-US"/>
              <a:t>Societal factors (education, innovation, level of technology)</a:t>
            </a:r>
            <a:endParaRPr lang="en-US" dirty="0"/>
          </a:p>
          <a:p>
            <a:pPr lvl="1">
              <a:buFont typeface="Courier New" panose="020B0504020202020204" pitchFamily="34" charset="0"/>
              <a:buChar char="o"/>
            </a:pPr>
            <a:r>
              <a:rPr lang="en-US"/>
              <a:t>Legal and regulatory factors (ease of setting up)</a:t>
            </a:r>
            <a:endParaRPr lang="en-US" dirty="0"/>
          </a:p>
          <a:p>
            <a:pPr lvl="1">
              <a:buFont typeface="Courier New" panose="020B0504020202020204" pitchFamily="34" charset="0"/>
              <a:buChar char="o"/>
            </a:pPr>
            <a:r>
              <a:rPr lang="en-US" dirty="0"/>
              <a:t>Available finance (loans, grants, investors)</a:t>
            </a:r>
          </a:p>
          <a:p>
            <a:pPr lvl="1">
              <a:buFont typeface="Courier New" panose="020B0504020202020204" pitchFamily="34" charset="0"/>
              <a:buChar char="o"/>
            </a:pPr>
            <a:r>
              <a:rPr lang="en-US" dirty="0"/>
              <a:t>Infrastructure (utilities, broadband, transport, premises)</a:t>
            </a:r>
          </a:p>
        </p:txBody>
      </p:sp>
    </p:spTree>
    <p:extLst>
      <p:ext uri="{BB962C8B-B14F-4D97-AF65-F5344CB8AC3E}">
        <p14:creationId xmlns:p14="http://schemas.microsoft.com/office/powerpoint/2010/main" val="33610415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FECE3-82E9-B0FB-FB81-554AE4A79CE4}"/>
              </a:ext>
            </a:extLst>
          </p:cNvPr>
          <p:cNvSpPr>
            <a:spLocks noGrp="1"/>
          </p:cNvSpPr>
          <p:nvPr>
            <p:ph type="title"/>
          </p:nvPr>
        </p:nvSpPr>
        <p:spPr/>
        <p:txBody>
          <a:bodyPr/>
          <a:lstStyle/>
          <a:p>
            <a:r>
              <a:rPr lang="en-US" dirty="0">
                <a:cs typeface="Posterama"/>
              </a:rPr>
              <a:t>SMEs</a:t>
            </a:r>
            <a:endParaRPr lang="en-US" dirty="0"/>
          </a:p>
        </p:txBody>
      </p:sp>
      <p:sp>
        <p:nvSpPr>
          <p:cNvPr id="3" name="Content Placeholder 2">
            <a:extLst>
              <a:ext uri="{FF2B5EF4-FFF2-40B4-BE49-F238E27FC236}">
                <a16:creationId xmlns:a16="http://schemas.microsoft.com/office/drawing/2014/main" id="{517BA3A8-459F-D05F-578A-8FB7D2DC868A}"/>
              </a:ext>
            </a:extLst>
          </p:cNvPr>
          <p:cNvSpPr>
            <a:spLocks noGrp="1"/>
          </p:cNvSpPr>
          <p:nvPr>
            <p:ph idx="1"/>
          </p:nvPr>
        </p:nvSpPr>
        <p:spPr/>
        <p:txBody>
          <a:bodyPr vert="horz" lIns="91440" tIns="45720" rIns="91440" bIns="45720" rtlCol="0" anchor="t">
            <a:normAutofit/>
          </a:bodyPr>
          <a:lstStyle/>
          <a:p>
            <a:r>
              <a:rPr lang="en-US"/>
              <a:t>Micro (2-9 employees)</a:t>
            </a:r>
          </a:p>
          <a:p>
            <a:r>
              <a:rPr lang="en-US"/>
              <a:t>Small (10-49 employees)</a:t>
            </a:r>
          </a:p>
          <a:p>
            <a:r>
              <a:rPr lang="en-US"/>
              <a:t>Medium (50-249)</a:t>
            </a:r>
          </a:p>
          <a:p>
            <a:r>
              <a:rPr lang="en-US" dirty="0"/>
              <a:t>Large (250 plus)</a:t>
            </a:r>
          </a:p>
          <a:p>
            <a:endParaRPr lang="en-US" dirty="0"/>
          </a:p>
          <a:p>
            <a:r>
              <a:rPr lang="en-US" dirty="0"/>
              <a:t>Important to national economies: 90% of businesses and 50% of all employment globally (World Bank, </a:t>
            </a:r>
            <a:r>
              <a:rPr lang="en-US" dirty="0" err="1"/>
              <a:t>nd</a:t>
            </a:r>
            <a:r>
              <a:rPr lang="en-US" dirty="0"/>
              <a:t>)</a:t>
            </a:r>
          </a:p>
        </p:txBody>
      </p:sp>
    </p:spTree>
    <p:extLst>
      <p:ext uri="{BB962C8B-B14F-4D97-AF65-F5344CB8AC3E}">
        <p14:creationId xmlns:p14="http://schemas.microsoft.com/office/powerpoint/2010/main" val="1301470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2CE8A-6FC0-D911-A175-26F5E0EA6455}"/>
              </a:ext>
            </a:extLst>
          </p:cNvPr>
          <p:cNvSpPr>
            <a:spLocks noGrp="1"/>
          </p:cNvSpPr>
          <p:nvPr>
            <p:ph type="title"/>
          </p:nvPr>
        </p:nvSpPr>
        <p:spPr/>
        <p:txBody>
          <a:bodyPr/>
          <a:lstStyle/>
          <a:p>
            <a:r>
              <a:rPr lang="en-US" dirty="0">
                <a:cs typeface="Posterama"/>
              </a:rPr>
              <a:t>MNE – Multinational enterprise</a:t>
            </a:r>
            <a:endParaRPr lang="en-US" dirty="0"/>
          </a:p>
        </p:txBody>
      </p:sp>
      <p:sp>
        <p:nvSpPr>
          <p:cNvPr id="3" name="Content Placeholder 2">
            <a:extLst>
              <a:ext uri="{FF2B5EF4-FFF2-40B4-BE49-F238E27FC236}">
                <a16:creationId xmlns:a16="http://schemas.microsoft.com/office/drawing/2014/main" id="{1B15F02C-82D8-C27F-D303-1CCAB9026D60}"/>
              </a:ext>
            </a:extLst>
          </p:cNvPr>
          <p:cNvSpPr>
            <a:spLocks noGrp="1"/>
          </p:cNvSpPr>
          <p:nvPr>
            <p:ph idx="1"/>
          </p:nvPr>
        </p:nvSpPr>
        <p:spPr/>
        <p:txBody>
          <a:bodyPr vert="horz" lIns="91440" tIns="45720" rIns="91440" bIns="45720" rtlCol="0" anchor="t">
            <a:normAutofit/>
          </a:bodyPr>
          <a:lstStyle/>
          <a:p>
            <a:r>
              <a:rPr lang="en-US" dirty="0"/>
              <a:t>Covers businesses of all sizes </a:t>
            </a:r>
          </a:p>
          <a:p>
            <a:r>
              <a:rPr lang="en-US" dirty="0"/>
              <a:t>Private and public</a:t>
            </a:r>
          </a:p>
          <a:p>
            <a:r>
              <a:rPr lang="en-US" dirty="0"/>
              <a:t>Lead company that has acquired ownership (whole or partial) or other contractual ties outside its home country</a:t>
            </a:r>
          </a:p>
          <a:p>
            <a:r>
              <a:rPr lang="en-US" dirty="0"/>
              <a:t>One of the oldest was the British East India Company, founded in 1600, and operated for 275 years</a:t>
            </a:r>
          </a:p>
          <a:p>
            <a:r>
              <a:rPr lang="en-US" dirty="0"/>
              <a:t>Lloyd's of London (established 1688)</a:t>
            </a:r>
          </a:p>
          <a:p>
            <a:endParaRPr lang="en-US" dirty="0"/>
          </a:p>
        </p:txBody>
      </p:sp>
    </p:spTree>
    <p:extLst>
      <p:ext uri="{BB962C8B-B14F-4D97-AF65-F5344CB8AC3E}">
        <p14:creationId xmlns:p14="http://schemas.microsoft.com/office/powerpoint/2010/main" val="22429172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884F1-92BB-ACEC-3734-12B2E0255876}"/>
              </a:ext>
            </a:extLst>
          </p:cNvPr>
          <p:cNvSpPr>
            <a:spLocks noGrp="1"/>
          </p:cNvSpPr>
          <p:nvPr>
            <p:ph type="title"/>
          </p:nvPr>
        </p:nvSpPr>
        <p:spPr/>
        <p:txBody>
          <a:bodyPr/>
          <a:lstStyle/>
          <a:p>
            <a:r>
              <a:rPr lang="en-US" dirty="0">
                <a:cs typeface="Posterama"/>
              </a:rPr>
              <a:t>Corporate Governance</a:t>
            </a:r>
            <a:endParaRPr lang="en-US" dirty="0"/>
          </a:p>
        </p:txBody>
      </p:sp>
      <p:sp>
        <p:nvSpPr>
          <p:cNvPr id="3" name="Content Placeholder 2">
            <a:extLst>
              <a:ext uri="{FF2B5EF4-FFF2-40B4-BE49-F238E27FC236}">
                <a16:creationId xmlns:a16="http://schemas.microsoft.com/office/drawing/2014/main" id="{CA46096A-3D9F-4AB4-12BA-AE416E05CAD5}"/>
              </a:ext>
            </a:extLst>
          </p:cNvPr>
          <p:cNvSpPr>
            <a:spLocks noGrp="1"/>
          </p:cNvSpPr>
          <p:nvPr>
            <p:ph idx="1"/>
          </p:nvPr>
        </p:nvSpPr>
        <p:spPr/>
        <p:txBody>
          <a:bodyPr vert="horz" lIns="91440" tIns="45720" rIns="91440" bIns="45720" rtlCol="0" anchor="t">
            <a:normAutofit lnSpcReduction="10000"/>
          </a:bodyPr>
          <a:lstStyle/>
          <a:p>
            <a:r>
              <a:rPr lang="en-US" dirty="0"/>
              <a:t>Highest decision-making structures and processes</a:t>
            </a:r>
          </a:p>
          <a:p>
            <a:r>
              <a:rPr lang="en-US" dirty="0"/>
              <a:t>Influenced by national economic, social, cultural and legal environments</a:t>
            </a:r>
          </a:p>
          <a:p>
            <a:r>
              <a:rPr lang="en-US" dirty="0"/>
              <a:t>Closely related to the business model</a:t>
            </a:r>
          </a:p>
          <a:p>
            <a:r>
              <a:rPr lang="en-US" dirty="0"/>
              <a:t>Stakeholder considerations – sometimes conflict with shareholder goals</a:t>
            </a:r>
          </a:p>
          <a:p>
            <a:r>
              <a:rPr lang="en-US" dirty="0"/>
              <a:t>Company law</a:t>
            </a:r>
          </a:p>
          <a:p>
            <a:r>
              <a:rPr lang="en-US" dirty="0"/>
              <a:t>Self-regulation, codes of practice  </a:t>
            </a:r>
          </a:p>
        </p:txBody>
      </p:sp>
    </p:spTree>
    <p:extLst>
      <p:ext uri="{BB962C8B-B14F-4D97-AF65-F5344CB8AC3E}">
        <p14:creationId xmlns:p14="http://schemas.microsoft.com/office/powerpoint/2010/main" val="28739150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8990B-2672-34CA-8315-6CDE4E0C8EBD}"/>
              </a:ext>
            </a:extLst>
          </p:cNvPr>
          <p:cNvSpPr>
            <a:spLocks noGrp="1"/>
          </p:cNvSpPr>
          <p:nvPr>
            <p:ph type="title"/>
          </p:nvPr>
        </p:nvSpPr>
        <p:spPr/>
        <p:txBody>
          <a:bodyPr/>
          <a:lstStyle/>
          <a:p>
            <a:r>
              <a:rPr lang="en-US" dirty="0">
                <a:cs typeface="Posterama"/>
              </a:rPr>
              <a:t>More on Corporate Governance</a:t>
            </a:r>
          </a:p>
        </p:txBody>
      </p:sp>
      <p:sp>
        <p:nvSpPr>
          <p:cNvPr id="3" name="Content Placeholder 2">
            <a:extLst>
              <a:ext uri="{FF2B5EF4-FFF2-40B4-BE49-F238E27FC236}">
                <a16:creationId xmlns:a16="http://schemas.microsoft.com/office/drawing/2014/main" id="{C6EB7FB7-1DA3-E424-E608-4733FB219878}"/>
              </a:ext>
            </a:extLst>
          </p:cNvPr>
          <p:cNvSpPr>
            <a:spLocks noGrp="1"/>
          </p:cNvSpPr>
          <p:nvPr>
            <p:ph idx="1"/>
          </p:nvPr>
        </p:nvSpPr>
        <p:spPr/>
        <p:txBody>
          <a:bodyPr vert="horz" lIns="91440" tIns="45720" rIns="91440" bIns="45720" rtlCol="0" anchor="t">
            <a:normAutofit/>
          </a:bodyPr>
          <a:lstStyle/>
          <a:p>
            <a:r>
              <a:rPr lang="en-US" dirty="0"/>
              <a:t>Provides a decision making framework that aligns with company objectives whilst ensuring accountability and transparency</a:t>
            </a:r>
          </a:p>
          <a:p>
            <a:r>
              <a:rPr lang="en-US" dirty="0"/>
              <a:t>Sets out Board responsibilities: strategic aims, leadership, oversee management and compliance with ethical standards </a:t>
            </a:r>
            <a:r>
              <a:rPr lang="en-US"/>
              <a:t>and regulatory requirements</a:t>
            </a:r>
            <a:endParaRPr lang="en-US" dirty="0"/>
          </a:p>
          <a:p>
            <a:r>
              <a:rPr lang="en-US" dirty="0"/>
              <a:t>Protect stakeholder interests</a:t>
            </a:r>
          </a:p>
        </p:txBody>
      </p:sp>
    </p:spTree>
    <p:extLst>
      <p:ext uri="{BB962C8B-B14F-4D97-AF65-F5344CB8AC3E}">
        <p14:creationId xmlns:p14="http://schemas.microsoft.com/office/powerpoint/2010/main" val="19953473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2C5FF-8F89-AE83-7D99-80ECEEEE7DE8}"/>
              </a:ext>
            </a:extLst>
          </p:cNvPr>
          <p:cNvSpPr>
            <a:spLocks noGrp="1"/>
          </p:cNvSpPr>
          <p:nvPr>
            <p:ph type="title"/>
          </p:nvPr>
        </p:nvSpPr>
        <p:spPr/>
        <p:txBody>
          <a:bodyPr/>
          <a:lstStyle/>
          <a:p>
            <a:r>
              <a:rPr lang="en-US" dirty="0">
                <a:cs typeface="Posterama"/>
              </a:rPr>
              <a:t>UK history</a:t>
            </a:r>
            <a:endParaRPr lang="en-US" dirty="0"/>
          </a:p>
        </p:txBody>
      </p:sp>
      <p:sp>
        <p:nvSpPr>
          <p:cNvPr id="3" name="Content Placeholder 2">
            <a:extLst>
              <a:ext uri="{FF2B5EF4-FFF2-40B4-BE49-F238E27FC236}">
                <a16:creationId xmlns:a16="http://schemas.microsoft.com/office/drawing/2014/main" id="{7A06FF26-162E-EFBF-DCC6-F9185D670255}"/>
              </a:ext>
            </a:extLst>
          </p:cNvPr>
          <p:cNvSpPr>
            <a:spLocks noGrp="1"/>
          </p:cNvSpPr>
          <p:nvPr>
            <p:ph idx="1"/>
          </p:nvPr>
        </p:nvSpPr>
        <p:spPr/>
        <p:txBody>
          <a:bodyPr vert="horz" lIns="91440" tIns="45720" rIns="91440" bIns="45720" rtlCol="0" anchor="t">
            <a:normAutofit/>
          </a:bodyPr>
          <a:lstStyle/>
          <a:p>
            <a:r>
              <a:rPr lang="en-US" dirty="0"/>
              <a:t>1992: Code of Best Practice issues by the Cadbury Committee in response to corporate scandals</a:t>
            </a:r>
          </a:p>
          <a:p>
            <a:r>
              <a:rPr lang="en-US" dirty="0"/>
              <a:t>1995: Greenbury Report in relation to directors' remuneration and performance related pay</a:t>
            </a:r>
          </a:p>
          <a:p>
            <a:r>
              <a:rPr lang="en-US" dirty="0"/>
              <a:t>2003: Higgs Report: provisions in relation to NEDs and separate of Chairman and CEO roles</a:t>
            </a:r>
          </a:p>
          <a:p>
            <a:r>
              <a:rPr lang="en-US" dirty="0"/>
              <a:t>2018: rewritten to focus on reporting, leadership and succession planning</a:t>
            </a:r>
          </a:p>
        </p:txBody>
      </p:sp>
    </p:spTree>
    <p:extLst>
      <p:ext uri="{BB962C8B-B14F-4D97-AF65-F5344CB8AC3E}">
        <p14:creationId xmlns:p14="http://schemas.microsoft.com/office/powerpoint/2010/main" val="41472265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6807-3313-B3B1-7C80-AA4D4CD63534}"/>
              </a:ext>
            </a:extLst>
          </p:cNvPr>
          <p:cNvSpPr>
            <a:spLocks noGrp="1"/>
          </p:cNvSpPr>
          <p:nvPr>
            <p:ph type="title"/>
          </p:nvPr>
        </p:nvSpPr>
        <p:spPr/>
        <p:txBody>
          <a:bodyPr/>
          <a:lstStyle/>
          <a:p>
            <a:r>
              <a:rPr lang="en-US" dirty="0">
                <a:cs typeface="Posterama"/>
              </a:rPr>
              <a:t>Effective from January 2025</a:t>
            </a:r>
            <a:endParaRPr lang="en-US" dirty="0"/>
          </a:p>
        </p:txBody>
      </p:sp>
      <p:sp>
        <p:nvSpPr>
          <p:cNvPr id="3" name="Content Placeholder 2">
            <a:extLst>
              <a:ext uri="{FF2B5EF4-FFF2-40B4-BE49-F238E27FC236}">
                <a16:creationId xmlns:a16="http://schemas.microsoft.com/office/drawing/2014/main" id="{5E597333-F758-959F-7EB7-1018EBACD5BE}"/>
              </a:ext>
            </a:extLst>
          </p:cNvPr>
          <p:cNvSpPr>
            <a:spLocks noGrp="1"/>
          </p:cNvSpPr>
          <p:nvPr>
            <p:ph idx="1"/>
          </p:nvPr>
        </p:nvSpPr>
        <p:spPr/>
        <p:txBody>
          <a:bodyPr vert="horz" lIns="91440" tIns="45720" rIns="91440" bIns="45720" rtlCol="0" anchor="t">
            <a:normAutofit/>
          </a:bodyPr>
          <a:lstStyle/>
          <a:p>
            <a:r>
              <a:rPr lang="en-US" dirty="0"/>
              <a:t>Enhanced </a:t>
            </a:r>
            <a:r>
              <a:rPr lang="en-US"/>
              <a:t>focus on Board decisions and outcomes in relation to strategy</a:t>
            </a:r>
          </a:p>
          <a:p>
            <a:r>
              <a:rPr lang="en-US" dirty="0"/>
              <a:t>Amended provisions in relation to diversity and inclusion</a:t>
            </a:r>
          </a:p>
          <a:p>
            <a:r>
              <a:rPr lang="en-US"/>
              <a:t>Risk management and internal control</a:t>
            </a:r>
          </a:p>
          <a:p>
            <a:r>
              <a:rPr lang="en-US" dirty="0"/>
              <a:t>New requirements for audit committees</a:t>
            </a:r>
          </a:p>
        </p:txBody>
      </p:sp>
    </p:spTree>
    <p:extLst>
      <p:ext uri="{BB962C8B-B14F-4D97-AF65-F5344CB8AC3E}">
        <p14:creationId xmlns:p14="http://schemas.microsoft.com/office/powerpoint/2010/main" val="14730744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3B6E0-FA62-9862-4813-DAA00B598236}"/>
              </a:ext>
            </a:extLst>
          </p:cNvPr>
          <p:cNvSpPr>
            <a:spLocks noGrp="1"/>
          </p:cNvSpPr>
          <p:nvPr>
            <p:ph type="title"/>
          </p:nvPr>
        </p:nvSpPr>
        <p:spPr/>
        <p:txBody>
          <a:bodyPr/>
          <a:lstStyle/>
          <a:p>
            <a:r>
              <a:rPr lang="en-US" dirty="0">
                <a:cs typeface="Posterama"/>
              </a:rPr>
              <a:t>What do we mean by the Board?</a:t>
            </a:r>
            <a:endParaRPr lang="en-US" dirty="0"/>
          </a:p>
        </p:txBody>
      </p:sp>
      <p:sp>
        <p:nvSpPr>
          <p:cNvPr id="3" name="Content Placeholder 2">
            <a:extLst>
              <a:ext uri="{FF2B5EF4-FFF2-40B4-BE49-F238E27FC236}">
                <a16:creationId xmlns:a16="http://schemas.microsoft.com/office/drawing/2014/main" id="{63C16A53-5339-FAB2-53D1-2772656F9935}"/>
              </a:ext>
            </a:extLst>
          </p:cNvPr>
          <p:cNvSpPr>
            <a:spLocks noGrp="1"/>
          </p:cNvSpPr>
          <p:nvPr>
            <p:ph idx="1"/>
          </p:nvPr>
        </p:nvSpPr>
        <p:spPr/>
        <p:txBody>
          <a:bodyPr vert="horz" lIns="91440" tIns="45720" rIns="91440" bIns="45720" rtlCol="0" anchor="t">
            <a:normAutofit fontScale="85000" lnSpcReduction="20000"/>
          </a:bodyPr>
          <a:lstStyle/>
          <a:p>
            <a:r>
              <a:rPr lang="en-US" dirty="0"/>
              <a:t>The Board of Directors selected or appointed to oversee and </a:t>
            </a:r>
            <a:r>
              <a:rPr lang="en-US"/>
              <a:t>govern an </a:t>
            </a:r>
            <a:r>
              <a:rPr lang="en-US" err="1"/>
              <a:t>organisation</a:t>
            </a:r>
            <a:endParaRPr lang="en-US" dirty="0" err="1"/>
          </a:p>
          <a:p>
            <a:r>
              <a:rPr lang="en-US" dirty="0"/>
              <a:t>Will typically have internal and external members</a:t>
            </a:r>
          </a:p>
          <a:p>
            <a:r>
              <a:rPr lang="en-US"/>
              <a:t>Responsibilities:</a:t>
            </a:r>
          </a:p>
          <a:p>
            <a:pPr lvl="1">
              <a:buFont typeface="Courier New" panose="020B0504020202020204" pitchFamily="34" charset="0"/>
              <a:buChar char="o"/>
            </a:pPr>
            <a:r>
              <a:rPr lang="en-US" dirty="0"/>
              <a:t>Set strategic direction</a:t>
            </a:r>
          </a:p>
          <a:p>
            <a:pPr lvl="1">
              <a:buFont typeface="Courier New" panose="020B0504020202020204" pitchFamily="34" charset="0"/>
              <a:buChar char="o"/>
            </a:pPr>
            <a:r>
              <a:rPr lang="en-US"/>
              <a:t>Appoint and evaluate the performance of the CEO</a:t>
            </a:r>
            <a:endParaRPr lang="en-US" dirty="0"/>
          </a:p>
          <a:p>
            <a:pPr lvl="1">
              <a:buFont typeface="Courier New" panose="020B0504020202020204" pitchFamily="34" charset="0"/>
              <a:buChar char="o"/>
            </a:pPr>
            <a:r>
              <a:rPr lang="en-US"/>
              <a:t>Ensure financial stability and approve budgets</a:t>
            </a:r>
            <a:endParaRPr lang="en-US" dirty="0"/>
          </a:p>
          <a:p>
            <a:pPr lvl="1">
              <a:buFont typeface="Courier New" panose="020B0504020202020204" pitchFamily="34" charset="0"/>
              <a:buChar char="o"/>
            </a:pPr>
            <a:r>
              <a:rPr lang="en-US"/>
              <a:t>Oversee risk</a:t>
            </a:r>
            <a:endParaRPr lang="en-US" dirty="0"/>
          </a:p>
          <a:p>
            <a:pPr lvl="1">
              <a:buFont typeface="Courier New" panose="020B0504020202020204" pitchFamily="34" charset="0"/>
              <a:buChar char="o"/>
            </a:pPr>
            <a:r>
              <a:rPr lang="en-US" dirty="0"/>
              <a:t>Public companies are legally requited to have one</a:t>
            </a:r>
          </a:p>
          <a:p>
            <a:pPr lvl="1">
              <a:buFont typeface="Courier New" panose="020B0504020202020204" pitchFamily="34" charset="0"/>
              <a:buChar char="o"/>
            </a:pPr>
            <a:r>
              <a:rPr lang="en-US" dirty="0"/>
              <a:t>Often have </a:t>
            </a:r>
            <a:r>
              <a:rPr lang="en-US" err="1"/>
              <a:t>specialised</a:t>
            </a:r>
            <a:r>
              <a:rPr lang="en-US" dirty="0"/>
              <a:t> committees (</a:t>
            </a:r>
            <a:r>
              <a:rPr lang="en-US" err="1"/>
              <a:t>RemCo</a:t>
            </a:r>
            <a:r>
              <a:rPr lang="en-US"/>
              <a:t>) to focus on specific areas</a:t>
            </a:r>
            <a:endParaRPr lang="en-US" dirty="0"/>
          </a:p>
          <a:p>
            <a:pPr lvl="1">
              <a:buFont typeface="Courier New" panose="020B0504020202020204" pitchFamily="34" charset="0"/>
              <a:buChar char="o"/>
            </a:pPr>
            <a:r>
              <a:rPr lang="en-US" dirty="0"/>
              <a:t>Structure, size and meeting frequency will be defined in company statements</a:t>
            </a:r>
          </a:p>
        </p:txBody>
      </p:sp>
    </p:spTree>
    <p:extLst>
      <p:ext uri="{BB962C8B-B14F-4D97-AF65-F5344CB8AC3E}">
        <p14:creationId xmlns:p14="http://schemas.microsoft.com/office/powerpoint/2010/main" val="41067981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D3C75-D354-45D5-9AFC-D4049DA3E568}"/>
              </a:ext>
            </a:extLst>
          </p:cNvPr>
          <p:cNvSpPr>
            <a:spLocks noGrp="1"/>
          </p:cNvSpPr>
          <p:nvPr>
            <p:ph type="title"/>
          </p:nvPr>
        </p:nvSpPr>
        <p:spPr/>
        <p:txBody>
          <a:bodyPr/>
          <a:lstStyle/>
          <a:p>
            <a:r>
              <a:rPr lang="en-US" dirty="0">
                <a:cs typeface="Posterama"/>
              </a:rPr>
              <a:t>OECD – why develop a Code?</a:t>
            </a:r>
            <a:endParaRPr lang="en-US" dirty="0"/>
          </a:p>
        </p:txBody>
      </p:sp>
      <p:sp>
        <p:nvSpPr>
          <p:cNvPr id="3" name="Content Placeholder 2">
            <a:extLst>
              <a:ext uri="{FF2B5EF4-FFF2-40B4-BE49-F238E27FC236}">
                <a16:creationId xmlns:a16="http://schemas.microsoft.com/office/drawing/2014/main" id="{4A7D60F1-9BDF-62D4-028B-3A8340CC9EFD}"/>
              </a:ext>
            </a:extLst>
          </p:cNvPr>
          <p:cNvSpPr>
            <a:spLocks noGrp="1"/>
          </p:cNvSpPr>
          <p:nvPr>
            <p:ph idx="1"/>
          </p:nvPr>
        </p:nvSpPr>
        <p:spPr/>
        <p:txBody>
          <a:bodyPr vert="horz" lIns="91440" tIns="45720" rIns="91440" bIns="45720" rtlCol="0" anchor="t">
            <a:normAutofit/>
          </a:bodyPr>
          <a:lstStyle/>
          <a:p>
            <a:r>
              <a:rPr lang="en-US" dirty="0"/>
              <a:t>Provide a global benchmark for policy makers, regulators and market participants</a:t>
            </a:r>
          </a:p>
          <a:p>
            <a:r>
              <a:rPr lang="en-US" dirty="0"/>
              <a:t>Address economic challenges such as investor confidence</a:t>
            </a:r>
          </a:p>
          <a:p>
            <a:r>
              <a:rPr lang="en-US" dirty="0"/>
              <a:t>Promote international standards</a:t>
            </a:r>
          </a:p>
          <a:p>
            <a:r>
              <a:rPr lang="en-US" dirty="0"/>
              <a:t>Respond to corporate scandals and failures</a:t>
            </a:r>
          </a:p>
          <a:p>
            <a:r>
              <a:rPr lang="en-US" dirty="0"/>
              <a:t>Improve economic performance</a:t>
            </a:r>
          </a:p>
          <a:p>
            <a:r>
              <a:rPr lang="en-US" dirty="0"/>
              <a:t>Protect investors and company sustainability</a:t>
            </a:r>
          </a:p>
        </p:txBody>
      </p:sp>
    </p:spTree>
    <p:extLst>
      <p:ext uri="{BB962C8B-B14F-4D97-AF65-F5344CB8AC3E}">
        <p14:creationId xmlns:p14="http://schemas.microsoft.com/office/powerpoint/2010/main" val="8984364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D2DD9-21B1-02FD-D417-CD718911C3D7}"/>
              </a:ext>
            </a:extLst>
          </p:cNvPr>
          <p:cNvSpPr>
            <a:spLocks noGrp="1"/>
          </p:cNvSpPr>
          <p:nvPr>
            <p:ph type="title"/>
          </p:nvPr>
        </p:nvSpPr>
        <p:spPr/>
        <p:txBody>
          <a:bodyPr/>
          <a:lstStyle/>
          <a:p>
            <a:r>
              <a:rPr lang="en-US" dirty="0">
                <a:cs typeface="Posterama"/>
              </a:rPr>
              <a:t>Scandal</a:t>
            </a:r>
            <a:endParaRPr lang="en-US" dirty="0"/>
          </a:p>
        </p:txBody>
      </p:sp>
      <p:sp>
        <p:nvSpPr>
          <p:cNvPr id="3" name="Content Placeholder 2">
            <a:extLst>
              <a:ext uri="{FF2B5EF4-FFF2-40B4-BE49-F238E27FC236}">
                <a16:creationId xmlns:a16="http://schemas.microsoft.com/office/drawing/2014/main" id="{711650AA-281F-21FA-FC1B-79E4EFD445A7}"/>
              </a:ext>
            </a:extLst>
          </p:cNvPr>
          <p:cNvSpPr>
            <a:spLocks noGrp="1"/>
          </p:cNvSpPr>
          <p:nvPr>
            <p:ph idx="1"/>
          </p:nvPr>
        </p:nvSpPr>
        <p:spPr/>
        <p:txBody>
          <a:bodyPr vert="horz" lIns="91440" tIns="45720" rIns="91440" bIns="45720" rtlCol="0" anchor="t">
            <a:normAutofit/>
          </a:bodyPr>
          <a:lstStyle/>
          <a:p>
            <a:r>
              <a:rPr lang="en-US" dirty="0"/>
              <a:t>Enron (2001) largest corporate accounting scandal</a:t>
            </a:r>
          </a:p>
          <a:p>
            <a:r>
              <a:rPr lang="en-US" dirty="0"/>
              <a:t>Fraudulent accounting practices hid billions of debt</a:t>
            </a:r>
          </a:p>
          <a:p>
            <a:r>
              <a:rPr lang="en-US" dirty="0"/>
              <a:t>Collapse led to:</a:t>
            </a:r>
          </a:p>
          <a:p>
            <a:pPr lvl="1">
              <a:buFont typeface="Courier New" panose="020B0504020202020204" pitchFamily="34" charset="0"/>
              <a:buChar char="o"/>
            </a:pPr>
            <a:r>
              <a:rPr lang="en-US" dirty="0"/>
              <a:t>$74 billion in shareholder losses</a:t>
            </a:r>
          </a:p>
          <a:p>
            <a:pPr lvl="1">
              <a:buFont typeface="Courier New" panose="020B0504020202020204" pitchFamily="34" charset="0"/>
              <a:buChar char="o"/>
            </a:pPr>
            <a:r>
              <a:rPr lang="en-US" dirty="0"/>
              <a:t>100s of employees losing jobs and pensions</a:t>
            </a:r>
          </a:p>
          <a:p>
            <a:pPr lvl="1">
              <a:buFont typeface="Courier New" panose="020B0504020202020204" pitchFamily="34" charset="0"/>
              <a:buChar char="o"/>
            </a:pPr>
            <a:r>
              <a:rPr lang="en-US" dirty="0"/>
              <a:t>Dissolution of Arthur Anderson, a large accountancy firm</a:t>
            </a:r>
          </a:p>
          <a:p>
            <a:pPr lvl="1">
              <a:buFont typeface="Courier New" panose="020B0504020202020204" pitchFamily="34" charset="0"/>
              <a:buChar char="o"/>
            </a:pPr>
            <a:r>
              <a:rPr lang="en-US" dirty="0"/>
              <a:t>Criminal convictions of the CEO and the CFO</a:t>
            </a:r>
          </a:p>
        </p:txBody>
      </p:sp>
    </p:spTree>
    <p:extLst>
      <p:ext uri="{BB962C8B-B14F-4D97-AF65-F5344CB8AC3E}">
        <p14:creationId xmlns:p14="http://schemas.microsoft.com/office/powerpoint/2010/main" val="26823450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C4E69-3FC2-40CA-485E-D6B9D5D14824}"/>
              </a:ext>
            </a:extLst>
          </p:cNvPr>
          <p:cNvSpPr>
            <a:spLocks noGrp="1"/>
          </p:cNvSpPr>
          <p:nvPr>
            <p:ph type="title"/>
          </p:nvPr>
        </p:nvSpPr>
        <p:spPr/>
        <p:txBody>
          <a:bodyPr/>
          <a:lstStyle/>
          <a:p>
            <a:r>
              <a:rPr lang="en-US" dirty="0">
                <a:cs typeface="Posterama"/>
              </a:rPr>
              <a:t>Enron failures</a:t>
            </a:r>
            <a:endParaRPr lang="en-US" dirty="0"/>
          </a:p>
        </p:txBody>
      </p:sp>
      <p:sp>
        <p:nvSpPr>
          <p:cNvPr id="3" name="Content Placeholder 2">
            <a:extLst>
              <a:ext uri="{FF2B5EF4-FFF2-40B4-BE49-F238E27FC236}">
                <a16:creationId xmlns:a16="http://schemas.microsoft.com/office/drawing/2014/main" id="{63C17123-B3BC-9857-6F71-7AC7A3ADBDDC}"/>
              </a:ext>
            </a:extLst>
          </p:cNvPr>
          <p:cNvSpPr>
            <a:spLocks noGrp="1"/>
          </p:cNvSpPr>
          <p:nvPr>
            <p:ph idx="1"/>
          </p:nvPr>
        </p:nvSpPr>
        <p:spPr/>
        <p:txBody>
          <a:bodyPr vert="horz" lIns="91440" tIns="45720" rIns="91440" bIns="45720" rtlCol="0" anchor="t">
            <a:normAutofit/>
          </a:bodyPr>
          <a:lstStyle/>
          <a:p>
            <a:r>
              <a:rPr lang="en-US" dirty="0"/>
              <a:t>Lack of Board oversight</a:t>
            </a:r>
          </a:p>
          <a:p>
            <a:r>
              <a:rPr lang="en-US"/>
              <a:t>Conflict of interests with auditors</a:t>
            </a:r>
          </a:p>
          <a:p>
            <a:r>
              <a:rPr lang="en-US"/>
              <a:t>Fraudulent reporting</a:t>
            </a:r>
          </a:p>
          <a:p>
            <a:r>
              <a:rPr lang="en-US" dirty="0"/>
              <a:t>Concealment of debt and losses</a:t>
            </a:r>
          </a:p>
        </p:txBody>
      </p:sp>
    </p:spTree>
    <p:extLst>
      <p:ext uri="{BB962C8B-B14F-4D97-AF65-F5344CB8AC3E}">
        <p14:creationId xmlns:p14="http://schemas.microsoft.com/office/powerpoint/2010/main" val="38019812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40E11-E224-F0B2-A1D8-F6DFCD3F7002}"/>
              </a:ext>
            </a:extLst>
          </p:cNvPr>
          <p:cNvSpPr>
            <a:spLocks noGrp="1"/>
          </p:cNvSpPr>
          <p:nvPr>
            <p:ph type="title"/>
          </p:nvPr>
        </p:nvSpPr>
        <p:spPr/>
        <p:txBody>
          <a:bodyPr/>
          <a:lstStyle/>
          <a:p>
            <a:r>
              <a:rPr lang="en-US" dirty="0">
                <a:cs typeface="Posterama"/>
              </a:rPr>
              <a:t>Lehman Brothers (2008)</a:t>
            </a:r>
            <a:endParaRPr lang="en-US" dirty="0"/>
          </a:p>
        </p:txBody>
      </p:sp>
      <p:sp>
        <p:nvSpPr>
          <p:cNvPr id="3" name="Content Placeholder 2">
            <a:extLst>
              <a:ext uri="{FF2B5EF4-FFF2-40B4-BE49-F238E27FC236}">
                <a16:creationId xmlns:a16="http://schemas.microsoft.com/office/drawing/2014/main" id="{C0DCD54A-715E-88EA-19CD-9277E9634DDC}"/>
              </a:ext>
            </a:extLst>
          </p:cNvPr>
          <p:cNvSpPr>
            <a:spLocks noGrp="1"/>
          </p:cNvSpPr>
          <p:nvPr>
            <p:ph idx="1"/>
          </p:nvPr>
        </p:nvSpPr>
        <p:spPr/>
        <p:txBody>
          <a:bodyPr vert="horz" lIns="91440" tIns="45720" rIns="91440" bIns="45720" rtlCol="0" anchor="t">
            <a:normAutofit/>
          </a:bodyPr>
          <a:lstStyle/>
          <a:p>
            <a:r>
              <a:rPr lang="en-US" dirty="0"/>
              <a:t>Pivotal moment in the global economic crisis</a:t>
            </a:r>
          </a:p>
          <a:p>
            <a:pPr lvl="1">
              <a:buFont typeface="Courier New" panose="020B0504020202020204" pitchFamily="34" charset="0"/>
              <a:buChar char="o"/>
            </a:pPr>
            <a:r>
              <a:rPr lang="en-US"/>
              <a:t>Excessive risk taking</a:t>
            </a:r>
          </a:p>
          <a:p>
            <a:pPr lvl="1">
              <a:buFont typeface="Courier New" panose="020B0504020202020204" pitchFamily="34" charset="0"/>
              <a:buChar char="o"/>
            </a:pPr>
            <a:r>
              <a:rPr lang="en-US"/>
              <a:t>Lack of transparency</a:t>
            </a:r>
          </a:p>
          <a:p>
            <a:pPr lvl="1">
              <a:buFont typeface="Courier New" panose="020B0504020202020204" pitchFamily="34" charset="0"/>
              <a:buChar char="o"/>
            </a:pPr>
            <a:r>
              <a:rPr lang="en-US" dirty="0"/>
              <a:t>Inadequate risk management</a:t>
            </a:r>
          </a:p>
          <a:p>
            <a:pPr lvl="1">
              <a:buFont typeface="Courier New" panose="020B0504020202020204" pitchFamily="34" charset="0"/>
              <a:buChar char="o"/>
            </a:pPr>
            <a:r>
              <a:rPr lang="en-US" dirty="0"/>
              <a:t>Overreliance on short term funding</a:t>
            </a:r>
          </a:p>
          <a:p>
            <a:pPr lvl="1">
              <a:buFont typeface="Courier New" panose="020B0504020202020204" pitchFamily="34" charset="0"/>
              <a:buChar char="o"/>
            </a:pPr>
            <a:r>
              <a:rPr lang="en-US" dirty="0"/>
              <a:t>Marked the beginning of the global financial crisis</a:t>
            </a:r>
          </a:p>
        </p:txBody>
      </p:sp>
    </p:spTree>
    <p:extLst>
      <p:ext uri="{BB962C8B-B14F-4D97-AF65-F5344CB8AC3E}">
        <p14:creationId xmlns:p14="http://schemas.microsoft.com/office/powerpoint/2010/main" val="2824594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C883A-1827-9531-C5A6-50E577F51EF8}"/>
              </a:ext>
            </a:extLst>
          </p:cNvPr>
          <p:cNvSpPr>
            <a:spLocks noGrp="1"/>
          </p:cNvSpPr>
          <p:nvPr>
            <p:ph type="title"/>
          </p:nvPr>
        </p:nvSpPr>
        <p:spPr/>
        <p:txBody>
          <a:bodyPr/>
          <a:lstStyle/>
          <a:p>
            <a:r>
              <a:rPr lang="en-US" dirty="0">
                <a:cs typeface="Posterama"/>
              </a:rPr>
              <a:t>Volkswagen Emissions Scandal (2015)</a:t>
            </a:r>
            <a:endParaRPr lang="en-US" dirty="0"/>
          </a:p>
        </p:txBody>
      </p:sp>
      <p:sp>
        <p:nvSpPr>
          <p:cNvPr id="3" name="Content Placeholder 2">
            <a:extLst>
              <a:ext uri="{FF2B5EF4-FFF2-40B4-BE49-F238E27FC236}">
                <a16:creationId xmlns:a16="http://schemas.microsoft.com/office/drawing/2014/main" id="{9F47E768-BA62-423F-AFF9-2B700FC2D4D4}"/>
              </a:ext>
            </a:extLst>
          </p:cNvPr>
          <p:cNvSpPr>
            <a:spLocks noGrp="1"/>
          </p:cNvSpPr>
          <p:nvPr>
            <p:ph idx="1"/>
          </p:nvPr>
        </p:nvSpPr>
        <p:spPr/>
        <p:txBody>
          <a:bodyPr vert="horz" lIns="91440" tIns="45720" rIns="91440" bIns="45720" rtlCol="0" anchor="t">
            <a:normAutofit/>
          </a:bodyPr>
          <a:lstStyle/>
          <a:p>
            <a:r>
              <a:rPr lang="en-US" dirty="0"/>
              <a:t>Cheated on emissions tests</a:t>
            </a:r>
          </a:p>
          <a:p>
            <a:pPr lvl="1">
              <a:buFont typeface="Courier New" panose="020B0504020202020204" pitchFamily="34" charset="0"/>
              <a:buChar char="o"/>
            </a:pPr>
            <a:r>
              <a:rPr lang="en-US" dirty="0"/>
              <a:t>Lack of ethical leadership</a:t>
            </a:r>
          </a:p>
          <a:p>
            <a:pPr lvl="1">
              <a:buFont typeface="Courier New" panose="020B0504020202020204" pitchFamily="34" charset="0"/>
              <a:buChar char="o"/>
            </a:pPr>
            <a:r>
              <a:rPr lang="en-US" dirty="0"/>
              <a:t>Inadequate internal controls</a:t>
            </a:r>
          </a:p>
          <a:p>
            <a:pPr lvl="1">
              <a:buFont typeface="Courier New" panose="020B0504020202020204" pitchFamily="34" charset="0"/>
              <a:buChar char="o"/>
            </a:pPr>
            <a:r>
              <a:rPr lang="en-US" dirty="0"/>
              <a:t>Failure of board oversight</a:t>
            </a:r>
          </a:p>
          <a:p>
            <a:pPr lvl="1">
              <a:buFont typeface="Courier New" panose="020B0504020202020204" pitchFamily="34" charset="0"/>
              <a:buChar char="o"/>
            </a:pPr>
            <a:r>
              <a:rPr lang="en-US" dirty="0"/>
              <a:t>Culture of deception and non-compliance</a:t>
            </a:r>
          </a:p>
          <a:p>
            <a:pPr lvl="1">
              <a:buFont typeface="Courier New" panose="020B0504020202020204" pitchFamily="34" charset="0"/>
              <a:buChar char="o"/>
            </a:pPr>
            <a:endParaRPr lang="en-US" dirty="0"/>
          </a:p>
          <a:p>
            <a:pPr lvl="1">
              <a:buFont typeface="Courier New" panose="020B0504020202020204" pitchFamily="34" charset="0"/>
              <a:buChar char="o"/>
            </a:pPr>
            <a:r>
              <a:rPr lang="en-US" dirty="0"/>
              <a:t>Billions of fines, criminal charges and reputational damage</a:t>
            </a:r>
          </a:p>
        </p:txBody>
      </p:sp>
    </p:spTree>
    <p:extLst>
      <p:ext uri="{BB962C8B-B14F-4D97-AF65-F5344CB8AC3E}">
        <p14:creationId xmlns:p14="http://schemas.microsoft.com/office/powerpoint/2010/main" val="5363110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970B7-593B-F6AC-79BA-C9F294EEC342}"/>
              </a:ext>
            </a:extLst>
          </p:cNvPr>
          <p:cNvSpPr>
            <a:spLocks noGrp="1"/>
          </p:cNvSpPr>
          <p:nvPr>
            <p:ph type="title"/>
          </p:nvPr>
        </p:nvSpPr>
        <p:spPr/>
        <p:txBody>
          <a:bodyPr/>
          <a:lstStyle/>
          <a:p>
            <a:r>
              <a:rPr lang="en-US" dirty="0">
                <a:cs typeface="Posterama"/>
              </a:rPr>
              <a:t>Overview of the Global Environment</a:t>
            </a:r>
            <a:endParaRPr lang="en-US" dirty="0"/>
          </a:p>
        </p:txBody>
      </p:sp>
      <p:sp>
        <p:nvSpPr>
          <p:cNvPr id="3" name="Content Placeholder 2">
            <a:extLst>
              <a:ext uri="{FF2B5EF4-FFF2-40B4-BE49-F238E27FC236}">
                <a16:creationId xmlns:a16="http://schemas.microsoft.com/office/drawing/2014/main" id="{F0BD77FF-7022-21E6-AB1A-55B56AC6EA39}"/>
              </a:ext>
            </a:extLst>
          </p:cNvPr>
          <p:cNvSpPr>
            <a:spLocks noGrp="1"/>
          </p:cNvSpPr>
          <p:nvPr>
            <p:ph idx="1"/>
          </p:nvPr>
        </p:nvSpPr>
        <p:spPr/>
        <p:txBody>
          <a:bodyPr vert="horz" lIns="91440" tIns="45720" rIns="91440" bIns="45720" rtlCol="0" anchor="t">
            <a:normAutofit/>
          </a:bodyPr>
          <a:lstStyle/>
          <a:p>
            <a:r>
              <a:rPr lang="en-US" dirty="0"/>
              <a:t>Most common tool is the PESTLE analysis</a:t>
            </a:r>
          </a:p>
          <a:p>
            <a:r>
              <a:rPr lang="en-US"/>
              <a:t>Useful strategic tool with notable limitations:</a:t>
            </a:r>
          </a:p>
          <a:p>
            <a:pPr lvl="1">
              <a:buFont typeface="Courier New" panose="020B0504020202020204" pitchFamily="34" charset="0"/>
              <a:buChar char="o"/>
            </a:pPr>
            <a:r>
              <a:rPr lang="en-US" dirty="0"/>
              <a:t>Can generate an overwhelming amount of data</a:t>
            </a:r>
          </a:p>
          <a:p>
            <a:pPr lvl="1">
              <a:buFont typeface="Courier New" panose="020B0504020202020204" pitchFamily="34" charset="0"/>
              <a:buChar char="o"/>
            </a:pPr>
            <a:r>
              <a:rPr lang="en-US" dirty="0"/>
              <a:t>External factors can change frequently </a:t>
            </a:r>
          </a:p>
          <a:p>
            <a:pPr lvl="1">
              <a:buFont typeface="Courier New" panose="020B0504020202020204" pitchFamily="34" charset="0"/>
              <a:buChar char="o"/>
            </a:pPr>
            <a:r>
              <a:rPr lang="en-US" dirty="0"/>
              <a:t>Examines external macro-environmental factors and does not </a:t>
            </a:r>
            <a:r>
              <a:rPr lang="en-US"/>
              <a:t>account for internal factors or competitive dynamics</a:t>
            </a:r>
          </a:p>
          <a:p>
            <a:pPr lvl="1">
              <a:buFont typeface="Courier New" panose="020B0504020202020204" pitchFamily="34" charset="0"/>
              <a:buChar char="o"/>
            </a:pPr>
            <a:r>
              <a:rPr lang="en-US" dirty="0"/>
              <a:t>Can be over-simplified</a:t>
            </a:r>
          </a:p>
          <a:p>
            <a:pPr lvl="1">
              <a:buFont typeface="Courier New" panose="020B0504020202020204" pitchFamily="34" charset="0"/>
              <a:buChar char="o"/>
            </a:pPr>
            <a:r>
              <a:rPr lang="en-US" dirty="0"/>
              <a:t>Obtaining data can be challenging and time-consuming</a:t>
            </a:r>
          </a:p>
        </p:txBody>
      </p:sp>
    </p:spTree>
    <p:extLst>
      <p:ext uri="{BB962C8B-B14F-4D97-AF65-F5344CB8AC3E}">
        <p14:creationId xmlns:p14="http://schemas.microsoft.com/office/powerpoint/2010/main" val="365949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2D39F-D184-D607-9662-59C58072CA3D}"/>
              </a:ext>
            </a:extLst>
          </p:cNvPr>
          <p:cNvSpPr>
            <a:spLocks noGrp="1"/>
          </p:cNvSpPr>
          <p:nvPr>
            <p:ph type="title"/>
          </p:nvPr>
        </p:nvSpPr>
        <p:spPr/>
        <p:txBody>
          <a:bodyPr/>
          <a:lstStyle/>
          <a:p>
            <a:r>
              <a:rPr lang="en-US" dirty="0">
                <a:cs typeface="Posterama"/>
              </a:rPr>
              <a:t>To mitigate this:</a:t>
            </a:r>
            <a:endParaRPr lang="en-US" dirty="0"/>
          </a:p>
        </p:txBody>
      </p:sp>
      <p:sp>
        <p:nvSpPr>
          <p:cNvPr id="3" name="Content Placeholder 2">
            <a:extLst>
              <a:ext uri="{FF2B5EF4-FFF2-40B4-BE49-F238E27FC236}">
                <a16:creationId xmlns:a16="http://schemas.microsoft.com/office/drawing/2014/main" id="{4529F72E-3D30-FCD8-72BA-D60F92A96D79}"/>
              </a:ext>
            </a:extLst>
          </p:cNvPr>
          <p:cNvSpPr>
            <a:spLocks noGrp="1"/>
          </p:cNvSpPr>
          <p:nvPr>
            <p:ph idx="1"/>
          </p:nvPr>
        </p:nvSpPr>
        <p:spPr/>
        <p:txBody>
          <a:bodyPr vert="horz" lIns="91440" tIns="45720" rIns="91440" bIns="45720" rtlCol="0" anchor="t">
            <a:normAutofit/>
          </a:bodyPr>
          <a:lstStyle/>
          <a:p>
            <a:r>
              <a:rPr lang="en-US" dirty="0"/>
              <a:t>Use with SWOT analysis</a:t>
            </a:r>
          </a:p>
          <a:p>
            <a:r>
              <a:rPr lang="en-US"/>
              <a:t>Regularly update the analysis</a:t>
            </a:r>
          </a:p>
          <a:p>
            <a:r>
              <a:rPr lang="en-US" dirty="0"/>
              <a:t>Focus on factors for specific </a:t>
            </a:r>
            <a:r>
              <a:rPr lang="en-US" dirty="0" err="1"/>
              <a:t>organisation</a:t>
            </a:r>
          </a:p>
          <a:p>
            <a:r>
              <a:rPr lang="en-US" dirty="0"/>
              <a:t>Supplement with expert input</a:t>
            </a:r>
          </a:p>
          <a:p>
            <a:endParaRPr lang="en-US" dirty="0"/>
          </a:p>
        </p:txBody>
      </p:sp>
    </p:spTree>
    <p:extLst>
      <p:ext uri="{BB962C8B-B14F-4D97-AF65-F5344CB8AC3E}">
        <p14:creationId xmlns:p14="http://schemas.microsoft.com/office/powerpoint/2010/main" val="4859099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63BD7-1364-E554-00CB-1E5952DBED67}"/>
              </a:ext>
            </a:extLst>
          </p:cNvPr>
          <p:cNvSpPr>
            <a:spLocks noGrp="1"/>
          </p:cNvSpPr>
          <p:nvPr>
            <p:ph type="title"/>
          </p:nvPr>
        </p:nvSpPr>
        <p:spPr/>
        <p:txBody>
          <a:bodyPr/>
          <a:lstStyle/>
          <a:p>
            <a:r>
              <a:rPr lang="en-US" dirty="0">
                <a:cs typeface="Posterama"/>
              </a:rPr>
              <a:t>PESTLE bias</a:t>
            </a:r>
            <a:endParaRPr lang="en-US" dirty="0"/>
          </a:p>
        </p:txBody>
      </p:sp>
      <p:sp>
        <p:nvSpPr>
          <p:cNvPr id="3" name="Content Placeholder 2">
            <a:extLst>
              <a:ext uri="{FF2B5EF4-FFF2-40B4-BE49-F238E27FC236}">
                <a16:creationId xmlns:a16="http://schemas.microsoft.com/office/drawing/2014/main" id="{0B6251B5-E9CA-D53C-4A5F-6877B6C61CA7}"/>
              </a:ext>
            </a:extLst>
          </p:cNvPr>
          <p:cNvSpPr>
            <a:spLocks noGrp="1"/>
          </p:cNvSpPr>
          <p:nvPr>
            <p:ph idx="1"/>
          </p:nvPr>
        </p:nvSpPr>
        <p:spPr/>
        <p:txBody>
          <a:bodyPr vert="horz" lIns="91440" tIns="45720" rIns="91440" bIns="45720" rtlCol="0" anchor="t">
            <a:normAutofit fontScale="77500" lnSpcReduction="20000"/>
          </a:bodyPr>
          <a:lstStyle/>
          <a:p>
            <a:r>
              <a:rPr lang="en-US" dirty="0"/>
              <a:t>Confirmation bias: seeking out information that confirms pre-existing beliefs or hypotheses</a:t>
            </a:r>
          </a:p>
          <a:p>
            <a:r>
              <a:rPr lang="en-US" dirty="0"/>
              <a:t>Recency bias: giving too much weight to recent events or trends and overlooking longer-term patterns</a:t>
            </a:r>
          </a:p>
          <a:p>
            <a:r>
              <a:rPr lang="en-US" dirty="0"/>
              <a:t>Availability bias: information that is more readily available or easily recalled by be given undue importance </a:t>
            </a:r>
          </a:p>
          <a:p>
            <a:r>
              <a:rPr lang="en-US" dirty="0"/>
              <a:t>Cultural bias: cultural background of those conducting the analysis can influence how they interpret or </a:t>
            </a:r>
            <a:r>
              <a:rPr lang="en-US" dirty="0" err="1"/>
              <a:t>prioritise</a:t>
            </a:r>
            <a:r>
              <a:rPr lang="en-US" dirty="0"/>
              <a:t> different factors, leading to blind spots</a:t>
            </a:r>
          </a:p>
          <a:p>
            <a:r>
              <a:rPr lang="en-US" dirty="0"/>
              <a:t>Status quo bias: assuming current conditions stay the same</a:t>
            </a:r>
          </a:p>
          <a:p>
            <a:r>
              <a:rPr lang="en-US" dirty="0"/>
              <a:t>Groupthink: where it is conducted in a team, risk of </a:t>
            </a:r>
            <a:r>
              <a:rPr lang="en-US" dirty="0" err="1"/>
              <a:t>minimising</a:t>
            </a:r>
            <a:r>
              <a:rPr lang="en-US" dirty="0"/>
              <a:t> dissent to achieve consensus</a:t>
            </a:r>
          </a:p>
        </p:txBody>
      </p:sp>
    </p:spTree>
    <p:extLst>
      <p:ext uri="{BB962C8B-B14F-4D97-AF65-F5344CB8AC3E}">
        <p14:creationId xmlns:p14="http://schemas.microsoft.com/office/powerpoint/2010/main" val="11320568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1DC6D-1AF4-6EF9-8211-E9700CA86D62}"/>
              </a:ext>
            </a:extLst>
          </p:cNvPr>
          <p:cNvSpPr>
            <a:spLocks noGrp="1"/>
          </p:cNvSpPr>
          <p:nvPr>
            <p:ph type="title"/>
          </p:nvPr>
        </p:nvSpPr>
        <p:spPr/>
        <p:txBody>
          <a:bodyPr/>
          <a:lstStyle/>
          <a:p>
            <a:r>
              <a:rPr lang="en-US" dirty="0">
                <a:cs typeface="Posterama"/>
              </a:rPr>
              <a:t>Sustainability</a:t>
            </a:r>
            <a:endParaRPr lang="en-US" dirty="0"/>
          </a:p>
        </p:txBody>
      </p:sp>
      <p:sp>
        <p:nvSpPr>
          <p:cNvPr id="3" name="Content Placeholder 2">
            <a:extLst>
              <a:ext uri="{FF2B5EF4-FFF2-40B4-BE49-F238E27FC236}">
                <a16:creationId xmlns:a16="http://schemas.microsoft.com/office/drawing/2014/main" id="{177B6278-2F40-15AF-A93E-1849C56C7110}"/>
              </a:ext>
            </a:extLst>
          </p:cNvPr>
          <p:cNvSpPr>
            <a:spLocks noGrp="1"/>
          </p:cNvSpPr>
          <p:nvPr>
            <p:ph idx="1"/>
          </p:nvPr>
        </p:nvSpPr>
        <p:spPr/>
        <p:txBody>
          <a:bodyPr vert="horz" lIns="91440" tIns="45720" rIns="91440" bIns="45720" rtlCol="0" anchor="t">
            <a:normAutofit/>
          </a:bodyPr>
          <a:lstStyle/>
          <a:p>
            <a:r>
              <a:rPr lang="en-US" dirty="0"/>
              <a:t>What is the best long-term strategy?</a:t>
            </a:r>
          </a:p>
          <a:p>
            <a:r>
              <a:rPr lang="en-US" dirty="0"/>
              <a:t>What should it do, and where?</a:t>
            </a:r>
          </a:p>
          <a:p>
            <a:r>
              <a:rPr lang="en-US" dirty="0"/>
              <a:t>Complex: supply chains, diverse investors, evolving markets</a:t>
            </a:r>
          </a:p>
          <a:p>
            <a:r>
              <a:rPr lang="en-US" dirty="0"/>
              <a:t>What is a sustainable </a:t>
            </a:r>
            <a:r>
              <a:rPr lang="en-US" dirty="0" err="1"/>
              <a:t>organisation</a:t>
            </a:r>
            <a:r>
              <a:rPr lang="en-US" dirty="0"/>
              <a:t>?</a:t>
            </a:r>
          </a:p>
        </p:txBody>
      </p:sp>
    </p:spTree>
    <p:extLst>
      <p:ext uri="{BB962C8B-B14F-4D97-AF65-F5344CB8AC3E}">
        <p14:creationId xmlns:p14="http://schemas.microsoft.com/office/powerpoint/2010/main" val="32341747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CF1C4-5933-6BC4-058F-E4763A4C9EB0}"/>
              </a:ext>
            </a:extLst>
          </p:cNvPr>
          <p:cNvSpPr>
            <a:spLocks noGrp="1"/>
          </p:cNvSpPr>
          <p:nvPr>
            <p:ph type="title"/>
          </p:nvPr>
        </p:nvSpPr>
        <p:spPr/>
        <p:txBody>
          <a:bodyPr>
            <a:normAutofit fontScale="90000"/>
          </a:bodyPr>
          <a:lstStyle/>
          <a:p>
            <a:r>
              <a:rPr lang="en-US" dirty="0">
                <a:cs typeface="Posterama"/>
              </a:rPr>
              <a:t>Qualities of a sustainable business (Morrison, 2022)</a:t>
            </a:r>
            <a:endParaRPr lang="en-US" dirty="0"/>
          </a:p>
        </p:txBody>
      </p:sp>
      <p:sp>
        <p:nvSpPr>
          <p:cNvPr id="3" name="Content Placeholder 2">
            <a:extLst>
              <a:ext uri="{FF2B5EF4-FFF2-40B4-BE49-F238E27FC236}">
                <a16:creationId xmlns:a16="http://schemas.microsoft.com/office/drawing/2014/main" id="{8152098C-C8CC-3A5D-E87B-596DE17820C3}"/>
              </a:ext>
            </a:extLst>
          </p:cNvPr>
          <p:cNvSpPr>
            <a:spLocks noGrp="1"/>
          </p:cNvSpPr>
          <p:nvPr>
            <p:ph idx="1"/>
          </p:nvPr>
        </p:nvSpPr>
        <p:spPr/>
        <p:txBody>
          <a:bodyPr vert="horz" lIns="91440" tIns="45720" rIns="91440" bIns="45720" rtlCol="0" anchor="t">
            <a:normAutofit fontScale="92500" lnSpcReduction="20000"/>
          </a:bodyPr>
          <a:lstStyle/>
          <a:p>
            <a:r>
              <a:rPr lang="en-US" dirty="0"/>
              <a:t>Financial systems that are transparent, honest and legal</a:t>
            </a:r>
          </a:p>
          <a:p>
            <a:r>
              <a:rPr lang="en-US"/>
              <a:t>Business model grounded in the values of CSR</a:t>
            </a:r>
          </a:p>
          <a:p>
            <a:r>
              <a:rPr lang="en-US" dirty="0"/>
              <a:t>Oversight of the supply chain to ensure adherence to human </a:t>
            </a:r>
            <a:r>
              <a:rPr lang="en-US"/>
              <a:t>rights and environmental protection</a:t>
            </a:r>
          </a:p>
          <a:p>
            <a:r>
              <a:rPr lang="en-US" dirty="0"/>
              <a:t>Active engagement with the workforce, with fair conditions </a:t>
            </a:r>
          </a:p>
          <a:p>
            <a:r>
              <a:rPr lang="en-US"/>
              <a:t>Corporate governance structures that reflect all stakeholders </a:t>
            </a:r>
          </a:p>
          <a:p>
            <a:r>
              <a:rPr lang="en-US" dirty="0"/>
              <a:t>Green environmental production</a:t>
            </a:r>
          </a:p>
          <a:p>
            <a:r>
              <a:rPr lang="en-US" dirty="0"/>
              <a:t>Corporate culture based on respect and fairness</a:t>
            </a:r>
          </a:p>
          <a:p>
            <a:r>
              <a:rPr lang="en-US" dirty="0"/>
              <a:t>Monitor and report </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5642615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D60AB-B71C-EB90-2494-70B6312D505E}"/>
              </a:ext>
            </a:extLst>
          </p:cNvPr>
          <p:cNvSpPr>
            <a:spLocks noGrp="1"/>
          </p:cNvSpPr>
          <p:nvPr>
            <p:ph type="title"/>
          </p:nvPr>
        </p:nvSpPr>
        <p:spPr/>
        <p:txBody>
          <a:bodyPr/>
          <a:lstStyle/>
          <a:p>
            <a:r>
              <a:rPr lang="en-US" dirty="0">
                <a:cs typeface="Posterama"/>
              </a:rPr>
              <a:t>Case study: Rio Tinto</a:t>
            </a:r>
            <a:endParaRPr lang="en-US" dirty="0"/>
          </a:p>
        </p:txBody>
      </p:sp>
      <p:sp>
        <p:nvSpPr>
          <p:cNvPr id="3" name="Content Placeholder 2">
            <a:extLst>
              <a:ext uri="{FF2B5EF4-FFF2-40B4-BE49-F238E27FC236}">
                <a16:creationId xmlns:a16="http://schemas.microsoft.com/office/drawing/2014/main" id="{44C79D1F-CF95-7B2F-07D5-DBFC2637EC83}"/>
              </a:ext>
            </a:extLst>
          </p:cNvPr>
          <p:cNvSpPr>
            <a:spLocks noGrp="1"/>
          </p:cNvSpPr>
          <p:nvPr>
            <p:ph idx="1"/>
          </p:nvPr>
        </p:nvSpPr>
        <p:spPr/>
        <p:txBody>
          <a:bodyPr vert="horz" lIns="91440" tIns="45720" rIns="91440" bIns="45720" rtlCol="0" anchor="t">
            <a:normAutofit/>
          </a:bodyPr>
          <a:lstStyle/>
          <a:p>
            <a:r>
              <a:rPr lang="en-US" dirty="0"/>
              <a:t>Read the case study on Moodle</a:t>
            </a:r>
          </a:p>
          <a:p>
            <a:r>
              <a:rPr lang="en-US" dirty="0"/>
              <a:t>Discuss in groups </a:t>
            </a:r>
          </a:p>
          <a:p>
            <a:pPr lvl="1">
              <a:buFont typeface="Courier New" panose="020B0504020202020204" pitchFamily="34" charset="0"/>
              <a:buChar char="o"/>
            </a:pPr>
            <a:r>
              <a:rPr lang="en-US" dirty="0"/>
              <a:t>Based on today's discussion about corporate governance, in what ways was the Western Australian government complicit by Rio Tinto?</a:t>
            </a:r>
          </a:p>
          <a:p>
            <a:pPr lvl="1">
              <a:buFont typeface="Courier New" panose="020B0504020202020204" pitchFamily="34" charset="0"/>
              <a:buChar char="o"/>
            </a:pPr>
            <a:r>
              <a:rPr lang="en-US" dirty="0"/>
              <a:t>How could this have been prevented based on what you know about corporate governance?</a:t>
            </a:r>
          </a:p>
          <a:p>
            <a:pPr lvl="1">
              <a:buFont typeface="Courier New" panose="020B0504020202020204" pitchFamily="34" charset="0"/>
              <a:buChar char="o"/>
            </a:pPr>
            <a:r>
              <a:rPr lang="en-US" dirty="0"/>
              <a:t>Should governments legislate to mitigate the power of large </a:t>
            </a:r>
            <a:r>
              <a:rPr lang="en-US" dirty="0" err="1"/>
              <a:t>organisations</a:t>
            </a:r>
            <a:r>
              <a:rPr lang="en-US" dirty="0"/>
              <a:t>?  Consider both sides of the argument.</a:t>
            </a:r>
          </a:p>
          <a:p>
            <a:endParaRPr lang="en-US" dirty="0"/>
          </a:p>
          <a:p>
            <a:endParaRPr lang="en-US" dirty="0"/>
          </a:p>
          <a:p>
            <a:pPr lvl="1">
              <a:buFont typeface="Courier New" panose="020B0504020202020204" pitchFamily="34" charset="0"/>
              <a:buChar char="o"/>
            </a:pPr>
            <a:endParaRPr lang="en-US" dirty="0"/>
          </a:p>
        </p:txBody>
      </p:sp>
    </p:spTree>
    <p:extLst>
      <p:ext uri="{BB962C8B-B14F-4D97-AF65-F5344CB8AC3E}">
        <p14:creationId xmlns:p14="http://schemas.microsoft.com/office/powerpoint/2010/main" val="1662064138"/>
      </p:ext>
    </p:extLst>
  </p:cSld>
  <p:clrMapOvr>
    <a:masterClrMapping/>
  </p:clrMapOvr>
</p:sld>
</file>

<file path=ppt/theme/theme1.xml><?xml version="1.0" encoding="utf-8"?>
<a:theme xmlns:a="http://schemas.openxmlformats.org/drawingml/2006/main" name="ExploreVTI">
  <a:themeElements>
    <a:clrScheme name="AnalogousFromRegularSeedRightStep">
      <a:dk1>
        <a:srgbClr val="000000"/>
      </a:dk1>
      <a:lt1>
        <a:srgbClr val="FFFFFF"/>
      </a:lt1>
      <a:dk2>
        <a:srgbClr val="412C24"/>
      </a:dk2>
      <a:lt2>
        <a:srgbClr val="E2E6E8"/>
      </a:lt2>
      <a:accent1>
        <a:srgbClr val="D5653B"/>
      </a:accent1>
      <a:accent2>
        <a:srgbClr val="C39329"/>
      </a:accent2>
      <a:accent3>
        <a:srgbClr val="9CA92E"/>
      </a:accent3>
      <a:accent4>
        <a:srgbClr val="6AB526"/>
      </a:accent4>
      <a:accent5>
        <a:srgbClr val="3CBB33"/>
      </a:accent5>
      <a:accent6>
        <a:srgbClr val="27B95B"/>
      </a:accent6>
      <a:hlink>
        <a:srgbClr val="398CAB"/>
      </a:hlink>
      <a:folHlink>
        <a:srgbClr val="7F7F7F"/>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31</Slides>
  <Notes>13</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ExploreVTI</vt:lpstr>
      <vt:lpstr>Global Business Challenges</vt:lpstr>
      <vt:lpstr>Introduction</vt:lpstr>
      <vt:lpstr>Module aims</vt:lpstr>
      <vt:lpstr>Learning Outcomes</vt:lpstr>
      <vt:lpstr>Assessment</vt:lpstr>
      <vt:lpstr>First, let us get to know each other</vt:lpstr>
      <vt:lpstr>This week: Business in the Global Environment</vt:lpstr>
      <vt:lpstr>What does the enterprise exist to do?</vt:lpstr>
      <vt:lpstr>International Business</vt:lpstr>
      <vt:lpstr>The business model</vt:lpstr>
      <vt:lpstr>The supply chain</vt:lpstr>
      <vt:lpstr>Who do they exist for?</vt:lpstr>
      <vt:lpstr>The entrepreneur</vt:lpstr>
      <vt:lpstr>SMEs</vt:lpstr>
      <vt:lpstr>MNE – Multinational enterprise</vt:lpstr>
      <vt:lpstr>Corporate Governance</vt:lpstr>
      <vt:lpstr>More on Corporate Governance</vt:lpstr>
      <vt:lpstr>UK history</vt:lpstr>
      <vt:lpstr>Effective from January 2025</vt:lpstr>
      <vt:lpstr>What do we mean by the Board?</vt:lpstr>
      <vt:lpstr>OECD – why develop a Code?</vt:lpstr>
      <vt:lpstr>Scandal</vt:lpstr>
      <vt:lpstr>Enron failures</vt:lpstr>
      <vt:lpstr>Lehman Brothers (2008)</vt:lpstr>
      <vt:lpstr>Volkswagen Emissions Scandal (2015)</vt:lpstr>
      <vt:lpstr>Overview of the Global Environment</vt:lpstr>
      <vt:lpstr>To mitigate this:</vt:lpstr>
      <vt:lpstr>PESTLE bias</vt:lpstr>
      <vt:lpstr>Sustainability</vt:lpstr>
      <vt:lpstr>Qualities of a sustainable business (Morrison, 2022)</vt:lpstr>
      <vt:lpstr>Case study: Rio Tinto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729</cp:revision>
  <dcterms:created xsi:type="dcterms:W3CDTF">2024-09-29T16:49:05Z</dcterms:created>
  <dcterms:modified xsi:type="dcterms:W3CDTF">2024-09-29T20:10:03Z</dcterms:modified>
</cp:coreProperties>
</file>