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9" r:id="rId9"/>
  </p:sldMasterIdLst>
  <p:notesMasterIdLst>
    <p:notesMasterId r:id="rId35"/>
  </p:notesMasterIdLst>
  <p:sldIdLst>
    <p:sldId id="292" r:id="rId10"/>
    <p:sldId id="412" r:id="rId11"/>
    <p:sldId id="406" r:id="rId12"/>
    <p:sldId id="598" r:id="rId13"/>
    <p:sldId id="413" r:id="rId14"/>
    <p:sldId id="414" r:id="rId15"/>
    <p:sldId id="460" r:id="rId16"/>
    <p:sldId id="558" r:id="rId17"/>
    <p:sldId id="509" r:id="rId18"/>
    <p:sldId id="559" r:id="rId19"/>
    <p:sldId id="560" r:id="rId20"/>
    <p:sldId id="497" r:id="rId21"/>
    <p:sldId id="507" r:id="rId22"/>
    <p:sldId id="510" r:id="rId23"/>
    <p:sldId id="513" r:id="rId24"/>
    <p:sldId id="514" r:id="rId25"/>
    <p:sldId id="516" r:id="rId26"/>
    <p:sldId id="517" r:id="rId27"/>
    <p:sldId id="518" r:id="rId28"/>
    <p:sldId id="520" r:id="rId29"/>
    <p:sldId id="561" r:id="rId30"/>
    <p:sldId id="522" r:id="rId31"/>
    <p:sldId id="525" r:id="rId32"/>
    <p:sldId id="556" r:id="rId33"/>
    <p:sldId id="55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48C2C1-A047-4A19-AD41-D90CBA913962}" v="25" dt="2024-03-21T04:44:50.0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9467" autoAdjust="0"/>
  </p:normalViewPr>
  <p:slideViewPr>
    <p:cSldViewPr snapToGrid="0">
      <p:cViewPr varScale="1">
        <p:scale>
          <a:sx n="95" d="100"/>
          <a:sy n="95" d="100"/>
        </p:scale>
        <p:origin x="93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tableStyles" Target="tableStyles.xml"/><Relationship Id="rId21" Type="http://schemas.openxmlformats.org/officeDocument/2006/relationships/slide" Target="slides/slide12.xml"/><Relationship Id="rId34" Type="http://schemas.openxmlformats.org/officeDocument/2006/relationships/slide" Target="slides/slide25.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3E48C2C1-A047-4A19-AD41-D90CBA913962}"/>
    <pc:docChg chg="undo custSel delSld modSld">
      <pc:chgData name="Nitheesh Kaliyamurthy" userId="2821ebda-f4ac-4963-9a4e-a836dfc45829" providerId="ADAL" clId="{3E48C2C1-A047-4A19-AD41-D90CBA913962}" dt="2024-03-21T04:46:43.649" v="292" actId="47"/>
      <pc:docMkLst>
        <pc:docMk/>
      </pc:docMkLst>
      <pc:sldChg chg="del">
        <pc:chgData name="Nitheesh Kaliyamurthy" userId="2821ebda-f4ac-4963-9a4e-a836dfc45829" providerId="ADAL" clId="{3E48C2C1-A047-4A19-AD41-D90CBA913962}" dt="2024-03-21T04:46:43.649" v="292" actId="47"/>
        <pc:sldMkLst>
          <pc:docMk/>
          <pc:sldMk cId="1578929923" sldId="325"/>
        </pc:sldMkLst>
      </pc:sldChg>
      <pc:sldChg chg="del">
        <pc:chgData name="Nitheesh Kaliyamurthy" userId="2821ebda-f4ac-4963-9a4e-a836dfc45829" providerId="ADAL" clId="{3E48C2C1-A047-4A19-AD41-D90CBA913962}" dt="2024-03-21T04:44:55.030" v="291" actId="47"/>
        <pc:sldMkLst>
          <pc:docMk/>
          <pc:sldMk cId="540421127" sldId="365"/>
        </pc:sldMkLst>
      </pc:sldChg>
      <pc:sldChg chg="del">
        <pc:chgData name="Nitheesh Kaliyamurthy" userId="2821ebda-f4ac-4963-9a4e-a836dfc45829" providerId="ADAL" clId="{3E48C2C1-A047-4A19-AD41-D90CBA913962}" dt="2024-03-21T04:46:43.649" v="292" actId="47"/>
        <pc:sldMkLst>
          <pc:docMk/>
          <pc:sldMk cId="2906957748" sldId="366"/>
        </pc:sldMkLst>
      </pc:sldChg>
      <pc:sldChg chg="del">
        <pc:chgData name="Nitheesh Kaliyamurthy" userId="2821ebda-f4ac-4963-9a4e-a836dfc45829" providerId="ADAL" clId="{3E48C2C1-A047-4A19-AD41-D90CBA913962}" dt="2024-03-21T04:46:43.649" v="292" actId="47"/>
        <pc:sldMkLst>
          <pc:docMk/>
          <pc:sldMk cId="3681155804" sldId="367"/>
        </pc:sldMkLst>
      </pc:sldChg>
      <pc:sldChg chg="del">
        <pc:chgData name="Nitheesh Kaliyamurthy" userId="2821ebda-f4ac-4963-9a4e-a836dfc45829" providerId="ADAL" clId="{3E48C2C1-A047-4A19-AD41-D90CBA913962}" dt="2024-03-21T04:46:43.649" v="292" actId="47"/>
        <pc:sldMkLst>
          <pc:docMk/>
          <pc:sldMk cId="2366284922" sldId="368"/>
        </pc:sldMkLst>
      </pc:sldChg>
      <pc:sldChg chg="del">
        <pc:chgData name="Nitheesh Kaliyamurthy" userId="2821ebda-f4ac-4963-9a4e-a836dfc45829" providerId="ADAL" clId="{3E48C2C1-A047-4A19-AD41-D90CBA913962}" dt="2024-03-21T04:46:43.649" v="292" actId="47"/>
        <pc:sldMkLst>
          <pc:docMk/>
          <pc:sldMk cId="2033874642" sldId="369"/>
        </pc:sldMkLst>
      </pc:sldChg>
      <pc:sldChg chg="del">
        <pc:chgData name="Nitheesh Kaliyamurthy" userId="2821ebda-f4ac-4963-9a4e-a836dfc45829" providerId="ADAL" clId="{3E48C2C1-A047-4A19-AD41-D90CBA913962}" dt="2024-03-21T04:46:43.649" v="292" actId="47"/>
        <pc:sldMkLst>
          <pc:docMk/>
          <pc:sldMk cId="3388941900" sldId="370"/>
        </pc:sldMkLst>
      </pc:sldChg>
      <pc:sldChg chg="del">
        <pc:chgData name="Nitheesh Kaliyamurthy" userId="2821ebda-f4ac-4963-9a4e-a836dfc45829" providerId="ADAL" clId="{3E48C2C1-A047-4A19-AD41-D90CBA913962}" dt="2024-03-21T04:46:43.649" v="292" actId="47"/>
        <pc:sldMkLst>
          <pc:docMk/>
          <pc:sldMk cId="925932255" sldId="371"/>
        </pc:sldMkLst>
      </pc:sldChg>
      <pc:sldChg chg="del">
        <pc:chgData name="Nitheesh Kaliyamurthy" userId="2821ebda-f4ac-4963-9a4e-a836dfc45829" providerId="ADAL" clId="{3E48C2C1-A047-4A19-AD41-D90CBA913962}" dt="2024-03-21T04:46:43.649" v="292" actId="47"/>
        <pc:sldMkLst>
          <pc:docMk/>
          <pc:sldMk cId="2609563718" sldId="372"/>
        </pc:sldMkLst>
      </pc:sldChg>
      <pc:sldChg chg="del">
        <pc:chgData name="Nitheesh Kaliyamurthy" userId="2821ebda-f4ac-4963-9a4e-a836dfc45829" providerId="ADAL" clId="{3E48C2C1-A047-4A19-AD41-D90CBA913962}" dt="2024-03-21T04:46:43.649" v="292" actId="47"/>
        <pc:sldMkLst>
          <pc:docMk/>
          <pc:sldMk cId="538104232" sldId="373"/>
        </pc:sldMkLst>
      </pc:sldChg>
      <pc:sldChg chg="del">
        <pc:chgData name="Nitheesh Kaliyamurthy" userId="2821ebda-f4ac-4963-9a4e-a836dfc45829" providerId="ADAL" clId="{3E48C2C1-A047-4A19-AD41-D90CBA913962}" dt="2024-03-21T04:46:43.649" v="292" actId="47"/>
        <pc:sldMkLst>
          <pc:docMk/>
          <pc:sldMk cId="2727811488" sldId="374"/>
        </pc:sldMkLst>
      </pc:sldChg>
      <pc:sldChg chg="del">
        <pc:chgData name="Nitheesh Kaliyamurthy" userId="2821ebda-f4ac-4963-9a4e-a836dfc45829" providerId="ADAL" clId="{3E48C2C1-A047-4A19-AD41-D90CBA913962}" dt="2024-03-21T04:46:43.649" v="292" actId="47"/>
        <pc:sldMkLst>
          <pc:docMk/>
          <pc:sldMk cId="2206987858" sldId="375"/>
        </pc:sldMkLst>
      </pc:sldChg>
      <pc:sldChg chg="del">
        <pc:chgData name="Nitheesh Kaliyamurthy" userId="2821ebda-f4ac-4963-9a4e-a836dfc45829" providerId="ADAL" clId="{3E48C2C1-A047-4A19-AD41-D90CBA913962}" dt="2024-03-21T04:46:43.649" v="292" actId="47"/>
        <pc:sldMkLst>
          <pc:docMk/>
          <pc:sldMk cId="4016726959" sldId="376"/>
        </pc:sldMkLst>
      </pc:sldChg>
      <pc:sldChg chg="del">
        <pc:chgData name="Nitheesh Kaliyamurthy" userId="2821ebda-f4ac-4963-9a4e-a836dfc45829" providerId="ADAL" clId="{3E48C2C1-A047-4A19-AD41-D90CBA913962}" dt="2024-03-21T04:46:43.649" v="292" actId="47"/>
        <pc:sldMkLst>
          <pc:docMk/>
          <pc:sldMk cId="970673338" sldId="377"/>
        </pc:sldMkLst>
      </pc:sldChg>
      <pc:sldChg chg="modSp mod">
        <pc:chgData name="Nitheesh Kaliyamurthy" userId="2821ebda-f4ac-4963-9a4e-a836dfc45829" providerId="ADAL" clId="{3E48C2C1-A047-4A19-AD41-D90CBA913962}" dt="2024-03-21T04:34:56.401" v="50" actId="20577"/>
        <pc:sldMkLst>
          <pc:docMk/>
          <pc:sldMk cId="1693028494" sldId="412"/>
        </pc:sldMkLst>
        <pc:spChg chg="mod">
          <ac:chgData name="Nitheesh Kaliyamurthy" userId="2821ebda-f4ac-4963-9a4e-a836dfc45829" providerId="ADAL" clId="{3E48C2C1-A047-4A19-AD41-D90CBA913962}" dt="2024-03-21T04:34:56.401" v="50" actId="20577"/>
          <ac:spMkLst>
            <pc:docMk/>
            <pc:sldMk cId="1693028494" sldId="412"/>
            <ac:spMk id="12" creationId="{227A289E-9EC1-1C8C-6EAE-122D1C7EA5DF}"/>
          </ac:spMkLst>
        </pc:spChg>
        <pc:graphicFrameChg chg="mod">
          <ac:chgData name="Nitheesh Kaliyamurthy" userId="2821ebda-f4ac-4963-9a4e-a836dfc45829" providerId="ADAL" clId="{3E48C2C1-A047-4A19-AD41-D90CBA913962}" dt="2024-03-21T04:33:01.793" v="20" actId="20577"/>
          <ac:graphicFrameMkLst>
            <pc:docMk/>
            <pc:sldMk cId="1693028494" sldId="412"/>
            <ac:graphicFrameMk id="21" creationId="{C3270DC8-EBF3-7DFE-ED80-86A3471E908E}"/>
          </ac:graphicFrameMkLst>
        </pc:graphicFrameChg>
      </pc:sldChg>
      <pc:sldChg chg="modSp mod">
        <pc:chgData name="Nitheesh Kaliyamurthy" userId="2821ebda-f4ac-4963-9a4e-a836dfc45829" providerId="ADAL" clId="{3E48C2C1-A047-4A19-AD41-D90CBA913962}" dt="2024-03-21T04:42:49.625" v="197" actId="20577"/>
        <pc:sldMkLst>
          <pc:docMk/>
          <pc:sldMk cId="683668143" sldId="413"/>
        </pc:sldMkLst>
        <pc:spChg chg="mod">
          <ac:chgData name="Nitheesh Kaliyamurthy" userId="2821ebda-f4ac-4963-9a4e-a836dfc45829" providerId="ADAL" clId="{3E48C2C1-A047-4A19-AD41-D90CBA913962}" dt="2024-03-21T04:42:49.625" v="197" actId="20577"/>
          <ac:spMkLst>
            <pc:docMk/>
            <pc:sldMk cId="683668143" sldId="413"/>
            <ac:spMk id="16" creationId="{AE91491C-5726-DD4B-7A37-6E6E152CB830}"/>
          </ac:spMkLst>
        </pc:spChg>
      </pc:sldChg>
      <pc:sldChg chg="modSp mod">
        <pc:chgData name="Nitheesh Kaliyamurthy" userId="2821ebda-f4ac-4963-9a4e-a836dfc45829" providerId="ADAL" clId="{3E48C2C1-A047-4A19-AD41-D90CBA913962}" dt="2024-03-21T04:44:08.974" v="290" actId="113"/>
        <pc:sldMkLst>
          <pc:docMk/>
          <pc:sldMk cId="1128288593" sldId="414"/>
        </pc:sldMkLst>
        <pc:spChg chg="mod">
          <ac:chgData name="Nitheesh Kaliyamurthy" userId="2821ebda-f4ac-4963-9a4e-a836dfc45829" providerId="ADAL" clId="{3E48C2C1-A047-4A19-AD41-D90CBA913962}" dt="2024-03-21T04:44:08.974" v="290" actId="113"/>
          <ac:spMkLst>
            <pc:docMk/>
            <pc:sldMk cId="1128288593" sldId="414"/>
            <ac:spMk id="2" creationId="{484653CD-72F3-E6A4-09FE-AAB8490BA43B}"/>
          </ac:spMkLst>
        </pc:spChg>
      </pc:sldChg>
      <pc:sldChg chg="addSp delSp modSp mod">
        <pc:chgData name="Nitheesh Kaliyamurthy" userId="2821ebda-f4ac-4963-9a4e-a836dfc45829" providerId="ADAL" clId="{3E48C2C1-A047-4A19-AD41-D90CBA913962}" dt="2024-03-21T04:36:38.546" v="65" actId="1076"/>
        <pc:sldMkLst>
          <pc:docMk/>
          <pc:sldMk cId="1834998854" sldId="598"/>
        </pc:sldMkLst>
        <pc:spChg chg="mod">
          <ac:chgData name="Nitheesh Kaliyamurthy" userId="2821ebda-f4ac-4963-9a4e-a836dfc45829" providerId="ADAL" clId="{3E48C2C1-A047-4A19-AD41-D90CBA913962}" dt="2024-03-21T04:35:43.134" v="54" actId="1076"/>
          <ac:spMkLst>
            <pc:docMk/>
            <pc:sldMk cId="1834998854" sldId="598"/>
            <ac:spMk id="2" creationId="{484653CD-72F3-E6A4-09FE-AAB8490BA43B}"/>
          </ac:spMkLst>
        </pc:spChg>
        <pc:picChg chg="mod">
          <ac:chgData name="Nitheesh Kaliyamurthy" userId="2821ebda-f4ac-4963-9a4e-a836dfc45829" providerId="ADAL" clId="{3E48C2C1-A047-4A19-AD41-D90CBA913962}" dt="2024-03-21T04:35:43.134" v="54" actId="1076"/>
          <ac:picMkLst>
            <pc:docMk/>
            <pc:sldMk cId="1834998854" sldId="598"/>
            <ac:picMk id="4" creationId="{739F00D9-8EA1-2E3E-2512-C414FE23480E}"/>
          </ac:picMkLst>
        </pc:picChg>
        <pc:picChg chg="del">
          <ac:chgData name="Nitheesh Kaliyamurthy" userId="2821ebda-f4ac-4963-9a4e-a836dfc45829" providerId="ADAL" clId="{3E48C2C1-A047-4A19-AD41-D90CBA913962}" dt="2024-03-21T04:35:15.892" v="51" actId="478"/>
          <ac:picMkLst>
            <pc:docMk/>
            <pc:sldMk cId="1834998854" sldId="598"/>
            <ac:picMk id="5" creationId="{38AC3BBA-875B-35F0-F344-936D9F3938C1}"/>
          </ac:picMkLst>
        </pc:picChg>
        <pc:picChg chg="mod">
          <ac:chgData name="Nitheesh Kaliyamurthy" userId="2821ebda-f4ac-4963-9a4e-a836dfc45829" providerId="ADAL" clId="{3E48C2C1-A047-4A19-AD41-D90CBA913962}" dt="2024-03-21T04:36:38.546" v="65" actId="1076"/>
          <ac:picMkLst>
            <pc:docMk/>
            <pc:sldMk cId="1834998854" sldId="598"/>
            <ac:picMk id="6" creationId="{CB0983CA-8701-3F3E-E262-52555A4CADA3}"/>
          </ac:picMkLst>
        </pc:picChg>
        <pc:picChg chg="del mod">
          <ac:chgData name="Nitheesh Kaliyamurthy" userId="2821ebda-f4ac-4963-9a4e-a836dfc45829" providerId="ADAL" clId="{3E48C2C1-A047-4A19-AD41-D90CBA913962}" dt="2024-03-21T04:36:14.330" v="62" actId="478"/>
          <ac:picMkLst>
            <pc:docMk/>
            <pc:sldMk cId="1834998854" sldId="598"/>
            <ac:picMk id="7" creationId="{243EE0B0-FA26-B786-6794-84E8AD17885B}"/>
          </ac:picMkLst>
        </pc:picChg>
        <pc:picChg chg="add mod">
          <ac:chgData name="Nitheesh Kaliyamurthy" userId="2821ebda-f4ac-4963-9a4e-a836dfc45829" providerId="ADAL" clId="{3E48C2C1-A047-4A19-AD41-D90CBA913962}" dt="2024-03-21T04:35:58.630" v="58" actId="1076"/>
          <ac:picMkLst>
            <pc:docMk/>
            <pc:sldMk cId="1834998854" sldId="598"/>
            <ac:picMk id="9" creationId="{7BA6D922-9D50-FAE7-1641-C12A4B5C02B2}"/>
          </ac:picMkLst>
        </pc:picChg>
        <pc:picChg chg="add mod">
          <ac:chgData name="Nitheesh Kaliyamurthy" userId="2821ebda-f4ac-4963-9a4e-a836dfc45829" providerId="ADAL" clId="{3E48C2C1-A047-4A19-AD41-D90CBA913962}" dt="2024-03-21T04:36:06.634" v="59" actId="1076"/>
          <ac:picMkLst>
            <pc:docMk/>
            <pc:sldMk cId="1834998854" sldId="598"/>
            <ac:picMk id="10" creationId="{2801C9B8-5C03-55D0-EAA5-9585B64D697C}"/>
          </ac:picMkLst>
        </pc:picChg>
        <pc:picChg chg="add mod">
          <ac:chgData name="Nitheesh Kaliyamurthy" userId="2821ebda-f4ac-4963-9a4e-a836dfc45829" providerId="ADAL" clId="{3E48C2C1-A047-4A19-AD41-D90CBA913962}" dt="2024-03-21T04:36:25.251" v="63" actId="1076"/>
          <ac:picMkLst>
            <pc:docMk/>
            <pc:sldMk cId="1834998854" sldId="598"/>
            <ac:picMk id="11" creationId="{9E5FE363-B47E-E22E-246B-008023FB8EC3}"/>
          </ac:picMkLst>
        </pc:picChg>
        <pc:picChg chg="mod">
          <ac:chgData name="Nitheesh Kaliyamurthy" userId="2821ebda-f4ac-4963-9a4e-a836dfc45829" providerId="ADAL" clId="{3E48C2C1-A047-4A19-AD41-D90CBA913962}" dt="2024-03-21T04:35:43.134" v="54" actId="1076"/>
          <ac:picMkLst>
            <pc:docMk/>
            <pc:sldMk cId="1834998854" sldId="598"/>
            <ac:picMk id="13" creationId="{18C8F78E-4B3A-636B-9F11-3DE11B70D0DE}"/>
          </ac:picMkLst>
        </pc:picChg>
        <pc:picChg chg="mod">
          <ac:chgData name="Nitheesh Kaliyamurthy" userId="2821ebda-f4ac-4963-9a4e-a836dfc45829" providerId="ADAL" clId="{3E48C2C1-A047-4A19-AD41-D90CBA913962}" dt="2024-03-21T04:35:43.134" v="54" actId="1076"/>
          <ac:picMkLst>
            <pc:docMk/>
            <pc:sldMk cId="1834998854" sldId="598"/>
            <ac:picMk id="19" creationId="{D8312BDA-2FFA-F02A-3580-5A69D35F1832}"/>
          </ac:picMkLst>
        </pc:picChg>
        <pc:picChg chg="del mod">
          <ac:chgData name="Nitheesh Kaliyamurthy" userId="2821ebda-f4ac-4963-9a4e-a836dfc45829" providerId="ADAL" clId="{3E48C2C1-A047-4A19-AD41-D90CBA913962}" dt="2024-03-21T04:36:34.066" v="64" actId="478"/>
          <ac:picMkLst>
            <pc:docMk/>
            <pc:sldMk cId="1834998854" sldId="598"/>
            <ac:picMk id="23" creationId="{94FE0C16-6B53-104C-C5D6-57B181021180}"/>
          </ac:picMkLst>
        </pc:picChg>
        <pc:picChg chg="mod">
          <ac:chgData name="Nitheesh Kaliyamurthy" userId="2821ebda-f4ac-4963-9a4e-a836dfc45829" providerId="ADAL" clId="{3E48C2C1-A047-4A19-AD41-D90CBA913962}" dt="2024-03-21T04:35:43.134" v="54" actId="1076"/>
          <ac:picMkLst>
            <pc:docMk/>
            <pc:sldMk cId="1834998854" sldId="598"/>
            <ac:picMk id="24" creationId="{4A222985-C210-5F65-A9D1-504B0CD71BD6}"/>
          </ac:picMkLst>
        </pc:picChg>
        <pc:picChg chg="mod">
          <ac:chgData name="Nitheesh Kaliyamurthy" userId="2821ebda-f4ac-4963-9a4e-a836dfc45829" providerId="ADAL" clId="{3E48C2C1-A047-4A19-AD41-D90CBA913962}" dt="2024-03-21T04:35:43.134" v="54" actId="1076"/>
          <ac:picMkLst>
            <pc:docMk/>
            <pc:sldMk cId="1834998854" sldId="598"/>
            <ac:picMk id="25" creationId="{1A692FDC-A2FD-475B-4CC1-6A143E5A9E55}"/>
          </ac:picMkLst>
        </pc:picChg>
        <pc:picChg chg="mod">
          <ac:chgData name="Nitheesh Kaliyamurthy" userId="2821ebda-f4ac-4963-9a4e-a836dfc45829" providerId="ADAL" clId="{3E48C2C1-A047-4A19-AD41-D90CBA913962}" dt="2024-03-21T04:35:43.134" v="54" actId="1076"/>
          <ac:picMkLst>
            <pc:docMk/>
            <pc:sldMk cId="1834998854" sldId="598"/>
            <ac:picMk id="26" creationId="{E15F72C7-FAC3-892E-A42D-24CF833A0940}"/>
          </ac:picMkLst>
        </pc:picChg>
      </pc:sldChg>
      <pc:sldMasterChg chg="delSldLayout">
        <pc:chgData name="Nitheesh Kaliyamurthy" userId="2821ebda-f4ac-4963-9a4e-a836dfc45829" providerId="ADAL" clId="{3E48C2C1-A047-4A19-AD41-D90CBA913962}" dt="2024-03-21T04:46:43.649" v="292" actId="47"/>
        <pc:sldMasterMkLst>
          <pc:docMk/>
          <pc:sldMasterMk cId="4118905666" sldId="2147483678"/>
        </pc:sldMasterMkLst>
        <pc:sldLayoutChg chg="del">
          <pc:chgData name="Nitheesh Kaliyamurthy" userId="2821ebda-f4ac-4963-9a4e-a836dfc45829" providerId="ADAL" clId="{3E48C2C1-A047-4A19-AD41-D90CBA913962}" dt="2024-03-21T04:46:43.649" v="292" actId="47"/>
          <pc:sldLayoutMkLst>
            <pc:docMk/>
            <pc:sldMasterMk cId="4118905666" sldId="2147483678"/>
            <pc:sldLayoutMk cId="1267252724" sldId="214748368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phldr="1"/>
      <dgm:spPr/>
      <dgm:t>
        <a:bodyPr/>
        <a:lstStyle/>
        <a:p>
          <a:endParaRPr lang="en-GB"/>
        </a:p>
      </dgm:t>
    </dgm:pt>
    <dgm:pt modelId="{5A67F704-C498-4F33-BF22-C32842830C97}">
      <dgm:prSet/>
      <dgm:spPr/>
      <dgm:t>
        <a:bodyPr/>
        <a:lstStyle/>
        <a:p>
          <a:r>
            <a:rPr lang="en-US" b="0" i="1" baseline="0" dirty="0"/>
            <a:t>DHCP</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dirty="0"/>
            <a:t>Configuration </a:t>
          </a:r>
          <a:endParaRPr lang="en-GB" dirty="0"/>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Technology</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a:t>Best Practices</a:t>
          </a:r>
          <a:endParaRPr lang="en-GB"/>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564934" y="2654360"/>
          <a:ext cx="2228117" cy="2228117"/>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33020" tIns="33020" rIns="33020" bIns="33020" numCol="1" spcCol="1270" anchor="ctr" anchorCtr="0">
          <a:noAutofit/>
          <a:sp3d extrusionH="28000" prstMaterial="matte"/>
        </a:bodyPr>
        <a:lstStyle/>
        <a:p>
          <a:pPr marL="0" lvl="0" indent="0" algn="ctr" defTabSz="2311400">
            <a:lnSpc>
              <a:spcPct val="90000"/>
            </a:lnSpc>
            <a:spcBef>
              <a:spcPct val="0"/>
            </a:spcBef>
            <a:spcAft>
              <a:spcPct val="35000"/>
            </a:spcAft>
            <a:buNone/>
          </a:pPr>
          <a:r>
            <a:rPr lang="en-US" sz="5200" b="0" i="1" kern="1200" baseline="0" dirty="0"/>
            <a:t>DHCP</a:t>
          </a:r>
          <a:endParaRPr lang="en-GB" sz="5200" kern="1200" dirty="0"/>
        </a:p>
      </dsp:txBody>
      <dsp:txXfrm>
        <a:off x="4891234" y="2980660"/>
        <a:ext cx="1575517" cy="1575517"/>
      </dsp:txXfrm>
    </dsp:sp>
    <dsp:sp modelId="{C89468C5-F1AF-4F13-8009-C7A40122AFE5}">
      <dsp:nvSpPr>
        <dsp:cNvPr id="0" name=""/>
        <dsp:cNvSpPr/>
      </dsp:nvSpPr>
      <dsp:spPr>
        <a:xfrm rot="12900000">
          <a:off x="3132251"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2228262"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1435" tIns="51435" rIns="51435" bIns="51435" numCol="1" spcCol="1270" anchor="ctr" anchorCtr="0">
          <a:noAutofit/>
          <a:sp3d extrusionH="28000" prstMaterial="matte"/>
        </a:bodyPr>
        <a:lstStyle/>
        <a:p>
          <a:pPr marL="0" lvl="0" indent="0" algn="ctr" defTabSz="1200150">
            <a:lnSpc>
              <a:spcPct val="90000"/>
            </a:lnSpc>
            <a:spcBef>
              <a:spcPct val="0"/>
            </a:spcBef>
            <a:spcAft>
              <a:spcPct val="35000"/>
            </a:spcAft>
            <a:buNone/>
          </a:pPr>
          <a:r>
            <a:rPr lang="en-US" sz="2700" b="0" i="1" kern="1200" baseline="0" dirty="0"/>
            <a:t>Configuration </a:t>
          </a:r>
          <a:endParaRPr lang="en-GB" sz="2700" kern="1200" dirty="0"/>
        </a:p>
      </dsp:txBody>
      <dsp:txXfrm>
        <a:off x="2277859" y="1296171"/>
        <a:ext cx="2017517" cy="1594175"/>
      </dsp:txXfrm>
    </dsp:sp>
    <dsp:sp modelId="{CA9AF66C-833B-4803-8DC0-ADC6D484BFC1}">
      <dsp:nvSpPr>
        <dsp:cNvPr id="0" name=""/>
        <dsp:cNvSpPr/>
      </dsp:nvSpPr>
      <dsp:spPr>
        <a:xfrm rot="16200000">
          <a:off x="4825425" y="1383928"/>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620637" y="1183"/>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1435" tIns="51435" rIns="51435" bIns="51435" numCol="1" spcCol="1270" anchor="ctr" anchorCtr="0">
          <a:noAutofit/>
          <a:sp3d extrusionH="28000" prstMaterial="matte"/>
        </a:bodyPr>
        <a:lstStyle/>
        <a:p>
          <a:pPr marL="0" lvl="0" indent="0" algn="ctr" defTabSz="1200150">
            <a:lnSpc>
              <a:spcPct val="90000"/>
            </a:lnSpc>
            <a:spcBef>
              <a:spcPct val="0"/>
            </a:spcBef>
            <a:spcAft>
              <a:spcPct val="35000"/>
            </a:spcAft>
            <a:buNone/>
          </a:pPr>
          <a:r>
            <a:rPr lang="en-US" sz="2700" b="0" i="1" kern="1200" baseline="0" dirty="0"/>
            <a:t>Technology</a:t>
          </a:r>
          <a:endParaRPr lang="en-GB" sz="2700" kern="1200" dirty="0"/>
        </a:p>
      </dsp:txBody>
      <dsp:txXfrm>
        <a:off x="4670234" y="50780"/>
        <a:ext cx="2017517" cy="1594175"/>
      </dsp:txXfrm>
    </dsp:sp>
    <dsp:sp modelId="{8401AB4C-0A51-46B7-9524-B3C7A6F3DC3C}">
      <dsp:nvSpPr>
        <dsp:cNvPr id="0" name=""/>
        <dsp:cNvSpPr/>
      </dsp:nvSpPr>
      <dsp:spPr>
        <a:xfrm rot="19500000">
          <a:off x="6518599"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7013013"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1435" tIns="51435" rIns="51435" bIns="51435" numCol="1" spcCol="1270" anchor="ctr" anchorCtr="0">
          <a:noAutofit/>
          <a:sp3d extrusionH="28000" prstMaterial="matte"/>
        </a:bodyPr>
        <a:lstStyle/>
        <a:p>
          <a:pPr marL="0" lvl="0" indent="0" algn="ctr" defTabSz="1200150">
            <a:lnSpc>
              <a:spcPct val="90000"/>
            </a:lnSpc>
            <a:spcBef>
              <a:spcPct val="0"/>
            </a:spcBef>
            <a:spcAft>
              <a:spcPct val="35000"/>
            </a:spcAft>
            <a:buNone/>
          </a:pPr>
          <a:r>
            <a:rPr lang="en-US" sz="2700" b="0" i="1" kern="1200" baseline="0"/>
            <a:t>Best Practices</a:t>
          </a:r>
          <a:endParaRPr lang="en-GB" sz="2700" kern="1200"/>
        </a:p>
      </dsp:txBody>
      <dsp:txXfrm>
        <a:off x="7062610" y="1296171"/>
        <a:ext cx="2017517" cy="1594175"/>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0282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8775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3213042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1892361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2370962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1559891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2307144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124898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197518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931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6636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14231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557715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3/21/2024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299377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456581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3/21/2024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1290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021024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193706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190050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006265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69972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066373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Object1"/>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dirty="0">
                <a:solidFill>
                  <a:srgbClr val="024C69"/>
                </a:solidFill>
                <a:latin typeface="Arial" pitchFamily="34" charset="0"/>
                <a:ea typeface="Arial" pitchFamily="34" charset="-122"/>
                <a:cs typeface="Arial" pitchFamily="34" charset="-120"/>
              </a:rPr>
              <a:t>(custom placeholder text!)</a:t>
            </a:r>
            <a:endParaRPr lang="en-US" sz="2933" dirty="0"/>
          </a:p>
        </p:txBody>
      </p:sp>
      <p:sp>
        <p:nvSpPr>
          <p:cNvPr id="3" name="Object2"/>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4" name="Object3"/>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5" name="Object 4" descr="/Users/phillipball/Projects/Cisco/Netacad 3/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Tree>
    <p:extLst>
      <p:ext uri="{BB962C8B-B14F-4D97-AF65-F5344CB8AC3E}">
        <p14:creationId xmlns:p14="http://schemas.microsoft.com/office/powerpoint/2010/main" val="4611416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6" Type="http://schemas.openxmlformats.org/officeDocument/2006/relationships/image" Target="../media/image3.png"/><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5" Type="http://schemas.openxmlformats.org/officeDocument/2006/relationships/theme" Target="../theme/theme6.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3/21/2024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 id="214748368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90282814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0.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2.sv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hyperlink" Target="https://creativecommons.org/licenses/by-nc/3.0/"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hyperlink" Target="https://www.pngall.com/aim-png/" TargetMode="External"/><Relationship Id="rId5" Type="http://schemas.openxmlformats.org/officeDocument/2006/relationships/image" Target="../media/image23.png"/><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image" Target="../media/image24.png"/><Relationship Id="rId1" Type="http://schemas.openxmlformats.org/officeDocument/2006/relationships/slideLayout" Target="../slideLayouts/slideLayout5.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5.xml"/><Relationship Id="rId5" Type="http://schemas.openxmlformats.org/officeDocument/2006/relationships/image" Target="../media/image34.png"/><Relationship Id="rId4" Type="http://schemas.openxmlformats.org/officeDocument/2006/relationships/image" Target="../media/image33.png"/></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5.xml"/><Relationship Id="rId4" Type="http://schemas.openxmlformats.org/officeDocument/2006/relationships/image" Target="../media/image37.png"/></Relationships>
</file>

<file path=ppt/slides/_rels/slide1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5.xml"/><Relationship Id="rId4" Type="http://schemas.openxmlformats.org/officeDocument/2006/relationships/image" Target="../media/image40.png"/></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39.png"/></Relationships>
</file>

<file path=ppt/slides/_rels/slide16.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png"/><Relationship Id="rId1" Type="http://schemas.openxmlformats.org/officeDocument/2006/relationships/slideLayout" Target="../slideLayouts/slideLayout5.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5.xml"/><Relationship Id="rId4" Type="http://schemas.openxmlformats.org/officeDocument/2006/relationships/image" Target="../media/image56.png"/></Relationships>
</file>

<file path=ppt/slides/_rels/slide1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image" Target="../media/image61.png"/><Relationship Id="rId4" Type="http://schemas.openxmlformats.org/officeDocument/2006/relationships/image" Target="../media/image60.png"/></Relationships>
</file>

<file path=ppt/slides/_rels/slide2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54.png"/><Relationship Id="rId1" Type="http://schemas.openxmlformats.org/officeDocument/2006/relationships/slideLayout" Target="../slideLayouts/slideLayout5.xml"/><Relationship Id="rId4" Type="http://schemas.openxmlformats.org/officeDocument/2006/relationships/image" Target="../media/image61.png"/></Relationships>
</file>

<file path=ppt/slides/_rels/slide2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1870178181"/>
              </p:ext>
            </p:extLst>
          </p:nvPr>
        </p:nvGraphicFramePr>
        <p:xfrm>
          <a:off x="834012" y="823964"/>
          <a:ext cx="11357987" cy="48836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3688" y="455085"/>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808869" y="0"/>
            <a:ext cx="8383131" cy="1477328"/>
          </a:xfrm>
          <a:prstGeom prst="rect">
            <a:avLst/>
          </a:prstGeom>
          <a:noFill/>
        </p:spPr>
        <p:txBody>
          <a:bodyPr wrap="square">
            <a:spAutoFit/>
          </a:bodyPr>
          <a:lstStyle/>
          <a:p>
            <a:pPr algn="just">
              <a:spcBef>
                <a:spcPts val="0"/>
              </a:spcBef>
            </a:pPr>
            <a:r>
              <a:rPr lang="en-US" i="1" dirty="0">
                <a:solidFill>
                  <a:schemeClr val="tx1">
                    <a:lumMod val="50000"/>
                  </a:schemeClr>
                </a:solidFill>
              </a:rPr>
              <a:t>In our preceding session, we delved into the intricacies of VPN. As we progress into this week's lecture, our attention turns towards DHCP services. Throughout this session, we will explore fundamental DHCP concepts and its underlying technologies. Furthermore, we will proceed to implement this service within the context of our established network infrastructure.</a:t>
            </a:r>
          </a:p>
        </p:txBody>
      </p:sp>
      <p:sp>
        <p:nvSpPr>
          <p:cNvPr id="22" name="TextBox 21">
            <a:extLst>
              <a:ext uri="{FF2B5EF4-FFF2-40B4-BE49-F238E27FC236}">
                <a16:creationId xmlns:a16="http://schemas.microsoft.com/office/drawing/2014/main" id="{5A7EFF65-A732-E7E4-0A10-09EA48337B02}"/>
              </a:ext>
            </a:extLst>
          </p:cNvPr>
          <p:cNvSpPr txBox="1"/>
          <p:nvPr/>
        </p:nvSpPr>
        <p:spPr>
          <a:xfrm>
            <a:off x="121772" y="4991899"/>
            <a:ext cx="8383131" cy="646331"/>
          </a:xfrm>
          <a:prstGeom prst="rect">
            <a:avLst/>
          </a:prstGeom>
          <a:noFill/>
        </p:spPr>
        <p:txBody>
          <a:bodyPr wrap="square">
            <a:spAutoFit/>
          </a:bodyPr>
          <a:lstStyle/>
          <a:p>
            <a:pPr algn="just">
              <a:spcBef>
                <a:spcPts val="0"/>
              </a:spcBef>
            </a:pPr>
            <a:r>
              <a:rPr lang="en-US" i="1" dirty="0">
                <a:solidFill>
                  <a:schemeClr val="tx1">
                    <a:lumMod val="50000"/>
                  </a:schemeClr>
                </a:solidFill>
              </a:rPr>
              <a:t>Before we dive into today's topics, let's briefly recap </a:t>
            </a:r>
          </a:p>
          <a:p>
            <a:pPr algn="just">
              <a:spcBef>
                <a:spcPts val="0"/>
              </a:spcBef>
            </a:pPr>
            <a:r>
              <a:rPr lang="en-US" i="1" dirty="0">
                <a:solidFill>
                  <a:schemeClr val="tx1">
                    <a:lumMod val="50000"/>
                  </a:schemeClr>
                </a:solidFill>
              </a:rPr>
              <a:t>what we covered so far. </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E158124-C0C6-CE8D-7B7E-53F8490A39D5}"/>
              </a:ext>
            </a:extLst>
          </p:cNvPr>
          <p:cNvSpPr txBox="1"/>
          <p:nvPr/>
        </p:nvSpPr>
        <p:spPr>
          <a:xfrm>
            <a:off x="4888170" y="469420"/>
            <a:ext cx="2049407" cy="40011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000" b="1" dirty="0">
                <a:effectLst>
                  <a:outerShdw blurRad="38100" dist="38100" dir="2700000" algn="tl">
                    <a:srgbClr val="000000">
                      <a:alpha val="43137"/>
                    </a:srgbClr>
                  </a:outerShdw>
                </a:effectLst>
              </a:rPr>
              <a:t>Scan and Share!!!</a:t>
            </a:r>
          </a:p>
        </p:txBody>
      </p:sp>
      <p:pic>
        <p:nvPicPr>
          <p:cNvPr id="2" name="Picture 2" descr="QR code for this padlet">
            <a:extLst>
              <a:ext uri="{FF2B5EF4-FFF2-40B4-BE49-F238E27FC236}">
                <a16:creationId xmlns:a16="http://schemas.microsoft.com/office/drawing/2014/main" id="{32F86323-DC86-1833-3D87-617D0E8C4B6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5091" y="944487"/>
            <a:ext cx="4788977" cy="4788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0631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165639" y="756384"/>
            <a:ext cx="8646220" cy="4150272"/>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2:</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Coursework 2 – Walkthrough</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Research on Routing and Network Services (ADDS, CA, DHCP, VPNs etc)</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Case Study – Real-world Examples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Present your research </a:t>
            </a:r>
            <a:r>
              <a:rPr lang="en-GB" b="1" dirty="0">
                <a:solidFill>
                  <a:srgbClr val="FF0000"/>
                </a:solidFill>
              </a:rPr>
              <a:t>– 22-03-2024</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Continue with your Topology – Firewall Rules/ Policies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Installing RRAS Services, AD-DC, DNS, S2S VPN</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Configuring DHCP, Mount Second Disk, Export/ Create User Accounts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Work on other Aspects (Sharing Disk Drive, IIS Server, RDS)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Troubleshoot if necessary</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Submit your Coursework 2 </a:t>
            </a:r>
            <a:r>
              <a:rPr lang="en-GB" b="1" dirty="0">
                <a:solidFill>
                  <a:srgbClr val="FF0000"/>
                </a:solidFill>
              </a:rPr>
              <a:t>– 03/05/2024</a:t>
            </a:r>
            <a:r>
              <a:rPr lang="en-GB" dirty="0">
                <a:solidFill>
                  <a:srgbClr val="FF0000"/>
                </a:solidFill>
              </a:rPr>
              <a:t> </a:t>
            </a:r>
          </a:p>
          <a:p>
            <a:pPr marL="342900" indent="-342900" algn="l">
              <a:buBlip>
                <a:blip r:embed="rId3">
                  <a:extLst>
                    <a:ext uri="{96DAC541-7B7A-43D3-8B79-37D633B846F1}">
                      <asvg:svgBlip xmlns:asvg="http://schemas.microsoft.com/office/drawing/2016/SVG/main" r:embed="rId4"/>
                    </a:ext>
                  </a:extLst>
                </a:blip>
              </a:buBlip>
            </a:pPr>
            <a:endParaRPr lang="en-US" b="1" dirty="0">
              <a:solidFill>
                <a:srgbClr val="FF0000"/>
              </a:solidFill>
            </a:endParaRPr>
          </a:p>
          <a:p>
            <a:pPr marL="0" indent="0" algn="l"/>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2464" y="760903"/>
            <a:ext cx="1302792" cy="1302792"/>
          </a:xfrm>
          <a:prstGeom prst="rect">
            <a:avLst/>
          </a:prstGeom>
        </p:spPr>
      </p:pic>
      <p:pic>
        <p:nvPicPr>
          <p:cNvPr id="4" name="Graphic 3" descr="Share">
            <a:extLst>
              <a:ext uri="{FF2B5EF4-FFF2-40B4-BE49-F238E27FC236}">
                <a16:creationId xmlns:a16="http://schemas.microsoft.com/office/drawing/2014/main" id="{739F00D9-8EA1-2E3E-2512-C414FE23480E}"/>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080112" y="2182749"/>
            <a:ext cx="397755" cy="397755"/>
          </a:xfrm>
          <a:prstGeom prst="rect">
            <a:avLst/>
          </a:prstGeom>
        </p:spPr>
      </p:pic>
      <p:pic>
        <p:nvPicPr>
          <p:cNvPr id="13" name="Graphic 12" descr="Checkbox Checked with solid fill">
            <a:extLst>
              <a:ext uri="{FF2B5EF4-FFF2-40B4-BE49-F238E27FC236}">
                <a16:creationId xmlns:a16="http://schemas.microsoft.com/office/drawing/2014/main" id="{18C8F78E-4B3A-636B-9F11-3DE11B70D0D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359771" y="1026121"/>
            <a:ext cx="507269" cy="507269"/>
          </a:xfrm>
          <a:prstGeom prst="rect">
            <a:avLst/>
          </a:prstGeom>
        </p:spPr>
      </p:pic>
      <p:pic>
        <p:nvPicPr>
          <p:cNvPr id="19" name="Graphic 18" descr="Checkbox Checked with solid fill">
            <a:extLst>
              <a:ext uri="{FF2B5EF4-FFF2-40B4-BE49-F238E27FC236}">
                <a16:creationId xmlns:a16="http://schemas.microsoft.com/office/drawing/2014/main" id="{D8312BDA-2FFA-F02A-3580-5A69D35F183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966267" y="1394235"/>
            <a:ext cx="507269" cy="507269"/>
          </a:xfrm>
          <a:prstGeom prst="rect">
            <a:avLst/>
          </a:prstGeom>
        </p:spPr>
      </p:pic>
      <p:pic>
        <p:nvPicPr>
          <p:cNvPr id="24" name="Graphic 23" descr="Checkbox Crossed with solid fill">
            <a:extLst>
              <a:ext uri="{FF2B5EF4-FFF2-40B4-BE49-F238E27FC236}">
                <a16:creationId xmlns:a16="http://schemas.microsoft.com/office/drawing/2014/main" id="{4A222985-C210-5F65-A9D1-504B0CD71BD6}"/>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960270" y="3612521"/>
            <a:ext cx="507269" cy="507269"/>
          </a:xfrm>
          <a:prstGeom prst="rect">
            <a:avLst/>
          </a:prstGeom>
        </p:spPr>
      </p:pic>
      <p:pic>
        <p:nvPicPr>
          <p:cNvPr id="25" name="Graphic 24" descr="Checkbox Crossed with solid fill">
            <a:extLst>
              <a:ext uri="{FF2B5EF4-FFF2-40B4-BE49-F238E27FC236}">
                <a16:creationId xmlns:a16="http://schemas.microsoft.com/office/drawing/2014/main" id="{1A692FDC-A2FD-475B-4CC1-6A143E5A9E55}"/>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938775" y="3994247"/>
            <a:ext cx="507269" cy="507269"/>
          </a:xfrm>
          <a:prstGeom prst="rect">
            <a:avLst/>
          </a:prstGeom>
        </p:spPr>
      </p:pic>
      <p:pic>
        <p:nvPicPr>
          <p:cNvPr id="26" name="Graphic 25" descr="Share">
            <a:extLst>
              <a:ext uri="{FF2B5EF4-FFF2-40B4-BE49-F238E27FC236}">
                <a16:creationId xmlns:a16="http://schemas.microsoft.com/office/drawing/2014/main" id="{E15F72C7-FAC3-892E-A42D-24CF833A0940}"/>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080112" y="4404624"/>
            <a:ext cx="397755" cy="397755"/>
          </a:xfrm>
          <a:prstGeom prst="rect">
            <a:avLst/>
          </a:prstGeom>
        </p:spPr>
      </p:pic>
      <p:pic>
        <p:nvPicPr>
          <p:cNvPr id="6" name="Graphic 5" descr="Checkbox Checked with solid fill">
            <a:extLst>
              <a:ext uri="{FF2B5EF4-FFF2-40B4-BE49-F238E27FC236}">
                <a16:creationId xmlns:a16="http://schemas.microsoft.com/office/drawing/2014/main" id="{CB0983CA-8701-3F3E-E262-52555A4CADA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9960269" y="3207381"/>
            <a:ext cx="507269" cy="507269"/>
          </a:xfrm>
          <a:prstGeom prst="rect">
            <a:avLst/>
          </a:prstGeom>
        </p:spPr>
      </p:pic>
      <p:pic>
        <p:nvPicPr>
          <p:cNvPr id="9" name="Graphic 8" descr="Checkbox Checked with solid fill">
            <a:extLst>
              <a:ext uri="{FF2B5EF4-FFF2-40B4-BE49-F238E27FC236}">
                <a16:creationId xmlns:a16="http://schemas.microsoft.com/office/drawing/2014/main" id="{7BA6D922-9D50-FAE7-1641-C12A4B5C02B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359771" y="1803127"/>
            <a:ext cx="507269" cy="507269"/>
          </a:xfrm>
          <a:prstGeom prst="rect">
            <a:avLst/>
          </a:prstGeom>
        </p:spPr>
      </p:pic>
      <p:pic>
        <p:nvPicPr>
          <p:cNvPr id="10" name="Graphic 9" descr="Checkbox Checked with solid fill">
            <a:extLst>
              <a:ext uri="{FF2B5EF4-FFF2-40B4-BE49-F238E27FC236}">
                <a16:creationId xmlns:a16="http://schemas.microsoft.com/office/drawing/2014/main" id="{2801C9B8-5C03-55D0-EAA5-9585B64D697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384261" y="2509249"/>
            <a:ext cx="507269" cy="507269"/>
          </a:xfrm>
          <a:prstGeom prst="rect">
            <a:avLst/>
          </a:prstGeom>
        </p:spPr>
      </p:pic>
      <p:pic>
        <p:nvPicPr>
          <p:cNvPr id="11" name="Graphic 10" descr="Checkbox Checked with solid fill">
            <a:extLst>
              <a:ext uri="{FF2B5EF4-FFF2-40B4-BE49-F238E27FC236}">
                <a16:creationId xmlns:a16="http://schemas.microsoft.com/office/drawing/2014/main" id="{9E5FE363-B47E-E22E-246B-008023FB8EC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384260" y="2847622"/>
            <a:ext cx="507269" cy="507269"/>
          </a:xfrm>
          <a:prstGeom prst="rect">
            <a:avLst/>
          </a:prstGeom>
        </p:spPr>
      </p:pic>
    </p:spTree>
    <p:extLst>
      <p:ext uri="{BB962C8B-B14F-4D97-AF65-F5344CB8AC3E}">
        <p14:creationId xmlns:p14="http://schemas.microsoft.com/office/powerpoint/2010/main" val="183499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4663" y="937109"/>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195515"/>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srgbClr val="004C69"/>
                </a:solidFill>
                <a:effectLst/>
                <a:uLnTx/>
                <a:uFillTx/>
                <a:latin typeface="Calibri Light" panose="020F0302020204030204"/>
                <a:ea typeface="+mj-ea"/>
                <a:cs typeface="+mj-cs"/>
              </a:rPr>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1479064" y="195515"/>
            <a:ext cx="10547622" cy="529088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As we conclude today's lecture on DHCP, you will be having</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 a comprehensive understanding of DHCP fundamentals and their significance in modern networking. Awareness of the DHCP Operations and familiarity with configuring DHCP and their roles will help you in ensuring efficient network management/ communication.</a:t>
            </a:r>
            <a:endParaRPr lang="en-US" dirty="0">
              <a:solidFill>
                <a:prstClr val="black">
                  <a:lumMod val="50000"/>
                </a:prstClr>
              </a:solidFill>
              <a:latin typeface="Calibri" panose="020F0502020204030204"/>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I trust you </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equip yourselves with the knowledge and skills necessary to effectively implement DHCP, fostering a deeper comprehension of their configuration and operation within network environments.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By actively engaging in DHCP implementation during tutorials, you will solidify your understanding of theoretical concepts and cultivate practical skills essential for leveraging DHCP technology effectively in real-world scenarios. </a:t>
            </a: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With this foundational knowledge in place, I encourage you to </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Continue to prepare your presentation on Task 1,2 and 3. Note: Referencing is important</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By now, completed – task 4 – 4.1,4.2, 4.3, 4.4 and 4.5, 5.1, 5.3</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You shall also work on your practical implementation – task 5 – 5.6</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endParaRP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endParaRP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953067"/>
            <a:ext cx="9375820" cy="196086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DHCP Concepts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Continue with your Coursework 2</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Submit your presentation – </a:t>
            </a:r>
            <a:r>
              <a:rPr lang="en-US" b="1" dirty="0">
                <a:solidFill>
                  <a:schemeClr val="tx1"/>
                </a:solidFill>
              </a:rPr>
              <a:t>22</a:t>
            </a:r>
            <a:r>
              <a:rPr lang="en-US" b="1" baseline="30000" dirty="0">
                <a:solidFill>
                  <a:schemeClr val="tx1"/>
                </a:solidFill>
              </a:rPr>
              <a:t>nd</a:t>
            </a:r>
            <a:r>
              <a:rPr lang="en-US" b="1" dirty="0">
                <a:solidFill>
                  <a:schemeClr val="tx1"/>
                </a:solidFill>
              </a:rPr>
              <a:t> March 2024 @ 1500</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Complete your practical work </a:t>
            </a:r>
            <a:r>
              <a:rPr lang="en-US" b="1" dirty="0">
                <a:solidFill>
                  <a:schemeClr val="tx1"/>
                </a:solidFill>
              </a:rPr>
              <a:t>- 03</a:t>
            </a:r>
            <a:r>
              <a:rPr lang="en-US" b="1" baseline="30000" dirty="0">
                <a:solidFill>
                  <a:schemeClr val="tx1"/>
                </a:solidFill>
              </a:rPr>
              <a:t>rd</a:t>
            </a:r>
            <a:r>
              <a:rPr lang="en-US" b="1" dirty="0">
                <a:solidFill>
                  <a:schemeClr val="tx1"/>
                </a:solidFill>
              </a:rPr>
              <a:t> May 2023 @1500</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6" tooltip="https://www.pngall.com/aim-png/"/>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96949" y="815783"/>
            <a:ext cx="11398102" cy="2613217"/>
          </a:xfrm>
        </p:spPr>
        <p:txBody>
          <a:bodyPr>
            <a:noAutofit/>
          </a:bodyPr>
          <a:lstStyle/>
          <a:p>
            <a:pPr algn="just">
              <a:buFont typeface="Courier New" panose="02070309020205020404" pitchFamily="49" charset="0"/>
              <a:buChar char="o"/>
            </a:pPr>
            <a:r>
              <a:rPr lang="en-US" altLang="en-US" sz="1800" b="1" dirty="0">
                <a:latin typeface="Constantia" pitchFamily="18" charset="0"/>
              </a:rPr>
              <a:t>Why Dynamic Host Configuration Protocol (DHCP)?</a:t>
            </a:r>
          </a:p>
          <a:p>
            <a:pPr lvl="1" algn="just"/>
            <a:r>
              <a:rPr lang="en-US" sz="1800" dirty="0">
                <a:latin typeface="Constantia" pitchFamily="18" charset="0"/>
              </a:rPr>
              <a:t>assigns IPv4 addresses and other network configuration information dynamically. </a:t>
            </a:r>
          </a:p>
          <a:p>
            <a:pPr lvl="1" algn="just"/>
            <a:r>
              <a:rPr lang="en-US" sz="1800" dirty="0">
                <a:latin typeface="Constantia" pitchFamily="18" charset="0"/>
              </a:rPr>
              <a:t>Because desktop clients typically make up the bulk of network nodes, DHCP is an extremely useful and timesaving tool for network administrators.</a:t>
            </a:r>
          </a:p>
          <a:p>
            <a:pPr lvl="1" algn="just"/>
            <a:r>
              <a:rPr lang="en-US" sz="1800" dirty="0">
                <a:latin typeface="Constantia" pitchFamily="18" charset="0"/>
              </a:rPr>
              <a:t>The DHCPv4 server dynamically assigns, or leases, an IPv4 address from a pool of addresses for a limited period chosen by the server, or until the client no longer needs the address.</a:t>
            </a:r>
          </a:p>
          <a:p>
            <a:pPr lvl="1" algn="just"/>
            <a:r>
              <a:rPr lang="en-US" sz="1800" dirty="0">
                <a:latin typeface="Constantia" pitchFamily="18" charset="0"/>
              </a:rPr>
              <a:t>Clients lease the information from the server for an administratively defined period. </a:t>
            </a:r>
          </a:p>
          <a:p>
            <a:pPr lvl="1" algn="just"/>
            <a:r>
              <a:rPr lang="en-US" sz="1800" dirty="0">
                <a:latin typeface="Constantia" pitchFamily="18" charset="0"/>
              </a:rPr>
              <a:t>Administrators configure DHCP servers to set the leases to time out at different intervals. </a:t>
            </a:r>
          </a:p>
          <a:p>
            <a:pPr lvl="1" algn="just"/>
            <a:r>
              <a:rPr lang="en-US" sz="1800" dirty="0">
                <a:latin typeface="Constantia" pitchFamily="18" charset="0"/>
              </a:rPr>
              <a:t>The lease is typically anywhere from 24 hours to a week or more. </a:t>
            </a:r>
          </a:p>
          <a:p>
            <a:pPr lvl="1" algn="just"/>
            <a:r>
              <a:rPr lang="en-US" sz="1800" dirty="0">
                <a:latin typeface="Constantia" pitchFamily="18" charset="0"/>
              </a:rPr>
              <a:t>When the lease expires, the client must ask for another address, although the client is typically reassigned the same address.</a:t>
            </a:r>
          </a:p>
          <a:p>
            <a:pPr marL="457200" lvl="1" indent="0" algn="just">
              <a:buNone/>
            </a:pPr>
            <a:endParaRPr lang="en-US" sz="1800" dirty="0">
              <a:latin typeface="Constantia" pitchFamily="18" charset="0"/>
            </a:endParaRPr>
          </a:p>
          <a:p>
            <a:pPr algn="just">
              <a:buFont typeface="Courier New" panose="02070309020205020404" pitchFamily="49" charset="0"/>
              <a:buChar char="o"/>
            </a:pPr>
            <a:r>
              <a:rPr lang="en-US" sz="1800" b="1" dirty="0">
                <a:latin typeface="Constantia" pitchFamily="18" charset="0"/>
              </a:rPr>
              <a:t>How DHCP?</a:t>
            </a:r>
          </a:p>
          <a:p>
            <a:pPr lvl="1" algn="just"/>
            <a:r>
              <a:rPr lang="en-US" sz="1800" dirty="0">
                <a:latin typeface="Constantia" pitchFamily="18" charset="0"/>
              </a:rPr>
              <a:t>A dedicated DHCP server is scalable and relatively easy to manage. </a:t>
            </a:r>
          </a:p>
          <a:p>
            <a:pPr lvl="1" algn="just"/>
            <a:r>
              <a:rPr lang="en-US" sz="1800" dirty="0">
                <a:latin typeface="Constantia" pitchFamily="18" charset="0"/>
              </a:rPr>
              <a:t>However, in a small branch or SOHO location, a Cisco router can be configured to provide DHCP services without the need for a dedicated server. </a:t>
            </a:r>
          </a:p>
          <a:p>
            <a:pPr algn="just">
              <a:buFont typeface="Courier New" panose="02070309020205020404" pitchFamily="49" charset="0"/>
              <a:buChar char="o"/>
            </a:pPr>
            <a:endParaRPr lang="en-US" altLang="en-US" sz="1800" dirty="0">
              <a:latin typeface="Constantia" pitchFamily="18" charset="0"/>
            </a:endParaRPr>
          </a:p>
        </p:txBody>
      </p:sp>
    </p:spTree>
    <p:extLst>
      <p:ext uri="{BB962C8B-B14F-4D97-AF65-F5344CB8AC3E}">
        <p14:creationId xmlns:p14="http://schemas.microsoft.com/office/powerpoint/2010/main" val="1493688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sp>
        <p:nvSpPr>
          <p:cNvPr id="3" name="Content Placeholder 2"/>
          <p:cNvSpPr>
            <a:spLocks noGrp="1"/>
          </p:cNvSpPr>
          <p:nvPr>
            <p:ph idx="1"/>
          </p:nvPr>
        </p:nvSpPr>
        <p:spPr>
          <a:xfrm>
            <a:off x="396949" y="815783"/>
            <a:ext cx="11398102" cy="2613217"/>
          </a:xfrm>
        </p:spPr>
        <p:txBody>
          <a:bodyPr>
            <a:noAutofit/>
          </a:bodyPr>
          <a:lstStyle/>
          <a:p>
            <a:pPr algn="just">
              <a:buFont typeface="Courier New" panose="02070309020205020404" pitchFamily="49" charset="0"/>
              <a:buChar char="o"/>
            </a:pPr>
            <a:r>
              <a:rPr lang="en-US" sz="1800" dirty="0">
                <a:latin typeface="Constantia" pitchFamily="18" charset="0"/>
              </a:rPr>
              <a:t>DHCPv4 works in a client/server mode. </a:t>
            </a:r>
          </a:p>
          <a:p>
            <a:pPr marL="893763" indent="-357188" algn="just">
              <a:buFont typeface="Wingdings" panose="05000000000000000000" pitchFamily="2" charset="2"/>
              <a:buChar char="Ø"/>
            </a:pPr>
            <a:r>
              <a:rPr lang="en-US" sz="1800" dirty="0">
                <a:latin typeface="Constantia" pitchFamily="18" charset="0"/>
              </a:rPr>
              <a:t>When a client communicates with a DHCPv4 server, the server assigns or leases an IPv4 address to that client. </a:t>
            </a:r>
          </a:p>
          <a:p>
            <a:pPr marL="893763" indent="-357188" algn="just">
              <a:buFont typeface="Wingdings" panose="05000000000000000000" pitchFamily="2" charset="2"/>
              <a:buChar char="Ø"/>
            </a:pPr>
            <a:r>
              <a:rPr lang="en-US" sz="1800" dirty="0">
                <a:latin typeface="Constantia" pitchFamily="18" charset="0"/>
              </a:rPr>
              <a:t>The client connects to the network with that leased IPv4 address until the lease expires. </a:t>
            </a:r>
          </a:p>
          <a:p>
            <a:pPr marL="893763" indent="-357188" algn="just">
              <a:buFont typeface="Wingdings" panose="05000000000000000000" pitchFamily="2" charset="2"/>
              <a:buChar char="Ø"/>
            </a:pPr>
            <a:r>
              <a:rPr lang="en-US" sz="1800" dirty="0">
                <a:latin typeface="Constantia" pitchFamily="18" charset="0"/>
              </a:rPr>
              <a:t>The client must contact the DHCP server periodically to extend the lease. </a:t>
            </a:r>
          </a:p>
          <a:p>
            <a:pPr marL="893763" indent="-357188" algn="just">
              <a:buFont typeface="Wingdings" panose="05000000000000000000" pitchFamily="2" charset="2"/>
              <a:buChar char="Ø"/>
            </a:pPr>
            <a:r>
              <a:rPr lang="en-US" sz="1800" dirty="0">
                <a:latin typeface="Constantia" pitchFamily="18" charset="0"/>
              </a:rPr>
              <a:t>This lease mechanism ensures that clients that move or power off do not keep addresses that they no longer need. </a:t>
            </a:r>
          </a:p>
          <a:p>
            <a:pPr marL="893763" indent="-357188" algn="just">
              <a:buFont typeface="Wingdings" panose="05000000000000000000" pitchFamily="2" charset="2"/>
              <a:buChar char="Ø"/>
            </a:pPr>
            <a:r>
              <a:rPr lang="en-US" sz="1800" dirty="0">
                <a:latin typeface="Constantia" pitchFamily="18" charset="0"/>
              </a:rPr>
              <a:t>When a lease expires, the DHCP server returns the address to the pool where it can be reallocated, as necessary.</a:t>
            </a:r>
          </a:p>
          <a:p>
            <a:pPr marL="0" indent="0" algn="just">
              <a:buNone/>
            </a:pPr>
            <a:endParaRPr lang="en-US" altLang="en-US" sz="1800" dirty="0">
              <a:latin typeface="Constantia" pitchFamily="18" charset="0"/>
            </a:endParaRPr>
          </a:p>
        </p:txBody>
      </p:sp>
      <p:sp>
        <p:nvSpPr>
          <p:cNvPr id="4" name="AutoShape 11">
            <a:extLst>
              <a:ext uri="{FF2B5EF4-FFF2-40B4-BE49-F238E27FC236}">
                <a16:creationId xmlns:a16="http://schemas.microsoft.com/office/drawing/2014/main" id="{0DE44212-6E29-6EAD-68E6-001B8ACC51D7}"/>
              </a:ext>
            </a:extLst>
          </p:cNvPr>
          <p:cNvSpPr>
            <a:spLocks noChangeArrowheads="1"/>
          </p:cNvSpPr>
          <p:nvPr/>
        </p:nvSpPr>
        <p:spPr bwMode="auto">
          <a:xfrm>
            <a:off x="9445030" y="3994537"/>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DHCP Server</a:t>
            </a:r>
          </a:p>
        </p:txBody>
      </p:sp>
      <p:sp>
        <p:nvSpPr>
          <p:cNvPr id="5" name="AutoShape 14">
            <a:extLst>
              <a:ext uri="{FF2B5EF4-FFF2-40B4-BE49-F238E27FC236}">
                <a16:creationId xmlns:a16="http://schemas.microsoft.com/office/drawing/2014/main" id="{BBB62A60-E0B8-EE9A-434C-EA5C190E6F36}"/>
              </a:ext>
            </a:extLst>
          </p:cNvPr>
          <p:cNvSpPr>
            <a:spLocks noChangeArrowheads="1"/>
          </p:cNvSpPr>
          <p:nvPr/>
        </p:nvSpPr>
        <p:spPr bwMode="auto">
          <a:xfrm>
            <a:off x="5648957" y="4018349"/>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sp>
        <p:nvSpPr>
          <p:cNvPr id="6" name="AutoShape 18">
            <a:extLst>
              <a:ext uri="{FF2B5EF4-FFF2-40B4-BE49-F238E27FC236}">
                <a16:creationId xmlns:a16="http://schemas.microsoft.com/office/drawing/2014/main" id="{902E4511-910A-4F67-17DB-73E95C089E5C}"/>
              </a:ext>
            </a:extLst>
          </p:cNvPr>
          <p:cNvSpPr>
            <a:spLocks noChangeArrowheads="1"/>
          </p:cNvSpPr>
          <p:nvPr/>
        </p:nvSpPr>
        <p:spPr bwMode="auto">
          <a:xfrm>
            <a:off x="2746970" y="4018349"/>
            <a:ext cx="79501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Clients</a:t>
            </a:r>
          </a:p>
        </p:txBody>
      </p:sp>
      <p:pic>
        <p:nvPicPr>
          <p:cNvPr id="7" name="Graphic 6" descr="Computer">
            <a:extLst>
              <a:ext uri="{FF2B5EF4-FFF2-40B4-BE49-F238E27FC236}">
                <a16:creationId xmlns:a16="http://schemas.microsoft.com/office/drawing/2014/main" id="{99EBD8B2-960C-ED98-0DFB-5F06D4274261}"/>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87940" y="4641439"/>
            <a:ext cx="914400" cy="914400"/>
          </a:xfrm>
          <a:prstGeom prst="rect">
            <a:avLst/>
          </a:prstGeom>
        </p:spPr>
      </p:pic>
      <p:pic>
        <p:nvPicPr>
          <p:cNvPr id="8" name="Graphic 7" descr="Laptop">
            <a:extLst>
              <a:ext uri="{FF2B5EF4-FFF2-40B4-BE49-F238E27FC236}">
                <a16:creationId xmlns:a16="http://schemas.microsoft.com/office/drawing/2014/main" id="{F8C686D7-3B25-AE16-4E3E-B24043116CA4}"/>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519602" y="4641439"/>
            <a:ext cx="914400" cy="914400"/>
          </a:xfrm>
          <a:prstGeom prst="rect">
            <a:avLst/>
          </a:prstGeom>
        </p:spPr>
      </p:pic>
      <p:pic>
        <p:nvPicPr>
          <p:cNvPr id="9" name="Graphic 8" descr="Selfie">
            <a:extLst>
              <a:ext uri="{FF2B5EF4-FFF2-40B4-BE49-F238E27FC236}">
                <a16:creationId xmlns:a16="http://schemas.microsoft.com/office/drawing/2014/main" id="{317D7136-31FB-E641-5992-D21F84122CB2}"/>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12240" y="4641439"/>
            <a:ext cx="914400" cy="914400"/>
          </a:xfrm>
          <a:prstGeom prst="rect">
            <a:avLst/>
          </a:prstGeom>
        </p:spPr>
      </p:pic>
      <p:pic>
        <p:nvPicPr>
          <p:cNvPr id="10" name="Picture 9" descr="Computer clip art">
            <a:extLst>
              <a:ext uri="{FF2B5EF4-FFF2-40B4-BE49-F238E27FC236}">
                <a16:creationId xmlns:a16="http://schemas.microsoft.com/office/drawing/2014/main" id="{C3C7EBD6-6D7F-5EB8-DD62-D52D1C69459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93377" y="4497861"/>
            <a:ext cx="804190" cy="1201555"/>
          </a:xfrm>
          <a:prstGeom prst="rect">
            <a:avLst/>
          </a:prstGeom>
        </p:spPr>
      </p:pic>
      <p:pic>
        <p:nvPicPr>
          <p:cNvPr id="11" name="Picture 10" descr="Computer clip art">
            <a:extLst>
              <a:ext uri="{FF2B5EF4-FFF2-40B4-BE49-F238E27FC236}">
                <a16:creationId xmlns:a16="http://schemas.microsoft.com/office/drawing/2014/main" id="{693A69BE-0C89-09C4-D777-B64CF462D03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257914" y="4497861"/>
            <a:ext cx="804190" cy="1201555"/>
          </a:xfrm>
          <a:prstGeom prst="rect">
            <a:avLst/>
          </a:prstGeom>
        </p:spPr>
      </p:pic>
      <p:sp>
        <p:nvSpPr>
          <p:cNvPr id="12" name="Arrow: Curved Down 11">
            <a:extLst>
              <a:ext uri="{FF2B5EF4-FFF2-40B4-BE49-F238E27FC236}">
                <a16:creationId xmlns:a16="http://schemas.microsoft.com/office/drawing/2014/main" id="{17200858-64EC-41F5-D52E-83E6F9664AF7}"/>
              </a:ext>
            </a:extLst>
          </p:cNvPr>
          <p:cNvSpPr/>
          <p:nvPr/>
        </p:nvSpPr>
        <p:spPr>
          <a:xfrm flipH="1">
            <a:off x="7265275" y="3884657"/>
            <a:ext cx="2153469" cy="82618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Curved Down 12">
            <a:extLst>
              <a:ext uri="{FF2B5EF4-FFF2-40B4-BE49-F238E27FC236}">
                <a16:creationId xmlns:a16="http://schemas.microsoft.com/office/drawing/2014/main" id="{59202241-ACB3-58E4-BB2F-799B6CFC941B}"/>
              </a:ext>
            </a:extLst>
          </p:cNvPr>
          <p:cNvSpPr/>
          <p:nvPr/>
        </p:nvSpPr>
        <p:spPr>
          <a:xfrm flipH="1">
            <a:off x="3534353" y="3908469"/>
            <a:ext cx="2153469" cy="82618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608190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901861" cy="457835"/>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pic>
        <p:nvPicPr>
          <p:cNvPr id="3" name="Content Placeholder 5">
            <a:extLst>
              <a:ext uri="{FF2B5EF4-FFF2-40B4-BE49-F238E27FC236}">
                <a16:creationId xmlns:a16="http://schemas.microsoft.com/office/drawing/2014/main" id="{1DB31DEA-E17C-2919-69C2-27350801A482}"/>
              </a:ext>
            </a:extLst>
          </p:cNvPr>
          <p:cNvPicPr>
            <a:picLocks noGrp="1" noChangeAspect="1"/>
          </p:cNvPicPr>
          <p:nvPr>
            <p:ph idx="1"/>
          </p:nvPr>
        </p:nvPicPr>
        <p:blipFill>
          <a:blip r:embed="rId2"/>
          <a:stretch>
            <a:fillRect/>
          </a:stretch>
        </p:blipFill>
        <p:spPr>
          <a:xfrm>
            <a:off x="60960" y="457835"/>
            <a:ext cx="7543691" cy="5227320"/>
          </a:xfrm>
          <a:prstGeom prst="rect">
            <a:avLst/>
          </a:prstGeom>
        </p:spPr>
      </p:pic>
      <p:pic>
        <p:nvPicPr>
          <p:cNvPr id="4" name="Picture 3">
            <a:extLst>
              <a:ext uri="{FF2B5EF4-FFF2-40B4-BE49-F238E27FC236}">
                <a16:creationId xmlns:a16="http://schemas.microsoft.com/office/drawing/2014/main" id="{2F8234F2-95EA-E07F-4EF9-465D522219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1860" y="0"/>
            <a:ext cx="3989821" cy="1784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a:extLst>
              <a:ext uri="{FF2B5EF4-FFF2-40B4-BE49-F238E27FC236}">
                <a16:creationId xmlns:a16="http://schemas.microsoft.com/office/drawing/2014/main" id="{BDB46CC5-FA96-9F4E-B252-5CC7E2C4F3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1859" y="1921840"/>
            <a:ext cx="3989821" cy="177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a:extLst>
              <a:ext uri="{FF2B5EF4-FFF2-40B4-BE49-F238E27FC236}">
                <a16:creationId xmlns:a16="http://schemas.microsoft.com/office/drawing/2014/main" id="{BE9FD273-F0CD-03E3-31FA-6CF97AE5E0E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35591"/>
          <a:stretch/>
        </p:blipFill>
        <p:spPr bwMode="auto">
          <a:xfrm>
            <a:off x="7966248" y="3837047"/>
            <a:ext cx="3861041" cy="1664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a:extLst>
              <a:ext uri="{FF2B5EF4-FFF2-40B4-BE49-F238E27FC236}">
                <a16:creationId xmlns:a16="http://schemas.microsoft.com/office/drawing/2014/main" id="{96558CA8-FDA3-4C9B-B647-EA73733B2AE2}"/>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68678" r="4853"/>
          <a:stretch/>
        </p:blipFill>
        <p:spPr bwMode="auto">
          <a:xfrm>
            <a:off x="7665611" y="5073081"/>
            <a:ext cx="2489143" cy="548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rrow: Striped Right 9">
            <a:extLst>
              <a:ext uri="{FF2B5EF4-FFF2-40B4-BE49-F238E27FC236}">
                <a16:creationId xmlns:a16="http://schemas.microsoft.com/office/drawing/2014/main" id="{994AAF9E-F535-E8D4-B3DA-A3809CF3E50D}"/>
              </a:ext>
            </a:extLst>
          </p:cNvPr>
          <p:cNvSpPr/>
          <p:nvPr/>
        </p:nvSpPr>
        <p:spPr>
          <a:xfrm>
            <a:off x="1668808" y="425318"/>
            <a:ext cx="5935843" cy="157132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spcBef>
                <a:spcPct val="50000"/>
              </a:spcBef>
            </a:pPr>
            <a:r>
              <a:rPr lang="en-US" altLang="en-US" dirty="0">
                <a:latin typeface="Times New Roman" charset="0"/>
                <a:cs typeface="Arial" charset="0"/>
              </a:rPr>
              <a:t>The DHCP client sends a directed IP broadcast with a DHCP request. The server notes the field as well as the hardware address of the client.</a:t>
            </a:r>
          </a:p>
        </p:txBody>
      </p:sp>
      <p:sp>
        <p:nvSpPr>
          <p:cNvPr id="13" name="Arrow: Striped Right 12">
            <a:extLst>
              <a:ext uri="{FF2B5EF4-FFF2-40B4-BE49-F238E27FC236}">
                <a16:creationId xmlns:a16="http://schemas.microsoft.com/office/drawing/2014/main" id="{8176E5F3-D7E3-4587-A4C2-031E9DA50B6F}"/>
              </a:ext>
            </a:extLst>
          </p:cNvPr>
          <p:cNvSpPr/>
          <p:nvPr/>
        </p:nvSpPr>
        <p:spPr>
          <a:xfrm>
            <a:off x="1211608" y="1797602"/>
            <a:ext cx="6236480" cy="217948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just" defTabSz="814388">
              <a:buNone/>
            </a:pPr>
            <a:r>
              <a:rPr lang="en-US" altLang="en-US" sz="1400" dirty="0">
                <a:latin typeface="Constantia" pitchFamily="18" charset="0"/>
              </a:rPr>
              <a:t>The DHCP server picks an IP address from the available pool for the segment, as well as the other segment and global parameters. The server adds these values to the appropriate fields of the DHCP packet. Using the hardware address of the client, it sends this frame back to the client.</a:t>
            </a:r>
          </a:p>
        </p:txBody>
      </p:sp>
    </p:spTree>
    <p:extLst>
      <p:ext uri="{BB962C8B-B14F-4D97-AF65-F5344CB8AC3E}">
        <p14:creationId xmlns:p14="http://schemas.microsoft.com/office/powerpoint/2010/main" val="1036535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1" nodeType="clickEffect">
                                  <p:stCondLst>
                                    <p:cond delay="0"/>
                                  </p:stCondLst>
                                  <p:childTnLst>
                                    <p:anim calcmode="lin" valueType="num">
                                      <p:cBhvr additive="base">
                                        <p:cTn id="12" dur="500"/>
                                        <p:tgtEl>
                                          <p:spTgt spid="10"/>
                                        </p:tgtEl>
                                        <p:attrNameLst>
                                          <p:attrName>ppt_x</p:attrName>
                                        </p:attrNameLst>
                                      </p:cBhvr>
                                      <p:tavLst>
                                        <p:tav tm="0">
                                          <p:val>
                                            <p:strVal val="ppt_x"/>
                                          </p:val>
                                        </p:tav>
                                        <p:tav tm="100000">
                                          <p:val>
                                            <p:strVal val="ppt_x"/>
                                          </p:val>
                                        </p:tav>
                                      </p:tavLst>
                                    </p:anim>
                                    <p:anim calcmode="lin" valueType="num">
                                      <p:cBhvr additive="base">
                                        <p:cTn id="13" dur="500"/>
                                        <p:tgtEl>
                                          <p:spTgt spid="10"/>
                                        </p:tgtEl>
                                        <p:attrNameLst>
                                          <p:attrName>ppt_y</p:attrName>
                                        </p:attrNameLst>
                                      </p:cBhvr>
                                      <p:tavLst>
                                        <p:tav tm="0">
                                          <p:val>
                                            <p:strVal val="ppt_y"/>
                                          </p:val>
                                        </p:tav>
                                        <p:tav tm="100000">
                                          <p:val>
                                            <p:strVal val="1+ppt_h/2"/>
                                          </p:val>
                                        </p:tav>
                                      </p:tavLst>
                                    </p:anim>
                                    <p:set>
                                      <p:cBhvr>
                                        <p:cTn id="14" dur="1" fill="hold">
                                          <p:stCondLst>
                                            <p:cond delay="499"/>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0-#ppt_w/2"/>
                                          </p:val>
                                        </p:tav>
                                        <p:tav tm="100000">
                                          <p:val>
                                            <p:strVal val="#ppt_x"/>
                                          </p:val>
                                        </p:tav>
                                      </p:tavLst>
                                    </p:anim>
                                    <p:anim calcmode="lin" valueType="num">
                                      <p:cBhvr additive="base">
                                        <p:cTn id="20"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1" nodeType="clickEffect">
                                  <p:stCondLst>
                                    <p:cond delay="0"/>
                                  </p:stCondLst>
                                  <p:childTnLst>
                                    <p:animEffect transition="out" filter="fade">
                                      <p:cBhvr>
                                        <p:cTn id="24" dur="500"/>
                                        <p:tgtEl>
                                          <p:spTgt spid="13"/>
                                        </p:tgtEl>
                                      </p:cBhvr>
                                    </p:animEffect>
                                    <p:set>
                                      <p:cBhvr>
                                        <p:cTn id="25"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3" grpId="0" animBg="1"/>
      <p:bldP spid="13" grpId="1"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grpSp>
        <p:nvGrpSpPr>
          <p:cNvPr id="16" name="Group 3">
            <a:extLst>
              <a:ext uri="{FF2B5EF4-FFF2-40B4-BE49-F238E27FC236}">
                <a16:creationId xmlns:a16="http://schemas.microsoft.com/office/drawing/2014/main" id="{656FCF0E-EAB0-555A-3E73-69F6A2A60003}"/>
              </a:ext>
            </a:extLst>
          </p:cNvPr>
          <p:cNvGrpSpPr>
            <a:grpSpLocks/>
          </p:cNvGrpSpPr>
          <p:nvPr/>
        </p:nvGrpSpPr>
        <p:grpSpPr bwMode="auto">
          <a:xfrm>
            <a:off x="2592070" y="1056958"/>
            <a:ext cx="5869625" cy="4129593"/>
            <a:chOff x="644" y="829"/>
            <a:chExt cx="4385" cy="3035"/>
          </a:xfrm>
        </p:grpSpPr>
        <p:sp>
          <p:nvSpPr>
            <p:cNvPr id="17" name="Oval 4">
              <a:extLst>
                <a:ext uri="{FF2B5EF4-FFF2-40B4-BE49-F238E27FC236}">
                  <a16:creationId xmlns:a16="http://schemas.microsoft.com/office/drawing/2014/main" id="{5897A710-6456-A98D-C6AE-47F4183F8830}"/>
                </a:ext>
              </a:extLst>
            </p:cNvPr>
            <p:cNvSpPr>
              <a:spLocks noChangeArrowheads="1"/>
            </p:cNvSpPr>
            <p:nvPr/>
          </p:nvSpPr>
          <p:spPr bwMode="auto">
            <a:xfrm>
              <a:off x="1022" y="1314"/>
              <a:ext cx="3552" cy="1462"/>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18" name="Picture 5" descr="Computer_DesktopComputerSansKeyboard01">
              <a:extLst>
                <a:ext uri="{FF2B5EF4-FFF2-40B4-BE49-F238E27FC236}">
                  <a16:creationId xmlns:a16="http://schemas.microsoft.com/office/drawing/2014/main" id="{AA2E07FB-1575-2EEB-3649-27E08F7E5E2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1" y="992"/>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6" descr="Server01">
              <a:extLst>
                <a:ext uri="{FF2B5EF4-FFF2-40B4-BE49-F238E27FC236}">
                  <a16:creationId xmlns:a16="http://schemas.microsoft.com/office/drawing/2014/main" id="{E4ECFC6A-DFB1-5996-63E0-DEE082D6A7D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6" y="2215"/>
              <a:ext cx="774" cy="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AutoShape 7">
              <a:extLst>
                <a:ext uri="{FF2B5EF4-FFF2-40B4-BE49-F238E27FC236}">
                  <a16:creationId xmlns:a16="http://schemas.microsoft.com/office/drawing/2014/main" id="{45E246F4-4422-FEB0-DA85-2BECF5B7F09F}"/>
                </a:ext>
              </a:extLst>
            </p:cNvPr>
            <p:cNvSpPr>
              <a:spLocks noChangeArrowheads="1"/>
            </p:cNvSpPr>
            <p:nvPr/>
          </p:nvSpPr>
          <p:spPr bwMode="auto">
            <a:xfrm>
              <a:off x="3856" y="2501"/>
              <a:ext cx="864" cy="226"/>
            </a:xfrm>
            <a:prstGeom prst="roundRect">
              <a:avLst>
                <a:gd name="adj" fmla="val 11060"/>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Server </a:t>
              </a:r>
            </a:p>
          </p:txBody>
        </p:sp>
        <p:pic>
          <p:nvPicPr>
            <p:cNvPr id="21" name="Picture 8" descr="Computer_DesktopComputerSansKeyboard01">
              <a:extLst>
                <a:ext uri="{FF2B5EF4-FFF2-40B4-BE49-F238E27FC236}">
                  <a16:creationId xmlns:a16="http://schemas.microsoft.com/office/drawing/2014/main" id="{07D4E68D-765F-FD5D-0634-B4D25B76908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25" y="829"/>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9" descr="Computer_DesktopComputerSansKeyboard01">
              <a:extLst>
                <a:ext uri="{FF2B5EF4-FFF2-40B4-BE49-F238E27FC236}">
                  <a16:creationId xmlns:a16="http://schemas.microsoft.com/office/drawing/2014/main" id="{E90452CB-B7B6-F271-E062-A8FD53CD79D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75" y="1986"/>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3" name="Group 10">
              <a:extLst>
                <a:ext uri="{FF2B5EF4-FFF2-40B4-BE49-F238E27FC236}">
                  <a16:creationId xmlns:a16="http://schemas.microsoft.com/office/drawing/2014/main" id="{60A6ED71-48F1-454E-4DE3-01C282027273}"/>
                </a:ext>
              </a:extLst>
            </p:cNvPr>
            <p:cNvGrpSpPr>
              <a:grpSpLocks/>
            </p:cNvGrpSpPr>
            <p:nvPr/>
          </p:nvGrpSpPr>
          <p:grpSpPr bwMode="auto">
            <a:xfrm>
              <a:off x="3757" y="2801"/>
              <a:ext cx="648" cy="434"/>
              <a:chOff x="3603" y="2606"/>
              <a:chExt cx="648" cy="434"/>
            </a:xfrm>
          </p:grpSpPr>
          <p:pic>
            <p:nvPicPr>
              <p:cNvPr id="32" name="Picture 11" descr="Database01">
                <a:extLst>
                  <a:ext uri="{FF2B5EF4-FFF2-40B4-BE49-F238E27FC236}">
                    <a16:creationId xmlns:a16="http://schemas.microsoft.com/office/drawing/2014/main" id="{F62ED945-B0AF-0ABA-E6C7-D3045B29318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03" y="2606"/>
                <a:ext cx="648" cy="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Text Box 12">
                <a:extLst>
                  <a:ext uri="{FF2B5EF4-FFF2-40B4-BE49-F238E27FC236}">
                    <a16:creationId xmlns:a16="http://schemas.microsoft.com/office/drawing/2014/main" id="{319594D7-4BF1-05FA-4374-41B18E29A2E3}"/>
                  </a:ext>
                </a:extLst>
              </p:cNvPr>
              <p:cNvSpPr txBox="1">
                <a:spLocks noChangeArrowheads="1"/>
              </p:cNvSpPr>
              <p:nvPr/>
            </p:nvSpPr>
            <p:spPr bwMode="auto">
              <a:xfrm>
                <a:off x="3614" y="2652"/>
                <a:ext cx="627" cy="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a:t>
                </a:r>
              </a:p>
              <a:p>
                <a:r>
                  <a:rPr lang="en-US" altLang="en-US" sz="1400" dirty="0">
                    <a:latin typeface="Arial Narrow" panose="020B0606020202030204" pitchFamily="34" charset="0"/>
                  </a:rPr>
                  <a:t>Database</a:t>
                </a:r>
              </a:p>
            </p:txBody>
          </p:sp>
        </p:grpSp>
        <p:sp>
          <p:nvSpPr>
            <p:cNvPr id="24" name="AutoShape 13">
              <a:extLst>
                <a:ext uri="{FF2B5EF4-FFF2-40B4-BE49-F238E27FC236}">
                  <a16:creationId xmlns:a16="http://schemas.microsoft.com/office/drawing/2014/main" id="{FABB4BCA-4464-371D-24E8-203E374B8F89}"/>
                </a:ext>
              </a:extLst>
            </p:cNvPr>
            <p:cNvSpPr>
              <a:spLocks noChangeArrowheads="1"/>
            </p:cNvSpPr>
            <p:nvPr/>
          </p:nvSpPr>
          <p:spPr bwMode="auto">
            <a:xfrm>
              <a:off x="2743" y="3283"/>
              <a:ext cx="2224" cy="581"/>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b="0" dirty="0">
                  <a:solidFill>
                    <a:srgbClr val="5F5F5F"/>
                  </a:solidFill>
                  <a:latin typeface="Arial Narrow" panose="020B0606020202030204" pitchFamily="34" charset="0"/>
                </a:rPr>
                <a:t>IP Address1: Leased to DHCP Client1</a:t>
              </a:r>
            </a:p>
            <a:p>
              <a:r>
                <a:rPr lang="en-US" altLang="en-US" sz="1400" b="0" dirty="0">
                  <a:solidFill>
                    <a:srgbClr val="5F5F5F"/>
                  </a:solidFill>
                  <a:latin typeface="Arial Narrow" panose="020B0606020202030204" pitchFamily="34" charset="0"/>
                </a:rPr>
                <a:t>IP Address2: Leased to DHCP Client2</a:t>
              </a:r>
            </a:p>
            <a:p>
              <a:r>
                <a:rPr lang="en-US" altLang="en-US" sz="1400" dirty="0">
                  <a:latin typeface="Arial Narrow" panose="020B0606020202030204" pitchFamily="34" charset="0"/>
                </a:rPr>
                <a:t>IP Address3: Available to be leased </a:t>
              </a:r>
            </a:p>
          </p:txBody>
        </p:sp>
        <p:sp>
          <p:nvSpPr>
            <p:cNvPr id="25" name="AutoShape 14">
              <a:extLst>
                <a:ext uri="{FF2B5EF4-FFF2-40B4-BE49-F238E27FC236}">
                  <a16:creationId xmlns:a16="http://schemas.microsoft.com/office/drawing/2014/main" id="{479F3C15-C6B2-D5B1-792C-2C76B34794EF}"/>
                </a:ext>
              </a:extLst>
            </p:cNvPr>
            <p:cNvSpPr>
              <a:spLocks noChangeArrowheads="1"/>
            </p:cNvSpPr>
            <p:nvPr/>
          </p:nvSpPr>
          <p:spPr bwMode="auto">
            <a:xfrm>
              <a:off x="3921" y="959"/>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Client2:</a:t>
              </a:r>
              <a:br>
                <a:rPr lang="en-US" altLang="en-US" sz="1400" dirty="0">
                  <a:latin typeface="Arial Narrow" panose="020B0606020202030204" pitchFamily="34" charset="0"/>
                </a:rPr>
              </a:br>
              <a:r>
                <a:rPr lang="en-US" altLang="en-US" sz="1400" b="0" dirty="0">
                  <a:latin typeface="Arial Narrow" panose="020B0606020202030204" pitchFamily="34" charset="0"/>
                </a:rPr>
                <a:t>IP configuration </a:t>
              </a:r>
              <a:br>
                <a:rPr lang="en-US" altLang="en-US" sz="1400" b="0" dirty="0">
                  <a:latin typeface="Arial Narrow" panose="020B0606020202030204" pitchFamily="34" charset="0"/>
                </a:rPr>
              </a:br>
              <a:r>
                <a:rPr lang="en-US" altLang="en-US" sz="1400" b="0" dirty="0">
                  <a:latin typeface="Arial Narrow" panose="020B0606020202030204" pitchFamily="34" charset="0"/>
                </a:rPr>
                <a:t>from DHCP server</a:t>
              </a:r>
            </a:p>
          </p:txBody>
        </p:sp>
        <p:sp>
          <p:nvSpPr>
            <p:cNvPr id="26" name="AutoShape 15">
              <a:extLst>
                <a:ext uri="{FF2B5EF4-FFF2-40B4-BE49-F238E27FC236}">
                  <a16:creationId xmlns:a16="http://schemas.microsoft.com/office/drawing/2014/main" id="{25F5C6F9-DA33-646A-85F1-05AE15F4774A}"/>
                </a:ext>
              </a:extLst>
            </p:cNvPr>
            <p:cNvSpPr>
              <a:spLocks noChangeArrowheads="1"/>
            </p:cNvSpPr>
            <p:nvPr/>
          </p:nvSpPr>
          <p:spPr bwMode="auto">
            <a:xfrm>
              <a:off x="644" y="1065"/>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200" dirty="0">
                  <a:latin typeface="Arial Narrow" panose="020B0606020202030204" pitchFamily="34" charset="0"/>
                </a:rPr>
                <a:t>Non-DHCP Client:</a:t>
              </a:r>
              <a:br>
                <a:rPr lang="en-US" altLang="en-US" sz="1200" dirty="0">
                  <a:latin typeface="Arial Narrow" panose="020B0606020202030204" pitchFamily="34" charset="0"/>
                </a:rPr>
              </a:br>
              <a:r>
                <a:rPr lang="en-US" altLang="en-US" sz="1200" b="0" dirty="0">
                  <a:latin typeface="Arial Narrow" panose="020B0606020202030204" pitchFamily="34" charset="0"/>
                </a:rPr>
                <a:t>Static IP </a:t>
              </a:r>
              <a:br>
                <a:rPr lang="en-US" altLang="en-US" sz="1200" b="0" dirty="0">
                  <a:latin typeface="Arial Narrow" panose="020B0606020202030204" pitchFamily="34" charset="0"/>
                </a:rPr>
              </a:br>
              <a:r>
                <a:rPr lang="en-US" altLang="en-US" sz="1200" b="0" dirty="0">
                  <a:latin typeface="Arial Narrow" panose="020B0606020202030204" pitchFamily="34" charset="0"/>
                </a:rPr>
                <a:t>configuration</a:t>
              </a:r>
            </a:p>
          </p:txBody>
        </p:sp>
        <p:sp>
          <p:nvSpPr>
            <p:cNvPr id="27" name="AutoShape 16">
              <a:extLst>
                <a:ext uri="{FF2B5EF4-FFF2-40B4-BE49-F238E27FC236}">
                  <a16:creationId xmlns:a16="http://schemas.microsoft.com/office/drawing/2014/main" id="{13C800E8-87B8-8564-0CD7-46D65EA4FD53}"/>
                </a:ext>
              </a:extLst>
            </p:cNvPr>
            <p:cNvSpPr>
              <a:spLocks noChangeArrowheads="1"/>
            </p:cNvSpPr>
            <p:nvPr/>
          </p:nvSpPr>
          <p:spPr bwMode="auto">
            <a:xfrm>
              <a:off x="945" y="2857"/>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DHCP Client1:</a:t>
              </a:r>
              <a:br>
                <a:rPr lang="en-US" altLang="en-US" sz="1600" dirty="0">
                  <a:latin typeface="Arial Narrow" panose="020B0606020202030204" pitchFamily="34" charset="0"/>
                </a:rPr>
              </a:br>
              <a:r>
                <a:rPr lang="en-US" altLang="en-US" sz="1600" b="0" dirty="0">
                  <a:latin typeface="Arial Narrow" panose="020B0606020202030204" pitchFamily="34" charset="0"/>
                </a:rPr>
                <a:t>IP configuration </a:t>
              </a:r>
              <a:br>
                <a:rPr lang="en-US" altLang="en-US" sz="1600" b="0" dirty="0">
                  <a:latin typeface="Arial Narrow" panose="020B0606020202030204" pitchFamily="34" charset="0"/>
                </a:rPr>
              </a:br>
              <a:r>
                <a:rPr lang="en-US" altLang="en-US" sz="1600" b="0" dirty="0">
                  <a:latin typeface="Arial Narrow" panose="020B0606020202030204" pitchFamily="34" charset="0"/>
                </a:rPr>
                <a:t>from DHCP server</a:t>
              </a:r>
            </a:p>
          </p:txBody>
        </p:sp>
        <p:sp>
          <p:nvSpPr>
            <p:cNvPr id="28" name="AutoShape 17">
              <a:extLst>
                <a:ext uri="{FF2B5EF4-FFF2-40B4-BE49-F238E27FC236}">
                  <a16:creationId xmlns:a16="http://schemas.microsoft.com/office/drawing/2014/main" id="{8B90EDA0-9B9D-BD74-E42C-137D259AD506}"/>
                </a:ext>
              </a:extLst>
            </p:cNvPr>
            <p:cNvSpPr>
              <a:spLocks noChangeArrowheads="1"/>
            </p:cNvSpPr>
            <p:nvPr/>
          </p:nvSpPr>
          <p:spPr bwMode="auto">
            <a:xfrm>
              <a:off x="1940" y="2353"/>
              <a:ext cx="1232" cy="227"/>
            </a:xfrm>
            <a:prstGeom prst="leftRightArrow">
              <a:avLst>
                <a:gd name="adj1" fmla="val 49778"/>
                <a:gd name="adj2" fmla="val 86787"/>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9" name="AutoShape 18">
              <a:extLst>
                <a:ext uri="{FF2B5EF4-FFF2-40B4-BE49-F238E27FC236}">
                  <a16:creationId xmlns:a16="http://schemas.microsoft.com/office/drawing/2014/main" id="{F905C720-7CBE-4D58-199D-19D97ED7D4FF}"/>
                </a:ext>
              </a:extLst>
            </p:cNvPr>
            <p:cNvSpPr>
              <a:spLocks noChangeArrowheads="1"/>
            </p:cNvSpPr>
            <p:nvPr/>
          </p:nvSpPr>
          <p:spPr bwMode="auto">
            <a:xfrm rot="16200000">
              <a:off x="3024" y="1824"/>
              <a:ext cx="664" cy="211"/>
            </a:xfrm>
            <a:prstGeom prst="leftRightArrow">
              <a:avLst>
                <a:gd name="adj1" fmla="val 50000"/>
                <a:gd name="adj2" fmla="val 62938"/>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0" name="AutoShape 19">
              <a:extLst>
                <a:ext uri="{FF2B5EF4-FFF2-40B4-BE49-F238E27FC236}">
                  <a16:creationId xmlns:a16="http://schemas.microsoft.com/office/drawing/2014/main" id="{C12B0688-9252-6367-DDD8-044DA5B5F91D}"/>
                </a:ext>
              </a:extLst>
            </p:cNvPr>
            <p:cNvSpPr>
              <a:spLocks noChangeArrowheads="1"/>
            </p:cNvSpPr>
            <p:nvPr/>
          </p:nvSpPr>
          <p:spPr bwMode="auto">
            <a:xfrm>
              <a:off x="3451" y="1811"/>
              <a:ext cx="969"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Renewal </a:t>
              </a:r>
            </a:p>
          </p:txBody>
        </p:sp>
        <p:sp>
          <p:nvSpPr>
            <p:cNvPr id="31" name="AutoShape 20">
              <a:extLst>
                <a:ext uri="{FF2B5EF4-FFF2-40B4-BE49-F238E27FC236}">
                  <a16:creationId xmlns:a16="http://schemas.microsoft.com/office/drawing/2014/main" id="{9E53F1D6-E008-2A6C-406B-BBF83C4E566D}"/>
                </a:ext>
              </a:extLst>
            </p:cNvPr>
            <p:cNvSpPr>
              <a:spLocks noChangeArrowheads="1"/>
            </p:cNvSpPr>
            <p:nvPr/>
          </p:nvSpPr>
          <p:spPr bwMode="auto">
            <a:xfrm>
              <a:off x="1958" y="2135"/>
              <a:ext cx="1180"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Generation </a:t>
              </a:r>
            </a:p>
          </p:txBody>
        </p:sp>
      </p:grpSp>
    </p:spTree>
    <p:extLst>
      <p:ext uri="{BB962C8B-B14F-4D97-AF65-F5344CB8AC3E}">
        <p14:creationId xmlns:p14="http://schemas.microsoft.com/office/powerpoint/2010/main" val="2695889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sp>
        <p:nvSpPr>
          <p:cNvPr id="3" name="Oval 4">
            <a:extLst>
              <a:ext uri="{FF2B5EF4-FFF2-40B4-BE49-F238E27FC236}">
                <a16:creationId xmlns:a16="http://schemas.microsoft.com/office/drawing/2014/main" id="{2CACBDD9-60F1-3FCD-10F5-FCED30A48FE6}"/>
              </a:ext>
            </a:extLst>
          </p:cNvPr>
          <p:cNvSpPr>
            <a:spLocks noGrp="1" noChangeArrowheads="1"/>
          </p:cNvSpPr>
          <p:nvPr>
            <p:ph idx="1"/>
          </p:nvPr>
        </p:nvSpPr>
        <p:spPr bwMode="auto">
          <a:xfrm>
            <a:off x="124401" y="1824832"/>
            <a:ext cx="6076950" cy="2452687"/>
          </a:xfrm>
          <a:prstGeom prst="ellipse">
            <a:avLst/>
          </a:prstGeom>
          <a:gradFill rotWithShape="1">
            <a:gsLst>
              <a:gs pos="0">
                <a:schemeClr val="bg1"/>
              </a:gs>
              <a:gs pos="100000">
                <a:srgbClr val="CFE1C2"/>
              </a:gs>
            </a:gsLst>
            <a:lin ang="18900000" scaled="1"/>
          </a:gradFill>
          <a:effectLst>
            <a:outerShdw dist="53882" dir="2700000" algn="ctr" rotWithShape="0">
              <a:schemeClr val="bg2"/>
            </a:outerShdw>
          </a:effectLst>
        </p:spPr>
        <p:txBody>
          <a:bodyPr vert="horz" wrap="square" lIns="0" tIns="0" rIns="0" bIns="0" numCol="1" rtlCol="0" anchor="t" anchorCtr="0" compatLnSpc="1">
            <a:prstTxWarp prst="textNoShape">
              <a:avLst/>
            </a:prstTxWarp>
            <a:normAutofit/>
          </a:bodyPr>
          <a:lstStyle/>
          <a:p>
            <a:pPr>
              <a:buFont typeface="Wingdings 2" panose="05020102010507070707" pitchFamily="18" charset="2"/>
              <a:buNone/>
            </a:pPr>
            <a:r>
              <a:rPr lang="en-US" altLang="en-US"/>
              <a:t>                                                          </a:t>
            </a:r>
          </a:p>
        </p:txBody>
      </p:sp>
      <p:pic>
        <p:nvPicPr>
          <p:cNvPr id="4" name="Picture 5" descr="Server01">
            <a:extLst>
              <a:ext uri="{FF2B5EF4-FFF2-40B4-BE49-F238E27FC236}">
                <a16:creationId xmlns:a16="http://schemas.microsoft.com/office/drawing/2014/main" id="{AA0029AB-300B-5B2C-5697-AEACA0427C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071" y="2876915"/>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6" descr="Computer_DesktopComputerSansKeyboard01">
            <a:extLst>
              <a:ext uri="{FF2B5EF4-FFF2-40B4-BE49-F238E27FC236}">
                <a16:creationId xmlns:a16="http://schemas.microsoft.com/office/drawing/2014/main" id="{6CF2A37B-F262-783F-936E-958D275875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7558" y="1270001"/>
            <a:ext cx="842963"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7" descr="Computer_DesktopComputerSansKeyboard01">
            <a:extLst>
              <a:ext uri="{FF2B5EF4-FFF2-40B4-BE49-F238E27FC236}">
                <a16:creationId xmlns:a16="http://schemas.microsoft.com/office/drawing/2014/main" id="{2E6492BB-70AF-579D-AA4D-E3B9E4A077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7192" y="3645131"/>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8" descr="Computer_DesktopComputerSansKeyboard01">
            <a:extLst>
              <a:ext uri="{FF2B5EF4-FFF2-40B4-BE49-F238E27FC236}">
                <a16:creationId xmlns:a16="http://schemas.microsoft.com/office/drawing/2014/main" id="{003FC3A1-70BE-A47C-EBC6-F08023A0E8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4830" y="2898589"/>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9" descr="Server01">
            <a:extLst>
              <a:ext uri="{FF2B5EF4-FFF2-40B4-BE49-F238E27FC236}">
                <a16:creationId xmlns:a16="http://schemas.microsoft.com/office/drawing/2014/main" id="{07E5535C-92A2-6742-5A4D-367B442245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964" y="1189038"/>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Group 11">
            <a:extLst>
              <a:ext uri="{FF2B5EF4-FFF2-40B4-BE49-F238E27FC236}">
                <a16:creationId xmlns:a16="http://schemas.microsoft.com/office/drawing/2014/main" id="{DF84BCA5-E79D-B1E7-7C14-DFCB7E5DF0B3}"/>
              </a:ext>
            </a:extLst>
          </p:cNvPr>
          <p:cNvGrpSpPr>
            <a:grpSpLocks/>
          </p:cNvGrpSpPr>
          <p:nvPr/>
        </p:nvGrpSpPr>
        <p:grpSpPr bwMode="auto">
          <a:xfrm>
            <a:off x="6493402" y="1473201"/>
            <a:ext cx="5378450" cy="428625"/>
            <a:chOff x="1080" y="2834"/>
            <a:chExt cx="3388" cy="270"/>
          </a:xfrm>
        </p:grpSpPr>
        <p:sp>
          <p:nvSpPr>
            <p:cNvPr id="10" name="AutoShape 12">
              <a:extLst>
                <a:ext uri="{FF2B5EF4-FFF2-40B4-BE49-F238E27FC236}">
                  <a16:creationId xmlns:a16="http://schemas.microsoft.com/office/drawing/2014/main" id="{38ACC7DC-97EA-2E93-C9E2-1A0CA7BF9FE8}"/>
                </a:ext>
              </a:extLst>
            </p:cNvPr>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DHCPDISCOVER packet</a:t>
              </a:r>
            </a:p>
          </p:txBody>
        </p:sp>
        <p:sp>
          <p:nvSpPr>
            <p:cNvPr id="11" name="AutoShape 13">
              <a:extLst>
                <a:ext uri="{FF2B5EF4-FFF2-40B4-BE49-F238E27FC236}">
                  <a16:creationId xmlns:a16="http://schemas.microsoft.com/office/drawing/2014/main" id="{BA23A03A-50E2-B645-C09B-CEA7E7467964}"/>
                </a:ext>
              </a:extLst>
            </p:cNvPr>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12" name="Group 14">
            <a:extLst>
              <a:ext uri="{FF2B5EF4-FFF2-40B4-BE49-F238E27FC236}">
                <a16:creationId xmlns:a16="http://schemas.microsoft.com/office/drawing/2014/main" id="{268ACBDD-D34D-D145-21E9-DC3885A60DFF}"/>
              </a:ext>
            </a:extLst>
          </p:cNvPr>
          <p:cNvGrpSpPr>
            <a:grpSpLocks/>
          </p:cNvGrpSpPr>
          <p:nvPr/>
        </p:nvGrpSpPr>
        <p:grpSpPr bwMode="auto">
          <a:xfrm>
            <a:off x="6611938" y="2412792"/>
            <a:ext cx="5378450" cy="428625"/>
            <a:chOff x="1080" y="3134"/>
            <a:chExt cx="3388" cy="270"/>
          </a:xfrm>
        </p:grpSpPr>
        <p:sp>
          <p:nvSpPr>
            <p:cNvPr id="13" name="AutoShape 15">
              <a:extLst>
                <a:ext uri="{FF2B5EF4-FFF2-40B4-BE49-F238E27FC236}">
                  <a16:creationId xmlns:a16="http://schemas.microsoft.com/office/drawing/2014/main" id="{237CD8AC-007E-5DB3-9EEF-5EE64CB7B4DD}"/>
                </a:ext>
              </a:extLst>
            </p:cNvPr>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servers broadcast a DHCPOFFER packet</a:t>
              </a:r>
            </a:p>
          </p:txBody>
        </p:sp>
        <p:sp>
          <p:nvSpPr>
            <p:cNvPr id="14" name="AutoShape 16">
              <a:extLst>
                <a:ext uri="{FF2B5EF4-FFF2-40B4-BE49-F238E27FC236}">
                  <a16:creationId xmlns:a16="http://schemas.microsoft.com/office/drawing/2014/main" id="{40C43034-86AA-8416-3C53-95D599BDB54C}"/>
                </a:ext>
              </a:extLst>
            </p:cNvPr>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grpSp>
        <p:nvGrpSpPr>
          <p:cNvPr id="15" name="Group 17">
            <a:extLst>
              <a:ext uri="{FF2B5EF4-FFF2-40B4-BE49-F238E27FC236}">
                <a16:creationId xmlns:a16="http://schemas.microsoft.com/office/drawing/2014/main" id="{40C811BF-28C1-DBC5-1BD7-B829EB58AA48}"/>
              </a:ext>
            </a:extLst>
          </p:cNvPr>
          <p:cNvGrpSpPr>
            <a:grpSpLocks/>
          </p:cNvGrpSpPr>
          <p:nvPr/>
        </p:nvGrpSpPr>
        <p:grpSpPr bwMode="auto">
          <a:xfrm>
            <a:off x="6607858" y="3476030"/>
            <a:ext cx="5378450" cy="428625"/>
            <a:chOff x="1080" y="3434"/>
            <a:chExt cx="3388" cy="270"/>
          </a:xfrm>
        </p:grpSpPr>
        <p:sp>
          <p:nvSpPr>
            <p:cNvPr id="34" name="AutoShape 18">
              <a:extLst>
                <a:ext uri="{FF2B5EF4-FFF2-40B4-BE49-F238E27FC236}">
                  <a16:creationId xmlns:a16="http://schemas.microsoft.com/office/drawing/2014/main" id="{9CE46C43-1AAC-2E18-054F-E05410FC1E58}"/>
                </a:ext>
              </a:extLst>
            </p:cNvPr>
            <p:cNvSpPr>
              <a:spLocks noChangeArrowheads="1"/>
            </p:cNvSpPr>
            <p:nvPr/>
          </p:nvSpPr>
          <p:spPr bwMode="auto">
            <a:xfrm>
              <a:off x="1186" y="34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dirty="0">
                  <a:latin typeface="Arial Narrow" panose="020B0606020202030204" pitchFamily="34" charset="0"/>
                </a:rPr>
                <a:t>DHCP client broadcasts a DHCPREQUEST packet</a:t>
              </a:r>
            </a:p>
          </p:txBody>
        </p:sp>
        <p:sp>
          <p:nvSpPr>
            <p:cNvPr id="35" name="AutoShape 19">
              <a:extLst>
                <a:ext uri="{FF2B5EF4-FFF2-40B4-BE49-F238E27FC236}">
                  <a16:creationId xmlns:a16="http://schemas.microsoft.com/office/drawing/2014/main" id="{AA6F7606-E249-F2A1-D01F-5B6285E3C105}"/>
                </a:ext>
              </a:extLst>
            </p:cNvPr>
            <p:cNvSpPr>
              <a:spLocks noChangeArrowheads="1"/>
            </p:cNvSpPr>
            <p:nvPr/>
          </p:nvSpPr>
          <p:spPr bwMode="auto">
            <a:xfrm>
              <a:off x="1080" y="34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3</a:t>
              </a:r>
            </a:p>
          </p:txBody>
        </p:sp>
      </p:grpSp>
      <p:grpSp>
        <p:nvGrpSpPr>
          <p:cNvPr id="36" name="Group 20">
            <a:extLst>
              <a:ext uri="{FF2B5EF4-FFF2-40B4-BE49-F238E27FC236}">
                <a16:creationId xmlns:a16="http://schemas.microsoft.com/office/drawing/2014/main" id="{201B1781-FEC2-49ED-DEB8-469A4542BFF9}"/>
              </a:ext>
            </a:extLst>
          </p:cNvPr>
          <p:cNvGrpSpPr>
            <a:grpSpLocks/>
          </p:cNvGrpSpPr>
          <p:nvPr/>
        </p:nvGrpSpPr>
        <p:grpSpPr bwMode="auto">
          <a:xfrm>
            <a:off x="6627430" y="4539268"/>
            <a:ext cx="5378450" cy="428625"/>
            <a:chOff x="1080" y="3742"/>
            <a:chExt cx="3388" cy="270"/>
          </a:xfrm>
        </p:grpSpPr>
        <p:sp>
          <p:nvSpPr>
            <p:cNvPr id="37" name="AutoShape 21">
              <a:extLst>
                <a:ext uri="{FF2B5EF4-FFF2-40B4-BE49-F238E27FC236}">
                  <a16:creationId xmlns:a16="http://schemas.microsoft.com/office/drawing/2014/main" id="{6D35CE14-0F0A-5822-D022-A7137106BABC}"/>
                </a:ext>
              </a:extLst>
            </p:cNvPr>
            <p:cNvSpPr>
              <a:spLocks noChangeArrowheads="1"/>
            </p:cNvSpPr>
            <p:nvPr/>
          </p:nvSpPr>
          <p:spPr bwMode="auto">
            <a:xfrm>
              <a:off x="1186" y="3742"/>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broadcasts a DHCPACK packet</a:t>
              </a:r>
            </a:p>
          </p:txBody>
        </p:sp>
        <p:sp>
          <p:nvSpPr>
            <p:cNvPr id="38" name="AutoShape 22">
              <a:extLst>
                <a:ext uri="{FF2B5EF4-FFF2-40B4-BE49-F238E27FC236}">
                  <a16:creationId xmlns:a16="http://schemas.microsoft.com/office/drawing/2014/main" id="{2BE9CFC7-8508-73B9-0F5A-5FE8BD6D90B0}"/>
                </a:ext>
              </a:extLst>
            </p:cNvPr>
            <p:cNvSpPr>
              <a:spLocks noChangeArrowheads="1"/>
            </p:cNvSpPr>
            <p:nvPr/>
          </p:nvSpPr>
          <p:spPr bwMode="auto">
            <a:xfrm>
              <a:off x="1080" y="3773"/>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4</a:t>
              </a:r>
            </a:p>
          </p:txBody>
        </p:sp>
      </p:grpSp>
      <p:pic>
        <p:nvPicPr>
          <p:cNvPr id="39" name="Picture 23" descr="2Packet_Cut3Parts01">
            <a:extLst>
              <a:ext uri="{FF2B5EF4-FFF2-40B4-BE49-F238E27FC236}">
                <a16:creationId xmlns:a16="http://schemas.microsoft.com/office/drawing/2014/main" id="{0E88BC98-2334-B96B-C5AF-02839B7609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10594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24" descr="2Packet_Cut3Parts01">
            <a:extLst>
              <a:ext uri="{FF2B5EF4-FFF2-40B4-BE49-F238E27FC236}">
                <a16:creationId xmlns:a16="http://schemas.microsoft.com/office/drawing/2014/main" id="{7BF55770-364B-F9E6-468B-AE53DA0BB9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6477" y="226853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 name="Picture 27" descr="2Packet_Cut3Parts01">
            <a:extLst>
              <a:ext uri="{FF2B5EF4-FFF2-40B4-BE49-F238E27FC236}">
                <a16:creationId xmlns:a16="http://schemas.microsoft.com/office/drawing/2014/main" id="{0A21B2CE-8016-E97B-6537-E9205EF21F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1158" y="3091381"/>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 name="Picture 29" descr="2Packet_Cut3Parts01">
            <a:extLst>
              <a:ext uri="{FF2B5EF4-FFF2-40B4-BE49-F238E27FC236}">
                <a16:creationId xmlns:a16="http://schemas.microsoft.com/office/drawing/2014/main" id="{6E838F73-ED64-2167-17FE-50D8FAE0F5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4613" y="3789843"/>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30" descr="2Packet_Cut3Parts01">
            <a:extLst>
              <a:ext uri="{FF2B5EF4-FFF2-40B4-BE49-F238E27FC236}">
                <a16:creationId xmlns:a16="http://schemas.microsoft.com/office/drawing/2014/main" id="{074C2843-D822-6B2B-8BCF-6858500799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412697"/>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 name="Picture 32" descr="2Packet_Cut3Parts01">
            <a:extLst>
              <a:ext uri="{FF2B5EF4-FFF2-40B4-BE49-F238E27FC236}">
                <a16:creationId xmlns:a16="http://schemas.microsoft.com/office/drawing/2014/main" id="{6E29AA91-4B88-35E9-789F-4125B19E2F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4379" y="410960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 name="Picture 34" descr="2Packet_Cut3Parts01">
            <a:extLst>
              <a:ext uri="{FF2B5EF4-FFF2-40B4-BE49-F238E27FC236}">
                <a16:creationId xmlns:a16="http://schemas.microsoft.com/office/drawing/2014/main" id="{2A062669-1F91-CD44-E41D-9B7E67F589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399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 name="Picture 35" descr="2Packet_Cut3Parts01">
            <a:extLst>
              <a:ext uri="{FF2B5EF4-FFF2-40B4-BE49-F238E27FC236}">
                <a16:creationId xmlns:a16="http://schemas.microsoft.com/office/drawing/2014/main" id="{4CB5F947-F185-C71C-763C-02FE27BE8B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7965"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36" descr="2Packet_Cut3Parts01">
            <a:extLst>
              <a:ext uri="{FF2B5EF4-FFF2-40B4-BE49-F238E27FC236}">
                <a16:creationId xmlns:a16="http://schemas.microsoft.com/office/drawing/2014/main" id="{2CE16CD4-8FFD-B23B-A00A-96759B08F6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2189"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37" descr="2Packet_Cut3Parts01">
            <a:extLst>
              <a:ext uri="{FF2B5EF4-FFF2-40B4-BE49-F238E27FC236}">
                <a16:creationId xmlns:a16="http://schemas.microsoft.com/office/drawing/2014/main" id="{2D32EC96-0B24-8F8C-3DE7-4423780FBC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4790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38" descr="2Packet_Cut3Parts01">
            <a:extLst>
              <a:ext uri="{FF2B5EF4-FFF2-40B4-BE49-F238E27FC236}">
                <a16:creationId xmlns:a16="http://schemas.microsoft.com/office/drawing/2014/main" id="{047F588B-38C8-4A06-422A-A6419D22A2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7652" y="3473410"/>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43" descr="2Packet_Cut3Parts01">
            <a:extLst>
              <a:ext uri="{FF2B5EF4-FFF2-40B4-BE49-F238E27FC236}">
                <a16:creationId xmlns:a16="http://schemas.microsoft.com/office/drawing/2014/main" id="{6C1A67BF-4AF7-1DE6-971F-0A5923D9AF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193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44" descr="2Packet_Cut3Parts01">
            <a:extLst>
              <a:ext uri="{FF2B5EF4-FFF2-40B4-BE49-F238E27FC236}">
                <a16:creationId xmlns:a16="http://schemas.microsoft.com/office/drawing/2014/main" id="{69856F2E-6E32-71C0-F79F-7684E9D67A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05075"/>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45" descr="2Packet_Cut3Parts01">
            <a:extLst>
              <a:ext uri="{FF2B5EF4-FFF2-40B4-BE49-F238E27FC236}">
                <a16:creationId xmlns:a16="http://schemas.microsoft.com/office/drawing/2014/main" id="{C2FE87E6-6FD5-8CC5-63FF-8BEFD6FE6E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 name="Picture 46" descr="2Packet_Cut3Parts01">
            <a:extLst>
              <a:ext uri="{FF2B5EF4-FFF2-40B4-BE49-F238E27FC236}">
                <a16:creationId xmlns:a16="http://schemas.microsoft.com/office/drawing/2014/main" id="{F64A54F7-AC00-4F04-363C-E1E7F29F3F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6002"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 name="AutoShape 54">
            <a:extLst>
              <a:ext uri="{FF2B5EF4-FFF2-40B4-BE49-F238E27FC236}">
                <a16:creationId xmlns:a16="http://schemas.microsoft.com/office/drawing/2014/main" id="{84F6121E-54D0-4E8A-1269-3B10719C5120}"/>
              </a:ext>
            </a:extLst>
          </p:cNvPr>
          <p:cNvSpPr>
            <a:spLocks noChangeArrowheads="1"/>
          </p:cNvSpPr>
          <p:nvPr/>
        </p:nvSpPr>
        <p:spPr bwMode="auto">
          <a:xfrm>
            <a:off x="5334289" y="2073133"/>
            <a:ext cx="823912" cy="57626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Client</a:t>
            </a:r>
          </a:p>
        </p:txBody>
      </p:sp>
      <p:sp>
        <p:nvSpPr>
          <p:cNvPr id="55" name="AutoShape 55">
            <a:extLst>
              <a:ext uri="{FF2B5EF4-FFF2-40B4-BE49-F238E27FC236}">
                <a16:creationId xmlns:a16="http://schemas.microsoft.com/office/drawing/2014/main" id="{20F8E629-FB4C-22BA-DF02-51D0B616796D}"/>
              </a:ext>
            </a:extLst>
          </p:cNvPr>
          <p:cNvSpPr>
            <a:spLocks noChangeArrowheads="1"/>
          </p:cNvSpPr>
          <p:nvPr/>
        </p:nvSpPr>
        <p:spPr bwMode="auto">
          <a:xfrm>
            <a:off x="909735" y="3915570"/>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Server1</a:t>
            </a:r>
          </a:p>
        </p:txBody>
      </p:sp>
      <p:sp>
        <p:nvSpPr>
          <p:cNvPr id="56" name="AutoShape 56">
            <a:extLst>
              <a:ext uri="{FF2B5EF4-FFF2-40B4-BE49-F238E27FC236}">
                <a16:creationId xmlns:a16="http://schemas.microsoft.com/office/drawing/2014/main" id="{4B36B421-1950-D860-5838-3899309F07CF}"/>
              </a:ext>
            </a:extLst>
          </p:cNvPr>
          <p:cNvSpPr>
            <a:spLocks noChangeArrowheads="1"/>
          </p:cNvSpPr>
          <p:nvPr/>
        </p:nvSpPr>
        <p:spPr bwMode="auto">
          <a:xfrm>
            <a:off x="1442027" y="1473201"/>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spTree>
    <p:extLst>
      <p:ext uri="{BB962C8B-B14F-4D97-AF65-F5344CB8AC3E}">
        <p14:creationId xmlns:p14="http://schemas.microsoft.com/office/powerpoint/2010/main" val="2715669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1+#ppt_w/2"/>
                                          </p:val>
                                        </p:tav>
                                        <p:tav tm="100000">
                                          <p:val>
                                            <p:strVal val="#ppt_x"/>
                                          </p:val>
                                        </p:tav>
                                      </p:tavLst>
                                    </p:anim>
                                    <p:anim calcmode="lin" valueType="num">
                                      <p:cBhvr additive="base">
                                        <p:cTn id="14"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1+#ppt_w/2"/>
                                          </p:val>
                                        </p:tav>
                                        <p:tav tm="100000">
                                          <p:val>
                                            <p:strVal val="#ppt_x"/>
                                          </p:val>
                                        </p:tav>
                                      </p:tavLst>
                                    </p:anim>
                                    <p:anim calcmode="lin" valueType="num">
                                      <p:cBhvr additive="base">
                                        <p:cTn id="20"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36"/>
                                        </p:tgtEl>
                                        <p:attrNameLst>
                                          <p:attrName>style.visibility</p:attrName>
                                        </p:attrNameLst>
                                      </p:cBhvr>
                                      <p:to>
                                        <p:strVal val="visible"/>
                                      </p:to>
                                    </p:set>
                                    <p:anim calcmode="lin" valueType="num">
                                      <p:cBhvr additive="base">
                                        <p:cTn id="25" dur="500" fill="hold"/>
                                        <p:tgtEl>
                                          <p:spTgt spid="36"/>
                                        </p:tgtEl>
                                        <p:attrNameLst>
                                          <p:attrName>ppt_x</p:attrName>
                                        </p:attrNameLst>
                                      </p:cBhvr>
                                      <p:tavLst>
                                        <p:tav tm="0">
                                          <p:val>
                                            <p:strVal val="1+#ppt_w/2"/>
                                          </p:val>
                                        </p:tav>
                                        <p:tav tm="100000">
                                          <p:val>
                                            <p:strVal val="#ppt_x"/>
                                          </p:val>
                                        </p:tav>
                                      </p:tavLst>
                                    </p:anim>
                                    <p:anim calcmode="lin" valueType="num">
                                      <p:cBhvr additive="base">
                                        <p:cTn id="26"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272291" cy="391620"/>
          </a:xfrm>
        </p:spPr>
        <p:txBody>
          <a:bodyPr>
            <a:noAutofit/>
          </a:bodyPr>
          <a:lstStyle/>
          <a:p>
            <a:r>
              <a:rPr lang="en-US" sz="3200" dirty="0">
                <a:solidFill>
                  <a:schemeClr val="accent1">
                    <a:lumMod val="50000"/>
                  </a:schemeClr>
                </a:solidFill>
              </a:rPr>
              <a:t>DHCP: Protocol</a:t>
            </a:r>
            <a:endParaRPr lang="en-GB" sz="3200" dirty="0">
              <a:solidFill>
                <a:schemeClr val="accent1">
                  <a:lumMod val="50000"/>
                </a:schemeClr>
              </a:solidFill>
            </a:endParaRPr>
          </a:p>
        </p:txBody>
      </p:sp>
      <p:sp>
        <p:nvSpPr>
          <p:cNvPr id="3" name="Content Placeholder 2"/>
          <p:cNvSpPr>
            <a:spLocks noGrp="1"/>
          </p:cNvSpPr>
          <p:nvPr>
            <p:ph idx="1"/>
          </p:nvPr>
        </p:nvSpPr>
        <p:spPr>
          <a:xfrm>
            <a:off x="291417" y="497726"/>
            <a:ext cx="8791623" cy="2613217"/>
          </a:xfrm>
        </p:spPr>
        <p:txBody>
          <a:bodyPr>
            <a:noAutofit/>
          </a:bodyPr>
          <a:lstStyle/>
          <a:p>
            <a:pPr>
              <a:buFont typeface="Courier New" panose="02070309020205020404" pitchFamily="49" charset="0"/>
              <a:buChar char="o"/>
            </a:pPr>
            <a:r>
              <a:rPr lang="en-GB" altLang="en-US" sz="1800" dirty="0"/>
              <a:t>Successor to BOOTP</a:t>
            </a:r>
          </a:p>
          <a:p>
            <a:pPr>
              <a:buFont typeface="Courier New" panose="02070309020205020404" pitchFamily="49" charset="0"/>
              <a:buChar char="o"/>
            </a:pPr>
            <a:r>
              <a:rPr lang="en-GB" altLang="en-US" sz="1800" dirty="0"/>
              <a:t>DHCP allows a host to obtain its IP address quickly and dynamically</a:t>
            </a:r>
          </a:p>
          <a:p>
            <a:pPr>
              <a:buFont typeface="Courier New" panose="02070309020205020404" pitchFamily="49" charset="0"/>
              <a:buChar char="o"/>
            </a:pPr>
            <a:r>
              <a:rPr lang="en-GB" altLang="en-US" sz="1800" dirty="0"/>
              <a:t>DHCP server required</a:t>
            </a:r>
          </a:p>
          <a:p>
            <a:pPr>
              <a:buFont typeface="Courier New" panose="02070309020205020404" pitchFamily="49" charset="0"/>
              <a:buChar char="o"/>
            </a:pPr>
            <a:r>
              <a:rPr lang="en-GB" altLang="en-US" sz="1800" dirty="0"/>
              <a:t>DHCP server is allocated a pool of IP addresses</a:t>
            </a:r>
          </a:p>
          <a:p>
            <a:pPr>
              <a:buFont typeface="Courier New" panose="02070309020205020404" pitchFamily="49" charset="0"/>
              <a:buChar char="o"/>
            </a:pPr>
            <a:r>
              <a:rPr lang="en-GB" altLang="en-US" sz="1800" dirty="0"/>
              <a:t>Host contacts server and is allocated an address from the pool</a:t>
            </a:r>
          </a:p>
          <a:p>
            <a:pPr>
              <a:buFont typeface="Courier New" panose="02070309020205020404" pitchFamily="49" charset="0"/>
              <a:buChar char="o"/>
            </a:pPr>
            <a:r>
              <a:rPr lang="en-GB" altLang="en-US" sz="1800" dirty="0"/>
              <a:t>Uses UDP to transport DHCP messages between DHCP clients and servers and IP to send and receive DHCP messages over a network.</a:t>
            </a:r>
          </a:p>
          <a:p>
            <a:pPr>
              <a:buFont typeface="Courier New" panose="02070309020205020404" pitchFamily="49" charset="0"/>
              <a:buChar char="o"/>
            </a:pPr>
            <a:r>
              <a:rPr lang="en-GB" altLang="en-US" sz="1800" dirty="0"/>
              <a:t>DHCP server listens on port 67 to receive DHCP messages from DHCP clients and port 68 to receive DHCP messages from DHCP servers.</a:t>
            </a:r>
          </a:p>
        </p:txBody>
      </p:sp>
      <p:grpSp>
        <p:nvGrpSpPr>
          <p:cNvPr id="11" name="Group 10"/>
          <p:cNvGrpSpPr/>
          <p:nvPr/>
        </p:nvGrpSpPr>
        <p:grpSpPr>
          <a:xfrm>
            <a:off x="8949421" y="1235075"/>
            <a:ext cx="2951162" cy="4387850"/>
            <a:chOff x="8949421" y="942976"/>
            <a:chExt cx="2951162" cy="4387850"/>
          </a:xfrm>
        </p:grpSpPr>
        <p:sp>
          <p:nvSpPr>
            <p:cNvPr id="4" name="Rectangle 3"/>
            <p:cNvSpPr>
              <a:spLocks noChangeArrowheads="1"/>
            </p:cNvSpPr>
            <p:nvPr/>
          </p:nvSpPr>
          <p:spPr bwMode="auto">
            <a:xfrm>
              <a:off x="8951008" y="2486026"/>
              <a:ext cx="2949575" cy="210661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IP</a:t>
              </a:r>
            </a:p>
          </p:txBody>
        </p:sp>
        <p:sp>
          <p:nvSpPr>
            <p:cNvPr id="5" name="Rectangle 4"/>
            <p:cNvSpPr>
              <a:spLocks noChangeArrowheads="1"/>
            </p:cNvSpPr>
            <p:nvPr/>
          </p:nvSpPr>
          <p:spPr bwMode="auto">
            <a:xfrm>
              <a:off x="8949421" y="2486025"/>
              <a:ext cx="110013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ICMP</a:t>
              </a:r>
            </a:p>
          </p:txBody>
        </p:sp>
        <p:sp>
          <p:nvSpPr>
            <p:cNvPr id="6" name="Rectangle 5"/>
            <p:cNvSpPr>
              <a:spLocks noChangeArrowheads="1"/>
            </p:cNvSpPr>
            <p:nvPr/>
          </p:nvSpPr>
          <p:spPr bwMode="auto">
            <a:xfrm>
              <a:off x="10397221" y="4086225"/>
              <a:ext cx="150018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ARP/RARP</a:t>
              </a:r>
            </a:p>
          </p:txBody>
        </p:sp>
        <p:sp>
          <p:nvSpPr>
            <p:cNvPr id="7" name="Rectangle 6"/>
            <p:cNvSpPr>
              <a:spLocks noChangeArrowheads="1"/>
            </p:cNvSpPr>
            <p:nvPr/>
          </p:nvSpPr>
          <p:spPr bwMode="auto">
            <a:xfrm>
              <a:off x="895418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TCP</a:t>
              </a:r>
            </a:p>
          </p:txBody>
        </p:sp>
        <p:sp>
          <p:nvSpPr>
            <p:cNvPr id="8" name="Rectangle 7"/>
            <p:cNvSpPr>
              <a:spLocks noChangeArrowheads="1"/>
            </p:cNvSpPr>
            <p:nvPr/>
          </p:nvSpPr>
          <p:spPr bwMode="auto">
            <a:xfrm>
              <a:off x="1042103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UDP</a:t>
              </a:r>
            </a:p>
          </p:txBody>
        </p:sp>
        <p:sp>
          <p:nvSpPr>
            <p:cNvPr id="9" name="Rectangle 8"/>
            <p:cNvSpPr>
              <a:spLocks noChangeArrowheads="1"/>
            </p:cNvSpPr>
            <p:nvPr/>
          </p:nvSpPr>
          <p:spPr bwMode="auto">
            <a:xfrm>
              <a:off x="8949421" y="4591051"/>
              <a:ext cx="2949575" cy="7397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Network Access</a:t>
              </a:r>
            </a:p>
          </p:txBody>
        </p:sp>
        <p:sp>
          <p:nvSpPr>
            <p:cNvPr id="10" name="Rectangle 9"/>
            <p:cNvSpPr>
              <a:spLocks noChangeArrowheads="1"/>
            </p:cNvSpPr>
            <p:nvPr/>
          </p:nvSpPr>
          <p:spPr bwMode="auto">
            <a:xfrm>
              <a:off x="10419445" y="942976"/>
              <a:ext cx="1479550" cy="771525"/>
            </a:xfrm>
            <a:prstGeom prst="rect">
              <a:avLst/>
            </a:prstGeom>
            <a:solidFill>
              <a:srgbClr val="99CC00"/>
            </a:solidFill>
            <a:ln w="28575">
              <a:solidFill>
                <a:schemeClr val="tx1"/>
              </a:solidFill>
              <a:miter lim="800000"/>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DHCP</a:t>
              </a:r>
            </a:p>
          </p:txBody>
        </p:sp>
      </p:grpSp>
      <p:pic>
        <p:nvPicPr>
          <p:cNvPr id="13" name="Picture 12">
            <a:extLst>
              <a:ext uri="{FF2B5EF4-FFF2-40B4-BE49-F238E27FC236}">
                <a16:creationId xmlns:a16="http://schemas.microsoft.com/office/drawing/2014/main" id="{E7DF3C24-2AFD-4B8D-7829-006133F2F7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7494"/>
          <a:stretch/>
        </p:blipFill>
        <p:spPr bwMode="auto">
          <a:xfrm>
            <a:off x="791796" y="4021378"/>
            <a:ext cx="7845934" cy="1282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6419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368461" cy="427355"/>
          </a:xfrm>
        </p:spPr>
        <p:txBody>
          <a:bodyPr>
            <a:noAutofit/>
          </a:bodyPr>
          <a:lstStyle/>
          <a:p>
            <a:r>
              <a:rPr lang="en-US" sz="3200" dirty="0">
                <a:solidFill>
                  <a:schemeClr val="accent1">
                    <a:lumMod val="50000"/>
                  </a:schemeClr>
                </a:solidFill>
              </a:rPr>
              <a:t>BOOTP - DHCP</a:t>
            </a:r>
            <a:endParaRPr lang="en-GB" sz="3200" dirty="0">
              <a:solidFill>
                <a:schemeClr val="accent1">
                  <a:lumMod val="50000"/>
                </a:schemeClr>
              </a:solidFill>
            </a:endParaRPr>
          </a:p>
        </p:txBody>
      </p:sp>
      <p:graphicFrame>
        <p:nvGraphicFramePr>
          <p:cNvPr id="5" name="Content Placeholder 4"/>
          <p:cNvGraphicFramePr>
            <a:graphicFrameLocks noGrp="1"/>
          </p:cNvGraphicFramePr>
          <p:nvPr>
            <p:ph idx="1"/>
          </p:nvPr>
        </p:nvGraphicFramePr>
        <p:xfrm>
          <a:off x="0" y="427355"/>
          <a:ext cx="12192000" cy="5321350"/>
        </p:xfrm>
        <a:graphic>
          <a:graphicData uri="http://schemas.openxmlformats.org/drawingml/2006/table">
            <a:tbl>
              <a:tblPr firstRow="1" bandRow="1">
                <a:tableStyleId>{F5AB1C69-6EDB-4FF4-983F-18BD219EF322}</a:tableStyleId>
              </a:tblPr>
              <a:tblGrid>
                <a:gridCol w="6156960">
                  <a:extLst>
                    <a:ext uri="{9D8B030D-6E8A-4147-A177-3AD203B41FA5}">
                      <a16:colId xmlns:a16="http://schemas.microsoft.com/office/drawing/2014/main" val="1503608051"/>
                    </a:ext>
                  </a:extLst>
                </a:gridCol>
                <a:gridCol w="6035040">
                  <a:extLst>
                    <a:ext uri="{9D8B030D-6E8A-4147-A177-3AD203B41FA5}">
                      <a16:colId xmlns:a16="http://schemas.microsoft.com/office/drawing/2014/main" val="1382462601"/>
                    </a:ext>
                  </a:extLst>
                </a:gridCol>
              </a:tblGrid>
              <a:tr h="508419">
                <a:tc>
                  <a:txBody>
                    <a:bodyPr/>
                    <a:lstStyle/>
                    <a:p>
                      <a:pPr algn="ctr"/>
                      <a:r>
                        <a:rPr lang="en-GB" sz="1400" b="0" dirty="0"/>
                        <a:t>BOOTP</a:t>
                      </a:r>
                    </a:p>
                  </a:txBody>
                  <a:tcPr/>
                </a:tc>
                <a:tc>
                  <a:txBody>
                    <a:bodyPr/>
                    <a:lstStyle/>
                    <a:p>
                      <a:pPr algn="ctr"/>
                      <a:r>
                        <a:rPr lang="en-GB" sz="1400" b="0" dirty="0"/>
                        <a:t>DHCP</a:t>
                      </a:r>
                    </a:p>
                  </a:txBody>
                  <a:tcPr/>
                </a:tc>
                <a:extLst>
                  <a:ext uri="{0D108BD9-81ED-4DB2-BD59-A6C34878D82A}">
                    <a16:rowId xmlns:a16="http://schemas.microsoft.com/office/drawing/2014/main" val="4002240909"/>
                  </a:ext>
                </a:extLst>
              </a:tr>
              <a:tr h="710393">
                <a:tc>
                  <a:txBody>
                    <a:bodyPr/>
                    <a:lstStyle/>
                    <a:p>
                      <a:pPr marL="0" indent="0" algn="just">
                        <a:buFont typeface="Arial" panose="020B0604020202020204" pitchFamily="34" charset="0"/>
                        <a:buNone/>
                      </a:pPr>
                      <a:r>
                        <a:rPr lang="en-US" sz="1700" b="0" i="1" kern="1200" dirty="0">
                          <a:solidFill>
                            <a:schemeClr val="tx1"/>
                          </a:solidFill>
                          <a:latin typeface="+mn-lt"/>
                          <a:ea typeface="+mn-ea"/>
                          <a:cs typeface="+mn-cs"/>
                        </a:rPr>
                        <a:t>BOOTP supports </a:t>
                      </a:r>
                      <a:r>
                        <a:rPr lang="en-US" sz="1700" b="1" i="1" u="sng" kern="1200" dirty="0">
                          <a:solidFill>
                            <a:schemeClr val="tx2"/>
                          </a:solidFill>
                          <a:latin typeface="+mn-lt"/>
                          <a:ea typeface="+mn-ea"/>
                          <a:cs typeface="+mn-cs"/>
                        </a:rPr>
                        <a:t>ONLY a limited number of client configuration </a:t>
                      </a:r>
                      <a:r>
                        <a:rPr lang="en-US" sz="1700" b="0" i="1" kern="1200" dirty="0">
                          <a:solidFill>
                            <a:schemeClr val="tx1"/>
                          </a:solidFill>
                          <a:latin typeface="+mn-lt"/>
                          <a:ea typeface="+mn-ea"/>
                          <a:cs typeface="+mn-cs"/>
                        </a:rPr>
                        <a:t>parameters. It is called as </a:t>
                      </a:r>
                      <a:r>
                        <a:rPr lang="en-US" sz="1700" b="1" i="1" u="sng" kern="1200" dirty="0">
                          <a:solidFill>
                            <a:schemeClr val="tx2"/>
                          </a:solidFill>
                          <a:latin typeface="+mn-lt"/>
                          <a:ea typeface="+mn-ea"/>
                          <a:cs typeface="+mn-cs"/>
                        </a:rPr>
                        <a:t>Vendor Extensions</a:t>
                      </a:r>
                      <a:endParaRPr lang="en-GB" sz="1700" b="1" i="1" u="sng" kern="1200" dirty="0">
                        <a:solidFill>
                          <a:schemeClr val="tx2"/>
                        </a:solidFill>
                        <a:latin typeface="+mn-lt"/>
                        <a:ea typeface="+mn-ea"/>
                        <a:cs typeface="+mn-cs"/>
                      </a:endParaRPr>
                    </a:p>
                  </a:txBody>
                  <a:tcPr/>
                </a:tc>
                <a:tc>
                  <a:txBody>
                    <a:bodyPr/>
                    <a:lstStyle/>
                    <a:p>
                      <a:pPr marL="0" indent="0">
                        <a:buFont typeface="Arial" panose="020B0604020202020204" pitchFamily="34" charset="0"/>
                        <a:buNone/>
                      </a:pPr>
                      <a:r>
                        <a:rPr lang="en-US" sz="1700" b="0" i="1" kern="1200" dirty="0">
                          <a:solidFill>
                            <a:schemeClr val="tx1"/>
                          </a:solidFill>
                          <a:latin typeface="+mn-lt"/>
                          <a:ea typeface="+mn-ea"/>
                          <a:cs typeface="+mn-cs"/>
                        </a:rPr>
                        <a:t>DHCP supports </a:t>
                      </a:r>
                      <a:r>
                        <a:rPr lang="en-US" sz="1700" b="1" i="1" u="sng" kern="1200" dirty="0">
                          <a:solidFill>
                            <a:schemeClr val="tx2"/>
                          </a:solidFill>
                          <a:latin typeface="+mn-lt"/>
                          <a:ea typeface="+mn-ea"/>
                          <a:cs typeface="+mn-cs"/>
                        </a:rPr>
                        <a:t>a larger and extensible set of client configuration </a:t>
                      </a:r>
                      <a:r>
                        <a:rPr lang="en-US" sz="1700" b="0" i="1" kern="1200" dirty="0">
                          <a:solidFill>
                            <a:schemeClr val="tx1"/>
                          </a:solidFill>
                          <a:latin typeface="+mn-lt"/>
                          <a:ea typeface="+mn-ea"/>
                          <a:cs typeface="+mn-cs"/>
                        </a:rPr>
                        <a:t>parameters called </a:t>
                      </a:r>
                      <a:r>
                        <a:rPr lang="en-US" sz="1700" b="1" i="1" u="sng" kern="1200" dirty="0">
                          <a:solidFill>
                            <a:schemeClr val="tx2"/>
                          </a:solidFill>
                          <a:latin typeface="+mn-lt"/>
                          <a:ea typeface="+mn-ea"/>
                          <a:cs typeface="+mn-cs"/>
                        </a:rPr>
                        <a:t>options</a:t>
                      </a:r>
                      <a:endParaRPr lang="en-GB" sz="1700" b="1" i="1" u="sng" kern="1200" dirty="0">
                        <a:solidFill>
                          <a:schemeClr val="tx2"/>
                        </a:solidFill>
                        <a:latin typeface="+mn-lt"/>
                        <a:ea typeface="+mn-ea"/>
                        <a:cs typeface="+mn-cs"/>
                      </a:endParaRPr>
                    </a:p>
                  </a:txBody>
                  <a:tcPr/>
                </a:tc>
                <a:extLst>
                  <a:ext uri="{0D108BD9-81ED-4DB2-BD59-A6C34878D82A}">
                    <a16:rowId xmlns:a16="http://schemas.microsoft.com/office/drawing/2014/main" val="3392413535"/>
                  </a:ext>
                </a:extLst>
              </a:tr>
              <a:tr h="710393">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700" b="0" i="1" kern="1200" dirty="0">
                          <a:solidFill>
                            <a:schemeClr val="tx1"/>
                          </a:solidFill>
                          <a:latin typeface="+mn-lt"/>
                          <a:ea typeface="+mn-ea"/>
                          <a:cs typeface="+mn-cs"/>
                        </a:rPr>
                        <a:t>In addition to IP address, can contain </a:t>
                      </a:r>
                      <a:r>
                        <a:rPr lang="en-GB" altLang="en-US" sz="1700" b="1" i="1" u="sng" kern="1200" dirty="0">
                          <a:solidFill>
                            <a:schemeClr val="tx2"/>
                          </a:solidFill>
                          <a:latin typeface="+mn-lt"/>
                          <a:ea typeface="+mn-ea"/>
                          <a:cs typeface="+mn-cs"/>
                        </a:rPr>
                        <a:t>address of router, address of BOOTP server and vendor specific information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700" b="0" i="1" kern="1200" dirty="0">
                          <a:solidFill>
                            <a:schemeClr val="tx1"/>
                          </a:solidFill>
                          <a:latin typeface="+mn-lt"/>
                          <a:ea typeface="+mn-ea"/>
                          <a:cs typeface="+mn-cs"/>
                        </a:rPr>
                        <a:t>In addition to the IP address, much </a:t>
                      </a:r>
                      <a:r>
                        <a:rPr lang="en-GB" altLang="en-US" sz="1700" b="1" i="1" u="sng" kern="1200" dirty="0">
                          <a:solidFill>
                            <a:schemeClr val="tx2"/>
                          </a:solidFill>
                          <a:latin typeface="+mn-lt"/>
                          <a:ea typeface="+mn-ea"/>
                          <a:cs typeface="+mn-cs"/>
                        </a:rPr>
                        <a:t>more configuration information </a:t>
                      </a:r>
                      <a:r>
                        <a:rPr lang="en-GB" altLang="en-US" sz="1700" b="0" i="1" kern="1200" dirty="0">
                          <a:solidFill>
                            <a:schemeClr val="tx1"/>
                          </a:solidFill>
                          <a:latin typeface="+mn-lt"/>
                          <a:ea typeface="+mn-ea"/>
                          <a:cs typeface="+mn-cs"/>
                        </a:rPr>
                        <a:t>can also be sent to the host (e.g. the network mask, DNS Name Server)</a:t>
                      </a:r>
                    </a:p>
                  </a:txBody>
                  <a:tcPr/>
                </a:tc>
                <a:extLst>
                  <a:ext uri="{0D108BD9-81ED-4DB2-BD59-A6C34878D82A}">
                    <a16:rowId xmlns:a16="http://schemas.microsoft.com/office/drawing/2014/main" val="3006528842"/>
                  </a:ext>
                </a:extLst>
              </a:tr>
              <a:tr h="1587938">
                <a:tc>
                  <a:txBody>
                    <a:bodyPr/>
                    <a:lstStyle/>
                    <a:p>
                      <a:pPr marL="0" indent="0" algn="just">
                        <a:buFont typeface="Wingdings" panose="05000000000000000000" pitchFamily="2" charset="2"/>
                        <a:buNone/>
                      </a:pPr>
                      <a:r>
                        <a:rPr lang="en-US" sz="1700" b="0" i="1" kern="1200" dirty="0">
                          <a:solidFill>
                            <a:schemeClr val="tx1"/>
                          </a:solidFill>
                          <a:latin typeface="+mn-lt"/>
                          <a:ea typeface="+mn-ea"/>
                          <a:cs typeface="+mn-cs"/>
                        </a:rPr>
                        <a:t>BOOTP uses a </a:t>
                      </a:r>
                      <a:r>
                        <a:rPr lang="en-US" sz="1700" b="1" i="1" u="sng" kern="1200" dirty="0">
                          <a:solidFill>
                            <a:schemeClr val="tx2"/>
                          </a:solidFill>
                          <a:latin typeface="+mn-lt"/>
                          <a:ea typeface="+mn-ea"/>
                          <a:cs typeface="+mn-cs"/>
                        </a:rPr>
                        <a:t>two-phase bootstrap configuration </a:t>
                      </a:r>
                      <a:r>
                        <a:rPr lang="en-US" sz="1700" b="0" i="1" kern="1200" dirty="0">
                          <a:solidFill>
                            <a:schemeClr val="tx1"/>
                          </a:solidFill>
                          <a:latin typeface="+mn-lt"/>
                          <a:ea typeface="+mn-ea"/>
                          <a:cs typeface="+mn-cs"/>
                        </a:rPr>
                        <a:t>process in which </a:t>
                      </a:r>
                    </a:p>
                    <a:p>
                      <a:pPr marL="0" lvl="1" indent="0" algn="just">
                        <a:buFont typeface="Wingdings" panose="05000000000000000000" pitchFamily="2" charset="2"/>
                        <a:buNone/>
                      </a:pPr>
                      <a:r>
                        <a:rPr lang="en-US" sz="1700" b="0" i="1" kern="1200" dirty="0">
                          <a:solidFill>
                            <a:schemeClr val="tx1"/>
                          </a:solidFill>
                          <a:latin typeface="+mn-lt"/>
                          <a:ea typeface="+mn-ea"/>
                          <a:cs typeface="+mn-cs"/>
                        </a:rPr>
                        <a:t>clients contact BOOTP servers to perform address determination and boot file name selection.</a:t>
                      </a:r>
                    </a:p>
                    <a:p>
                      <a:pPr marL="0" lvl="1" indent="0" algn="just">
                        <a:buFont typeface="Wingdings" panose="05000000000000000000" pitchFamily="2" charset="2"/>
                        <a:buNone/>
                      </a:pPr>
                      <a:r>
                        <a:rPr lang="en-US" sz="1700" b="0" i="1" kern="1200" dirty="0">
                          <a:solidFill>
                            <a:schemeClr val="tx1"/>
                          </a:solidFill>
                          <a:latin typeface="+mn-lt"/>
                          <a:ea typeface="+mn-ea"/>
                          <a:cs typeface="+mn-cs"/>
                        </a:rPr>
                        <a:t>clients contact Trivial File Transfer Protocol (TFTP) servers to perform file transfer of their boot image. </a:t>
                      </a:r>
                    </a:p>
                  </a:txBody>
                  <a:tcPr/>
                </a:tc>
                <a:tc>
                  <a:txBody>
                    <a:bodyPr/>
                    <a:lstStyle/>
                    <a:p>
                      <a:pPr marL="0" indent="9525" algn="just">
                        <a:buFont typeface="Wingdings" panose="05000000000000000000" pitchFamily="2" charset="2"/>
                        <a:buNone/>
                        <a:tabLst/>
                      </a:pPr>
                      <a:r>
                        <a:rPr lang="en-US" sz="1700" b="0" i="1" kern="1200" dirty="0">
                          <a:solidFill>
                            <a:schemeClr val="tx1"/>
                          </a:solidFill>
                          <a:latin typeface="+mn-lt"/>
                          <a:ea typeface="+mn-ea"/>
                          <a:cs typeface="+mn-cs"/>
                        </a:rPr>
                        <a:t>Where as DHCP uses a </a:t>
                      </a:r>
                      <a:r>
                        <a:rPr lang="en-US" sz="1700" b="1" i="1" u="sng" kern="1200" dirty="0">
                          <a:solidFill>
                            <a:schemeClr val="tx2"/>
                          </a:solidFill>
                          <a:latin typeface="+mn-lt"/>
                          <a:ea typeface="+mn-ea"/>
                          <a:cs typeface="+mn-cs"/>
                        </a:rPr>
                        <a:t>single-phase boot configuration</a:t>
                      </a:r>
                      <a:r>
                        <a:rPr lang="en-US" sz="1700" b="0" i="1" kern="1200" dirty="0">
                          <a:solidFill>
                            <a:schemeClr val="tx1"/>
                          </a:solidFill>
                          <a:latin typeface="+mn-lt"/>
                          <a:ea typeface="+mn-ea"/>
                          <a:cs typeface="+mn-cs"/>
                        </a:rPr>
                        <a:t> process where as </a:t>
                      </a:r>
                    </a:p>
                    <a:p>
                      <a:pPr marL="0" lvl="1" indent="9525" algn="just">
                        <a:buFont typeface="Wingdings" panose="05000000000000000000" pitchFamily="2" charset="2"/>
                        <a:buNone/>
                        <a:tabLst/>
                      </a:pPr>
                      <a:r>
                        <a:rPr lang="en-US" sz="1700" b="0" i="1" kern="1200" dirty="0">
                          <a:solidFill>
                            <a:schemeClr val="tx1"/>
                          </a:solidFill>
                          <a:latin typeface="+mn-lt"/>
                          <a:ea typeface="+mn-ea"/>
                          <a:cs typeface="+mn-cs"/>
                        </a:rPr>
                        <a:t>a DHCP client negotiates with a DHCP server to determine its IP address and obtain any other initial configuration details it needs for network operation.</a:t>
                      </a:r>
                    </a:p>
                  </a:txBody>
                  <a:tcPr/>
                </a:tc>
                <a:extLst>
                  <a:ext uri="{0D108BD9-81ED-4DB2-BD59-A6C34878D82A}">
                    <a16:rowId xmlns:a16="http://schemas.microsoft.com/office/drawing/2014/main" val="448663708"/>
                  </a:ext>
                </a:extLst>
              </a:tr>
              <a:tr h="1587938">
                <a:tc>
                  <a:txBody>
                    <a:bodyPr/>
                    <a:lstStyle/>
                    <a:p>
                      <a:pPr marL="0" indent="9525" algn="just" defTabSz="914400" rtl="0" eaLnBrk="1" latinLnBrk="0" hangingPunct="1">
                        <a:buFont typeface="Wingdings" panose="05000000000000000000" pitchFamily="2" charset="2"/>
                        <a:buNone/>
                        <a:tabLst/>
                      </a:pPr>
                      <a:r>
                        <a:rPr lang="en-US" sz="1700" b="0" i="1" kern="1200" dirty="0">
                          <a:solidFill>
                            <a:schemeClr val="tx1"/>
                          </a:solidFill>
                          <a:latin typeface="+mn-lt"/>
                          <a:ea typeface="+mn-ea"/>
                          <a:cs typeface="+mn-cs"/>
                        </a:rPr>
                        <a:t>BOOTP clients </a:t>
                      </a:r>
                      <a:r>
                        <a:rPr lang="en-US" sz="1700" b="1" i="1" u="sng" kern="1200" dirty="0">
                          <a:solidFill>
                            <a:schemeClr val="tx2"/>
                          </a:solidFill>
                          <a:latin typeface="+mn-lt"/>
                          <a:ea typeface="+mn-ea"/>
                          <a:cs typeface="+mn-cs"/>
                        </a:rPr>
                        <a:t>do not rebind or renew configuration </a:t>
                      </a:r>
                      <a:r>
                        <a:rPr lang="en-US" sz="1700" b="0" i="1" kern="1200" dirty="0">
                          <a:solidFill>
                            <a:schemeClr val="tx1"/>
                          </a:solidFill>
                          <a:latin typeface="+mn-lt"/>
                          <a:ea typeface="+mn-ea"/>
                          <a:cs typeface="+mn-cs"/>
                        </a:rPr>
                        <a:t>with the BOOTP server except when the system restarts </a:t>
                      </a:r>
                    </a:p>
                  </a:txBody>
                  <a:tcPr/>
                </a:tc>
                <a:tc>
                  <a:txBody>
                    <a:bodyPr/>
                    <a:lstStyle/>
                    <a:p>
                      <a:pPr marL="0" indent="9525" algn="just" defTabSz="914400" rtl="0" eaLnBrk="1" latinLnBrk="0" hangingPunct="1">
                        <a:buFont typeface="Wingdings" panose="05000000000000000000" pitchFamily="2" charset="2"/>
                        <a:buNone/>
                        <a:tabLst/>
                      </a:pPr>
                      <a:r>
                        <a:rPr lang="en-US" sz="1700" b="0" i="1" kern="1200" dirty="0">
                          <a:solidFill>
                            <a:schemeClr val="tx1"/>
                          </a:solidFill>
                          <a:latin typeface="+mn-lt"/>
                          <a:ea typeface="+mn-ea"/>
                          <a:cs typeface="+mn-cs"/>
                        </a:rPr>
                        <a:t>DHCP clients </a:t>
                      </a:r>
                      <a:r>
                        <a:rPr lang="en-US" sz="1700" b="1" i="1" u="sng" kern="1200" dirty="0">
                          <a:solidFill>
                            <a:schemeClr val="tx2"/>
                          </a:solidFill>
                          <a:latin typeface="+mn-lt"/>
                          <a:ea typeface="+mn-ea"/>
                          <a:cs typeface="+mn-cs"/>
                        </a:rPr>
                        <a:t>do not require a system restart to rebind or renew configuration </a:t>
                      </a:r>
                      <a:r>
                        <a:rPr lang="en-US" sz="1700" b="0" i="1" kern="1200" dirty="0">
                          <a:solidFill>
                            <a:schemeClr val="tx1"/>
                          </a:solidFill>
                          <a:latin typeface="+mn-lt"/>
                          <a:ea typeface="+mn-ea"/>
                          <a:cs typeface="+mn-cs"/>
                        </a:rPr>
                        <a:t>with the DHCP server. </a:t>
                      </a:r>
                    </a:p>
                    <a:p>
                      <a:pPr marL="0" indent="9525" algn="just" defTabSz="914400" rtl="0" eaLnBrk="1" latinLnBrk="0" hangingPunct="1">
                        <a:buFont typeface="Wingdings" panose="05000000000000000000" pitchFamily="2" charset="2"/>
                        <a:buNone/>
                        <a:tabLst/>
                      </a:pPr>
                      <a:r>
                        <a:rPr lang="en-US" sz="1700" b="0" i="1" kern="1200" dirty="0">
                          <a:solidFill>
                            <a:schemeClr val="tx1"/>
                          </a:solidFill>
                          <a:latin typeface="+mn-lt"/>
                          <a:ea typeface="+mn-ea"/>
                          <a:cs typeface="+mn-cs"/>
                        </a:rPr>
                        <a:t>Clients automatically enter the Rebinding state at set timed intervals to renew their leased address allocation with the DHCP server. This process occurs in the background and is transparent to the user.</a:t>
                      </a:r>
                    </a:p>
                  </a:txBody>
                  <a:tcPr/>
                </a:tc>
                <a:extLst>
                  <a:ext uri="{0D108BD9-81ED-4DB2-BD59-A6C34878D82A}">
                    <a16:rowId xmlns:a16="http://schemas.microsoft.com/office/drawing/2014/main" val="2326158566"/>
                  </a:ext>
                </a:extLst>
              </a:tr>
            </a:tbl>
          </a:graphicData>
        </a:graphic>
      </p:graphicFrame>
    </p:spTree>
    <p:extLst>
      <p:ext uri="{BB962C8B-B14F-4D97-AF65-F5344CB8AC3E}">
        <p14:creationId xmlns:p14="http://schemas.microsoft.com/office/powerpoint/2010/main" val="33899441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273461" cy="442595"/>
          </a:xfrm>
        </p:spPr>
        <p:txBody>
          <a:bodyPr>
            <a:noAutofit/>
          </a:bodyPr>
          <a:lstStyle/>
          <a:p>
            <a:r>
              <a:rPr lang="en-US" sz="3200" b="1" dirty="0">
                <a:solidFill>
                  <a:schemeClr val="accent1">
                    <a:lumMod val="50000"/>
                  </a:schemeClr>
                </a:solidFill>
              </a:rPr>
              <a:t>DHCP: Advantages</a:t>
            </a:r>
            <a:endParaRPr lang="en-GB" sz="3200" b="1" dirty="0">
              <a:solidFill>
                <a:schemeClr val="accent1">
                  <a:lumMod val="50000"/>
                </a:schemeClr>
              </a:solidFill>
            </a:endParaRPr>
          </a:p>
        </p:txBody>
      </p:sp>
      <p:sp>
        <p:nvSpPr>
          <p:cNvPr id="8" name="AutoShape 3"/>
          <p:cNvSpPr>
            <a:spLocks noChangeArrowheads="1"/>
          </p:cNvSpPr>
          <p:nvPr/>
        </p:nvSpPr>
        <p:spPr bwMode="auto">
          <a:xfrm>
            <a:off x="1904730" y="661806"/>
            <a:ext cx="6945914" cy="838200"/>
          </a:xfrm>
          <a:prstGeom prst="roundRect">
            <a:avLst>
              <a:gd name="adj" fmla="val 166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reduces the complexity and amount of administrative work by using automatic TCP/IP configuration</a:t>
            </a:r>
          </a:p>
        </p:txBody>
      </p:sp>
      <p:grpSp>
        <p:nvGrpSpPr>
          <p:cNvPr id="9" name="Group 4"/>
          <p:cNvGrpSpPr>
            <a:grpSpLocks/>
          </p:cNvGrpSpPr>
          <p:nvPr/>
        </p:nvGrpSpPr>
        <p:grpSpPr bwMode="auto">
          <a:xfrm>
            <a:off x="921980" y="2225058"/>
            <a:ext cx="3714750" cy="3115149"/>
            <a:chOff x="-103" y="1582"/>
            <a:chExt cx="2340" cy="2468"/>
          </a:xfrm>
        </p:grpSpPr>
        <p:sp>
          <p:nvSpPr>
            <p:cNvPr id="10" name="AutoShape 5"/>
            <p:cNvSpPr>
              <a:spLocks noChangeArrowheads="1"/>
            </p:cNvSpPr>
            <p:nvPr/>
          </p:nvSpPr>
          <p:spPr bwMode="auto">
            <a:xfrm>
              <a:off x="-103" y="1582"/>
              <a:ext cx="2340" cy="2468"/>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dirty="0">
                  <a:latin typeface="Arial Narrow" panose="020B0606020202030204" pitchFamily="34" charset="0"/>
                </a:rPr>
                <a:t>Manual TCP/IP Configuration</a:t>
              </a:r>
            </a:p>
          </p:txBody>
        </p:sp>
        <p:sp>
          <p:nvSpPr>
            <p:cNvPr id="11" name="AutoShape 6"/>
            <p:cNvSpPr>
              <a:spLocks noChangeArrowheads="1"/>
            </p:cNvSpPr>
            <p:nvPr/>
          </p:nvSpPr>
          <p:spPr bwMode="auto">
            <a:xfrm>
              <a:off x="-88" y="1953"/>
              <a:ext cx="2309" cy="1975"/>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entered manually on each client computer</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Possibility of entering incorrect or invalid IP address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Incorrect configuration can lead to communication and network issues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Administrative overload on networks where computers are frequently moved</a:t>
              </a:r>
            </a:p>
          </p:txBody>
        </p:sp>
      </p:grpSp>
      <p:grpSp>
        <p:nvGrpSpPr>
          <p:cNvPr id="12" name="Group 7"/>
          <p:cNvGrpSpPr>
            <a:grpSpLocks/>
          </p:cNvGrpSpPr>
          <p:nvPr/>
        </p:nvGrpSpPr>
        <p:grpSpPr bwMode="auto">
          <a:xfrm>
            <a:off x="6240787" y="2209836"/>
            <a:ext cx="3714750" cy="3062732"/>
            <a:chOff x="2925" y="1435"/>
            <a:chExt cx="2340" cy="2468"/>
          </a:xfrm>
        </p:grpSpPr>
        <p:sp>
          <p:nvSpPr>
            <p:cNvPr id="13" name="AutoShape 8"/>
            <p:cNvSpPr>
              <a:spLocks noChangeArrowheads="1"/>
            </p:cNvSpPr>
            <p:nvPr/>
          </p:nvSpPr>
          <p:spPr bwMode="auto">
            <a:xfrm>
              <a:off x="2925" y="1435"/>
              <a:ext cx="2340" cy="2468"/>
            </a:xfrm>
            <a:prstGeom prst="roundRect">
              <a:avLst>
                <a:gd name="adj" fmla="val 4167"/>
              </a:avLst>
            </a:prstGeom>
            <a:solidFill>
              <a:srgbClr val="B3C8DF"/>
            </a:solidFill>
            <a:ln w="9525" algn="ctr">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Automatic TCP/IP Configuration</a:t>
              </a:r>
            </a:p>
          </p:txBody>
        </p:sp>
        <p:sp>
          <p:nvSpPr>
            <p:cNvPr id="14" name="AutoShape 9"/>
            <p:cNvSpPr>
              <a:spLocks noChangeArrowheads="1"/>
            </p:cNvSpPr>
            <p:nvPr/>
          </p:nvSpPr>
          <p:spPr bwMode="auto">
            <a:xfrm>
              <a:off x="2925" y="1730"/>
              <a:ext cx="2340" cy="2121"/>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supplied automatically to client computers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Ensures that clients always use correct configuration information</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Client configuration is updated automatically to reflect changes in network structure</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Eliminates a common source of network problems</a:t>
              </a:r>
            </a:p>
          </p:txBody>
        </p:sp>
      </p:grpSp>
    </p:spTree>
    <p:extLst>
      <p:ext uri="{BB962C8B-B14F-4D97-AF65-F5344CB8AC3E}">
        <p14:creationId xmlns:p14="http://schemas.microsoft.com/office/powerpoint/2010/main" val="2439089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971"/>
            <a:ext cx="9269074" cy="540383"/>
          </a:xfrm>
        </p:spPr>
        <p:txBody>
          <a:bodyPr>
            <a:noAutofit/>
          </a:bodyPr>
          <a:lstStyle/>
          <a:p>
            <a:r>
              <a:rPr lang="en-US" sz="3200" dirty="0">
                <a:solidFill>
                  <a:schemeClr val="accent1">
                    <a:lumMod val="50000"/>
                  </a:schemeClr>
                </a:solidFill>
              </a:rPr>
              <a:t>DHCP: Lease</a:t>
            </a:r>
            <a:endParaRPr lang="en-GB" sz="3200" dirty="0">
              <a:solidFill>
                <a:schemeClr val="accent1">
                  <a:lumMod val="50000"/>
                </a:schemeClr>
              </a:solidFill>
            </a:endParaRPr>
          </a:p>
        </p:txBody>
      </p:sp>
      <p:sp>
        <p:nvSpPr>
          <p:cNvPr id="3" name="Content Placeholder 2"/>
          <p:cNvSpPr>
            <a:spLocks noGrp="1"/>
          </p:cNvSpPr>
          <p:nvPr>
            <p:ph idx="1"/>
          </p:nvPr>
        </p:nvSpPr>
        <p:spPr>
          <a:xfrm>
            <a:off x="230938" y="779171"/>
            <a:ext cx="11522613" cy="2613217"/>
          </a:xfrm>
        </p:spPr>
        <p:txBody>
          <a:bodyPr>
            <a:noAutofit/>
          </a:bodyPr>
          <a:lstStyle/>
          <a:p>
            <a:pPr>
              <a:buFont typeface="Wingdings" panose="05000000000000000000" pitchFamily="2" charset="2"/>
              <a:buChar char="§"/>
            </a:pPr>
            <a:r>
              <a:rPr lang="en-GB" altLang="en-US" sz="2400" dirty="0"/>
              <a:t>Clients must report back periodically to keep lease.</a:t>
            </a:r>
          </a:p>
          <a:p>
            <a:pPr>
              <a:buFont typeface="Wingdings" panose="05000000000000000000" pitchFamily="2" charset="2"/>
              <a:buChar char="§"/>
            </a:pPr>
            <a:r>
              <a:rPr lang="en-GB" altLang="en-US" sz="2400" dirty="0"/>
              <a:t>Lease expires (configurable lease period).</a:t>
            </a:r>
          </a:p>
        </p:txBody>
      </p:sp>
      <p:grpSp>
        <p:nvGrpSpPr>
          <p:cNvPr id="4" name="Group 3"/>
          <p:cNvGrpSpPr>
            <a:grpSpLocks/>
          </p:cNvGrpSpPr>
          <p:nvPr/>
        </p:nvGrpSpPr>
        <p:grpSpPr bwMode="auto">
          <a:xfrm>
            <a:off x="187166" y="2164497"/>
            <a:ext cx="6034088" cy="2678112"/>
            <a:chOff x="749" y="845"/>
            <a:chExt cx="3801" cy="1687"/>
          </a:xfrm>
        </p:grpSpPr>
        <p:sp>
          <p:nvSpPr>
            <p:cNvPr id="5" name="Oval 4"/>
            <p:cNvSpPr>
              <a:spLocks noChangeArrowheads="1"/>
            </p:cNvSpPr>
            <p:nvPr/>
          </p:nvSpPr>
          <p:spPr bwMode="auto">
            <a:xfrm>
              <a:off x="1094" y="1129"/>
              <a:ext cx="3456" cy="1403"/>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6" name="Picture 5"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1" y="1761"/>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omputer_DesktopComputerSansKeyboa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71" y="910"/>
              <a:ext cx="531" cy="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Computer_DesktopComputerSansKeyboard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80" y="1793"/>
              <a:ext cx="558" cy="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0" y="845"/>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utoShape 9"/>
            <p:cNvSpPr>
              <a:spLocks noChangeArrowheads="1"/>
            </p:cNvSpPr>
            <p:nvPr/>
          </p:nvSpPr>
          <p:spPr bwMode="auto">
            <a:xfrm>
              <a:off x="2801" y="2178"/>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Client</a:t>
              </a:r>
            </a:p>
          </p:txBody>
        </p:sp>
        <p:sp>
          <p:nvSpPr>
            <p:cNvPr id="11" name="AutoShape 10"/>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Server1</a:t>
              </a:r>
            </a:p>
          </p:txBody>
        </p:sp>
        <p:sp>
          <p:nvSpPr>
            <p:cNvPr id="12" name="AutoShape 11"/>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grpSp>
      <p:grpSp>
        <p:nvGrpSpPr>
          <p:cNvPr id="13" name="Group 12"/>
          <p:cNvGrpSpPr>
            <a:grpSpLocks/>
          </p:cNvGrpSpPr>
          <p:nvPr/>
        </p:nvGrpSpPr>
        <p:grpSpPr bwMode="auto">
          <a:xfrm>
            <a:off x="5752942" y="4479142"/>
            <a:ext cx="5378450" cy="428625"/>
            <a:chOff x="1080" y="2834"/>
            <a:chExt cx="3388" cy="270"/>
          </a:xfrm>
        </p:grpSpPr>
        <p:sp>
          <p:nvSpPr>
            <p:cNvPr id="14" name="AutoShape 13"/>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sends a DHCPREQUEST packet</a:t>
              </a:r>
            </a:p>
          </p:txBody>
        </p:sp>
        <p:sp>
          <p:nvSpPr>
            <p:cNvPr id="15" name="AutoShape 14"/>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16" name="Group 15"/>
          <p:cNvGrpSpPr>
            <a:grpSpLocks/>
          </p:cNvGrpSpPr>
          <p:nvPr/>
        </p:nvGrpSpPr>
        <p:grpSpPr bwMode="auto">
          <a:xfrm>
            <a:off x="5817711" y="5164349"/>
            <a:ext cx="5378450" cy="428625"/>
            <a:chOff x="1080" y="3134"/>
            <a:chExt cx="3388" cy="270"/>
          </a:xfrm>
        </p:grpSpPr>
        <p:sp>
          <p:nvSpPr>
            <p:cNvPr id="17" name="AutoShape 16"/>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sends a DHCPACK packet</a:t>
              </a:r>
            </a:p>
          </p:txBody>
        </p:sp>
        <p:sp>
          <p:nvSpPr>
            <p:cNvPr id="18" name="AutoShape 17"/>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sp>
        <p:nvSpPr>
          <p:cNvPr id="19" name="AutoShape 18"/>
          <p:cNvSpPr>
            <a:spLocks noChangeArrowheads="1"/>
          </p:cNvSpPr>
          <p:nvPr/>
        </p:nvSpPr>
        <p:spPr bwMode="auto">
          <a:xfrm>
            <a:off x="6981752" y="196268"/>
            <a:ext cx="1271311" cy="682696"/>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50% of lease duration has expired</a:t>
            </a:r>
          </a:p>
        </p:txBody>
      </p:sp>
      <p:sp>
        <p:nvSpPr>
          <p:cNvPr id="22" name="AutoShape 21"/>
          <p:cNvSpPr>
            <a:spLocks noChangeArrowheads="1"/>
          </p:cNvSpPr>
          <p:nvPr/>
        </p:nvSpPr>
        <p:spPr bwMode="auto">
          <a:xfrm>
            <a:off x="6982799" y="2159189"/>
            <a:ext cx="1229021" cy="63274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87.5% of lease duration has expired</a:t>
            </a:r>
          </a:p>
        </p:txBody>
      </p:sp>
      <p:sp>
        <p:nvSpPr>
          <p:cNvPr id="23" name="AutoShape 22"/>
          <p:cNvSpPr>
            <a:spLocks noChangeArrowheads="1"/>
          </p:cNvSpPr>
          <p:nvPr/>
        </p:nvSpPr>
        <p:spPr bwMode="auto">
          <a:xfrm>
            <a:off x="5461867" y="3034474"/>
            <a:ext cx="1228261" cy="617867"/>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100% of lease duration has expired</a:t>
            </a:r>
          </a:p>
        </p:txBody>
      </p:sp>
      <p:sp>
        <p:nvSpPr>
          <p:cNvPr id="24" name="AutoShape 23"/>
          <p:cNvSpPr>
            <a:spLocks noChangeArrowheads="1"/>
          </p:cNvSpPr>
          <p:nvPr/>
        </p:nvSpPr>
        <p:spPr bwMode="auto">
          <a:xfrm>
            <a:off x="7536343" y="906299"/>
            <a:ext cx="4298273" cy="1037353"/>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r>
              <a:rPr lang="en-US" altLang="en-US" sz="1400" dirty="0">
                <a:latin typeface="Arial Narrow" panose="020B0606020202030204" pitchFamily="34" charset="0"/>
              </a:rPr>
              <a:t>If the client fails to renew its lease, after 50% of the lease duration has expired, then the DHCP lease renewal process will begin again after 87.5% of the lease duration has expired</a:t>
            </a:r>
          </a:p>
        </p:txBody>
      </p:sp>
      <p:sp>
        <p:nvSpPr>
          <p:cNvPr id="25" name="AutoShape 24"/>
          <p:cNvSpPr>
            <a:spLocks noChangeArrowheads="1"/>
          </p:cNvSpPr>
          <p:nvPr/>
        </p:nvSpPr>
        <p:spPr bwMode="auto">
          <a:xfrm>
            <a:off x="7536343" y="2872481"/>
            <a:ext cx="4298273" cy="1039813"/>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85000"/>
              </a:lnSpc>
            </a:pPr>
            <a:r>
              <a:rPr lang="en-US" altLang="en-US" sz="1400" dirty="0">
                <a:latin typeface="Arial Narrow" panose="020B0606020202030204" pitchFamily="34" charset="0"/>
              </a:rPr>
              <a:t>If the client fails to renew it’s lease, after 87.5% of the lease has expired, then the DHCP lease generation process starts over again with a DHCP client broadcasting a DHCPDISCOVER</a:t>
            </a:r>
          </a:p>
        </p:txBody>
      </p:sp>
      <p:pic>
        <p:nvPicPr>
          <p:cNvPr id="28" name="Picture 27" descr="Clock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327764">
            <a:off x="4093668" y="3389676"/>
            <a:ext cx="657225"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 name="Text Box 55"/>
          <p:cNvSpPr txBox="1">
            <a:spLocks noChangeArrowheads="1"/>
          </p:cNvSpPr>
          <p:nvPr/>
        </p:nvSpPr>
        <p:spPr bwMode="auto">
          <a:xfrm>
            <a:off x="3013711" y="4795017"/>
            <a:ext cx="292608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Request to renew lease</a:t>
            </a:r>
            <a:endParaRPr lang="en-US" altLang="en-US" dirty="0"/>
          </a:p>
        </p:txBody>
      </p:sp>
    </p:spTree>
    <p:extLst>
      <p:ext uri="{BB962C8B-B14F-4D97-AF65-F5344CB8AC3E}">
        <p14:creationId xmlns:p14="http://schemas.microsoft.com/office/powerpoint/2010/main" val="37459136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51541" cy="549275"/>
          </a:xfrm>
        </p:spPr>
        <p:txBody>
          <a:bodyPr>
            <a:noAutofit/>
          </a:bodyPr>
          <a:lstStyle/>
          <a:p>
            <a:r>
              <a:rPr lang="en-US" sz="3200" dirty="0">
                <a:solidFill>
                  <a:schemeClr val="accent1">
                    <a:lumMod val="50000"/>
                  </a:schemeClr>
                </a:solidFill>
              </a:rPr>
              <a:t>DHCP: Security?</a:t>
            </a:r>
            <a:endParaRPr lang="en-GB" sz="3200" dirty="0">
              <a:solidFill>
                <a:schemeClr val="accent1">
                  <a:lumMod val="50000"/>
                </a:schemeClr>
              </a:solidFill>
            </a:endParaRPr>
          </a:p>
        </p:txBody>
      </p:sp>
      <p:sp>
        <p:nvSpPr>
          <p:cNvPr id="3" name="Content Placeholder 2"/>
          <p:cNvSpPr>
            <a:spLocks noGrp="1"/>
          </p:cNvSpPr>
          <p:nvPr>
            <p:ph idx="1"/>
          </p:nvPr>
        </p:nvSpPr>
        <p:spPr>
          <a:xfrm>
            <a:off x="334693" y="815783"/>
            <a:ext cx="4185915" cy="2613217"/>
          </a:xfrm>
        </p:spPr>
        <p:txBody>
          <a:bodyPr>
            <a:noAutofit/>
          </a:bodyPr>
          <a:lstStyle/>
          <a:p>
            <a:pPr algn="just">
              <a:buFont typeface="Courier New" panose="02070309020205020404" pitchFamily="49" charset="0"/>
              <a:buChar char="o"/>
            </a:pPr>
            <a:r>
              <a:rPr lang="en-GB" altLang="en-US" sz="1800" dirty="0"/>
              <a:t>It is possible for an attacker to </a:t>
            </a:r>
            <a:r>
              <a:rPr lang="en-GB" altLang="en-US" sz="1800" b="1" dirty="0"/>
              <a:t>“fake” a DHCP server, </a:t>
            </a:r>
            <a:r>
              <a:rPr lang="en-GB" altLang="en-US" sz="1800" dirty="0"/>
              <a:t>Known as a rogue DHCP server</a:t>
            </a:r>
          </a:p>
          <a:p>
            <a:pPr marL="228600" lvl="2" algn="just">
              <a:spcBef>
                <a:spcPts val="1000"/>
              </a:spcBef>
              <a:buFont typeface="Courier New" panose="02070309020205020404" pitchFamily="49" charset="0"/>
              <a:buChar char="o"/>
            </a:pPr>
            <a:r>
              <a:rPr lang="en-GB" altLang="en-US" sz="1800" dirty="0"/>
              <a:t>Can lead to Denial-of-service attack, Clients get assigned a load of illegal IP addresses</a:t>
            </a:r>
          </a:p>
          <a:p>
            <a:pPr algn="just">
              <a:buFont typeface="Courier New" panose="02070309020205020404" pitchFamily="49" charset="0"/>
              <a:buChar char="o"/>
            </a:pPr>
            <a:r>
              <a:rPr lang="en-GB" altLang="en-US" sz="1800" dirty="0"/>
              <a:t>Can setup DHCP as a standalone server</a:t>
            </a:r>
          </a:p>
          <a:p>
            <a:pPr marL="0" indent="0" algn="just">
              <a:buNone/>
            </a:pPr>
            <a:endParaRPr lang="en-GB" altLang="en-US" sz="1800" b="1" dirty="0"/>
          </a:p>
          <a:p>
            <a:pPr marL="0" indent="0" algn="just">
              <a:buNone/>
            </a:pPr>
            <a:r>
              <a:rPr lang="en-GB" altLang="en-US" sz="1800" b="1" dirty="0"/>
              <a:t>If network is using Active Directory</a:t>
            </a:r>
          </a:p>
          <a:p>
            <a:pPr marL="228600" lvl="1" algn="just">
              <a:spcBef>
                <a:spcPts val="1000"/>
              </a:spcBef>
              <a:buFont typeface="Courier New" panose="02070309020205020404" pitchFamily="49" charset="0"/>
              <a:buChar char="o"/>
            </a:pPr>
            <a:r>
              <a:rPr lang="en-US" altLang="en-US" sz="1800" b="1" dirty="0"/>
              <a:t>DHCP authorization </a:t>
            </a:r>
            <a:r>
              <a:rPr lang="en-US" altLang="en-US" sz="1800" dirty="0"/>
              <a:t>is the process of registering the DHCP Server service in the Active Directory domain to support DHCP clients</a:t>
            </a:r>
          </a:p>
          <a:p>
            <a:pPr marL="228600" lvl="1" algn="just">
              <a:spcBef>
                <a:spcPts val="1000"/>
              </a:spcBef>
              <a:buFont typeface="Courier New" panose="02070309020205020404" pitchFamily="49" charset="0"/>
              <a:buChar char="o"/>
            </a:pPr>
            <a:r>
              <a:rPr lang="en-GB" altLang="en-US" sz="1800" b="1" dirty="0"/>
              <a:t>Authorize DHCP server </a:t>
            </a:r>
            <a:r>
              <a:rPr lang="en-GB" altLang="en-US" sz="1800" dirty="0">
                <a:sym typeface="Wingdings" panose="05000000000000000000" pitchFamily="2" charset="2"/>
              </a:rPr>
              <a:t> won't start if server is not registered with Active Directory domain controller</a:t>
            </a:r>
            <a:endParaRPr lang="en-GB" altLang="en-US" sz="1800" dirty="0"/>
          </a:p>
        </p:txBody>
      </p:sp>
      <p:grpSp>
        <p:nvGrpSpPr>
          <p:cNvPr id="4" name="Group 3">
            <a:extLst>
              <a:ext uri="{FF2B5EF4-FFF2-40B4-BE49-F238E27FC236}">
                <a16:creationId xmlns:a16="http://schemas.microsoft.com/office/drawing/2014/main" id="{8095DA93-546A-C0C2-5675-11DBBF83B535}"/>
              </a:ext>
            </a:extLst>
          </p:cNvPr>
          <p:cNvGrpSpPr/>
          <p:nvPr/>
        </p:nvGrpSpPr>
        <p:grpSpPr>
          <a:xfrm>
            <a:off x="4643437" y="153921"/>
            <a:ext cx="7548563" cy="5365817"/>
            <a:chOff x="4643437" y="153921"/>
            <a:chExt cx="7548563" cy="5365817"/>
          </a:xfrm>
        </p:grpSpPr>
        <p:grpSp>
          <p:nvGrpSpPr>
            <p:cNvPr id="5" name="Group 4">
              <a:extLst>
                <a:ext uri="{FF2B5EF4-FFF2-40B4-BE49-F238E27FC236}">
                  <a16:creationId xmlns:a16="http://schemas.microsoft.com/office/drawing/2014/main" id="{D273A22F-0EFD-A5F3-44F2-B5177E4D82F3}"/>
                </a:ext>
              </a:extLst>
            </p:cNvPr>
            <p:cNvGrpSpPr>
              <a:grpSpLocks/>
            </p:cNvGrpSpPr>
            <p:nvPr/>
          </p:nvGrpSpPr>
          <p:grpSpPr bwMode="auto">
            <a:xfrm>
              <a:off x="4643437" y="1966913"/>
              <a:ext cx="5454650" cy="2782887"/>
              <a:chOff x="431" y="1147"/>
              <a:chExt cx="3436" cy="1753"/>
            </a:xfrm>
          </p:grpSpPr>
          <p:grpSp>
            <p:nvGrpSpPr>
              <p:cNvPr id="34" name="Group 33">
                <a:extLst>
                  <a:ext uri="{FF2B5EF4-FFF2-40B4-BE49-F238E27FC236}">
                    <a16:creationId xmlns:a16="http://schemas.microsoft.com/office/drawing/2014/main" id="{3E8E752E-C6F4-6959-B74A-17A3F338184F}"/>
                  </a:ext>
                </a:extLst>
              </p:cNvPr>
              <p:cNvGrpSpPr>
                <a:grpSpLocks/>
              </p:cNvGrpSpPr>
              <p:nvPr/>
            </p:nvGrpSpPr>
            <p:grpSpPr bwMode="auto">
              <a:xfrm>
                <a:off x="431" y="1147"/>
                <a:ext cx="3436" cy="1753"/>
                <a:chOff x="431" y="1147"/>
                <a:chExt cx="3436" cy="1753"/>
              </a:xfrm>
            </p:grpSpPr>
            <p:sp>
              <p:nvSpPr>
                <p:cNvPr id="36" name="Oval 5">
                  <a:extLst>
                    <a:ext uri="{FF2B5EF4-FFF2-40B4-BE49-F238E27FC236}">
                      <a16:creationId xmlns:a16="http://schemas.microsoft.com/office/drawing/2014/main" id="{ECB282EF-A7A9-77AC-4C5A-7FFE7712CACA}"/>
                    </a:ext>
                  </a:extLst>
                </p:cNvPr>
                <p:cNvSpPr>
                  <a:spLocks noChangeArrowheads="1"/>
                </p:cNvSpPr>
                <p:nvPr/>
              </p:nvSpPr>
              <p:spPr bwMode="auto">
                <a:xfrm>
                  <a:off x="1064" y="1536"/>
                  <a:ext cx="2803" cy="1177"/>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37" name="Picture 6" descr="Server01">
                  <a:extLst>
                    <a:ext uri="{FF2B5EF4-FFF2-40B4-BE49-F238E27FC236}">
                      <a16:creationId xmlns:a16="http://schemas.microsoft.com/office/drawing/2014/main" id="{DE1ECCB9-8905-7CE7-DCA5-29B074D135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1212"/>
                  <a:ext cx="652"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 name="Picture 7" descr="Computer_DesktopComputerSansKeyboard01">
                  <a:extLst>
                    <a:ext uri="{FF2B5EF4-FFF2-40B4-BE49-F238E27FC236}">
                      <a16:creationId xmlns:a16="http://schemas.microsoft.com/office/drawing/2014/main" id="{151C5D47-D043-0CDF-34EE-2CB5898C28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2" y="2101"/>
                  <a:ext cx="562" cy="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8" descr="Server01">
                  <a:extLst>
                    <a:ext uri="{FF2B5EF4-FFF2-40B4-BE49-F238E27FC236}">
                      <a16:creationId xmlns:a16="http://schemas.microsoft.com/office/drawing/2014/main" id="{757C546B-E102-8186-C6AA-F8E5FC4B78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3" y="1147"/>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9" descr="Server01">
                  <a:extLst>
                    <a:ext uri="{FF2B5EF4-FFF2-40B4-BE49-F238E27FC236}">
                      <a16:creationId xmlns:a16="http://schemas.microsoft.com/office/drawing/2014/main" id="{56EB0E26-84AE-6D5B-E8AD-49ED9BF8FE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2115"/>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AutoShape 10">
                  <a:extLst>
                    <a:ext uri="{FF2B5EF4-FFF2-40B4-BE49-F238E27FC236}">
                      <a16:creationId xmlns:a16="http://schemas.microsoft.com/office/drawing/2014/main" id="{603CC9EE-C102-D006-FED3-F5C9EA4ED081}"/>
                    </a:ext>
                  </a:extLst>
                </p:cNvPr>
                <p:cNvSpPr>
                  <a:spLocks noChangeArrowheads="1"/>
                </p:cNvSpPr>
                <p:nvPr/>
              </p:nvSpPr>
              <p:spPr bwMode="auto">
                <a:xfrm>
                  <a:off x="644" y="1159"/>
                  <a:ext cx="634" cy="31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Domain</a:t>
                  </a:r>
                </a:p>
                <a:p>
                  <a:pPr>
                    <a:lnSpc>
                      <a:spcPct val="85000"/>
                    </a:lnSpc>
                  </a:pPr>
                  <a:r>
                    <a:rPr lang="en-US" altLang="en-US" sz="1600">
                      <a:latin typeface="Arial Narrow" panose="020B0606020202030204" pitchFamily="34" charset="0"/>
                    </a:rPr>
                    <a:t>Controller</a:t>
                  </a:r>
                </a:p>
              </p:txBody>
            </p:sp>
            <p:grpSp>
              <p:nvGrpSpPr>
                <p:cNvPr id="42" name="Group 11">
                  <a:extLst>
                    <a:ext uri="{FF2B5EF4-FFF2-40B4-BE49-F238E27FC236}">
                      <a16:creationId xmlns:a16="http://schemas.microsoft.com/office/drawing/2014/main" id="{8D927C6D-E6D9-F51A-0B92-7C9265C6FD1B}"/>
                    </a:ext>
                  </a:extLst>
                </p:cNvPr>
                <p:cNvGrpSpPr>
                  <a:grpSpLocks/>
                </p:cNvGrpSpPr>
                <p:nvPr/>
              </p:nvGrpSpPr>
              <p:grpSpPr bwMode="auto">
                <a:xfrm>
                  <a:off x="431" y="1590"/>
                  <a:ext cx="1047" cy="444"/>
                  <a:chOff x="423" y="1428"/>
                  <a:chExt cx="1047" cy="444"/>
                </a:xfrm>
              </p:grpSpPr>
              <p:sp>
                <p:nvSpPr>
                  <p:cNvPr id="43" name="AutoShape 12">
                    <a:extLst>
                      <a:ext uri="{FF2B5EF4-FFF2-40B4-BE49-F238E27FC236}">
                        <a16:creationId xmlns:a16="http://schemas.microsoft.com/office/drawing/2014/main" id="{0EAA158B-F71B-42C2-1896-F342EA8B8C77}"/>
                      </a:ext>
                    </a:extLst>
                  </p:cNvPr>
                  <p:cNvSpPr>
                    <a:spLocks noChangeArrowheads="1"/>
                  </p:cNvSpPr>
                  <p:nvPr/>
                </p:nvSpPr>
                <p:spPr bwMode="auto">
                  <a:xfrm>
                    <a:off x="423" y="1542"/>
                    <a:ext cx="626" cy="33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sz="1600">
                        <a:latin typeface="Arial Narrow" panose="020B0606020202030204" pitchFamily="34" charset="0"/>
                      </a:rPr>
                      <a:t>Active </a:t>
                    </a:r>
                  </a:p>
                  <a:p>
                    <a:pPr algn="l">
                      <a:lnSpc>
                        <a:spcPct val="85000"/>
                      </a:lnSpc>
                    </a:pPr>
                    <a:r>
                      <a:rPr lang="en-US" altLang="en-US" sz="1600">
                        <a:latin typeface="Arial Narrow" panose="020B0606020202030204" pitchFamily="34" charset="0"/>
                      </a:rPr>
                      <a:t>Directory</a:t>
                    </a:r>
                  </a:p>
                </p:txBody>
              </p:sp>
              <p:pic>
                <p:nvPicPr>
                  <p:cNvPr id="44" name="Picture 13" descr="ActiveDirectory01">
                    <a:extLst>
                      <a:ext uri="{FF2B5EF4-FFF2-40B4-BE49-F238E27FC236}">
                        <a16:creationId xmlns:a16="http://schemas.microsoft.com/office/drawing/2014/main" id="{5EA17426-447E-9067-6FA8-A7B66D18E1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3" y="1428"/>
                    <a:ext cx="597" cy="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35" name="AutoShape 14">
                <a:extLst>
                  <a:ext uri="{FF2B5EF4-FFF2-40B4-BE49-F238E27FC236}">
                    <a16:creationId xmlns:a16="http://schemas.microsoft.com/office/drawing/2014/main" id="{99762413-704B-4787-DF02-03F472B662B2}"/>
                  </a:ext>
                </a:extLst>
              </p:cNvPr>
              <p:cNvSpPr>
                <a:spLocks noChangeArrowheads="1"/>
              </p:cNvSpPr>
              <p:nvPr/>
            </p:nvSpPr>
            <p:spPr bwMode="auto">
              <a:xfrm>
                <a:off x="559" y="2432"/>
                <a:ext cx="706" cy="24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Client </a:t>
                </a:r>
              </a:p>
            </p:txBody>
          </p:sp>
        </p:grpSp>
        <p:sp>
          <p:nvSpPr>
            <p:cNvPr id="6" name="AutoShape 15">
              <a:extLst>
                <a:ext uri="{FF2B5EF4-FFF2-40B4-BE49-F238E27FC236}">
                  <a16:creationId xmlns:a16="http://schemas.microsoft.com/office/drawing/2014/main" id="{66E7328C-C8D4-DD16-92C2-1F2953BA2705}"/>
                </a:ext>
              </a:extLst>
            </p:cNvPr>
            <p:cNvSpPr>
              <a:spLocks noChangeArrowheads="1"/>
            </p:cNvSpPr>
            <p:nvPr/>
          </p:nvSpPr>
          <p:spPr bwMode="auto">
            <a:xfrm>
              <a:off x="8916193" y="1054895"/>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Server1 checks with the domain controller to obtain a list of authorized DHCP servers</a:t>
              </a:r>
            </a:p>
          </p:txBody>
        </p:sp>
        <p:sp>
          <p:nvSpPr>
            <p:cNvPr id="7" name="Line 16">
              <a:extLst>
                <a:ext uri="{FF2B5EF4-FFF2-40B4-BE49-F238E27FC236}">
                  <a16:creationId xmlns:a16="http://schemas.microsoft.com/office/drawing/2014/main" id="{5E260870-8195-132F-8D71-BC9597699403}"/>
                </a:ext>
              </a:extLst>
            </p:cNvPr>
            <p:cNvSpPr>
              <a:spLocks noChangeShapeType="1"/>
            </p:cNvSpPr>
            <p:nvPr/>
          </p:nvSpPr>
          <p:spPr bwMode="auto">
            <a:xfrm flipH="1">
              <a:off x="7153275" y="2592387"/>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8" name="Line 17">
              <a:extLst>
                <a:ext uri="{FF2B5EF4-FFF2-40B4-BE49-F238E27FC236}">
                  <a16:creationId xmlns:a16="http://schemas.microsoft.com/office/drawing/2014/main" id="{A657B283-01B6-3C6C-7B7C-65ADAD49365D}"/>
                </a:ext>
              </a:extLst>
            </p:cNvPr>
            <p:cNvSpPr>
              <a:spLocks noChangeShapeType="1"/>
            </p:cNvSpPr>
            <p:nvPr/>
          </p:nvSpPr>
          <p:spPr bwMode="auto">
            <a:xfrm>
              <a:off x="7153275" y="2760662"/>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9" name="Line 18">
              <a:extLst>
                <a:ext uri="{FF2B5EF4-FFF2-40B4-BE49-F238E27FC236}">
                  <a16:creationId xmlns:a16="http://schemas.microsoft.com/office/drawing/2014/main" id="{6DE032BD-0083-C20C-0AD6-ED088154CD3E}"/>
                </a:ext>
              </a:extLst>
            </p:cNvPr>
            <p:cNvSpPr>
              <a:spLocks noChangeShapeType="1"/>
            </p:cNvSpPr>
            <p:nvPr/>
          </p:nvSpPr>
          <p:spPr bwMode="auto">
            <a:xfrm rot="1250189" flipH="1">
              <a:off x="6956425" y="3386137"/>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0" name="Line 19">
              <a:extLst>
                <a:ext uri="{FF2B5EF4-FFF2-40B4-BE49-F238E27FC236}">
                  <a16:creationId xmlns:a16="http://schemas.microsoft.com/office/drawing/2014/main" id="{F0A075CF-E5DE-9DBC-3099-18DDB2862681}"/>
                </a:ext>
              </a:extLst>
            </p:cNvPr>
            <p:cNvSpPr>
              <a:spLocks noChangeShapeType="1"/>
            </p:cNvSpPr>
            <p:nvPr/>
          </p:nvSpPr>
          <p:spPr bwMode="auto">
            <a:xfrm rot="1250189">
              <a:off x="6891337" y="3560762"/>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1" name="Line 20">
              <a:extLst>
                <a:ext uri="{FF2B5EF4-FFF2-40B4-BE49-F238E27FC236}">
                  <a16:creationId xmlns:a16="http://schemas.microsoft.com/office/drawing/2014/main" id="{1B196BE5-C9F7-8D6A-33D5-5C6B4B9D1634}"/>
                </a:ext>
              </a:extLst>
            </p:cNvPr>
            <p:cNvSpPr>
              <a:spLocks noChangeShapeType="1"/>
            </p:cNvSpPr>
            <p:nvPr/>
          </p:nvSpPr>
          <p:spPr bwMode="auto">
            <a:xfrm rot="20349811">
              <a:off x="6891337" y="3386137"/>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2" name="Line 21">
              <a:extLst>
                <a:ext uri="{FF2B5EF4-FFF2-40B4-BE49-F238E27FC236}">
                  <a16:creationId xmlns:a16="http://schemas.microsoft.com/office/drawing/2014/main" id="{CE0DA435-7069-7523-D5B3-E14A7A926878}"/>
                </a:ext>
              </a:extLst>
            </p:cNvPr>
            <p:cNvSpPr>
              <a:spLocks noChangeShapeType="1"/>
            </p:cNvSpPr>
            <p:nvPr/>
          </p:nvSpPr>
          <p:spPr bwMode="auto">
            <a:xfrm rot="20349811" flipH="1">
              <a:off x="6956425" y="3560762"/>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13" name="Picture 12" descr="Validate_CheckMark01">
              <a:extLst>
                <a:ext uri="{FF2B5EF4-FFF2-40B4-BE49-F238E27FC236}">
                  <a16:creationId xmlns:a16="http://schemas.microsoft.com/office/drawing/2014/main" id="{9BE99FAE-F71D-3AE1-9478-727A7214961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77539" y="1931988"/>
              <a:ext cx="431033" cy="408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3">
              <a:extLst>
                <a:ext uri="{FF2B5EF4-FFF2-40B4-BE49-F238E27FC236}">
                  <a16:creationId xmlns:a16="http://schemas.microsoft.com/office/drawing/2014/main" id="{7F98C17D-0A49-E93C-AB9E-137745C42273}"/>
                </a:ext>
              </a:extLst>
            </p:cNvPr>
            <p:cNvGrpSpPr>
              <a:grpSpLocks/>
            </p:cNvGrpSpPr>
            <p:nvPr/>
          </p:nvGrpSpPr>
          <p:grpSpPr bwMode="auto">
            <a:xfrm>
              <a:off x="9966325" y="3841750"/>
              <a:ext cx="2225675" cy="1331913"/>
              <a:chOff x="3833" y="2328"/>
              <a:chExt cx="1402" cy="839"/>
            </a:xfrm>
          </p:grpSpPr>
          <p:sp>
            <p:nvSpPr>
              <p:cNvPr id="29" name="AutoShape 24">
                <a:extLst>
                  <a:ext uri="{FF2B5EF4-FFF2-40B4-BE49-F238E27FC236}">
                    <a16:creationId xmlns:a16="http://schemas.microsoft.com/office/drawing/2014/main" id="{72439AA2-9BD3-5AFE-8E27-33F45CB0B042}"/>
                  </a:ext>
                </a:extLst>
              </p:cNvPr>
              <p:cNvSpPr>
                <a:spLocks noChangeArrowheads="1"/>
              </p:cNvSpPr>
              <p:nvPr/>
            </p:nvSpPr>
            <p:spPr bwMode="auto">
              <a:xfrm>
                <a:off x="3833" y="2328"/>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0" name="Text Box 25">
                <a:extLst>
                  <a:ext uri="{FF2B5EF4-FFF2-40B4-BE49-F238E27FC236}">
                    <a16:creationId xmlns:a16="http://schemas.microsoft.com/office/drawing/2014/main" id="{12265EC8-882A-D251-76CD-86033666E21F}"/>
                  </a:ext>
                </a:extLst>
              </p:cNvPr>
              <p:cNvSpPr txBox="1">
                <a:spLocks noChangeArrowheads="1"/>
              </p:cNvSpPr>
              <p:nvPr/>
            </p:nvSpPr>
            <p:spPr bwMode="auto">
              <a:xfrm>
                <a:off x="4106" y="2492"/>
                <a:ext cx="82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Unauthorized</a:t>
                </a:r>
              </a:p>
            </p:txBody>
          </p:sp>
          <p:sp>
            <p:nvSpPr>
              <p:cNvPr id="31" name="Text Box 26">
                <a:extLst>
                  <a:ext uri="{FF2B5EF4-FFF2-40B4-BE49-F238E27FC236}">
                    <a16:creationId xmlns:a16="http://schemas.microsoft.com/office/drawing/2014/main" id="{B086E5B6-8B17-C069-3252-0652AAF7492A}"/>
                  </a:ext>
                </a:extLst>
              </p:cNvPr>
              <p:cNvSpPr txBox="1">
                <a:spLocks noChangeArrowheads="1"/>
              </p:cNvSpPr>
              <p:nvPr/>
            </p:nvSpPr>
            <p:spPr bwMode="auto">
              <a:xfrm>
                <a:off x="4106" y="2744"/>
                <a:ext cx="1129"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Does not service DHCP requests</a:t>
                </a:r>
              </a:p>
            </p:txBody>
          </p:sp>
          <p:pic>
            <p:nvPicPr>
              <p:cNvPr id="32" name="Picture 31" descr="Validate_Invalid01">
                <a:extLst>
                  <a:ext uri="{FF2B5EF4-FFF2-40B4-BE49-F238E27FC236}">
                    <a16:creationId xmlns:a16="http://schemas.microsoft.com/office/drawing/2014/main" id="{DC48A9E3-6C0A-3D2A-8C96-1CC2A448965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501"/>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Picture 32" descr="Validate_Invalid01">
                <a:extLst>
                  <a:ext uri="{FF2B5EF4-FFF2-40B4-BE49-F238E27FC236}">
                    <a16:creationId xmlns:a16="http://schemas.microsoft.com/office/drawing/2014/main" id="{55280F87-FAEF-2C5A-7D86-9C21EFD4D9C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826"/>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5" name="Group 14">
              <a:extLst>
                <a:ext uri="{FF2B5EF4-FFF2-40B4-BE49-F238E27FC236}">
                  <a16:creationId xmlns:a16="http://schemas.microsoft.com/office/drawing/2014/main" id="{2B0E44A2-0A9B-4A02-81B5-3E26FB9217B8}"/>
                </a:ext>
              </a:extLst>
            </p:cNvPr>
            <p:cNvGrpSpPr>
              <a:grpSpLocks/>
            </p:cNvGrpSpPr>
            <p:nvPr/>
          </p:nvGrpSpPr>
          <p:grpSpPr bwMode="auto">
            <a:xfrm>
              <a:off x="9966324" y="2192337"/>
              <a:ext cx="2020888" cy="1331912"/>
              <a:chOff x="3833" y="1289"/>
              <a:chExt cx="1273" cy="839"/>
            </a:xfrm>
          </p:grpSpPr>
          <p:sp>
            <p:nvSpPr>
              <p:cNvPr id="24" name="AutoShape 30">
                <a:extLst>
                  <a:ext uri="{FF2B5EF4-FFF2-40B4-BE49-F238E27FC236}">
                    <a16:creationId xmlns:a16="http://schemas.microsoft.com/office/drawing/2014/main" id="{0AE9EC0F-E108-EB19-DB09-4188DB9468F2}"/>
                  </a:ext>
                </a:extLst>
              </p:cNvPr>
              <p:cNvSpPr>
                <a:spLocks noChangeArrowheads="1"/>
              </p:cNvSpPr>
              <p:nvPr/>
            </p:nvSpPr>
            <p:spPr bwMode="auto">
              <a:xfrm>
                <a:off x="3833" y="1289"/>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5" name="Text Box 31">
                <a:extLst>
                  <a:ext uri="{FF2B5EF4-FFF2-40B4-BE49-F238E27FC236}">
                    <a16:creationId xmlns:a16="http://schemas.microsoft.com/office/drawing/2014/main" id="{476196C3-552F-49E7-EDC8-AE90DCD2200B}"/>
                  </a:ext>
                </a:extLst>
              </p:cNvPr>
              <p:cNvSpPr txBox="1">
                <a:spLocks noChangeArrowheads="1"/>
              </p:cNvSpPr>
              <p:nvPr/>
            </p:nvSpPr>
            <p:spPr bwMode="auto">
              <a:xfrm>
                <a:off x="4106" y="1469"/>
                <a:ext cx="76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Authorized</a:t>
                </a:r>
              </a:p>
            </p:txBody>
          </p:sp>
          <p:sp>
            <p:nvSpPr>
              <p:cNvPr id="26" name="Text Box 32">
                <a:extLst>
                  <a:ext uri="{FF2B5EF4-FFF2-40B4-BE49-F238E27FC236}">
                    <a16:creationId xmlns:a16="http://schemas.microsoft.com/office/drawing/2014/main" id="{52E97AB6-5642-D09E-3BEF-F52FF7E54E5C}"/>
                  </a:ext>
                </a:extLst>
              </p:cNvPr>
              <p:cNvSpPr txBox="1">
                <a:spLocks noChangeArrowheads="1"/>
              </p:cNvSpPr>
              <p:nvPr/>
            </p:nvSpPr>
            <p:spPr bwMode="auto">
              <a:xfrm>
                <a:off x="4106" y="1697"/>
                <a:ext cx="1000"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Services DHCP requests</a:t>
                </a:r>
              </a:p>
            </p:txBody>
          </p:sp>
          <p:pic>
            <p:nvPicPr>
              <p:cNvPr id="27" name="Picture 26" descr="Validated01">
                <a:extLst>
                  <a:ext uri="{FF2B5EF4-FFF2-40B4-BE49-F238E27FC236}">
                    <a16:creationId xmlns:a16="http://schemas.microsoft.com/office/drawing/2014/main" id="{BE6692BD-49E3-D4E1-06B5-0CC83817BF47}"/>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4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27" descr="Validated01">
                <a:extLst>
                  <a:ext uri="{FF2B5EF4-FFF2-40B4-BE49-F238E27FC236}">
                    <a16:creationId xmlns:a16="http://schemas.microsoft.com/office/drawing/2014/main" id="{30935CCE-8FC4-38FE-1D6E-41455F0DA7CA}"/>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7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6" name="AutoShape 35">
              <a:extLst>
                <a:ext uri="{FF2B5EF4-FFF2-40B4-BE49-F238E27FC236}">
                  <a16:creationId xmlns:a16="http://schemas.microsoft.com/office/drawing/2014/main" id="{98CE8504-7069-3A96-C0C9-E05C696907E6}"/>
                </a:ext>
              </a:extLst>
            </p:cNvPr>
            <p:cNvSpPr>
              <a:spLocks noChangeArrowheads="1"/>
            </p:cNvSpPr>
            <p:nvPr/>
          </p:nvSpPr>
          <p:spPr bwMode="auto">
            <a:xfrm>
              <a:off x="9952037" y="2020888"/>
              <a:ext cx="201930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Server1</a:t>
              </a:r>
            </a:p>
          </p:txBody>
        </p:sp>
        <p:sp>
          <p:nvSpPr>
            <p:cNvPr id="17" name="AutoShape 36">
              <a:extLst>
                <a:ext uri="{FF2B5EF4-FFF2-40B4-BE49-F238E27FC236}">
                  <a16:creationId xmlns:a16="http://schemas.microsoft.com/office/drawing/2014/main" id="{9A1404BE-DFE4-3629-A0C4-62D782463C07}"/>
                </a:ext>
              </a:extLst>
            </p:cNvPr>
            <p:cNvSpPr>
              <a:spLocks noChangeArrowheads="1"/>
            </p:cNvSpPr>
            <p:nvPr/>
          </p:nvSpPr>
          <p:spPr bwMode="auto">
            <a:xfrm>
              <a:off x="9953624" y="3668713"/>
              <a:ext cx="203835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Server2</a:t>
              </a:r>
            </a:p>
          </p:txBody>
        </p:sp>
        <p:sp>
          <p:nvSpPr>
            <p:cNvPr id="18" name="AutoShape 37">
              <a:extLst>
                <a:ext uri="{FF2B5EF4-FFF2-40B4-BE49-F238E27FC236}">
                  <a16:creationId xmlns:a16="http://schemas.microsoft.com/office/drawing/2014/main" id="{56886D3B-F3B4-0614-7591-24656EC724C1}"/>
                </a:ext>
              </a:extLst>
            </p:cNvPr>
            <p:cNvSpPr>
              <a:spLocks noChangeArrowheads="1"/>
            </p:cNvSpPr>
            <p:nvPr/>
          </p:nvSpPr>
          <p:spPr bwMode="auto">
            <a:xfrm>
              <a:off x="8916193" y="153921"/>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Server1 finds its IP address on the list, the service starts and supports DHCP clients</a:t>
              </a:r>
            </a:p>
          </p:txBody>
        </p:sp>
        <p:sp>
          <p:nvSpPr>
            <p:cNvPr id="19" name="AutoShape 38">
              <a:extLst>
                <a:ext uri="{FF2B5EF4-FFF2-40B4-BE49-F238E27FC236}">
                  <a16:creationId xmlns:a16="http://schemas.microsoft.com/office/drawing/2014/main" id="{41D2F01F-D221-3EB3-02AC-7927BD470B07}"/>
                </a:ext>
              </a:extLst>
            </p:cNvPr>
            <p:cNvSpPr>
              <a:spLocks noChangeArrowheads="1"/>
            </p:cNvSpPr>
            <p:nvPr/>
          </p:nvSpPr>
          <p:spPr bwMode="auto">
            <a:xfrm>
              <a:off x="6176963" y="47291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Server2 checks with the </a:t>
              </a:r>
            </a:p>
            <a:p>
              <a:pPr>
                <a:lnSpc>
                  <a:spcPct val="85000"/>
                </a:lnSpc>
              </a:pPr>
              <a:r>
                <a:rPr lang="en-US" altLang="en-US" sz="1700">
                  <a:latin typeface="Arial Narrow" panose="020B0606020202030204" pitchFamily="34" charset="0"/>
                </a:rPr>
                <a:t>domain controller to obtain a list of</a:t>
              </a:r>
            </a:p>
            <a:p>
              <a:pPr>
                <a:lnSpc>
                  <a:spcPct val="85000"/>
                </a:lnSpc>
              </a:pPr>
              <a:r>
                <a:rPr lang="en-US" altLang="en-US" sz="1700">
                  <a:latin typeface="Arial Narrow" panose="020B0606020202030204" pitchFamily="34" charset="0"/>
                </a:rPr>
                <a:t>authorized DHCP servers</a:t>
              </a:r>
            </a:p>
          </p:txBody>
        </p:sp>
        <p:sp>
          <p:nvSpPr>
            <p:cNvPr id="20" name="AutoShape 39">
              <a:extLst>
                <a:ext uri="{FF2B5EF4-FFF2-40B4-BE49-F238E27FC236}">
                  <a16:creationId xmlns:a16="http://schemas.microsoft.com/office/drawing/2014/main" id="{94B66510-1E8C-7B52-11E5-B6695BCBAA41}"/>
                </a:ext>
              </a:extLst>
            </p:cNvPr>
            <p:cNvSpPr>
              <a:spLocks noChangeArrowheads="1"/>
            </p:cNvSpPr>
            <p:nvPr/>
          </p:nvSpPr>
          <p:spPr bwMode="auto">
            <a:xfrm>
              <a:off x="6191250" y="47418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Server2 does not find its IP address on the list, the service does not start and support DHCP clients</a:t>
              </a:r>
            </a:p>
          </p:txBody>
        </p:sp>
        <p:pic>
          <p:nvPicPr>
            <p:cNvPr id="21" name="Picture 20" descr="Validate_XMark01">
              <a:extLst>
                <a:ext uri="{FF2B5EF4-FFF2-40B4-BE49-F238E27FC236}">
                  <a16:creationId xmlns:a16="http://schemas.microsoft.com/office/drawing/2014/main" id="{1869540C-4B45-C2FA-F050-24A74AB2B491}"/>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127049" y="3422822"/>
              <a:ext cx="378309" cy="46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AutoShape 41">
              <a:extLst>
                <a:ext uri="{FF2B5EF4-FFF2-40B4-BE49-F238E27FC236}">
                  <a16:creationId xmlns:a16="http://schemas.microsoft.com/office/drawing/2014/main" id="{5BB8B57A-C713-245D-21A7-6458EB422D61}"/>
                </a:ext>
              </a:extLst>
            </p:cNvPr>
            <p:cNvSpPr>
              <a:spLocks noChangeArrowheads="1"/>
            </p:cNvSpPr>
            <p:nvPr/>
          </p:nvSpPr>
          <p:spPr bwMode="auto">
            <a:xfrm>
              <a:off x="6176963" y="47545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dirty="0">
                  <a:latin typeface="Arial Narrow" panose="020B0606020202030204" pitchFamily="34" charset="0"/>
                </a:rPr>
                <a:t>DHCP client receives IP address </a:t>
              </a:r>
            </a:p>
            <a:p>
              <a:pPr>
                <a:lnSpc>
                  <a:spcPct val="85000"/>
                </a:lnSpc>
              </a:pPr>
              <a:r>
                <a:rPr lang="en-US" altLang="en-US" sz="1700" dirty="0">
                  <a:latin typeface="Arial Narrow" panose="020B0606020202030204" pitchFamily="34" charset="0"/>
                </a:rPr>
                <a:t>from authorized DHCP Server1</a:t>
              </a:r>
            </a:p>
          </p:txBody>
        </p:sp>
        <p:sp>
          <p:nvSpPr>
            <p:cNvPr id="23" name="Line 42">
              <a:extLst>
                <a:ext uri="{FF2B5EF4-FFF2-40B4-BE49-F238E27FC236}">
                  <a16:creationId xmlns:a16="http://schemas.microsoft.com/office/drawing/2014/main" id="{BEC20BD4-39F7-9E5E-3ADB-D40B2A9D0EFC}"/>
                </a:ext>
              </a:extLst>
            </p:cNvPr>
            <p:cNvSpPr>
              <a:spLocks noChangeShapeType="1"/>
            </p:cNvSpPr>
            <p:nvPr/>
          </p:nvSpPr>
          <p:spPr bwMode="auto">
            <a:xfrm>
              <a:off x="7153275" y="4267199"/>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spTree>
    <p:extLst>
      <p:ext uri="{BB962C8B-B14F-4D97-AF65-F5344CB8AC3E}">
        <p14:creationId xmlns:p14="http://schemas.microsoft.com/office/powerpoint/2010/main" val="253517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157"/>
            <a:ext cx="8968661" cy="530226"/>
          </a:xfrm>
        </p:spPr>
        <p:txBody>
          <a:bodyPr>
            <a:noAutofit/>
          </a:bodyPr>
          <a:lstStyle/>
          <a:p>
            <a:r>
              <a:rPr lang="en-US" sz="3200" dirty="0">
                <a:solidFill>
                  <a:schemeClr val="accent1">
                    <a:lumMod val="50000"/>
                  </a:schemeClr>
                </a:solidFill>
              </a:rPr>
              <a:t>DHCP: Scope</a:t>
            </a:r>
            <a:endParaRPr lang="en-GB" sz="3200" dirty="0">
              <a:solidFill>
                <a:schemeClr val="accent1">
                  <a:lumMod val="50000"/>
                </a:schemeClr>
              </a:solidFill>
            </a:endParaRPr>
          </a:p>
        </p:txBody>
      </p:sp>
      <p:sp>
        <p:nvSpPr>
          <p:cNvPr id="46" name="AutoShape 3"/>
          <p:cNvSpPr>
            <a:spLocks noChangeArrowheads="1"/>
          </p:cNvSpPr>
          <p:nvPr/>
        </p:nvSpPr>
        <p:spPr bwMode="auto">
          <a:xfrm>
            <a:off x="2062124" y="661356"/>
            <a:ext cx="7688262" cy="5302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 </a:t>
            </a:r>
            <a:r>
              <a:rPr lang="en-US" altLang="en-US" sz="2200" i="1">
                <a:latin typeface="Arial Narrow" panose="020B0606020202030204" pitchFamily="34" charset="0"/>
              </a:rPr>
              <a:t>scope</a:t>
            </a:r>
            <a:r>
              <a:rPr lang="en-US" altLang="en-US" sz="2200">
                <a:latin typeface="Arial Narrow" panose="020B0606020202030204" pitchFamily="34" charset="0"/>
              </a:rPr>
              <a:t> is a range of IP addresses that are available to be leased</a:t>
            </a:r>
          </a:p>
        </p:txBody>
      </p:sp>
      <p:graphicFrame>
        <p:nvGraphicFramePr>
          <p:cNvPr id="49" name="Group 6"/>
          <p:cNvGraphicFramePr>
            <a:graphicFrameLocks noGrp="1"/>
          </p:cNvGraphicFramePr>
          <p:nvPr/>
        </p:nvGraphicFramePr>
        <p:xfrm>
          <a:off x="392864" y="4427540"/>
          <a:ext cx="11799135" cy="1127760"/>
        </p:xfrm>
        <a:graphic>
          <a:graphicData uri="http://schemas.openxmlformats.org/drawingml/2006/table">
            <a:tbl>
              <a:tblPr/>
              <a:tblGrid>
                <a:gridCol w="3798332">
                  <a:extLst>
                    <a:ext uri="{9D8B030D-6E8A-4147-A177-3AD203B41FA5}">
                      <a16:colId xmlns:a16="http://schemas.microsoft.com/office/drawing/2014/main" val="20000"/>
                    </a:ext>
                  </a:extLst>
                </a:gridCol>
                <a:gridCol w="3938901">
                  <a:extLst>
                    <a:ext uri="{9D8B030D-6E8A-4147-A177-3AD203B41FA5}">
                      <a16:colId xmlns:a16="http://schemas.microsoft.com/office/drawing/2014/main" val="20001"/>
                    </a:ext>
                  </a:extLst>
                </a:gridCol>
                <a:gridCol w="4061902">
                  <a:extLst>
                    <a:ext uri="{9D8B030D-6E8A-4147-A177-3AD203B41FA5}">
                      <a16:colId xmlns:a16="http://schemas.microsoft.com/office/drawing/2014/main" val="20002"/>
                    </a:ext>
                  </a:extLst>
                </a:gridCol>
              </a:tblGrid>
              <a:tr h="268288">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Network ID</a:t>
                      </a:r>
                    </a:p>
                  </a:txBody>
                  <a:tcPr horzOverflow="overflow">
                    <a:lnL cap="flat">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Lease duration</a:t>
                      </a:r>
                    </a:p>
                  </a:txBody>
                  <a:tcPr horzOverflow="overflow">
                    <a:lnL>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Scope name</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80975">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Subnet mask</a:t>
                      </a:r>
                    </a:p>
                  </a:txBody>
                  <a:tcPr horzOverflow="overflow">
                    <a:lnL cap="flat">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Router</a:t>
                      </a:r>
                    </a:p>
                  </a:txBody>
                  <a:tcPr horzOverflow="overflow">
                    <a:lnL>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Exclusion range</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47663">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Network IP </a:t>
                      </a:r>
                      <a:br>
                        <a:rPr kumimoji="1" lang="en-US" sz="1400" b="0" i="0" u="none" strike="noStrike" cap="none" normalizeH="0" baseline="0" dirty="0">
                          <a:ln>
                            <a:noFill/>
                          </a:ln>
                          <a:solidFill>
                            <a:schemeClr val="tx1"/>
                          </a:solidFill>
                          <a:effectLst/>
                          <a:latin typeface="Helvetica" pitchFamily="34" charset="0"/>
                        </a:rPr>
                      </a:br>
                      <a:r>
                        <a:rPr kumimoji="1" lang="en-US" sz="1400" b="0" i="0" u="none" strike="noStrike" cap="none" normalizeH="0" baseline="0" dirty="0">
                          <a:ln>
                            <a:noFill/>
                          </a:ln>
                          <a:solidFill>
                            <a:schemeClr val="tx1"/>
                          </a:solidFill>
                          <a:effectLst/>
                          <a:latin typeface="Helvetica" pitchFamily="34" charset="0"/>
                        </a:rPr>
                        <a:t>address range</a:t>
                      </a:r>
                    </a:p>
                  </a:txBody>
                  <a:tcPr horzOverflow="overflow">
                    <a:lnL cap="flat">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grpSp>
        <p:nvGrpSpPr>
          <p:cNvPr id="45" name="Group 44"/>
          <p:cNvGrpSpPr/>
          <p:nvPr/>
        </p:nvGrpSpPr>
        <p:grpSpPr>
          <a:xfrm>
            <a:off x="2380417" y="1699264"/>
            <a:ext cx="7051675" cy="2246312"/>
            <a:chOff x="2506664" y="2005013"/>
            <a:chExt cx="7051675" cy="2246312"/>
          </a:xfrm>
        </p:grpSpPr>
        <p:sp>
          <p:nvSpPr>
            <p:cNvPr id="50" name="AutoShape 28"/>
            <p:cNvSpPr>
              <a:spLocks noChangeArrowheads="1"/>
            </p:cNvSpPr>
            <p:nvPr/>
          </p:nvSpPr>
          <p:spPr bwMode="auto">
            <a:xfrm>
              <a:off x="2506664" y="2005013"/>
              <a:ext cx="7051675" cy="2246312"/>
            </a:xfrm>
            <a:prstGeom prst="roundRect">
              <a:avLst>
                <a:gd name="adj" fmla="val 12056"/>
              </a:avLst>
            </a:prstGeom>
            <a:gradFill rotWithShape="1">
              <a:gsLst>
                <a:gs pos="0">
                  <a:schemeClr val="bg1"/>
                </a:gs>
                <a:gs pos="100000">
                  <a:srgbClr val="EEEFD7"/>
                </a:gs>
              </a:gsLst>
              <a:path path="shape">
                <a:fillToRect l="50000" t="50000" r="50000" b="50000"/>
              </a:path>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sz="2000" b="0">
                <a:latin typeface="Arial Narrow" panose="020B0606020202030204" pitchFamily="34" charset="0"/>
              </a:endParaRPr>
            </a:p>
          </p:txBody>
        </p:sp>
        <p:pic>
          <p:nvPicPr>
            <p:cNvPr id="51" name="Picture 29"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20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Text Box 30"/>
            <p:cNvSpPr txBox="1">
              <a:spLocks noChangeArrowheads="1"/>
            </p:cNvSpPr>
            <p:nvPr/>
          </p:nvSpPr>
          <p:spPr bwMode="auto">
            <a:xfrm>
              <a:off x="34131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A</a:t>
              </a:r>
            </a:p>
          </p:txBody>
        </p:sp>
        <p:pic>
          <p:nvPicPr>
            <p:cNvPr id="53" name="Picture 31"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86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 name="Text Box 32"/>
            <p:cNvSpPr txBox="1">
              <a:spLocks noChangeArrowheads="1"/>
            </p:cNvSpPr>
            <p:nvPr/>
          </p:nvSpPr>
          <p:spPr bwMode="auto">
            <a:xfrm>
              <a:off x="79597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B</a:t>
              </a:r>
            </a:p>
          </p:txBody>
        </p:sp>
        <p:sp>
          <p:nvSpPr>
            <p:cNvPr id="55" name="AutoShape 33"/>
            <p:cNvSpPr>
              <a:spLocks noChangeArrowheads="1"/>
            </p:cNvSpPr>
            <p:nvPr/>
          </p:nvSpPr>
          <p:spPr bwMode="auto">
            <a:xfrm>
              <a:off x="5359400" y="2138364"/>
              <a:ext cx="1346200" cy="3587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56" name="Line 34"/>
            <p:cNvSpPr>
              <a:spLocks noChangeShapeType="1"/>
            </p:cNvSpPr>
            <p:nvPr/>
          </p:nvSpPr>
          <p:spPr bwMode="auto">
            <a:xfrm>
              <a:off x="4884739" y="3257550"/>
              <a:ext cx="2370137"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pic>
          <p:nvPicPr>
            <p:cNvPr id="57" name="Picture 35"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2913" y="2638426"/>
              <a:ext cx="1020762"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AutoShape 36"/>
            <p:cNvSpPr>
              <a:spLocks noChangeArrowheads="1"/>
            </p:cNvSpPr>
            <p:nvPr/>
          </p:nvSpPr>
          <p:spPr bwMode="auto">
            <a:xfrm>
              <a:off x="6291263" y="3587751"/>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B</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sp>
          <p:nvSpPr>
            <p:cNvPr id="59" name="AutoShape 37"/>
            <p:cNvSpPr>
              <a:spLocks noChangeArrowheads="1"/>
            </p:cNvSpPr>
            <p:nvPr/>
          </p:nvSpPr>
          <p:spPr bwMode="auto">
            <a:xfrm>
              <a:off x="4484688" y="3570289"/>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A</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grpSp>
    </p:spTree>
    <p:extLst>
      <p:ext uri="{BB962C8B-B14F-4D97-AF65-F5344CB8AC3E}">
        <p14:creationId xmlns:p14="http://schemas.microsoft.com/office/powerpoint/2010/main" val="36303365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8" y="-9525"/>
            <a:ext cx="9335056" cy="541339"/>
          </a:xfrm>
        </p:spPr>
        <p:txBody>
          <a:bodyPr>
            <a:noAutofit/>
          </a:bodyPr>
          <a:lstStyle/>
          <a:p>
            <a:r>
              <a:rPr lang="en-US" sz="3200" dirty="0">
                <a:solidFill>
                  <a:schemeClr val="accent1">
                    <a:lumMod val="50000"/>
                  </a:schemeClr>
                </a:solidFill>
              </a:rPr>
              <a:t>DHCP: Reservation</a:t>
            </a:r>
            <a:endParaRPr lang="en-GB" sz="3200" dirty="0">
              <a:solidFill>
                <a:schemeClr val="accent1">
                  <a:lumMod val="50000"/>
                </a:schemeClr>
              </a:solidFill>
            </a:endParaRPr>
          </a:p>
        </p:txBody>
      </p:sp>
      <p:sp>
        <p:nvSpPr>
          <p:cNvPr id="46" name="AutoShape 3"/>
          <p:cNvSpPr>
            <a:spLocks noChangeArrowheads="1"/>
          </p:cNvSpPr>
          <p:nvPr/>
        </p:nvSpPr>
        <p:spPr bwMode="auto">
          <a:xfrm>
            <a:off x="1915446" y="701677"/>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dirty="0">
                <a:latin typeface="Arial Narrow" panose="020B0606020202030204" pitchFamily="34" charset="0"/>
              </a:rPr>
              <a:t>A </a:t>
            </a:r>
            <a:r>
              <a:rPr lang="en-US" altLang="en-US" i="1" dirty="0">
                <a:latin typeface="Arial Narrow" panose="020B0606020202030204" pitchFamily="34" charset="0"/>
              </a:rPr>
              <a:t>reservation</a:t>
            </a:r>
            <a:r>
              <a:rPr lang="en-US" altLang="en-US" dirty="0">
                <a:latin typeface="Arial Narrow" panose="020B0606020202030204" pitchFamily="34" charset="0"/>
              </a:rPr>
              <a:t> is a specific IP address, within a scope, that is permanently reserved for leased use to a specific DHCP client </a:t>
            </a:r>
          </a:p>
        </p:txBody>
      </p:sp>
      <p:grpSp>
        <p:nvGrpSpPr>
          <p:cNvPr id="3" name="Group 2"/>
          <p:cNvGrpSpPr/>
          <p:nvPr/>
        </p:nvGrpSpPr>
        <p:grpSpPr>
          <a:xfrm>
            <a:off x="438757" y="2077106"/>
            <a:ext cx="11314486" cy="2703787"/>
            <a:chOff x="267914" y="2678908"/>
            <a:chExt cx="11314486" cy="2703787"/>
          </a:xfrm>
        </p:grpSpPr>
        <p:sp>
          <p:nvSpPr>
            <p:cNvPr id="19" name="Freeform 6"/>
            <p:cNvSpPr>
              <a:spLocks/>
            </p:cNvSpPr>
            <p:nvPr/>
          </p:nvSpPr>
          <p:spPr bwMode="auto">
            <a:xfrm rot="2229172" flipH="1">
              <a:off x="3511960" y="3681834"/>
              <a:ext cx="3185511" cy="972625"/>
            </a:xfrm>
            <a:custGeom>
              <a:avLst/>
              <a:gdLst>
                <a:gd name="T0" fmla="*/ 2482 w 2482"/>
                <a:gd name="T1" fmla="*/ 665 h 754"/>
                <a:gd name="T2" fmla="*/ 0 w 2482"/>
                <a:gd name="T3" fmla="*/ 754 h 754"/>
                <a:gd name="T4" fmla="*/ 341 w 2482"/>
                <a:gd name="T5" fmla="*/ 89 h 754"/>
                <a:gd name="T6" fmla="*/ 503 w 2482"/>
                <a:gd name="T7" fmla="*/ 0 h 754"/>
                <a:gd name="T8" fmla="*/ 2482 w 2482"/>
                <a:gd name="T9" fmla="*/ 665 h 754"/>
                <a:gd name="T10" fmla="*/ 0 60000 65536"/>
                <a:gd name="T11" fmla="*/ 0 60000 65536"/>
                <a:gd name="T12" fmla="*/ 0 60000 65536"/>
                <a:gd name="T13" fmla="*/ 0 60000 65536"/>
                <a:gd name="T14" fmla="*/ 0 60000 65536"/>
                <a:gd name="T15" fmla="*/ 0 w 2482"/>
                <a:gd name="T16" fmla="*/ 0 h 754"/>
                <a:gd name="T17" fmla="*/ 2482 w 2482"/>
                <a:gd name="T18" fmla="*/ 754 h 754"/>
              </a:gdLst>
              <a:ahLst/>
              <a:cxnLst>
                <a:cxn ang="T10">
                  <a:pos x="T0" y="T1"/>
                </a:cxn>
                <a:cxn ang="T11">
                  <a:pos x="T2" y="T3"/>
                </a:cxn>
                <a:cxn ang="T12">
                  <a:pos x="T4" y="T5"/>
                </a:cxn>
                <a:cxn ang="T13">
                  <a:pos x="T6" y="T7"/>
                </a:cxn>
                <a:cxn ang="T14">
                  <a:pos x="T8" y="T9"/>
                </a:cxn>
              </a:cxnLst>
              <a:rect l="T15" t="T16" r="T17" b="T18"/>
              <a:pathLst>
                <a:path w="2482" h="754">
                  <a:moveTo>
                    <a:pt x="2482" y="665"/>
                  </a:moveTo>
                  <a:lnTo>
                    <a:pt x="0" y="754"/>
                  </a:lnTo>
                  <a:lnTo>
                    <a:pt x="341" y="89"/>
                  </a:lnTo>
                  <a:lnTo>
                    <a:pt x="503" y="0"/>
                  </a:lnTo>
                  <a:lnTo>
                    <a:pt x="2482" y="665"/>
                  </a:lnTo>
                  <a:close/>
                </a:path>
              </a:pathLst>
            </a:custGeom>
            <a:gradFill rotWithShape="1">
              <a:gsLst>
                <a:gs pos="0">
                  <a:srgbClr val="ADE2A1"/>
                </a:gs>
                <a:gs pos="100000">
                  <a:srgbClr val="FFFFFF"/>
                </a:gs>
              </a:gsLst>
              <a:lin ang="540000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sp>
          <p:nvSpPr>
            <p:cNvPr id="20" name="Line 7"/>
            <p:cNvSpPr>
              <a:spLocks noChangeShapeType="1"/>
            </p:cNvSpPr>
            <p:nvPr/>
          </p:nvSpPr>
          <p:spPr bwMode="auto">
            <a:xfrm>
              <a:off x="6919912" y="3663158"/>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8"/>
            <p:cNvSpPr>
              <a:spLocks noChangeArrowheads="1"/>
            </p:cNvSpPr>
            <p:nvPr/>
          </p:nvSpPr>
          <p:spPr bwMode="auto">
            <a:xfrm>
              <a:off x="4960937"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pic>
          <p:nvPicPr>
            <p:cNvPr id="22" name="Picture 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6012" y="2918621"/>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0"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3000" y="387905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1"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1137" y="3401221"/>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2"/>
            <p:cNvSpPr>
              <a:spLocks noChangeArrowheads="1"/>
            </p:cNvSpPr>
            <p:nvPr/>
          </p:nvSpPr>
          <p:spPr bwMode="auto">
            <a:xfrm>
              <a:off x="9391650"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pic>
          <p:nvPicPr>
            <p:cNvPr id="26"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8012" y="392350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4"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6587" y="281860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AutoShape 15"/>
            <p:cNvSpPr>
              <a:spLocks noChangeArrowheads="1"/>
            </p:cNvSpPr>
            <p:nvPr/>
          </p:nvSpPr>
          <p:spPr bwMode="auto">
            <a:xfrm>
              <a:off x="5616575" y="2680496"/>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1</a:t>
              </a:r>
            </a:p>
          </p:txBody>
        </p:sp>
        <p:sp>
          <p:nvSpPr>
            <p:cNvPr id="29" name="AutoShape 16"/>
            <p:cNvSpPr>
              <a:spLocks noChangeArrowheads="1"/>
            </p:cNvSpPr>
            <p:nvPr/>
          </p:nvSpPr>
          <p:spPr bwMode="auto">
            <a:xfrm>
              <a:off x="6640110"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0" name="AutoShape 17"/>
            <p:cNvSpPr>
              <a:spLocks noChangeArrowheads="1"/>
            </p:cNvSpPr>
            <p:nvPr/>
          </p:nvSpPr>
          <p:spPr bwMode="auto">
            <a:xfrm>
              <a:off x="10136187"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2</a:t>
              </a:r>
            </a:p>
          </p:txBody>
        </p:sp>
        <p:sp>
          <p:nvSpPr>
            <p:cNvPr id="31" name="AutoShape 18"/>
            <p:cNvSpPr>
              <a:spLocks noChangeArrowheads="1"/>
            </p:cNvSpPr>
            <p:nvPr/>
          </p:nvSpPr>
          <p:spPr bwMode="auto">
            <a:xfrm>
              <a:off x="9361487" y="2678908"/>
              <a:ext cx="1358900" cy="5492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sp>
          <p:nvSpPr>
            <p:cNvPr id="32" name="AutoShape 19"/>
            <p:cNvSpPr>
              <a:spLocks noChangeArrowheads="1"/>
            </p:cNvSpPr>
            <p:nvPr/>
          </p:nvSpPr>
          <p:spPr bwMode="auto">
            <a:xfrm>
              <a:off x="267914" y="4460358"/>
              <a:ext cx="4497388" cy="922337"/>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a:latin typeface="Arial Narrow" panose="020B0606020202030204" pitchFamily="34" charset="0"/>
                </a:rPr>
                <a:t>IP Address1: Leased to Workstation 1</a:t>
              </a:r>
            </a:p>
            <a:p>
              <a:pPr algn="l"/>
              <a:r>
                <a:rPr lang="en-US" altLang="en-US">
                  <a:latin typeface="Arial Narrow" panose="020B0606020202030204" pitchFamily="34" charset="0"/>
                </a:rPr>
                <a:t>IP Address2: Leased to Workstation 2 </a:t>
              </a:r>
            </a:p>
            <a:p>
              <a:pPr algn="l"/>
              <a:r>
                <a:rPr lang="en-US" altLang="en-US">
                  <a:latin typeface="Arial Narrow" panose="020B0606020202030204" pitchFamily="34" charset="0"/>
                </a:rPr>
                <a:t>IP Address3: Reserved for File and Print Server</a:t>
              </a:r>
            </a:p>
          </p:txBody>
        </p:sp>
        <p:pic>
          <p:nvPicPr>
            <p:cNvPr id="33" name="Picture 20"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0962" y="3410746"/>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6231676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25"/>
            <a:ext cx="9380141" cy="568301"/>
          </a:xfrm>
        </p:spPr>
        <p:txBody>
          <a:bodyPr>
            <a:noAutofit/>
          </a:bodyPr>
          <a:lstStyle/>
          <a:p>
            <a:r>
              <a:rPr lang="en-US" sz="3200" dirty="0">
                <a:solidFill>
                  <a:schemeClr val="accent1">
                    <a:lumMod val="50000"/>
                  </a:schemeClr>
                </a:solidFill>
              </a:rPr>
              <a:t>DHCP: Options</a:t>
            </a:r>
            <a:endParaRPr lang="en-GB" sz="3200" dirty="0">
              <a:solidFill>
                <a:schemeClr val="accent1">
                  <a:lumMod val="50000"/>
                </a:schemeClr>
              </a:solidFill>
            </a:endParaRPr>
          </a:p>
        </p:txBody>
      </p:sp>
      <p:sp>
        <p:nvSpPr>
          <p:cNvPr id="46" name="AutoShape 3"/>
          <p:cNvSpPr>
            <a:spLocks noChangeArrowheads="1"/>
          </p:cNvSpPr>
          <p:nvPr/>
        </p:nvSpPr>
        <p:spPr bwMode="auto">
          <a:xfrm>
            <a:off x="1916495" y="702896"/>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i="1" dirty="0">
                <a:latin typeface="Arial Narrow" panose="020B0606020202030204" pitchFamily="34" charset="0"/>
              </a:rPr>
              <a:t>DHCP options</a:t>
            </a:r>
            <a:r>
              <a:rPr lang="en-US" altLang="en-US" dirty="0">
                <a:latin typeface="Arial Narrow" panose="020B0606020202030204" pitchFamily="34" charset="0"/>
              </a:rPr>
              <a:t> are configuration parameters that a DHCP service assigns to clients along with the IP address and default gateway</a:t>
            </a:r>
          </a:p>
        </p:txBody>
      </p:sp>
      <p:sp>
        <p:nvSpPr>
          <p:cNvPr id="35" name="Freeform 5"/>
          <p:cNvSpPr>
            <a:spLocks/>
          </p:cNvSpPr>
          <p:nvPr/>
        </p:nvSpPr>
        <p:spPr bwMode="auto">
          <a:xfrm>
            <a:off x="4515956" y="2146384"/>
            <a:ext cx="2191500" cy="3248955"/>
          </a:xfrm>
          <a:custGeom>
            <a:avLst/>
            <a:gdLst>
              <a:gd name="T0" fmla="*/ 1383 w 1383"/>
              <a:gd name="T1" fmla="*/ 0 h 1883"/>
              <a:gd name="T2" fmla="*/ 1083 w 1383"/>
              <a:gd name="T3" fmla="*/ 1883 h 1883"/>
              <a:gd name="T4" fmla="*/ 0 w 1383"/>
              <a:gd name="T5" fmla="*/ 911 h 1883"/>
              <a:gd name="T6" fmla="*/ 43 w 1383"/>
              <a:gd name="T7" fmla="*/ 542 h 1883"/>
              <a:gd name="T8" fmla="*/ 1383 w 1383"/>
              <a:gd name="T9" fmla="*/ 0 h 1883"/>
              <a:gd name="T10" fmla="*/ 0 60000 65536"/>
              <a:gd name="T11" fmla="*/ 0 60000 65536"/>
              <a:gd name="T12" fmla="*/ 0 60000 65536"/>
              <a:gd name="T13" fmla="*/ 0 60000 65536"/>
              <a:gd name="T14" fmla="*/ 0 60000 65536"/>
              <a:gd name="T15" fmla="*/ 0 w 1383"/>
              <a:gd name="T16" fmla="*/ 0 h 1883"/>
              <a:gd name="T17" fmla="*/ 1383 w 1383"/>
              <a:gd name="T18" fmla="*/ 1883 h 1883"/>
            </a:gdLst>
            <a:ahLst/>
            <a:cxnLst>
              <a:cxn ang="T10">
                <a:pos x="T0" y="T1"/>
              </a:cxn>
              <a:cxn ang="T11">
                <a:pos x="T2" y="T3"/>
              </a:cxn>
              <a:cxn ang="T12">
                <a:pos x="T4" y="T5"/>
              </a:cxn>
              <a:cxn ang="T13">
                <a:pos x="T6" y="T7"/>
              </a:cxn>
              <a:cxn ang="T14">
                <a:pos x="T8" y="T9"/>
              </a:cxn>
            </a:cxnLst>
            <a:rect l="T15" t="T16" r="T17" b="T18"/>
            <a:pathLst>
              <a:path w="1383" h="1883">
                <a:moveTo>
                  <a:pt x="1383" y="0"/>
                </a:moveTo>
                <a:lnTo>
                  <a:pt x="1083" y="1883"/>
                </a:lnTo>
                <a:lnTo>
                  <a:pt x="0" y="911"/>
                </a:lnTo>
                <a:lnTo>
                  <a:pt x="43" y="542"/>
                </a:lnTo>
                <a:lnTo>
                  <a:pt x="1383" y="0"/>
                </a:lnTo>
                <a:close/>
              </a:path>
            </a:pathLst>
          </a:custGeom>
          <a:gradFill rotWithShape="1">
            <a:gsLst>
              <a:gs pos="0">
                <a:srgbClr val="BBCDE3"/>
              </a:gs>
              <a:gs pos="100000">
                <a:srgbClr val="FFFFFF"/>
              </a:gs>
            </a:gsLst>
            <a:lin ang="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grpSp>
        <p:nvGrpSpPr>
          <p:cNvPr id="36" name="Group 6"/>
          <p:cNvGrpSpPr>
            <a:grpSpLocks/>
          </p:cNvGrpSpPr>
          <p:nvPr/>
        </p:nvGrpSpPr>
        <p:grpSpPr bwMode="auto">
          <a:xfrm>
            <a:off x="1858584" y="2574287"/>
            <a:ext cx="2986968" cy="2296526"/>
            <a:chOff x="893" y="1620"/>
            <a:chExt cx="1462" cy="1032"/>
          </a:xfrm>
        </p:grpSpPr>
        <p:sp>
          <p:nvSpPr>
            <p:cNvPr id="41" name="Oval 7"/>
            <p:cNvSpPr>
              <a:spLocks noChangeArrowheads="1"/>
            </p:cNvSpPr>
            <p:nvPr/>
          </p:nvSpPr>
          <p:spPr bwMode="auto">
            <a:xfrm>
              <a:off x="1014" y="1841"/>
              <a:ext cx="1248" cy="769"/>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latin typeface="Arial Narrow" panose="020B0606020202030204" pitchFamily="34" charset="0"/>
              </a:endParaRPr>
            </a:p>
          </p:txBody>
        </p:sp>
        <p:pic>
          <p:nvPicPr>
            <p:cNvPr id="4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2" y="1620"/>
              <a:ext cx="543" cy="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9"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 y="1966"/>
              <a:ext cx="542" cy="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7" name="AutoShape 10"/>
          <p:cNvSpPr>
            <a:spLocks noChangeArrowheads="1"/>
          </p:cNvSpPr>
          <p:nvPr/>
        </p:nvSpPr>
        <p:spPr bwMode="auto">
          <a:xfrm>
            <a:off x="3595304" y="2098073"/>
            <a:ext cx="1443569" cy="37268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38" name="AutoShape 11"/>
          <p:cNvSpPr>
            <a:spLocks noChangeArrowheads="1"/>
          </p:cNvSpPr>
          <p:nvPr/>
        </p:nvSpPr>
        <p:spPr bwMode="auto">
          <a:xfrm>
            <a:off x="2265826" y="4962261"/>
            <a:ext cx="1443569" cy="36923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9" name="AutoShape 12"/>
          <p:cNvSpPr>
            <a:spLocks noChangeArrowheads="1"/>
          </p:cNvSpPr>
          <p:nvPr/>
        </p:nvSpPr>
        <p:spPr bwMode="auto">
          <a:xfrm>
            <a:off x="6606927" y="2221831"/>
            <a:ext cx="3301113" cy="3109669"/>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Client IP Configuration Data</a:t>
            </a:r>
          </a:p>
        </p:txBody>
      </p:sp>
      <p:sp>
        <p:nvSpPr>
          <p:cNvPr id="40" name="AutoShape 13"/>
          <p:cNvSpPr>
            <a:spLocks noChangeArrowheads="1"/>
          </p:cNvSpPr>
          <p:nvPr/>
        </p:nvSpPr>
        <p:spPr bwMode="auto">
          <a:xfrm>
            <a:off x="6606927" y="2649734"/>
            <a:ext cx="3277890" cy="2531182"/>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519113" indent="-179388"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IP address</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subnet mask</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DHCP options such as: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Router’s (Default Gateway)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WINS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domain name</a:t>
            </a:r>
          </a:p>
        </p:txBody>
      </p:sp>
    </p:spTree>
    <p:extLst>
      <p:ext uri="{BB962C8B-B14F-4D97-AF65-F5344CB8AC3E}">
        <p14:creationId xmlns:p14="http://schemas.microsoft.com/office/powerpoint/2010/main" val="9319456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700181" cy="442595"/>
          </a:xfrm>
        </p:spPr>
        <p:txBody>
          <a:bodyPr>
            <a:noAutofit/>
          </a:bodyPr>
          <a:lstStyle/>
          <a:p>
            <a:r>
              <a:rPr lang="en-US" sz="3200" dirty="0">
                <a:solidFill>
                  <a:schemeClr val="accent1">
                    <a:lumMod val="50000"/>
                  </a:schemeClr>
                </a:solidFill>
              </a:rPr>
              <a:t>DHCP: Relay Agents</a:t>
            </a:r>
            <a:endParaRPr lang="en-GB" sz="3200" dirty="0">
              <a:solidFill>
                <a:schemeClr val="accent1">
                  <a:lumMod val="50000"/>
                </a:schemeClr>
              </a:solidFill>
            </a:endParaRPr>
          </a:p>
        </p:txBody>
      </p:sp>
      <p:sp>
        <p:nvSpPr>
          <p:cNvPr id="3" name="Content Placeholder 2"/>
          <p:cNvSpPr>
            <a:spLocks noGrp="1"/>
          </p:cNvSpPr>
          <p:nvPr>
            <p:ph idx="1"/>
          </p:nvPr>
        </p:nvSpPr>
        <p:spPr>
          <a:xfrm>
            <a:off x="207332" y="633448"/>
            <a:ext cx="11522613" cy="2613217"/>
          </a:xfrm>
        </p:spPr>
        <p:txBody>
          <a:bodyPr>
            <a:noAutofit/>
          </a:bodyPr>
          <a:lstStyle/>
          <a:p>
            <a:pPr algn="just">
              <a:buFont typeface="Courier New" panose="02070309020205020404" pitchFamily="49" charset="0"/>
              <a:buChar char="o"/>
            </a:pPr>
            <a:r>
              <a:rPr lang="en-US" sz="1800" dirty="0">
                <a:solidFill>
                  <a:srgbClr val="000000"/>
                </a:solidFill>
              </a:rPr>
              <a:t>In a complex hierarchical network, enterprise </a:t>
            </a:r>
            <a:r>
              <a:rPr lang="en-US" sz="1800" b="1" dirty="0">
                <a:solidFill>
                  <a:srgbClr val="000000"/>
                </a:solidFill>
              </a:rPr>
              <a:t>servers are usually located centrally</a:t>
            </a:r>
            <a:r>
              <a:rPr lang="en-US" sz="1800" dirty="0">
                <a:solidFill>
                  <a:srgbClr val="000000"/>
                </a:solidFill>
              </a:rPr>
              <a:t>. </a:t>
            </a:r>
          </a:p>
          <a:p>
            <a:pPr algn="just">
              <a:buFont typeface="Courier New" panose="02070309020205020404" pitchFamily="49" charset="0"/>
              <a:buChar char="o"/>
            </a:pPr>
            <a:r>
              <a:rPr lang="en-US" sz="1800" dirty="0">
                <a:solidFill>
                  <a:srgbClr val="000000"/>
                </a:solidFill>
              </a:rPr>
              <a:t>These servers may provide DHCP, DNS, TFTP, and FTP services for the network. Network clients are not typically on the same subnet as those servers. In order to locate the servers and receive services, clients often use broadcast messages.</a:t>
            </a:r>
          </a:p>
          <a:p>
            <a:pPr algn="just">
              <a:buFont typeface="Courier New" panose="02070309020205020404" pitchFamily="49" charset="0"/>
              <a:buChar char="o"/>
            </a:pPr>
            <a:r>
              <a:rPr lang="en-GB" altLang="en-US" sz="1800" dirty="0"/>
              <a:t>Routers don’t pass broadcast packets and hence, DHCP Discovers, Requests, etc, don’t get forwarded across subnets</a:t>
            </a:r>
          </a:p>
          <a:p>
            <a:pPr algn="just">
              <a:buFont typeface="Courier New" panose="02070309020205020404" pitchFamily="49" charset="0"/>
              <a:buChar char="o"/>
            </a:pPr>
            <a:r>
              <a:rPr lang="en-GB" altLang="en-US" sz="1800" dirty="0"/>
              <a:t>Agents forward Requests across subnets through routers (don’t use broadcasts to do this)</a:t>
            </a:r>
          </a:p>
          <a:p>
            <a:pPr algn="just">
              <a:buFont typeface="Courier New" panose="02070309020205020404" pitchFamily="49" charset="0"/>
              <a:buChar char="o"/>
            </a:pPr>
            <a:r>
              <a:rPr lang="en-GB" altLang="en-US" sz="1800" b="1" i="1" dirty="0">
                <a:solidFill>
                  <a:schemeClr val="tx2"/>
                </a:solidFill>
              </a:rPr>
              <a:t>No need for DHCP servers for each subnet (and their backups)</a:t>
            </a:r>
          </a:p>
          <a:p>
            <a:pPr algn="just">
              <a:buFont typeface="Courier New" panose="02070309020205020404" pitchFamily="49" charset="0"/>
              <a:buChar char="o"/>
            </a:pPr>
            <a:r>
              <a:rPr lang="en-GB" altLang="en-US" sz="1800" dirty="0"/>
              <a:t>Provide fault tolerance by allowing DHCP servers on different subnets to cover for each other</a:t>
            </a:r>
          </a:p>
        </p:txBody>
      </p:sp>
      <p:pic>
        <p:nvPicPr>
          <p:cNvPr id="4" name="Picture 3">
            <a:extLst>
              <a:ext uri="{FF2B5EF4-FFF2-40B4-BE49-F238E27FC236}">
                <a16:creationId xmlns:a16="http://schemas.microsoft.com/office/drawing/2014/main" id="{F3A0BBD0-B3D6-77EA-47B1-E3411C1C0E9B}"/>
              </a:ext>
            </a:extLst>
          </p:cNvPr>
          <p:cNvPicPr>
            <a:picLocks noChangeAspect="1"/>
          </p:cNvPicPr>
          <p:nvPr/>
        </p:nvPicPr>
        <p:blipFill>
          <a:blip r:embed="rId3"/>
          <a:stretch>
            <a:fillRect/>
          </a:stretch>
        </p:blipFill>
        <p:spPr>
          <a:xfrm>
            <a:off x="427431" y="3124745"/>
            <a:ext cx="5802091" cy="2498815"/>
          </a:xfrm>
          <a:prstGeom prst="rect">
            <a:avLst/>
          </a:prstGeom>
        </p:spPr>
      </p:pic>
      <p:sp>
        <p:nvSpPr>
          <p:cNvPr id="6" name="TextBox 5">
            <a:extLst>
              <a:ext uri="{FF2B5EF4-FFF2-40B4-BE49-F238E27FC236}">
                <a16:creationId xmlns:a16="http://schemas.microsoft.com/office/drawing/2014/main" id="{DC320F3F-C36F-9B91-216A-73AA2387FCB5}"/>
              </a:ext>
            </a:extLst>
          </p:cNvPr>
          <p:cNvSpPr txBox="1"/>
          <p:nvPr/>
        </p:nvSpPr>
        <p:spPr>
          <a:xfrm>
            <a:off x="6389909" y="3467998"/>
            <a:ext cx="5802091" cy="2031325"/>
          </a:xfrm>
          <a:prstGeom prst="rect">
            <a:avLst/>
          </a:prstGeom>
          <a:noFill/>
        </p:spPr>
        <p:txBody>
          <a:bodyPr wrap="square">
            <a:spAutoFit/>
          </a:bodyPr>
          <a:lstStyle/>
          <a:p>
            <a:pPr algn="just"/>
            <a:r>
              <a:rPr lang="en-US" sz="1800" dirty="0">
                <a:solidFill>
                  <a:srgbClr val="000000"/>
                </a:solidFill>
              </a:rPr>
              <a:t>In the figure, PC1 is attempting to acquire an IPv4 address from a DHCP server using a broadcast message. In this scenario, R1 is not configured as a DHCP server and does not forward the broadcast. Because the DHCP server is located on a different network, PC1 cannot receive an IP address using DHCP. DHCP relay must be configured to send these messages to the DHCP server.</a:t>
            </a:r>
          </a:p>
        </p:txBody>
      </p:sp>
    </p:spTree>
    <p:extLst>
      <p:ext uri="{BB962C8B-B14F-4D97-AF65-F5344CB8AC3E}">
        <p14:creationId xmlns:p14="http://schemas.microsoft.com/office/powerpoint/2010/main" val="1440511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700181" cy="442595"/>
          </a:xfrm>
        </p:spPr>
        <p:txBody>
          <a:bodyPr>
            <a:noAutofit/>
          </a:bodyPr>
          <a:lstStyle/>
          <a:p>
            <a:r>
              <a:rPr lang="en-US" sz="3200" dirty="0">
                <a:solidFill>
                  <a:schemeClr val="accent1">
                    <a:lumMod val="50000"/>
                  </a:schemeClr>
                </a:solidFill>
              </a:rPr>
              <a:t>DHCP: Relay Agents</a:t>
            </a:r>
            <a:endParaRPr lang="en-GB" sz="3200" dirty="0">
              <a:solidFill>
                <a:schemeClr val="accent1">
                  <a:lumMod val="50000"/>
                </a:schemeClr>
              </a:solidFill>
            </a:endParaRPr>
          </a:p>
        </p:txBody>
      </p:sp>
      <p:sp>
        <p:nvSpPr>
          <p:cNvPr id="3" name="Content Placeholder 2"/>
          <p:cNvSpPr>
            <a:spLocks noGrp="1"/>
          </p:cNvSpPr>
          <p:nvPr>
            <p:ph idx="1"/>
          </p:nvPr>
        </p:nvSpPr>
        <p:spPr>
          <a:xfrm>
            <a:off x="171468" y="511648"/>
            <a:ext cx="12020532" cy="2613217"/>
          </a:xfrm>
        </p:spPr>
        <p:txBody>
          <a:bodyPr>
            <a:noAutofit/>
          </a:bodyPr>
          <a:lstStyle/>
          <a:p>
            <a:pPr algn="just">
              <a:buFont typeface="Courier New" panose="02070309020205020404" pitchFamily="49" charset="0"/>
              <a:buChar char="o"/>
            </a:pPr>
            <a:r>
              <a:rPr lang="en-US" sz="1800" dirty="0">
                <a:solidFill>
                  <a:srgbClr val="000000"/>
                </a:solidFill>
              </a:rPr>
              <a:t>In a complex hierarchical network, enterprise </a:t>
            </a:r>
            <a:r>
              <a:rPr lang="en-US" sz="1800" b="1" dirty="0">
                <a:solidFill>
                  <a:srgbClr val="000000"/>
                </a:solidFill>
              </a:rPr>
              <a:t>servers are usually located centrally</a:t>
            </a:r>
            <a:r>
              <a:rPr lang="en-US" sz="1800" dirty="0">
                <a:solidFill>
                  <a:srgbClr val="000000"/>
                </a:solidFill>
              </a:rPr>
              <a:t>. </a:t>
            </a:r>
          </a:p>
          <a:p>
            <a:pPr algn="just">
              <a:buFont typeface="Courier New" panose="02070309020205020404" pitchFamily="49" charset="0"/>
              <a:buChar char="o"/>
            </a:pPr>
            <a:r>
              <a:rPr lang="en-US" sz="1800" dirty="0">
                <a:solidFill>
                  <a:srgbClr val="000000"/>
                </a:solidFill>
              </a:rPr>
              <a:t>These servers may provide DHCP, DNS, TFTP, and FTP services for the network. Network clients are not typically on the same subnet as those servers. In order to locate the servers and receive services, clients often use broadcast messages.</a:t>
            </a:r>
          </a:p>
          <a:p>
            <a:pPr algn="just">
              <a:buFont typeface="Courier New" panose="02070309020205020404" pitchFamily="49" charset="0"/>
              <a:buChar char="o"/>
            </a:pPr>
            <a:r>
              <a:rPr lang="en-GB" altLang="en-US" sz="1800" dirty="0"/>
              <a:t>Routers don’t pass broadcast packets and hence, DHCP Discovers, Requests, etc, don’t get forwarded across subnets</a:t>
            </a:r>
          </a:p>
          <a:p>
            <a:pPr algn="just">
              <a:buFont typeface="Courier New" panose="02070309020205020404" pitchFamily="49" charset="0"/>
              <a:buChar char="o"/>
            </a:pPr>
            <a:r>
              <a:rPr lang="en-GB" altLang="en-US" sz="1800" dirty="0"/>
              <a:t>Agents forward Requests across subnets through routers (don’t use broadcasts to do this)</a:t>
            </a:r>
          </a:p>
          <a:p>
            <a:pPr algn="just">
              <a:buFont typeface="Courier New" panose="02070309020205020404" pitchFamily="49" charset="0"/>
              <a:buChar char="o"/>
            </a:pPr>
            <a:r>
              <a:rPr lang="en-GB" altLang="en-US" sz="1800" b="1" i="1" dirty="0">
                <a:solidFill>
                  <a:schemeClr val="tx2"/>
                </a:solidFill>
              </a:rPr>
              <a:t>No need for DHCP servers for each subnet (and their backups)</a:t>
            </a:r>
          </a:p>
          <a:p>
            <a:pPr algn="just">
              <a:buFont typeface="Courier New" panose="02070309020205020404" pitchFamily="49" charset="0"/>
              <a:buChar char="o"/>
            </a:pPr>
            <a:r>
              <a:rPr lang="en-GB" altLang="en-US" sz="1800" dirty="0"/>
              <a:t>Provide fault tolerance by allowing DHCP servers on different subnets to cover for each other</a:t>
            </a:r>
          </a:p>
        </p:txBody>
      </p:sp>
      <p:sp>
        <p:nvSpPr>
          <p:cNvPr id="5" name="Line 5">
            <a:extLst>
              <a:ext uri="{FF2B5EF4-FFF2-40B4-BE49-F238E27FC236}">
                <a16:creationId xmlns:a16="http://schemas.microsoft.com/office/drawing/2014/main" id="{5884C4FE-5265-0F23-09C5-DBAC7BF4E27A}"/>
              </a:ext>
            </a:extLst>
          </p:cNvPr>
          <p:cNvSpPr>
            <a:spLocks noChangeShapeType="1"/>
          </p:cNvSpPr>
          <p:nvPr/>
        </p:nvSpPr>
        <p:spPr bwMode="auto">
          <a:xfrm>
            <a:off x="6735764" y="4011643"/>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7" name="Oval 6">
            <a:extLst>
              <a:ext uri="{FF2B5EF4-FFF2-40B4-BE49-F238E27FC236}">
                <a16:creationId xmlns:a16="http://schemas.microsoft.com/office/drawing/2014/main" id="{B427FF9B-86F9-2FF9-3503-D36468F12FC7}"/>
              </a:ext>
            </a:extLst>
          </p:cNvPr>
          <p:cNvSpPr>
            <a:spLocks noChangeArrowheads="1"/>
          </p:cNvSpPr>
          <p:nvPr/>
        </p:nvSpPr>
        <p:spPr bwMode="auto">
          <a:xfrm>
            <a:off x="4505325" y="31813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8" name="Picture 7" descr="Computer_DesktopComputerSansKeyboard01">
            <a:extLst>
              <a:ext uri="{FF2B5EF4-FFF2-40B4-BE49-F238E27FC236}">
                <a16:creationId xmlns:a16="http://schemas.microsoft.com/office/drawing/2014/main" id="{DDC264F9-13CE-ED5D-E136-8107BFF96A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7389" y="44148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Rackmount_Router01">
            <a:extLst>
              <a:ext uri="{FF2B5EF4-FFF2-40B4-BE49-F238E27FC236}">
                <a16:creationId xmlns:a16="http://schemas.microsoft.com/office/drawing/2014/main" id="{6B350C12-6E9F-BCDB-1B12-CCF1C35346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1789" y="3854481"/>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Oval 9">
            <a:extLst>
              <a:ext uri="{FF2B5EF4-FFF2-40B4-BE49-F238E27FC236}">
                <a16:creationId xmlns:a16="http://schemas.microsoft.com/office/drawing/2014/main" id="{25BBA892-7BEB-AFB0-9806-14FB8B754410}"/>
              </a:ext>
            </a:extLst>
          </p:cNvPr>
          <p:cNvSpPr>
            <a:spLocks noChangeArrowheads="1"/>
          </p:cNvSpPr>
          <p:nvPr/>
        </p:nvSpPr>
        <p:spPr bwMode="auto">
          <a:xfrm>
            <a:off x="9193213" y="31813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11" name="Picture 10" descr="Server01">
            <a:extLst>
              <a:ext uri="{FF2B5EF4-FFF2-40B4-BE49-F238E27FC236}">
                <a16:creationId xmlns:a16="http://schemas.microsoft.com/office/drawing/2014/main" id="{2E14801C-E84F-874B-1D30-4D7BFA62E5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1719" y="2920078"/>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AutoShape 11">
            <a:extLst>
              <a:ext uri="{FF2B5EF4-FFF2-40B4-BE49-F238E27FC236}">
                <a16:creationId xmlns:a16="http://schemas.microsoft.com/office/drawing/2014/main" id="{04FEFC94-BCB1-4B8D-A257-3823A75E5CBD}"/>
              </a:ext>
            </a:extLst>
          </p:cNvPr>
          <p:cNvSpPr>
            <a:spLocks noChangeArrowheads="1"/>
          </p:cNvSpPr>
          <p:nvPr/>
        </p:nvSpPr>
        <p:spPr bwMode="auto">
          <a:xfrm>
            <a:off x="10075545" y="2818350"/>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sp>
        <p:nvSpPr>
          <p:cNvPr id="13" name="AutoShape 12">
            <a:extLst>
              <a:ext uri="{FF2B5EF4-FFF2-40B4-BE49-F238E27FC236}">
                <a16:creationId xmlns:a16="http://schemas.microsoft.com/office/drawing/2014/main" id="{F0EB8D5C-0BA9-66A5-2937-186C7F66A7A7}"/>
              </a:ext>
            </a:extLst>
          </p:cNvPr>
          <p:cNvSpPr>
            <a:spLocks noChangeArrowheads="1"/>
          </p:cNvSpPr>
          <p:nvPr/>
        </p:nvSpPr>
        <p:spPr bwMode="auto">
          <a:xfrm>
            <a:off x="4451350"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14" name="Picture 13" descr="Server01">
            <a:extLst>
              <a:ext uri="{FF2B5EF4-FFF2-40B4-BE49-F238E27FC236}">
                <a16:creationId xmlns:a16="http://schemas.microsoft.com/office/drawing/2014/main" id="{8E48E4A0-767B-75D9-C09F-297A51D802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10675" y="274005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AutoShape 14">
            <a:extLst>
              <a:ext uri="{FF2B5EF4-FFF2-40B4-BE49-F238E27FC236}">
                <a16:creationId xmlns:a16="http://schemas.microsoft.com/office/drawing/2014/main" id="{BCBAED65-CECA-9619-8A01-C5C224B35B9A}"/>
              </a:ext>
            </a:extLst>
          </p:cNvPr>
          <p:cNvSpPr>
            <a:spLocks noChangeArrowheads="1"/>
          </p:cNvSpPr>
          <p:nvPr/>
        </p:nvSpPr>
        <p:spPr bwMode="auto">
          <a:xfrm>
            <a:off x="4214339" y="3080545"/>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16" name="Picture 15" descr="Computer_DesktopComputerSansKeyboard01">
            <a:extLst>
              <a:ext uri="{FF2B5EF4-FFF2-40B4-BE49-F238E27FC236}">
                <a16:creationId xmlns:a16="http://schemas.microsoft.com/office/drawing/2014/main" id="{9B2C31EB-980E-135F-4103-A6B36C19C4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44148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AutoShape 16">
            <a:extLst>
              <a:ext uri="{FF2B5EF4-FFF2-40B4-BE49-F238E27FC236}">
                <a16:creationId xmlns:a16="http://schemas.microsoft.com/office/drawing/2014/main" id="{3B08FCD9-4401-9512-CF43-81D0CAAF20E8}"/>
              </a:ext>
            </a:extLst>
          </p:cNvPr>
          <p:cNvSpPr>
            <a:spLocks noChangeArrowheads="1"/>
          </p:cNvSpPr>
          <p:nvPr/>
        </p:nvSpPr>
        <p:spPr bwMode="auto">
          <a:xfrm>
            <a:off x="6049963"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18" name="Picture 17" descr="Computer_DesktopComputerSansKeyboard01">
            <a:extLst>
              <a:ext uri="{FF2B5EF4-FFF2-40B4-BE49-F238E27FC236}">
                <a16:creationId xmlns:a16="http://schemas.microsoft.com/office/drawing/2014/main" id="{CB280A5D-1571-7D66-1B55-D680420B93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0675" y="44148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AutoShape 18">
            <a:extLst>
              <a:ext uri="{FF2B5EF4-FFF2-40B4-BE49-F238E27FC236}">
                <a16:creationId xmlns:a16="http://schemas.microsoft.com/office/drawing/2014/main" id="{6699F3AC-47F2-640E-DF82-9460EF69D9CC}"/>
              </a:ext>
            </a:extLst>
          </p:cNvPr>
          <p:cNvSpPr>
            <a:spLocks noChangeArrowheads="1"/>
          </p:cNvSpPr>
          <p:nvPr/>
        </p:nvSpPr>
        <p:spPr bwMode="auto">
          <a:xfrm>
            <a:off x="9164638"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20" name="Picture 19" descr="Computer_DesktopComputerSansKeyboard01">
            <a:extLst>
              <a:ext uri="{FF2B5EF4-FFF2-40B4-BE49-F238E27FC236}">
                <a16:creationId xmlns:a16="http://schemas.microsoft.com/office/drawing/2014/main" id="{8812B2AD-8C13-1854-BDD2-EE79A82232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09289" y="44148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AutoShape 20">
            <a:extLst>
              <a:ext uri="{FF2B5EF4-FFF2-40B4-BE49-F238E27FC236}">
                <a16:creationId xmlns:a16="http://schemas.microsoft.com/office/drawing/2014/main" id="{1608BB60-1E3D-2C18-4D96-54E9BB6F456A}"/>
              </a:ext>
            </a:extLst>
          </p:cNvPr>
          <p:cNvSpPr>
            <a:spLocks noChangeArrowheads="1"/>
          </p:cNvSpPr>
          <p:nvPr/>
        </p:nvSpPr>
        <p:spPr bwMode="auto">
          <a:xfrm>
            <a:off x="10763250"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sp>
        <p:nvSpPr>
          <p:cNvPr id="22" name="AutoShape 21">
            <a:extLst>
              <a:ext uri="{FF2B5EF4-FFF2-40B4-BE49-F238E27FC236}">
                <a16:creationId xmlns:a16="http://schemas.microsoft.com/office/drawing/2014/main" id="{F18504D1-E785-6413-0525-FE428A5CD66B}"/>
              </a:ext>
            </a:extLst>
          </p:cNvPr>
          <p:cNvSpPr>
            <a:spLocks noChangeArrowheads="1"/>
          </p:cNvSpPr>
          <p:nvPr/>
        </p:nvSpPr>
        <p:spPr bwMode="auto">
          <a:xfrm>
            <a:off x="7310439" y="4318031"/>
            <a:ext cx="1381125" cy="69056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Routers</a:t>
            </a:r>
          </a:p>
          <a:p>
            <a:pPr>
              <a:lnSpc>
                <a:spcPct val="85000"/>
              </a:lnSpc>
            </a:pPr>
            <a:r>
              <a:rPr lang="en-US" altLang="en-US" sz="1600">
                <a:latin typeface="Arial Narrow" panose="020B0606020202030204" pitchFamily="34" charset="0"/>
              </a:rPr>
              <a:t>Non-RFC 1542 Compliant</a:t>
            </a:r>
          </a:p>
        </p:txBody>
      </p:sp>
      <p:sp>
        <p:nvSpPr>
          <p:cNvPr id="23" name="AutoShape 22">
            <a:extLst>
              <a:ext uri="{FF2B5EF4-FFF2-40B4-BE49-F238E27FC236}">
                <a16:creationId xmlns:a16="http://schemas.microsoft.com/office/drawing/2014/main" id="{B0D1C294-9112-24A9-3CC3-D2750D471A56}"/>
              </a:ext>
            </a:extLst>
          </p:cNvPr>
          <p:cNvSpPr>
            <a:spLocks noChangeArrowheads="1"/>
          </p:cNvSpPr>
          <p:nvPr/>
        </p:nvSpPr>
        <p:spPr bwMode="auto">
          <a:xfrm>
            <a:off x="6794501" y="3106965"/>
            <a:ext cx="2357438" cy="385763"/>
          </a:xfrm>
          <a:prstGeom prst="leftRightArrow">
            <a:avLst>
              <a:gd name="adj1" fmla="val 66519"/>
              <a:gd name="adj2" fmla="val 60489"/>
            </a:avLst>
          </a:prstGeom>
          <a:solidFill>
            <a:srgbClr val="FF0000">
              <a:alpha val="75000"/>
            </a:srgbClr>
          </a:solidFill>
          <a:ln w="9525" algn="ctr">
            <a:noFill/>
            <a:miter lim="800000"/>
            <a:headEnd/>
            <a:tailEnd/>
          </a:ln>
          <a:effectLst/>
        </p:spPr>
        <p:txBody>
          <a:bodyPr wrap="none" anchor="ctr"/>
          <a:lstStyle/>
          <a:p>
            <a:pPr algn="ctr">
              <a:defRPr/>
            </a:pPr>
            <a:r>
              <a:rPr lang="en-US">
                <a:effectLst>
                  <a:outerShdw blurRad="38100" dist="38100" dir="2700000" algn="tl">
                    <a:srgbClr val="000000"/>
                  </a:outerShdw>
                </a:effectLst>
                <a:latin typeface="Arial Narrow" pitchFamily="34" charset="0"/>
              </a:rPr>
              <a:t>Unicast</a:t>
            </a:r>
          </a:p>
        </p:txBody>
      </p:sp>
      <p:sp>
        <p:nvSpPr>
          <p:cNvPr id="24" name="Text Box 23">
            <a:extLst>
              <a:ext uri="{FF2B5EF4-FFF2-40B4-BE49-F238E27FC236}">
                <a16:creationId xmlns:a16="http://schemas.microsoft.com/office/drawing/2014/main" id="{BF2DAC57-C343-059D-6F90-8CE856D48768}"/>
              </a:ext>
            </a:extLst>
          </p:cNvPr>
          <p:cNvSpPr txBox="1">
            <a:spLocks noChangeArrowheads="1"/>
          </p:cNvSpPr>
          <p:nvPr/>
        </p:nvSpPr>
        <p:spPr bwMode="auto">
          <a:xfrm>
            <a:off x="5037139" y="35465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25" name="Text Box 24">
            <a:extLst>
              <a:ext uri="{FF2B5EF4-FFF2-40B4-BE49-F238E27FC236}">
                <a16:creationId xmlns:a16="http://schemas.microsoft.com/office/drawing/2014/main" id="{F3AA3DFF-9F39-3DD4-218A-AFAF6C8C053C}"/>
              </a:ext>
            </a:extLst>
          </p:cNvPr>
          <p:cNvSpPr txBox="1">
            <a:spLocks noChangeArrowheads="1"/>
          </p:cNvSpPr>
          <p:nvPr/>
        </p:nvSpPr>
        <p:spPr bwMode="auto">
          <a:xfrm>
            <a:off x="4503739" y="39084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Subnet A</a:t>
            </a:r>
          </a:p>
        </p:txBody>
      </p:sp>
      <p:sp>
        <p:nvSpPr>
          <p:cNvPr id="26" name="Text Box 25">
            <a:extLst>
              <a:ext uri="{FF2B5EF4-FFF2-40B4-BE49-F238E27FC236}">
                <a16:creationId xmlns:a16="http://schemas.microsoft.com/office/drawing/2014/main" id="{C25E80EC-838A-F849-7965-357E266AB495}"/>
              </a:ext>
            </a:extLst>
          </p:cNvPr>
          <p:cNvSpPr txBox="1">
            <a:spLocks noChangeArrowheads="1"/>
          </p:cNvSpPr>
          <p:nvPr/>
        </p:nvSpPr>
        <p:spPr bwMode="auto">
          <a:xfrm>
            <a:off x="10518776" y="39084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sp>
        <p:nvSpPr>
          <p:cNvPr id="27" name="Text Box 26">
            <a:extLst>
              <a:ext uri="{FF2B5EF4-FFF2-40B4-BE49-F238E27FC236}">
                <a16:creationId xmlns:a16="http://schemas.microsoft.com/office/drawing/2014/main" id="{71E2F855-ADE9-0C0E-974A-694F70DFDA22}"/>
              </a:ext>
            </a:extLst>
          </p:cNvPr>
          <p:cNvSpPr txBox="1">
            <a:spLocks noChangeArrowheads="1"/>
          </p:cNvSpPr>
          <p:nvPr/>
        </p:nvSpPr>
        <p:spPr bwMode="auto">
          <a:xfrm>
            <a:off x="9840914" y="35465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28" name="Oval 27">
            <a:extLst>
              <a:ext uri="{FF2B5EF4-FFF2-40B4-BE49-F238E27FC236}">
                <a16:creationId xmlns:a16="http://schemas.microsoft.com/office/drawing/2014/main" id="{21623DC4-72ED-727E-64DE-758D34B7A995}"/>
              </a:ext>
            </a:extLst>
          </p:cNvPr>
          <p:cNvSpPr>
            <a:spLocks noChangeArrowheads="1"/>
          </p:cNvSpPr>
          <p:nvPr/>
        </p:nvSpPr>
        <p:spPr bwMode="auto">
          <a:xfrm>
            <a:off x="6188075" y="34909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9" name="Oval 28">
            <a:extLst>
              <a:ext uri="{FF2B5EF4-FFF2-40B4-BE49-F238E27FC236}">
                <a16:creationId xmlns:a16="http://schemas.microsoft.com/office/drawing/2014/main" id="{F99D4197-60FF-B403-D441-D5B0ABE1A18C}"/>
              </a:ext>
            </a:extLst>
          </p:cNvPr>
          <p:cNvSpPr>
            <a:spLocks noChangeArrowheads="1"/>
          </p:cNvSpPr>
          <p:nvPr/>
        </p:nvSpPr>
        <p:spPr bwMode="auto">
          <a:xfrm>
            <a:off x="6270626" y="3573494"/>
            <a:ext cx="322263"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0" name="Oval 29">
            <a:extLst>
              <a:ext uri="{FF2B5EF4-FFF2-40B4-BE49-F238E27FC236}">
                <a16:creationId xmlns:a16="http://schemas.microsoft.com/office/drawing/2014/main" id="{1A455C8B-0A95-B250-F52E-19DF815E29F0}"/>
              </a:ext>
            </a:extLst>
          </p:cNvPr>
          <p:cNvSpPr>
            <a:spLocks noChangeArrowheads="1"/>
          </p:cNvSpPr>
          <p:nvPr/>
        </p:nvSpPr>
        <p:spPr bwMode="auto">
          <a:xfrm>
            <a:off x="6348414" y="36512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1" name="Oval 30">
            <a:extLst>
              <a:ext uri="{FF2B5EF4-FFF2-40B4-BE49-F238E27FC236}">
                <a16:creationId xmlns:a16="http://schemas.microsoft.com/office/drawing/2014/main" id="{D28B6F13-ACF0-4494-076A-AD370E0C1810}"/>
              </a:ext>
            </a:extLst>
          </p:cNvPr>
          <p:cNvSpPr>
            <a:spLocks noChangeArrowheads="1"/>
          </p:cNvSpPr>
          <p:nvPr/>
        </p:nvSpPr>
        <p:spPr bwMode="auto">
          <a:xfrm>
            <a:off x="9266238" y="34909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2" name="Oval 31">
            <a:extLst>
              <a:ext uri="{FF2B5EF4-FFF2-40B4-BE49-F238E27FC236}">
                <a16:creationId xmlns:a16="http://schemas.microsoft.com/office/drawing/2014/main" id="{58A05A2A-AF28-788F-80F5-D4A01ACD962F}"/>
              </a:ext>
            </a:extLst>
          </p:cNvPr>
          <p:cNvSpPr>
            <a:spLocks noChangeArrowheads="1"/>
          </p:cNvSpPr>
          <p:nvPr/>
        </p:nvSpPr>
        <p:spPr bwMode="auto">
          <a:xfrm>
            <a:off x="9348788" y="3573494"/>
            <a:ext cx="322262"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3" name="Oval 32">
            <a:extLst>
              <a:ext uri="{FF2B5EF4-FFF2-40B4-BE49-F238E27FC236}">
                <a16:creationId xmlns:a16="http://schemas.microsoft.com/office/drawing/2014/main" id="{73011052-09C7-DBC7-0459-127AB73C8BF3}"/>
              </a:ext>
            </a:extLst>
          </p:cNvPr>
          <p:cNvSpPr>
            <a:spLocks noChangeArrowheads="1"/>
          </p:cNvSpPr>
          <p:nvPr/>
        </p:nvSpPr>
        <p:spPr bwMode="auto">
          <a:xfrm>
            <a:off x="9426576" y="36512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pic>
        <p:nvPicPr>
          <p:cNvPr id="34" name="Picture 33" descr="Rackmount_Router01">
            <a:extLst>
              <a:ext uri="{FF2B5EF4-FFF2-40B4-BE49-F238E27FC236}">
                <a16:creationId xmlns:a16="http://schemas.microsoft.com/office/drawing/2014/main" id="{81584B57-6594-EEA2-F859-7F98EBFA5B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5839" y="3864006"/>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 name="Rectangle 34">
            <a:extLst>
              <a:ext uri="{FF2B5EF4-FFF2-40B4-BE49-F238E27FC236}">
                <a16:creationId xmlns:a16="http://schemas.microsoft.com/office/drawing/2014/main" id="{40BE7CAB-6B02-C54A-4BE7-F779A4A5C192}"/>
              </a:ext>
            </a:extLst>
          </p:cNvPr>
          <p:cNvSpPr/>
          <p:nvPr/>
        </p:nvSpPr>
        <p:spPr>
          <a:xfrm>
            <a:off x="147972" y="3784250"/>
            <a:ext cx="3690605" cy="1338828"/>
          </a:xfrm>
          <a:prstGeom prst="rect">
            <a:avLst/>
          </a:prstGeom>
        </p:spPr>
        <p:txBody>
          <a:bodyPr wrap="square">
            <a:spAutoFit/>
          </a:bodyPr>
          <a:lstStyle/>
          <a:p>
            <a:pPr algn="just">
              <a:lnSpc>
                <a:spcPct val="90000"/>
              </a:lnSpc>
              <a:spcBef>
                <a:spcPct val="40000"/>
              </a:spcBef>
              <a:buClr>
                <a:srgbClr val="8DACD0"/>
              </a:buClr>
              <a:buSzPct val="70000"/>
            </a:pPr>
            <a:r>
              <a:rPr lang="en-US" altLang="en-US" b="1" i="1" dirty="0">
                <a:latin typeface="Arial Narrow" panose="020B0606020202030204" pitchFamily="34" charset="0"/>
              </a:rPr>
              <a:t>A DHCP relay agent is a computer or router configured to listen for DHCP/BOOTP broadcasts from DHCP clients and then relay those messages to DCHP servers on different subnets </a:t>
            </a:r>
          </a:p>
        </p:txBody>
      </p:sp>
    </p:spTree>
    <p:extLst>
      <p:ext uri="{BB962C8B-B14F-4D97-AF65-F5344CB8AC3E}">
        <p14:creationId xmlns:p14="http://schemas.microsoft.com/office/powerpoint/2010/main" val="46287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0"/>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29"/>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28"/>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grpId="0" nodeType="afterEffect">
                                  <p:stCondLst>
                                    <p:cond delay="0"/>
                                  </p:stCondLst>
                                  <p:childTnLst>
                                    <p:set>
                                      <p:cBhvr>
                                        <p:cTn id="15" dur="1" fill="hold">
                                          <p:stCondLst>
                                            <p:cond delay="499"/>
                                          </p:stCondLst>
                                        </p:cTn>
                                        <p:tgtEl>
                                          <p:spTgt spid="33"/>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grpId="0" nodeType="afterEffect">
                                  <p:stCondLst>
                                    <p:cond delay="0"/>
                                  </p:stCondLst>
                                  <p:childTnLst>
                                    <p:set>
                                      <p:cBhvr>
                                        <p:cTn id="18" dur="1" fill="hold">
                                          <p:stCondLst>
                                            <p:cond delay="499"/>
                                          </p:stCondLst>
                                        </p:cTn>
                                        <p:tgtEl>
                                          <p:spTgt spid="32"/>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grpId="0" nodeType="afterEffect">
                                  <p:stCondLst>
                                    <p:cond delay="0"/>
                                  </p:stCondLst>
                                  <p:childTnLst>
                                    <p:set>
                                      <p:cBhvr>
                                        <p:cTn id="21" dur="1" fill="hold">
                                          <p:stCondLst>
                                            <p:cond delay="499"/>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9" grpId="0" animBg="1"/>
      <p:bldP spid="30" grpId="0" animBg="1"/>
      <p:bldP spid="31" grpId="0" animBg="1"/>
      <p:bldP spid="32" grpId="0" animBg="1"/>
      <p:bldP spid="3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7" y="2566878"/>
            <a:ext cx="5214654" cy="1143000"/>
          </a:xfrm>
        </p:spPr>
        <p:txBody>
          <a:bodyPr>
            <a:noAutofit/>
          </a:bodyPr>
          <a:lstStyle/>
          <a:p>
            <a:pPr algn="l"/>
            <a:r>
              <a:rPr lang="en-US" sz="3200" dirty="0">
                <a:solidFill>
                  <a:schemeClr val="accent1">
                    <a:lumMod val="50000"/>
                  </a:schemeClr>
                </a:solidFill>
              </a:rPr>
              <a:t>DHCP: Relay Agents</a:t>
            </a:r>
            <a:endParaRPr lang="en-GB" sz="3200" dirty="0">
              <a:solidFill>
                <a:schemeClr val="accent1">
                  <a:lumMod val="50000"/>
                </a:schemeClr>
              </a:solidFill>
            </a:endParaRPr>
          </a:p>
        </p:txBody>
      </p:sp>
      <p:sp>
        <p:nvSpPr>
          <p:cNvPr id="33" name="Line 3"/>
          <p:cNvSpPr>
            <a:spLocks noChangeShapeType="1"/>
          </p:cNvSpPr>
          <p:nvPr/>
        </p:nvSpPr>
        <p:spPr bwMode="auto">
          <a:xfrm>
            <a:off x="7239234" y="579964"/>
            <a:ext cx="2236787"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4" name="Line 4"/>
          <p:cNvSpPr>
            <a:spLocks noChangeShapeType="1"/>
          </p:cNvSpPr>
          <p:nvPr/>
        </p:nvSpPr>
        <p:spPr bwMode="auto">
          <a:xfrm flipH="1">
            <a:off x="7148745" y="786339"/>
            <a:ext cx="2236788"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5" name="AutoShape 5"/>
          <p:cNvSpPr>
            <a:spLocks noChangeArrowheads="1"/>
          </p:cNvSpPr>
          <p:nvPr/>
        </p:nvSpPr>
        <p:spPr bwMode="auto">
          <a:xfrm>
            <a:off x="7461484" y="1795990"/>
            <a:ext cx="1895475" cy="5365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36" name="Line 6"/>
          <p:cNvSpPr>
            <a:spLocks noChangeShapeType="1"/>
          </p:cNvSpPr>
          <p:nvPr/>
        </p:nvSpPr>
        <p:spPr bwMode="auto">
          <a:xfrm>
            <a:off x="7116996" y="1416576"/>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37" name="Oval 7"/>
          <p:cNvSpPr>
            <a:spLocks noChangeArrowheads="1"/>
          </p:cNvSpPr>
          <p:nvPr/>
        </p:nvSpPr>
        <p:spPr bwMode="auto">
          <a:xfrm>
            <a:off x="4950058"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38" name="Picture 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35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9"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5196" y="1272115"/>
            <a:ext cx="917575"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6584" y="32437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AutoShape 11"/>
          <p:cNvSpPr>
            <a:spLocks noChangeArrowheads="1"/>
          </p:cNvSpPr>
          <p:nvPr/>
        </p:nvSpPr>
        <p:spPr bwMode="auto">
          <a:xfrm>
            <a:off x="5127859" y="1942039"/>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42" name="AutoShape 12"/>
          <p:cNvSpPr>
            <a:spLocks noChangeArrowheads="1"/>
          </p:cNvSpPr>
          <p:nvPr/>
        </p:nvSpPr>
        <p:spPr bwMode="auto">
          <a:xfrm>
            <a:off x="4691296" y="378352"/>
            <a:ext cx="1597025" cy="303213"/>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43"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7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AutoShape 14"/>
          <p:cNvSpPr>
            <a:spLocks noChangeArrowheads="1"/>
          </p:cNvSpPr>
          <p:nvPr/>
        </p:nvSpPr>
        <p:spPr bwMode="auto">
          <a:xfrm>
            <a:off x="6070834" y="17626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45" name="Oval 15"/>
          <p:cNvSpPr>
            <a:spLocks noChangeArrowheads="1"/>
          </p:cNvSpPr>
          <p:nvPr/>
        </p:nvSpPr>
        <p:spPr bwMode="auto">
          <a:xfrm>
            <a:off x="9476020"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46" name="AutoShape 16"/>
          <p:cNvSpPr>
            <a:spLocks noChangeArrowheads="1"/>
          </p:cNvSpPr>
          <p:nvPr/>
        </p:nvSpPr>
        <p:spPr bwMode="auto">
          <a:xfrm>
            <a:off x="10390420" y="378352"/>
            <a:ext cx="1252538" cy="30321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47" name="Picture 17"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9370" y="32437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1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92095" y="1473726"/>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AutoShape 19"/>
          <p:cNvSpPr>
            <a:spLocks noChangeArrowheads="1"/>
          </p:cNvSpPr>
          <p:nvPr/>
        </p:nvSpPr>
        <p:spPr bwMode="auto">
          <a:xfrm>
            <a:off x="10220559" y="18261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sp>
        <p:nvSpPr>
          <p:cNvPr id="50" name="Oval 20"/>
          <p:cNvSpPr>
            <a:spLocks noChangeArrowheads="1"/>
          </p:cNvSpPr>
          <p:nvPr/>
        </p:nvSpPr>
        <p:spPr bwMode="auto">
          <a:xfrm>
            <a:off x="5138970" y="1240364"/>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1" name="Oval 21"/>
          <p:cNvSpPr>
            <a:spLocks noChangeArrowheads="1"/>
          </p:cNvSpPr>
          <p:nvPr/>
        </p:nvSpPr>
        <p:spPr bwMode="auto">
          <a:xfrm>
            <a:off x="5221521" y="1322914"/>
            <a:ext cx="322263"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2" name="Oval 22"/>
          <p:cNvSpPr>
            <a:spLocks noChangeArrowheads="1"/>
          </p:cNvSpPr>
          <p:nvPr/>
        </p:nvSpPr>
        <p:spPr bwMode="auto">
          <a:xfrm>
            <a:off x="5299309" y="140070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3" name="Oval 23"/>
          <p:cNvSpPr>
            <a:spLocks noChangeArrowheads="1"/>
          </p:cNvSpPr>
          <p:nvPr/>
        </p:nvSpPr>
        <p:spPr bwMode="auto">
          <a:xfrm>
            <a:off x="6102583" y="868889"/>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4" name="Oval 24"/>
          <p:cNvSpPr>
            <a:spLocks noChangeArrowheads="1"/>
          </p:cNvSpPr>
          <p:nvPr/>
        </p:nvSpPr>
        <p:spPr bwMode="auto">
          <a:xfrm>
            <a:off x="6185133" y="951439"/>
            <a:ext cx="322262"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5" name="Oval 25"/>
          <p:cNvSpPr>
            <a:spLocks noChangeArrowheads="1"/>
          </p:cNvSpPr>
          <p:nvPr/>
        </p:nvSpPr>
        <p:spPr bwMode="auto">
          <a:xfrm>
            <a:off x="6262921" y="1029227"/>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6" name="Group 26"/>
          <p:cNvGrpSpPr>
            <a:grpSpLocks/>
          </p:cNvGrpSpPr>
          <p:nvPr/>
        </p:nvGrpSpPr>
        <p:grpSpPr bwMode="auto">
          <a:xfrm>
            <a:off x="4669071" y="324376"/>
            <a:ext cx="7223125" cy="4979988"/>
            <a:chOff x="576" y="784"/>
            <a:chExt cx="4550" cy="3137"/>
          </a:xfrm>
        </p:grpSpPr>
        <p:sp>
          <p:nvSpPr>
            <p:cNvPr id="57" name="AutoShape 27"/>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8" name="Group 28"/>
            <p:cNvGrpSpPr>
              <a:grpSpLocks/>
            </p:cNvGrpSpPr>
            <p:nvPr/>
          </p:nvGrpSpPr>
          <p:grpSpPr bwMode="auto">
            <a:xfrm>
              <a:off x="590" y="784"/>
              <a:ext cx="4490" cy="1265"/>
              <a:chOff x="590" y="784"/>
              <a:chExt cx="4490" cy="1265"/>
            </a:xfrm>
          </p:grpSpPr>
          <p:sp>
            <p:nvSpPr>
              <p:cNvPr id="59" name="AutoShape 29"/>
              <p:cNvSpPr>
                <a:spLocks noChangeArrowheads="1"/>
              </p:cNvSpPr>
              <p:nvPr/>
            </p:nvSpPr>
            <p:spPr bwMode="auto">
              <a:xfrm>
                <a:off x="2335" y="1711"/>
                <a:ext cx="1194" cy="33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60" name="Line 30"/>
              <p:cNvSpPr>
                <a:spLocks noChangeShapeType="1"/>
              </p:cNvSpPr>
              <p:nvPr/>
            </p:nvSpPr>
            <p:spPr bwMode="auto">
              <a:xfrm>
                <a:off x="2118" y="1472"/>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31"/>
              <p:cNvSpPr>
                <a:spLocks noChangeArrowheads="1"/>
              </p:cNvSpPr>
              <p:nvPr/>
            </p:nvSpPr>
            <p:spPr bwMode="auto">
              <a:xfrm>
                <a:off x="753"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62"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6" y="1381"/>
                <a:ext cx="578" cy="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 name="Picture 34"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 name="AutoShape 35"/>
              <p:cNvSpPr>
                <a:spLocks noChangeArrowheads="1"/>
              </p:cNvSpPr>
              <p:nvPr/>
            </p:nvSpPr>
            <p:spPr bwMode="auto">
              <a:xfrm>
                <a:off x="865" y="1803"/>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66" name="AutoShape 36"/>
              <p:cNvSpPr>
                <a:spLocks noChangeArrowheads="1"/>
              </p:cNvSpPr>
              <p:nvPr/>
            </p:nvSpPr>
            <p:spPr bwMode="auto">
              <a:xfrm>
                <a:off x="590" y="818"/>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67" name="Picture 3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5"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 name="AutoShape 38"/>
              <p:cNvSpPr>
                <a:spLocks noChangeArrowheads="1"/>
              </p:cNvSpPr>
              <p:nvPr/>
            </p:nvSpPr>
            <p:spPr bwMode="auto">
              <a:xfrm>
                <a:off x="1459" y="169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98" name="Oval 39"/>
              <p:cNvSpPr>
                <a:spLocks noChangeArrowheads="1"/>
              </p:cNvSpPr>
              <p:nvPr/>
            </p:nvSpPr>
            <p:spPr bwMode="auto">
              <a:xfrm>
                <a:off x="3604"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99" name="AutoShape 40"/>
              <p:cNvSpPr>
                <a:spLocks noChangeArrowheads="1"/>
              </p:cNvSpPr>
              <p:nvPr/>
            </p:nvSpPr>
            <p:spPr bwMode="auto">
              <a:xfrm>
                <a:off x="4180" y="818"/>
                <a:ext cx="789"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0" name="Picture 41"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4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2"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 name="AutoShape 43"/>
              <p:cNvSpPr>
                <a:spLocks noChangeArrowheads="1"/>
              </p:cNvSpPr>
              <p:nvPr/>
            </p:nvSpPr>
            <p:spPr bwMode="auto">
              <a:xfrm>
                <a:off x="4073" y="173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grpSp>
      </p:grpSp>
      <p:grpSp>
        <p:nvGrpSpPr>
          <p:cNvPr id="103" name="Group 44"/>
          <p:cNvGrpSpPr>
            <a:grpSpLocks/>
          </p:cNvGrpSpPr>
          <p:nvPr/>
        </p:nvGrpSpPr>
        <p:grpSpPr bwMode="auto">
          <a:xfrm>
            <a:off x="5429483" y="2508777"/>
            <a:ext cx="6234112" cy="327025"/>
            <a:chOff x="914" y="2208"/>
            <a:chExt cx="3854" cy="206"/>
          </a:xfrm>
        </p:grpSpPr>
        <p:sp>
          <p:nvSpPr>
            <p:cNvPr id="104" name="AutoShape 45"/>
            <p:cNvSpPr>
              <a:spLocks noChangeArrowheads="1"/>
            </p:cNvSpPr>
            <p:nvPr/>
          </p:nvSpPr>
          <p:spPr bwMode="auto">
            <a:xfrm>
              <a:off x="998" y="2208"/>
              <a:ext cx="3770" cy="206"/>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DHCPDISCOVER packet</a:t>
              </a:r>
            </a:p>
          </p:txBody>
        </p:sp>
        <p:sp>
          <p:nvSpPr>
            <p:cNvPr id="105" name="AutoShape 46"/>
            <p:cNvSpPr>
              <a:spLocks noChangeArrowheads="1"/>
            </p:cNvSpPr>
            <p:nvPr/>
          </p:nvSpPr>
          <p:spPr bwMode="auto">
            <a:xfrm>
              <a:off x="914" y="22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1</a:t>
              </a:r>
            </a:p>
          </p:txBody>
        </p:sp>
      </p:grpSp>
      <p:grpSp>
        <p:nvGrpSpPr>
          <p:cNvPr id="106" name="Group 47"/>
          <p:cNvGrpSpPr>
            <a:grpSpLocks/>
          </p:cNvGrpSpPr>
          <p:nvPr/>
        </p:nvGrpSpPr>
        <p:grpSpPr bwMode="auto">
          <a:xfrm>
            <a:off x="5429483" y="2886602"/>
            <a:ext cx="6234112" cy="328613"/>
            <a:chOff x="914" y="2429"/>
            <a:chExt cx="3854" cy="207"/>
          </a:xfrm>
        </p:grpSpPr>
        <p:sp>
          <p:nvSpPr>
            <p:cNvPr id="107" name="AutoShape 48"/>
            <p:cNvSpPr>
              <a:spLocks noChangeArrowheads="1"/>
            </p:cNvSpPr>
            <p:nvPr/>
          </p:nvSpPr>
          <p:spPr bwMode="auto">
            <a:xfrm>
              <a:off x="998" y="2429"/>
              <a:ext cx="3770" cy="207"/>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DHCPDISCOVER message to the DHCP server</a:t>
              </a:r>
            </a:p>
          </p:txBody>
        </p:sp>
        <p:sp>
          <p:nvSpPr>
            <p:cNvPr id="108" name="AutoShape 49"/>
            <p:cNvSpPr>
              <a:spLocks noChangeArrowheads="1"/>
            </p:cNvSpPr>
            <p:nvPr/>
          </p:nvSpPr>
          <p:spPr bwMode="auto">
            <a:xfrm>
              <a:off x="914" y="2439"/>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2</a:t>
              </a:r>
            </a:p>
          </p:txBody>
        </p:sp>
      </p:grpSp>
      <p:grpSp>
        <p:nvGrpSpPr>
          <p:cNvPr id="109" name="Group 50"/>
          <p:cNvGrpSpPr>
            <a:grpSpLocks/>
          </p:cNvGrpSpPr>
          <p:nvPr/>
        </p:nvGrpSpPr>
        <p:grpSpPr bwMode="auto">
          <a:xfrm>
            <a:off x="5429483" y="3267602"/>
            <a:ext cx="6234112" cy="327025"/>
            <a:chOff x="914" y="2692"/>
            <a:chExt cx="3854" cy="206"/>
          </a:xfrm>
        </p:grpSpPr>
        <p:sp>
          <p:nvSpPr>
            <p:cNvPr id="110" name="AutoShape 51"/>
            <p:cNvSpPr>
              <a:spLocks noChangeArrowheads="1"/>
            </p:cNvSpPr>
            <p:nvPr/>
          </p:nvSpPr>
          <p:spPr bwMode="auto">
            <a:xfrm>
              <a:off x="998" y="2692"/>
              <a:ext cx="3770" cy="206"/>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DHCPOFFER message to the DHCP relay agent</a:t>
              </a:r>
            </a:p>
          </p:txBody>
        </p:sp>
        <p:sp>
          <p:nvSpPr>
            <p:cNvPr id="111" name="AutoShape 52"/>
            <p:cNvSpPr>
              <a:spLocks noChangeArrowheads="1"/>
            </p:cNvSpPr>
            <p:nvPr/>
          </p:nvSpPr>
          <p:spPr bwMode="auto">
            <a:xfrm>
              <a:off x="914" y="27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3</a:t>
              </a:r>
            </a:p>
          </p:txBody>
        </p:sp>
      </p:grpSp>
      <p:grpSp>
        <p:nvGrpSpPr>
          <p:cNvPr id="112" name="Group 53"/>
          <p:cNvGrpSpPr>
            <a:grpSpLocks/>
          </p:cNvGrpSpPr>
          <p:nvPr/>
        </p:nvGrpSpPr>
        <p:grpSpPr bwMode="auto">
          <a:xfrm>
            <a:off x="5429483" y="3645427"/>
            <a:ext cx="6234112" cy="328613"/>
            <a:chOff x="914" y="2913"/>
            <a:chExt cx="3854" cy="207"/>
          </a:xfrm>
        </p:grpSpPr>
        <p:sp>
          <p:nvSpPr>
            <p:cNvPr id="113" name="AutoShape 54"/>
            <p:cNvSpPr>
              <a:spLocks noChangeArrowheads="1"/>
            </p:cNvSpPr>
            <p:nvPr/>
          </p:nvSpPr>
          <p:spPr bwMode="auto">
            <a:xfrm>
              <a:off x="998" y="2913"/>
              <a:ext cx="3770" cy="207"/>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DHCPOFFER packet</a:t>
              </a:r>
            </a:p>
          </p:txBody>
        </p:sp>
        <p:sp>
          <p:nvSpPr>
            <p:cNvPr id="114" name="AutoShape 55"/>
            <p:cNvSpPr>
              <a:spLocks noChangeArrowheads="1"/>
            </p:cNvSpPr>
            <p:nvPr/>
          </p:nvSpPr>
          <p:spPr bwMode="auto">
            <a:xfrm>
              <a:off x="914" y="29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4</a:t>
              </a:r>
            </a:p>
          </p:txBody>
        </p:sp>
      </p:grpSp>
      <p:grpSp>
        <p:nvGrpSpPr>
          <p:cNvPr id="115" name="Group 56"/>
          <p:cNvGrpSpPr>
            <a:grpSpLocks/>
          </p:cNvGrpSpPr>
          <p:nvPr/>
        </p:nvGrpSpPr>
        <p:grpSpPr bwMode="auto">
          <a:xfrm>
            <a:off x="5429483" y="4026427"/>
            <a:ext cx="6234112" cy="327025"/>
            <a:chOff x="914" y="3176"/>
            <a:chExt cx="3854" cy="206"/>
          </a:xfrm>
        </p:grpSpPr>
        <p:sp>
          <p:nvSpPr>
            <p:cNvPr id="116" name="AutoShape 57"/>
            <p:cNvSpPr>
              <a:spLocks noChangeArrowheads="1"/>
            </p:cNvSpPr>
            <p:nvPr/>
          </p:nvSpPr>
          <p:spPr bwMode="auto">
            <a:xfrm>
              <a:off x="998" y="3176"/>
              <a:ext cx="3770" cy="206"/>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DHCPREQUEST packet</a:t>
              </a:r>
            </a:p>
          </p:txBody>
        </p:sp>
        <p:sp>
          <p:nvSpPr>
            <p:cNvPr id="117" name="AutoShape 58"/>
            <p:cNvSpPr>
              <a:spLocks noChangeArrowheads="1"/>
            </p:cNvSpPr>
            <p:nvPr/>
          </p:nvSpPr>
          <p:spPr bwMode="auto">
            <a:xfrm>
              <a:off x="914" y="31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5</a:t>
              </a:r>
            </a:p>
          </p:txBody>
        </p:sp>
      </p:grpSp>
      <p:grpSp>
        <p:nvGrpSpPr>
          <p:cNvPr id="118" name="Group 59"/>
          <p:cNvGrpSpPr>
            <a:grpSpLocks/>
          </p:cNvGrpSpPr>
          <p:nvPr/>
        </p:nvGrpSpPr>
        <p:grpSpPr bwMode="auto">
          <a:xfrm>
            <a:off x="5429483" y="4404252"/>
            <a:ext cx="6234112" cy="328613"/>
            <a:chOff x="914" y="3397"/>
            <a:chExt cx="3854" cy="207"/>
          </a:xfrm>
        </p:grpSpPr>
        <p:sp>
          <p:nvSpPr>
            <p:cNvPr id="119" name="AutoShape 60"/>
            <p:cNvSpPr>
              <a:spLocks noChangeArrowheads="1"/>
            </p:cNvSpPr>
            <p:nvPr/>
          </p:nvSpPr>
          <p:spPr bwMode="auto">
            <a:xfrm>
              <a:off x="998" y="3397"/>
              <a:ext cx="3770" cy="207"/>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DHCPREQUEST message to the DHCP server</a:t>
              </a:r>
            </a:p>
          </p:txBody>
        </p:sp>
        <p:sp>
          <p:nvSpPr>
            <p:cNvPr id="120" name="AutoShape 61"/>
            <p:cNvSpPr>
              <a:spLocks noChangeArrowheads="1"/>
            </p:cNvSpPr>
            <p:nvPr/>
          </p:nvSpPr>
          <p:spPr bwMode="auto">
            <a:xfrm>
              <a:off x="914" y="34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6</a:t>
              </a:r>
            </a:p>
          </p:txBody>
        </p:sp>
      </p:grpSp>
      <p:grpSp>
        <p:nvGrpSpPr>
          <p:cNvPr id="121" name="Group 62"/>
          <p:cNvGrpSpPr>
            <a:grpSpLocks/>
          </p:cNvGrpSpPr>
          <p:nvPr/>
        </p:nvGrpSpPr>
        <p:grpSpPr bwMode="auto">
          <a:xfrm>
            <a:off x="5429483" y="4785252"/>
            <a:ext cx="6234112" cy="327025"/>
            <a:chOff x="914" y="3660"/>
            <a:chExt cx="3854" cy="206"/>
          </a:xfrm>
        </p:grpSpPr>
        <p:sp>
          <p:nvSpPr>
            <p:cNvPr id="122" name="AutoShape 63"/>
            <p:cNvSpPr>
              <a:spLocks noChangeArrowheads="1"/>
            </p:cNvSpPr>
            <p:nvPr/>
          </p:nvSpPr>
          <p:spPr bwMode="auto">
            <a:xfrm>
              <a:off x="998" y="3660"/>
              <a:ext cx="3770" cy="206"/>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DHCPACK message to the DHCP relay agent</a:t>
              </a:r>
            </a:p>
          </p:txBody>
        </p:sp>
        <p:sp>
          <p:nvSpPr>
            <p:cNvPr id="123" name="AutoShape 64"/>
            <p:cNvSpPr>
              <a:spLocks noChangeArrowheads="1"/>
            </p:cNvSpPr>
            <p:nvPr/>
          </p:nvSpPr>
          <p:spPr bwMode="auto">
            <a:xfrm>
              <a:off x="914" y="3675"/>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7</a:t>
              </a:r>
            </a:p>
          </p:txBody>
        </p:sp>
      </p:grpSp>
      <p:grpSp>
        <p:nvGrpSpPr>
          <p:cNvPr id="124" name="Group 65"/>
          <p:cNvGrpSpPr>
            <a:grpSpLocks/>
          </p:cNvGrpSpPr>
          <p:nvPr/>
        </p:nvGrpSpPr>
        <p:grpSpPr bwMode="auto">
          <a:xfrm>
            <a:off x="5429483" y="5164664"/>
            <a:ext cx="6234112" cy="328612"/>
            <a:chOff x="914" y="3881"/>
            <a:chExt cx="3854" cy="207"/>
          </a:xfrm>
        </p:grpSpPr>
        <p:sp>
          <p:nvSpPr>
            <p:cNvPr id="125" name="AutoShape 66"/>
            <p:cNvSpPr>
              <a:spLocks noChangeArrowheads="1"/>
            </p:cNvSpPr>
            <p:nvPr/>
          </p:nvSpPr>
          <p:spPr bwMode="auto">
            <a:xfrm>
              <a:off x="998" y="3881"/>
              <a:ext cx="3770" cy="207"/>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DHCPACK packet</a:t>
              </a:r>
            </a:p>
          </p:txBody>
        </p:sp>
        <p:sp>
          <p:nvSpPr>
            <p:cNvPr id="126" name="AutoShape 67"/>
            <p:cNvSpPr>
              <a:spLocks noChangeArrowheads="1"/>
            </p:cNvSpPr>
            <p:nvPr/>
          </p:nvSpPr>
          <p:spPr bwMode="auto">
            <a:xfrm>
              <a:off x="914" y="38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8</a:t>
              </a:r>
            </a:p>
          </p:txBody>
        </p:sp>
      </p:grpSp>
    </p:spTree>
    <p:extLst>
      <p:ext uri="{BB962C8B-B14F-4D97-AF65-F5344CB8AC3E}">
        <p14:creationId xmlns:p14="http://schemas.microsoft.com/office/powerpoint/2010/main" val="173102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wipe(left)">
                                      <p:cBhvr>
                                        <p:cTn id="7" dur="500"/>
                                        <p:tgtEl>
                                          <p:spTgt spid="103"/>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52"/>
                                        </p:tgtEl>
                                        <p:attrNameLst>
                                          <p:attrName>style.visibility</p:attrName>
                                        </p:attrNameLst>
                                      </p:cBhvr>
                                      <p:to>
                                        <p:strVal val="visible"/>
                                      </p:to>
                                    </p:set>
                                  </p:childTnLst>
                                </p:cTn>
                              </p:par>
                            </p:childTnLst>
                          </p:cTn>
                        </p:par>
                        <p:par>
                          <p:cTn id="11" fill="hold">
                            <p:stCondLst>
                              <p:cond delay="1000"/>
                            </p:stCondLst>
                            <p:childTnLst>
                              <p:par>
                                <p:cTn id="12" presetID="1" presetClass="entr" presetSubtype="0" fill="hold" grpId="0" nodeType="afterEffect">
                                  <p:stCondLst>
                                    <p:cond delay="0"/>
                                  </p:stCondLst>
                                  <p:childTnLst>
                                    <p:set>
                                      <p:cBhvr>
                                        <p:cTn id="13" dur="1" fill="hold">
                                          <p:stCondLst>
                                            <p:cond delay="499"/>
                                          </p:stCondLst>
                                        </p:cTn>
                                        <p:tgtEl>
                                          <p:spTgt spid="51"/>
                                        </p:tgtEl>
                                        <p:attrNameLst>
                                          <p:attrName>style.visibility</p:attrName>
                                        </p:attrNameLst>
                                      </p:cBhvr>
                                      <p:to>
                                        <p:strVal val="visible"/>
                                      </p:to>
                                    </p:set>
                                  </p:childTnLst>
                                </p:cTn>
                              </p:par>
                            </p:childTnLst>
                          </p:cTn>
                        </p:par>
                        <p:par>
                          <p:cTn id="14" fill="hold">
                            <p:stCondLst>
                              <p:cond delay="1500"/>
                            </p:stCondLst>
                            <p:childTnLst>
                              <p:par>
                                <p:cTn id="15" presetID="1" presetClass="entr" presetSubtype="0" fill="hold" grpId="0" nodeType="afterEffect">
                                  <p:stCondLst>
                                    <p:cond delay="0"/>
                                  </p:stCondLst>
                                  <p:childTnLst>
                                    <p:set>
                                      <p:cBhvr>
                                        <p:cTn id="16" dur="1" fill="hold">
                                          <p:stCondLst>
                                            <p:cond delay="499"/>
                                          </p:stCondLst>
                                        </p:cTn>
                                        <p:tgtEl>
                                          <p:spTgt spid="50"/>
                                        </p:tgtEl>
                                        <p:attrNameLst>
                                          <p:attrName>style.visibility</p:attrName>
                                        </p:attrNameLst>
                                      </p:cBhvr>
                                      <p:to>
                                        <p:strVal val="visible"/>
                                      </p:to>
                                    </p:set>
                                  </p:childTnLst>
                                </p:cTn>
                              </p:par>
                            </p:childTnLst>
                          </p:cTn>
                        </p:par>
                        <p:par>
                          <p:cTn id="17" fill="hold">
                            <p:stCondLst>
                              <p:cond delay="2000"/>
                            </p:stCondLst>
                            <p:childTnLst>
                              <p:par>
                                <p:cTn id="18" presetID="22" presetClass="entr" presetSubtype="8" fill="hold" nodeType="afterEffect">
                                  <p:stCondLst>
                                    <p:cond delay="0"/>
                                  </p:stCondLst>
                                  <p:childTnLst>
                                    <p:set>
                                      <p:cBhvr>
                                        <p:cTn id="19" dur="1" fill="hold">
                                          <p:stCondLst>
                                            <p:cond delay="0"/>
                                          </p:stCondLst>
                                        </p:cTn>
                                        <p:tgtEl>
                                          <p:spTgt spid="106"/>
                                        </p:tgtEl>
                                        <p:attrNameLst>
                                          <p:attrName>style.visibility</p:attrName>
                                        </p:attrNameLst>
                                      </p:cBhvr>
                                      <p:to>
                                        <p:strVal val="visible"/>
                                      </p:to>
                                    </p:set>
                                    <p:animEffect transition="in" filter="wipe(left)">
                                      <p:cBhvr>
                                        <p:cTn id="20" dur="500"/>
                                        <p:tgtEl>
                                          <p:spTgt spid="106"/>
                                        </p:tgtEl>
                                      </p:cBhvr>
                                    </p:animEffect>
                                  </p:childTnLst>
                                </p:cTn>
                              </p:par>
                            </p:childTnLst>
                          </p:cTn>
                        </p:par>
                        <p:par>
                          <p:cTn id="21" fill="hold">
                            <p:stCondLst>
                              <p:cond delay="2500"/>
                            </p:stCondLst>
                            <p:childTnLst>
                              <p:par>
                                <p:cTn id="22" presetID="22" presetClass="entr" presetSubtype="8" fill="hold" nodeType="afterEffect">
                                  <p:stCondLst>
                                    <p:cond delay="0"/>
                                  </p:stCondLst>
                                  <p:childTnLst>
                                    <p:set>
                                      <p:cBhvr>
                                        <p:cTn id="23" dur="1" fill="hold">
                                          <p:stCondLst>
                                            <p:cond delay="0"/>
                                          </p:stCondLst>
                                        </p:cTn>
                                        <p:tgtEl>
                                          <p:spTgt spid="33"/>
                                        </p:tgtEl>
                                        <p:attrNameLst>
                                          <p:attrName>style.visibility</p:attrName>
                                        </p:attrNameLst>
                                      </p:cBhvr>
                                      <p:to>
                                        <p:strVal val="visible"/>
                                      </p:to>
                                    </p:set>
                                    <p:animEffect transition="in" filter="wipe(left)">
                                      <p:cBhvr>
                                        <p:cTn id="24" dur="500"/>
                                        <p:tgtEl>
                                          <p:spTgt spid="33"/>
                                        </p:tgtEl>
                                      </p:cBhvr>
                                    </p:animEffect>
                                  </p:childTnLst>
                                </p:cTn>
                              </p:par>
                            </p:childTnLst>
                          </p:cTn>
                        </p:par>
                        <p:par>
                          <p:cTn id="25" fill="hold">
                            <p:stCondLst>
                              <p:cond delay="3000"/>
                            </p:stCondLst>
                            <p:childTnLst>
                              <p:par>
                                <p:cTn id="26" presetID="22" presetClass="entr" presetSubtype="8" fill="hold" nodeType="afterEffect">
                                  <p:stCondLst>
                                    <p:cond delay="0"/>
                                  </p:stCondLst>
                                  <p:childTnLst>
                                    <p:set>
                                      <p:cBhvr>
                                        <p:cTn id="27" dur="1" fill="hold">
                                          <p:stCondLst>
                                            <p:cond delay="0"/>
                                          </p:stCondLst>
                                        </p:cTn>
                                        <p:tgtEl>
                                          <p:spTgt spid="109"/>
                                        </p:tgtEl>
                                        <p:attrNameLst>
                                          <p:attrName>style.visibility</p:attrName>
                                        </p:attrNameLst>
                                      </p:cBhvr>
                                      <p:to>
                                        <p:strVal val="visible"/>
                                      </p:to>
                                    </p:set>
                                    <p:animEffect transition="in" filter="wipe(left)">
                                      <p:cBhvr>
                                        <p:cTn id="28" dur="500"/>
                                        <p:tgtEl>
                                          <p:spTgt spid="109"/>
                                        </p:tgtEl>
                                      </p:cBhvr>
                                    </p:animEffect>
                                  </p:childTnLst>
                                </p:cTn>
                              </p:par>
                            </p:childTnLst>
                          </p:cTn>
                        </p:par>
                        <p:par>
                          <p:cTn id="29" fill="hold">
                            <p:stCondLst>
                              <p:cond delay="3500"/>
                            </p:stCondLst>
                            <p:childTnLst>
                              <p:par>
                                <p:cTn id="30" presetID="22" presetClass="entr" presetSubtype="2" fill="hold" nodeType="after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wipe(right)">
                                      <p:cBhvr>
                                        <p:cTn id="32" dur="500"/>
                                        <p:tgtEl>
                                          <p:spTgt spid="34"/>
                                        </p:tgtEl>
                                      </p:cBhvr>
                                    </p:animEffect>
                                  </p:childTnLst>
                                </p:cTn>
                              </p:par>
                            </p:childTnLst>
                          </p:cTn>
                        </p:par>
                        <p:par>
                          <p:cTn id="33" fill="hold">
                            <p:stCondLst>
                              <p:cond delay="4000"/>
                            </p:stCondLst>
                            <p:childTnLst>
                              <p:par>
                                <p:cTn id="34" presetID="22" presetClass="entr" presetSubtype="8" fill="hold" nodeType="afterEffect">
                                  <p:stCondLst>
                                    <p:cond delay="0"/>
                                  </p:stCondLst>
                                  <p:childTnLst>
                                    <p:set>
                                      <p:cBhvr>
                                        <p:cTn id="35" dur="1" fill="hold">
                                          <p:stCondLst>
                                            <p:cond delay="0"/>
                                          </p:stCondLst>
                                        </p:cTn>
                                        <p:tgtEl>
                                          <p:spTgt spid="112"/>
                                        </p:tgtEl>
                                        <p:attrNameLst>
                                          <p:attrName>style.visibility</p:attrName>
                                        </p:attrNameLst>
                                      </p:cBhvr>
                                      <p:to>
                                        <p:strVal val="visible"/>
                                      </p:to>
                                    </p:set>
                                    <p:animEffect transition="in" filter="wipe(left)">
                                      <p:cBhvr>
                                        <p:cTn id="36" dur="500"/>
                                        <p:tgtEl>
                                          <p:spTgt spid="112"/>
                                        </p:tgtEl>
                                      </p:cBhvr>
                                    </p:animEffect>
                                  </p:childTnLst>
                                </p:cTn>
                              </p:par>
                            </p:childTnLst>
                          </p:cTn>
                        </p:par>
                        <p:par>
                          <p:cTn id="37" fill="hold">
                            <p:stCondLst>
                              <p:cond delay="4500"/>
                            </p:stCondLst>
                            <p:childTnLst>
                              <p:par>
                                <p:cTn id="38" presetID="1" presetClass="entr" presetSubtype="0" fill="hold" grpId="0" nodeType="afterEffect">
                                  <p:stCondLst>
                                    <p:cond delay="0"/>
                                  </p:stCondLst>
                                  <p:childTnLst>
                                    <p:set>
                                      <p:cBhvr>
                                        <p:cTn id="39" dur="1" fill="hold">
                                          <p:stCondLst>
                                            <p:cond delay="499"/>
                                          </p:stCondLst>
                                        </p:cTn>
                                        <p:tgtEl>
                                          <p:spTgt spid="55"/>
                                        </p:tgtEl>
                                        <p:attrNameLst>
                                          <p:attrName>style.visibility</p:attrName>
                                        </p:attrNameLst>
                                      </p:cBhvr>
                                      <p:to>
                                        <p:strVal val="visible"/>
                                      </p:to>
                                    </p:set>
                                  </p:childTnLst>
                                </p:cTn>
                              </p:par>
                            </p:childTnLst>
                          </p:cTn>
                        </p:par>
                        <p:par>
                          <p:cTn id="40" fill="hold">
                            <p:stCondLst>
                              <p:cond delay="5000"/>
                            </p:stCondLst>
                            <p:childTnLst>
                              <p:par>
                                <p:cTn id="41" presetID="1" presetClass="entr" presetSubtype="0" fill="hold" grpId="0" nodeType="afterEffect">
                                  <p:stCondLst>
                                    <p:cond delay="0"/>
                                  </p:stCondLst>
                                  <p:childTnLst>
                                    <p:set>
                                      <p:cBhvr>
                                        <p:cTn id="42" dur="1" fill="hold">
                                          <p:stCondLst>
                                            <p:cond delay="499"/>
                                          </p:stCondLst>
                                        </p:cTn>
                                        <p:tgtEl>
                                          <p:spTgt spid="54"/>
                                        </p:tgtEl>
                                        <p:attrNameLst>
                                          <p:attrName>style.visibility</p:attrName>
                                        </p:attrNameLst>
                                      </p:cBhvr>
                                      <p:to>
                                        <p:strVal val="visible"/>
                                      </p:to>
                                    </p:set>
                                  </p:childTnLst>
                                </p:cTn>
                              </p:par>
                            </p:childTnLst>
                          </p:cTn>
                        </p:par>
                        <p:par>
                          <p:cTn id="43" fill="hold">
                            <p:stCondLst>
                              <p:cond delay="5500"/>
                            </p:stCondLst>
                            <p:childTnLst>
                              <p:par>
                                <p:cTn id="44" presetID="1" presetClass="entr" presetSubtype="0" fill="hold" grpId="0" nodeType="afterEffect">
                                  <p:stCondLst>
                                    <p:cond delay="0"/>
                                  </p:stCondLst>
                                  <p:childTnLst>
                                    <p:set>
                                      <p:cBhvr>
                                        <p:cTn id="45" dur="1" fill="hold">
                                          <p:stCondLst>
                                            <p:cond delay="499"/>
                                          </p:stCondLst>
                                        </p:cTn>
                                        <p:tgtEl>
                                          <p:spTgt spid="53"/>
                                        </p:tgtEl>
                                        <p:attrNameLst>
                                          <p:attrName>style.visibility</p:attrName>
                                        </p:attrNameLst>
                                      </p:cBhvr>
                                      <p:to>
                                        <p:strVal val="visible"/>
                                      </p:to>
                                    </p:set>
                                  </p:childTnLst>
                                </p:cTn>
                              </p:par>
                            </p:childTnLst>
                          </p:cTn>
                        </p:par>
                        <p:par>
                          <p:cTn id="46" fill="hold">
                            <p:stCondLst>
                              <p:cond delay="6000"/>
                            </p:stCondLst>
                            <p:childTnLst>
                              <p:par>
                                <p:cTn id="47" presetID="22" presetClass="entr" presetSubtype="8" fill="hold" nodeType="afterEffect">
                                  <p:stCondLst>
                                    <p:cond delay="0"/>
                                  </p:stCondLst>
                                  <p:childTnLst>
                                    <p:set>
                                      <p:cBhvr>
                                        <p:cTn id="48" dur="1" fill="hold">
                                          <p:stCondLst>
                                            <p:cond delay="0"/>
                                          </p:stCondLst>
                                        </p:cTn>
                                        <p:tgtEl>
                                          <p:spTgt spid="115"/>
                                        </p:tgtEl>
                                        <p:attrNameLst>
                                          <p:attrName>style.visibility</p:attrName>
                                        </p:attrNameLst>
                                      </p:cBhvr>
                                      <p:to>
                                        <p:strVal val="visible"/>
                                      </p:to>
                                    </p:set>
                                    <p:animEffect transition="in" filter="wipe(left)">
                                      <p:cBhvr>
                                        <p:cTn id="49" dur="500"/>
                                        <p:tgtEl>
                                          <p:spTgt spid="115"/>
                                        </p:tgtEl>
                                      </p:cBhvr>
                                    </p:animEffect>
                                  </p:childTnLst>
                                </p:cTn>
                              </p:par>
                            </p:childTnLst>
                          </p:cTn>
                        </p:par>
                        <p:par>
                          <p:cTn id="50" fill="hold">
                            <p:stCondLst>
                              <p:cond delay="6500"/>
                            </p:stCondLst>
                            <p:childTnLst>
                              <p:par>
                                <p:cTn id="51" presetID="22" presetClass="entr" presetSubtype="8" fill="hold" nodeType="afterEffect">
                                  <p:stCondLst>
                                    <p:cond delay="0"/>
                                  </p:stCondLst>
                                  <p:childTnLst>
                                    <p:set>
                                      <p:cBhvr>
                                        <p:cTn id="52" dur="1" fill="hold">
                                          <p:stCondLst>
                                            <p:cond delay="0"/>
                                          </p:stCondLst>
                                        </p:cTn>
                                        <p:tgtEl>
                                          <p:spTgt spid="118"/>
                                        </p:tgtEl>
                                        <p:attrNameLst>
                                          <p:attrName>style.visibility</p:attrName>
                                        </p:attrNameLst>
                                      </p:cBhvr>
                                      <p:to>
                                        <p:strVal val="visible"/>
                                      </p:to>
                                    </p:set>
                                    <p:animEffect transition="in" filter="wipe(left)">
                                      <p:cBhvr>
                                        <p:cTn id="53" dur="500"/>
                                        <p:tgtEl>
                                          <p:spTgt spid="118"/>
                                        </p:tgtEl>
                                      </p:cBhvr>
                                    </p:animEffect>
                                  </p:childTnLst>
                                </p:cTn>
                              </p:par>
                            </p:childTnLst>
                          </p:cTn>
                        </p:par>
                        <p:par>
                          <p:cTn id="54" fill="hold">
                            <p:stCondLst>
                              <p:cond delay="7000"/>
                            </p:stCondLst>
                            <p:childTnLst>
                              <p:par>
                                <p:cTn id="55" presetID="22" presetClass="entr" presetSubtype="8" fill="hold" nodeType="afterEffect">
                                  <p:stCondLst>
                                    <p:cond delay="0"/>
                                  </p:stCondLst>
                                  <p:childTnLst>
                                    <p:set>
                                      <p:cBhvr>
                                        <p:cTn id="56" dur="1" fill="hold">
                                          <p:stCondLst>
                                            <p:cond delay="0"/>
                                          </p:stCondLst>
                                        </p:cTn>
                                        <p:tgtEl>
                                          <p:spTgt spid="121"/>
                                        </p:tgtEl>
                                        <p:attrNameLst>
                                          <p:attrName>style.visibility</p:attrName>
                                        </p:attrNameLst>
                                      </p:cBhvr>
                                      <p:to>
                                        <p:strVal val="visible"/>
                                      </p:to>
                                    </p:set>
                                    <p:animEffect transition="in" filter="wipe(left)">
                                      <p:cBhvr>
                                        <p:cTn id="57" dur="500"/>
                                        <p:tgtEl>
                                          <p:spTgt spid="121"/>
                                        </p:tgtEl>
                                      </p:cBhvr>
                                    </p:animEffect>
                                  </p:childTnLst>
                                </p:cTn>
                              </p:par>
                            </p:childTnLst>
                          </p:cTn>
                        </p:par>
                        <p:par>
                          <p:cTn id="58" fill="hold">
                            <p:stCondLst>
                              <p:cond delay="7500"/>
                            </p:stCondLst>
                            <p:childTnLst>
                              <p:par>
                                <p:cTn id="59" presetID="22" presetClass="entr" presetSubtype="8" fill="hold" nodeType="afterEffect">
                                  <p:stCondLst>
                                    <p:cond delay="0"/>
                                  </p:stCondLst>
                                  <p:childTnLst>
                                    <p:set>
                                      <p:cBhvr>
                                        <p:cTn id="60" dur="1" fill="hold">
                                          <p:stCondLst>
                                            <p:cond delay="0"/>
                                          </p:stCondLst>
                                        </p:cTn>
                                        <p:tgtEl>
                                          <p:spTgt spid="124"/>
                                        </p:tgtEl>
                                        <p:attrNameLst>
                                          <p:attrName>style.visibility</p:attrName>
                                        </p:attrNameLst>
                                      </p:cBhvr>
                                      <p:to>
                                        <p:strVal val="visible"/>
                                      </p:to>
                                    </p:set>
                                    <p:animEffect transition="in" filter="wipe(left)">
                                      <p:cBhvr>
                                        <p:cTn id="61" dur="500"/>
                                        <p:tgtEl>
                                          <p:spTgt spid="124"/>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499"/>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2" grpId="0" animBg="1"/>
      <p:bldP spid="53" grpId="0" animBg="1"/>
      <p:bldP spid="54" grpId="0" animBg="1"/>
      <p:bldP spid="5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2315643" cy="1143000"/>
          </a:xfrm>
        </p:spPr>
        <p:txBody>
          <a:bodyPr>
            <a:noAutofit/>
          </a:bodyPr>
          <a:lstStyle/>
          <a:p>
            <a:pPr algn="l"/>
            <a:r>
              <a:rPr lang="en-US" dirty="0">
                <a:solidFill>
                  <a:schemeClr val="accent1">
                    <a:lumMod val="50000"/>
                  </a:schemeClr>
                </a:solidFill>
              </a:rPr>
              <a:t>DHCP: </a:t>
            </a:r>
            <a:br>
              <a:rPr lang="en-US" dirty="0">
                <a:solidFill>
                  <a:schemeClr val="accent1">
                    <a:lumMod val="50000"/>
                  </a:schemeClr>
                </a:solidFill>
              </a:rPr>
            </a:br>
            <a:r>
              <a:rPr lang="en-US" dirty="0">
                <a:solidFill>
                  <a:schemeClr val="accent1">
                    <a:lumMod val="50000"/>
                  </a:schemeClr>
                </a:solidFill>
              </a:rPr>
              <a:t>Storage</a:t>
            </a:r>
            <a:endParaRPr lang="en-GB" dirty="0">
              <a:solidFill>
                <a:schemeClr val="accent1">
                  <a:lumMod val="50000"/>
                </a:schemeClr>
              </a:solidFill>
            </a:endParaRPr>
          </a:p>
        </p:txBody>
      </p:sp>
      <p:sp>
        <p:nvSpPr>
          <p:cNvPr id="3" name="Rectangle 2"/>
          <p:cNvSpPr/>
          <p:nvPr/>
        </p:nvSpPr>
        <p:spPr>
          <a:xfrm>
            <a:off x="161142" y="1078222"/>
            <a:ext cx="4689533"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Database containing tables for IP-address-Owner-ID  &amp; name-to-IP-address mapping</a:t>
            </a:r>
          </a:p>
        </p:txBody>
      </p:sp>
      <p:pic>
        <p:nvPicPr>
          <p:cNvPr id="34" name="Picture 33"/>
          <p:cNvPicPr>
            <a:picLocks noChangeAspect="1"/>
          </p:cNvPicPr>
          <p:nvPr/>
        </p:nvPicPr>
        <p:blipFill rotWithShape="1">
          <a:blip r:embed="rId2"/>
          <a:srcRect l="21395" t="15138"/>
          <a:stretch/>
        </p:blipFill>
        <p:spPr>
          <a:xfrm>
            <a:off x="5238750" y="323850"/>
            <a:ext cx="6850413" cy="5260320"/>
          </a:xfrm>
          <a:prstGeom prst="rect">
            <a:avLst/>
          </a:prstGeom>
        </p:spPr>
      </p:pic>
      <p:cxnSp>
        <p:nvCxnSpPr>
          <p:cNvPr id="36" name="Straight Arrow Connector 35"/>
          <p:cNvCxnSpPr/>
          <p:nvPr/>
        </p:nvCxnSpPr>
        <p:spPr>
          <a:xfrm flipV="1">
            <a:off x="161142" y="1060313"/>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37" name="Rectangle 36"/>
          <p:cNvSpPr/>
          <p:nvPr/>
        </p:nvSpPr>
        <p:spPr>
          <a:xfrm>
            <a:off x="2188967" y="3352391"/>
            <a:ext cx="2351283" cy="923330"/>
          </a:xfrm>
          <a:prstGeom prst="rect">
            <a:avLst/>
          </a:prstGeom>
        </p:spPr>
        <p:txBody>
          <a:bodyPr wrap="square">
            <a:spAutoFit/>
          </a:bodyPr>
          <a:lstStyle/>
          <a:p>
            <a:pPr algn="just"/>
            <a:r>
              <a:rPr lang="en-GB" altLang="en-US" b="1" dirty="0">
                <a:solidFill>
                  <a:schemeClr val="tx2"/>
                </a:solidFill>
                <a:latin typeface="Arial Narrow" panose="020B0606020202030204" pitchFamily="34" charset="0"/>
              </a:rPr>
              <a:t>Contains info on leases, scope, reservations, options, </a:t>
            </a:r>
            <a:r>
              <a:rPr lang="en-GB" altLang="en-US" b="1" dirty="0" err="1">
                <a:solidFill>
                  <a:schemeClr val="tx2"/>
                </a:solidFill>
                <a:latin typeface="Arial Narrow" panose="020B0606020202030204" pitchFamily="34" charset="0"/>
              </a:rPr>
              <a:t>etc</a:t>
            </a:r>
            <a:endParaRPr lang="en-GB" altLang="en-US" b="1" dirty="0">
              <a:solidFill>
                <a:schemeClr val="tx2"/>
              </a:solidFill>
              <a:latin typeface="Arial Narrow" panose="020B0606020202030204" pitchFamily="34" charset="0"/>
            </a:endParaRPr>
          </a:p>
        </p:txBody>
      </p:sp>
      <p:pic>
        <p:nvPicPr>
          <p:cNvPr id="39" name="Picture 38"/>
          <p:cNvPicPr>
            <a:picLocks noChangeAspect="1"/>
          </p:cNvPicPr>
          <p:nvPr/>
        </p:nvPicPr>
        <p:blipFill rotWithShape="1">
          <a:blip r:embed="rId2"/>
          <a:srcRect l="25433" t="5139" r="34638" b="90112"/>
          <a:stretch/>
        </p:blipFill>
        <p:spPr>
          <a:xfrm>
            <a:off x="249757" y="5253166"/>
            <a:ext cx="4773426" cy="331004"/>
          </a:xfrm>
          <a:prstGeom prst="rect">
            <a:avLst/>
          </a:prstGeom>
        </p:spPr>
      </p:pic>
      <p:pic>
        <p:nvPicPr>
          <p:cNvPr id="40" name="Picture 39"/>
          <p:cNvPicPr>
            <a:picLocks noChangeAspect="1"/>
          </p:cNvPicPr>
          <p:nvPr/>
        </p:nvPicPr>
        <p:blipFill>
          <a:blip r:embed="rId3"/>
          <a:stretch>
            <a:fillRect/>
          </a:stretch>
        </p:blipFill>
        <p:spPr>
          <a:xfrm>
            <a:off x="7192110" y="1215029"/>
            <a:ext cx="4771911" cy="3711479"/>
          </a:xfrm>
          <a:prstGeom prst="rect">
            <a:avLst/>
          </a:prstGeom>
        </p:spPr>
      </p:pic>
      <p:sp>
        <p:nvSpPr>
          <p:cNvPr id="42" name="Rectangle 41"/>
          <p:cNvSpPr/>
          <p:nvPr/>
        </p:nvSpPr>
        <p:spPr>
          <a:xfrm>
            <a:off x="2285305" y="2614641"/>
            <a:ext cx="2871257"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Log Files &amp; Reserved Log Files, Checkpoint File</a:t>
            </a:r>
          </a:p>
        </p:txBody>
      </p:sp>
      <p:cxnSp>
        <p:nvCxnSpPr>
          <p:cNvPr id="43" name="Straight Arrow Connector 42"/>
          <p:cNvCxnSpPr/>
          <p:nvPr/>
        </p:nvCxnSpPr>
        <p:spPr>
          <a:xfrm>
            <a:off x="2400300" y="3234703"/>
            <a:ext cx="2779350" cy="1269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44" name="Rectangle 43"/>
          <p:cNvSpPr/>
          <p:nvPr/>
        </p:nvSpPr>
        <p:spPr>
          <a:xfrm>
            <a:off x="29242" y="4280177"/>
            <a:ext cx="4689533"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Temp. </a:t>
            </a:r>
            <a:r>
              <a:rPr kumimoji="1" lang="en-GB" altLang="en-US" dirty="0" err="1">
                <a:latin typeface="Helvetica" panose="020B0604020202020204" pitchFamily="34" charset="0"/>
              </a:rPr>
              <a:t>db</a:t>
            </a:r>
            <a:r>
              <a:rPr kumimoji="1" lang="en-GB" altLang="en-US" dirty="0">
                <a:latin typeface="Helvetica" panose="020B0604020202020204" pitchFamily="34" charset="0"/>
              </a:rPr>
              <a:t> file (also known as a swap file) used for database maintenance operation</a:t>
            </a:r>
          </a:p>
        </p:txBody>
      </p:sp>
      <p:cxnSp>
        <p:nvCxnSpPr>
          <p:cNvPr id="45" name="Straight Arrow Connector 44"/>
          <p:cNvCxnSpPr/>
          <p:nvPr/>
        </p:nvCxnSpPr>
        <p:spPr>
          <a:xfrm flipV="1">
            <a:off x="95192" y="4971574"/>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46" name="Left Brace 45"/>
          <p:cNvSpPr/>
          <p:nvPr/>
        </p:nvSpPr>
        <p:spPr>
          <a:xfrm>
            <a:off x="4994275" y="2425700"/>
            <a:ext cx="324575" cy="239395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9" name="Rectangle 48"/>
          <p:cNvSpPr/>
          <p:nvPr/>
        </p:nvSpPr>
        <p:spPr>
          <a:xfrm>
            <a:off x="64691" y="169505"/>
            <a:ext cx="5143558"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Backup Folder: Takes backup automatically every hour…</a:t>
            </a:r>
          </a:p>
        </p:txBody>
      </p:sp>
      <p:cxnSp>
        <p:nvCxnSpPr>
          <p:cNvPr id="50" name="Straight Arrow Connector 49"/>
          <p:cNvCxnSpPr/>
          <p:nvPr/>
        </p:nvCxnSpPr>
        <p:spPr>
          <a:xfrm flipV="1">
            <a:off x="95192" y="526089"/>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498855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75741" y="1272289"/>
            <a:ext cx="11262070" cy="3432168"/>
          </a:xfrm>
        </p:spPr>
        <p:txBody>
          <a:bodyPr>
            <a:noAutofit/>
          </a:bodyPr>
          <a:lstStyle/>
          <a:p>
            <a:pPr algn="just">
              <a:buFont typeface="Wingdings" panose="05000000000000000000" pitchFamily="2" charset="2"/>
              <a:buChar char="Ø"/>
            </a:pPr>
            <a:r>
              <a:rPr lang="en-GB" sz="2400"/>
              <a:t>BOOTP</a:t>
            </a:r>
            <a:endParaRPr lang="en-GB" sz="2400" dirty="0"/>
          </a:p>
          <a:p>
            <a:pPr algn="just">
              <a:buFont typeface="Wingdings" panose="05000000000000000000" pitchFamily="2" charset="2"/>
              <a:buChar char="Ø"/>
            </a:pPr>
            <a:r>
              <a:rPr lang="en-GB" sz="2400" dirty="0"/>
              <a:t>DHCP</a:t>
            </a:r>
          </a:p>
          <a:p>
            <a:pPr lvl="1" algn="just">
              <a:buFont typeface="Wingdings" panose="05000000000000000000" pitchFamily="2" charset="2"/>
              <a:buChar char="Ø"/>
            </a:pPr>
            <a:r>
              <a:rPr lang="en-GB" sz="1800" dirty="0"/>
              <a:t>Protocol</a:t>
            </a:r>
          </a:p>
          <a:p>
            <a:pPr lvl="1" algn="just">
              <a:buFont typeface="Wingdings" panose="05000000000000000000" pitchFamily="2" charset="2"/>
              <a:buChar char="Ø"/>
            </a:pPr>
            <a:r>
              <a:rPr lang="en-GB" sz="1800" dirty="0"/>
              <a:t>Operation</a:t>
            </a:r>
          </a:p>
          <a:p>
            <a:pPr lvl="1" algn="just">
              <a:buFont typeface="Wingdings" panose="05000000000000000000" pitchFamily="2" charset="2"/>
              <a:buChar char="Ø"/>
            </a:pPr>
            <a:r>
              <a:rPr lang="en-GB" sz="1800" dirty="0"/>
              <a:t>Lease</a:t>
            </a:r>
          </a:p>
          <a:p>
            <a:pPr lvl="1" algn="just">
              <a:buFont typeface="Wingdings" panose="05000000000000000000" pitchFamily="2" charset="2"/>
              <a:buChar char="Ø"/>
            </a:pPr>
            <a:r>
              <a:rPr lang="en-GB" sz="1800" dirty="0"/>
              <a:t>Security</a:t>
            </a:r>
          </a:p>
          <a:p>
            <a:pPr lvl="1" algn="just">
              <a:buFont typeface="Wingdings" panose="05000000000000000000" pitchFamily="2" charset="2"/>
              <a:buChar char="Ø"/>
            </a:pPr>
            <a:r>
              <a:rPr lang="en-GB" sz="1800" dirty="0"/>
              <a:t>Scope</a:t>
            </a:r>
          </a:p>
          <a:p>
            <a:pPr lvl="1" algn="just">
              <a:buFont typeface="Wingdings" panose="05000000000000000000" pitchFamily="2" charset="2"/>
              <a:buChar char="Ø"/>
            </a:pPr>
            <a:r>
              <a:rPr lang="en-GB" sz="1800" dirty="0"/>
              <a:t>Options</a:t>
            </a:r>
          </a:p>
          <a:p>
            <a:pPr lvl="1" algn="just">
              <a:buFont typeface="Wingdings" panose="05000000000000000000" pitchFamily="2" charset="2"/>
              <a:buChar char="Ø"/>
            </a:pPr>
            <a:r>
              <a:rPr lang="en-GB" sz="1800" dirty="0"/>
              <a:t>Reservations</a:t>
            </a:r>
          </a:p>
          <a:p>
            <a:pPr lvl="1" algn="just">
              <a:buFont typeface="Wingdings" panose="05000000000000000000" pitchFamily="2" charset="2"/>
              <a:buChar char="Ø"/>
            </a:pPr>
            <a:r>
              <a:rPr lang="en-GB" sz="1800" dirty="0"/>
              <a:t>Relay Agents</a:t>
            </a:r>
          </a:p>
        </p:txBody>
      </p:sp>
    </p:spTree>
    <p:extLst>
      <p:ext uri="{BB962C8B-B14F-4D97-AF65-F5344CB8AC3E}">
        <p14:creationId xmlns:p14="http://schemas.microsoft.com/office/powerpoint/2010/main" val="8368676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3191906"/>
            <a:ext cx="11588750" cy="1169551"/>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 beginner's guide to managing and administering Windows Server environments, 2nd Edition . </a:t>
            </a:r>
            <a:r>
              <a:rPr lang="en-GB" sz="1400" i="1" dirty="0" err="1"/>
              <a:t>Packt</a:t>
            </a:r>
            <a:r>
              <a:rPr lang="en-GB" sz="1400" i="1" dirty="0"/>
              <a:t> Publishing. </a:t>
            </a:r>
          </a:p>
          <a:p>
            <a:endParaRPr lang="en-GB" sz="1400" i="1" dirty="0"/>
          </a:p>
          <a:p>
            <a:r>
              <a:rPr lang="en-GB" sz="1400" b="1" dirty="0"/>
              <a:t>Links referred </a:t>
            </a:r>
            <a:r>
              <a:rPr lang="en-GB" sz="1400" dirty="0"/>
              <a:t>in this presentation: </a:t>
            </a:r>
          </a:p>
          <a:p>
            <a:pPr marL="285750" indent="-285750">
              <a:buFont typeface="Arial" panose="020B0604020202020204" pitchFamily="34" charset="0"/>
              <a:buChar char="•"/>
            </a:pPr>
            <a:r>
              <a:rPr lang="en-GB" sz="1400" dirty="0"/>
              <a:t>Microsoft Virtual Academy</a:t>
            </a:r>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902240c-f584-4322-946e-7b0be23bca9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8" ma:contentTypeDescription="Create a new document." ma:contentTypeScope="" ma:versionID="3317eb67fe66b6509eea0576d08b3895">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485c34b4ccb958d1b273a5d3ac10557"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schemas.microsoft.com/office/2006/documentManagement/types"/>
    <ds:schemaRef ds:uri="http://schemas.microsoft.com/office/2006/metadata/properties"/>
    <ds:schemaRef ds:uri="http://schemas.microsoft.com/office/infopath/2007/PartnerControls"/>
    <ds:schemaRef ds:uri="http://purl.org/dc/elements/1.1/"/>
    <ds:schemaRef ds:uri="d2ec016d-25cf-4c07-aa6b-c53e267faa6f"/>
    <ds:schemaRef ds:uri="http://purl.org/dc/terms/"/>
    <ds:schemaRef ds:uri="9902240c-f584-4322-946e-7b0be23bca91"/>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374BF3BC-67CD-444F-83E4-AE2A7BBEDF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2392</Words>
  <Application>Microsoft Office PowerPoint</Application>
  <PresentationFormat>Widescreen</PresentationFormat>
  <Paragraphs>305</Paragraphs>
  <Slides>25</Slides>
  <Notes>10</Notes>
  <HiddenSlides>0</HiddenSlides>
  <MMClips>0</MMClips>
  <ScaleCrop>false</ScaleCrop>
  <HeadingPairs>
    <vt:vector size="6" baseType="variant">
      <vt:variant>
        <vt:lpstr>Fonts Used</vt:lpstr>
      </vt:variant>
      <vt:variant>
        <vt:i4>10</vt:i4>
      </vt:variant>
      <vt:variant>
        <vt:lpstr>Theme</vt:lpstr>
      </vt:variant>
      <vt:variant>
        <vt:i4>6</vt:i4>
      </vt:variant>
      <vt:variant>
        <vt:lpstr>Slide Titles</vt:lpstr>
      </vt:variant>
      <vt:variant>
        <vt:i4>25</vt:i4>
      </vt:variant>
    </vt:vector>
  </HeadingPairs>
  <TitlesOfParts>
    <vt:vector size="41" baseType="lpstr">
      <vt:lpstr>Arial</vt:lpstr>
      <vt:lpstr>Arial Narrow</vt:lpstr>
      <vt:lpstr>Calibri</vt:lpstr>
      <vt:lpstr>Calibri Light</vt:lpstr>
      <vt:lpstr>Constantia</vt:lpstr>
      <vt:lpstr>Courier New</vt:lpstr>
      <vt:lpstr>Helvetica</vt:lpstr>
      <vt:lpstr>Times New Roman</vt:lpstr>
      <vt:lpstr>Wingdings</vt:lpstr>
      <vt:lpstr>Wingdings 2</vt:lpstr>
      <vt:lpstr>UWTSD 200 Holding Page</vt:lpstr>
      <vt:lpstr>UWTSD 200_Title Page</vt:lpstr>
      <vt:lpstr>UWTSD 200_Text 1</vt:lpstr>
      <vt:lpstr>UWTSD 200_Title Page 2</vt:lpstr>
      <vt:lpstr>UWTSD 200_Subtitle 4</vt:lpstr>
      <vt:lpstr>Office Theme</vt:lpstr>
      <vt:lpstr>PowerPoint Presentation</vt:lpstr>
      <vt:lpstr>Today’s Discussion</vt:lpstr>
      <vt:lpstr>PowerPoint Presentation</vt:lpstr>
      <vt:lpstr>Milestone</vt:lpstr>
      <vt:lpstr>PowerPoint Presentation</vt:lpstr>
      <vt:lpstr>Objectives</vt:lpstr>
      <vt:lpstr>DHCP: Introduction</vt:lpstr>
      <vt:lpstr>DHCP: Operation</vt:lpstr>
      <vt:lpstr>DHCP: Operation</vt:lpstr>
      <vt:lpstr>DHCP: Operation</vt:lpstr>
      <vt:lpstr>DHCP: Operation</vt:lpstr>
      <vt:lpstr>DHCP: Protocol</vt:lpstr>
      <vt:lpstr>BOOTP - DHCP</vt:lpstr>
      <vt:lpstr>DHCP: Advantages</vt:lpstr>
      <vt:lpstr>DHCP: Lease</vt:lpstr>
      <vt:lpstr>DHCP: Security?</vt:lpstr>
      <vt:lpstr>DHCP: Scope</vt:lpstr>
      <vt:lpstr>DHCP: Reservation</vt:lpstr>
      <vt:lpstr>DHCP: Options</vt:lpstr>
      <vt:lpstr>DHCP: Relay Agents</vt:lpstr>
      <vt:lpstr>DHCP: Relay Agents</vt:lpstr>
      <vt:lpstr>DHCP: Relay Agents</vt:lpstr>
      <vt:lpstr>DHCP:  Storage</vt:lpstr>
      <vt:lpstr>Summary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87</cp:revision>
  <dcterms:created xsi:type="dcterms:W3CDTF">2021-03-05T06:07:01Z</dcterms:created>
  <dcterms:modified xsi:type="dcterms:W3CDTF">2024-03-21T04:46:52Z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