
<file path=[Content_Types].xml><?xml version="1.0" encoding="utf-8"?>
<Types xmlns="http://schemas.openxmlformats.org/package/2006/content-types">
  <Default Extension="xml" ContentType="application/xml"/>
  <Default Extension="jpeg" ContentType="image/jpeg"/>
  <Default Extension="JPG" ContentType="image/.jpg"/>
  <Default Extension="png" ContentType="image/png"/>
  <Default Extension="rels" ContentType="application/vnd.openxmlformats-package.relationships+xml"/>
  <Override PartName="/customXml/itemProps4.xml" ContentType="application/vnd.openxmlformats-officedocument.customXmlPropertie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10.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fonts/font9.fntdata" ContentType="application/x-fontdata"/>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3"/>
    <p:sldId id="285" r:id="rId4"/>
    <p:sldId id="270" r:id="rId5"/>
    <p:sldId id="264" r:id="rId6"/>
    <p:sldId id="266" r:id="rId7"/>
    <p:sldId id="268" r:id="rId8"/>
    <p:sldId id="267" r:id="rId9"/>
    <p:sldId id="287" r:id="rId10"/>
    <p:sldId id="286" r:id="rId11"/>
    <p:sldId id="269" r:id="rId12"/>
    <p:sldId id="288" r:id="rId13"/>
    <p:sldId id="289" r:id="rId14"/>
    <p:sldId id="284" r:id="rId15"/>
  </p:sldIdLst>
  <p:sldSz cx="12192000" cy="6858000"/>
  <p:notesSz cx="6858000" cy="9144000"/>
  <p:embeddedFontLst>
    <p:embeddedFont>
      <p:font typeface="FuturaBookC" pitchFamily="2" charset="-52"/>
      <p:regular r:id="rId21"/>
    </p:embeddedFont>
    <p:embeddedFont>
      <p:font typeface="微软雅黑" panose="020B0503020204020204" pitchFamily="34" charset="-122"/>
      <p:regular r:id="rId22"/>
      <p:bold r:id="rId23"/>
    </p:embeddedFont>
    <p:embeddedFont>
      <p:font typeface="华文新魏" panose="02010800040101010101" charset="-122"/>
      <p:regular r:id="rId24"/>
    </p:embeddedFont>
    <p:embeddedFont>
      <p:font typeface="华文中宋" panose="02010600040101010101" charset="-122"/>
      <p:regular r:id="rId25"/>
    </p:embeddedFont>
    <p:embeddedFont>
      <p:font typeface="High Tower Text" panose="02040502050506030303"/>
      <p:regular r:id="rId26"/>
      <p:italic r:id="rId27"/>
    </p:embeddedFont>
    <p:embeddedFont>
      <p:font typeface="等线" panose="02010600030101010101" charset="-122"/>
      <p:regular r:id="rId28"/>
      <p:bold r:id="rId29"/>
    </p:embeddedFont>
    <p:embeddedFont>
      <p:font typeface="等线 Light" panose="02010600030101010101" charset="-122"/>
      <p:regular r:id="rId30"/>
    </p:embeddedFont>
  </p:embeddedFont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41" userDrawn="1">
          <p15:clr>
            <a:srgbClr val="A4A3A4"/>
          </p15:clr>
        </p15:guide>
        <p15:guide id="2" pos="382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F0F0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6766" autoAdjust="0"/>
    <p:restoredTop sz="94660"/>
  </p:normalViewPr>
  <p:slideViewPr>
    <p:cSldViewPr snapToGrid="0" showGuides="1">
      <p:cViewPr varScale="1">
        <p:scale>
          <a:sx n="69" d="100"/>
          <a:sy n="69" d="100"/>
        </p:scale>
        <p:origin x="300" y="60"/>
      </p:cViewPr>
      <p:guideLst>
        <p:guide orient="horz" pos="2241"/>
        <p:guide pos="3826"/>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0" Type="http://schemas.openxmlformats.org/officeDocument/2006/relationships/font" Target="fonts/font10.fntdata"/><Relationship Id="rId3" Type="http://schemas.openxmlformats.org/officeDocument/2006/relationships/slide" Target="slides/slide1.xml"/><Relationship Id="rId29" Type="http://schemas.openxmlformats.org/officeDocument/2006/relationships/font" Target="fonts/font9.fntdata"/><Relationship Id="rId28" Type="http://schemas.openxmlformats.org/officeDocument/2006/relationships/font" Target="fonts/font8.fntdata"/><Relationship Id="rId27" Type="http://schemas.openxmlformats.org/officeDocument/2006/relationships/font" Target="fonts/font7.fntdata"/><Relationship Id="rId26" Type="http://schemas.openxmlformats.org/officeDocument/2006/relationships/font" Target="fonts/font6.fntdata"/><Relationship Id="rId25" Type="http://schemas.openxmlformats.org/officeDocument/2006/relationships/font" Target="fonts/font5.fntdata"/><Relationship Id="rId24" Type="http://schemas.openxmlformats.org/officeDocument/2006/relationships/font" Target="fonts/font4.fntdata"/><Relationship Id="rId23" Type="http://schemas.openxmlformats.org/officeDocument/2006/relationships/font" Target="fonts/font3.fntdata"/><Relationship Id="rId22" Type="http://schemas.openxmlformats.org/officeDocument/2006/relationships/font" Target="fonts/font2.fntdata"/><Relationship Id="rId21" Type="http://schemas.openxmlformats.org/officeDocument/2006/relationships/font" Target="fonts/font1.fntdata"/><Relationship Id="rId20" Type="http://schemas.openxmlformats.org/officeDocument/2006/relationships/customXml" Target="../customXml/item1.xml"/><Relationship Id="rId2" Type="http://schemas.openxmlformats.org/officeDocument/2006/relationships/theme" Target="theme/theme1.xml"/><Relationship Id="rId19" Type="http://schemas.openxmlformats.org/officeDocument/2006/relationships/customXmlProps" Target="../customXml/itemProps4.xml"/><Relationship Id="rId18" Type="http://schemas.openxmlformats.org/officeDocument/2006/relationships/tableStyles" Target="tableStyles.xml"/><Relationship Id="rId17" Type="http://schemas.openxmlformats.org/officeDocument/2006/relationships/viewProps" Target="viewProps.xml"/><Relationship Id="rId16" Type="http://schemas.openxmlformats.org/officeDocument/2006/relationships/presProps" Target="presProps.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pic>
        <p:nvPicPr>
          <p:cNvPr id="8" name="图片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pic>
        <p:nvPicPr>
          <p:cNvPr id="9" name="图片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pic>
        <p:nvPicPr>
          <p:cNvPr id="10" name="图片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两栏内容">
    <p:spTree>
      <p:nvGrpSpPr>
        <p:cNvPr id="1" name=""/>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4" name="内容占位符 3"/>
          <p:cNvSpPr>
            <a:spLocks noGrp="1"/>
          </p:cNvSpPr>
          <p:nvPr>
            <p:ph sz="half" idx="2" hasCustomPrompt="1"/>
          </p:nvPr>
        </p:nvSpPr>
        <p:spPr>
          <a:xfrm>
            <a:off x="839788" y="2505075"/>
            <a:ext cx="5157787" cy="368458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6" name="内容占位符 5"/>
          <p:cNvSpPr>
            <a:spLocks noGrp="1"/>
          </p:cNvSpPr>
          <p:nvPr>
            <p:ph sz="quarter" idx="4" hasCustomPrompt="1"/>
          </p:nvPr>
        </p:nvSpPr>
        <p:spPr>
          <a:xfrm>
            <a:off x="6172200" y="2505075"/>
            <a:ext cx="5183188" cy="368458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DC6A0ED9-B48C-4697-998D-B23978A9A31F}"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4856ECE1-C7D3-4679-B0F2-D6E64E569DDB}"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DC6A0ED9-B48C-4697-998D-B23978A9A31F}"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856ECE1-C7D3-4679-B0F2-D6E64E569DDB}"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C6A0ED9-B48C-4697-998D-B23978A9A31F}"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4856ECE1-C7D3-4679-B0F2-D6E64E569DDB}"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a:spLocks noGrp="1"/>
          </p:cNvSpPr>
          <p:nvPr>
            <p:ph type="dt" sz="half" idx="10"/>
          </p:nvPr>
        </p:nvSpPr>
        <p:spPr/>
        <p:txBody>
          <a:bodyPr/>
          <a:lstStyle/>
          <a:p>
            <a:fld id="{DC6A0ED9-B48C-4697-998D-B23978A9A31F}"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4856ECE1-C7D3-4679-B0F2-D6E64E569DDB}"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a:spLocks noGrp="1"/>
          </p:cNvSpPr>
          <p:nvPr>
            <p:ph type="dt" sz="half" idx="10"/>
          </p:nvPr>
        </p:nvSpPr>
        <p:spPr/>
        <p:txBody>
          <a:bodyPr/>
          <a:lstStyle/>
          <a:p>
            <a:fld id="{DC6A0ED9-B48C-4697-998D-B23978A9A31F}"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4856ECE1-C7D3-4679-B0F2-D6E64E569DDB}"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hasCustomPrompt="1"/>
          </p:nvPr>
        </p:nvSpPr>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C6A0ED9-B48C-4697-998D-B23978A9A31F}"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856ECE1-C7D3-4679-B0F2-D6E64E569DDB}"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hasCustomPrompt="1"/>
          </p:nvPr>
        </p:nvSpPr>
        <p:spPr>
          <a:xfrm>
            <a:off x="838200" y="365125"/>
            <a:ext cx="7734300" cy="5811838"/>
          </a:xfrm>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C6A0ED9-B48C-4697-998D-B23978A9A31F}"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856ECE1-C7D3-4679-B0F2-D6E64E569DDB}"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C6A0ED9-B48C-4697-998D-B23978A9A31F}"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56ECE1-C7D3-4679-B0F2-D6E64E569DDB}"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6"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7.jpeg"/><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image" Target="../media/image4.jpeg"/></Relationships>
</file>

<file path=ppt/slides/_rels/slide5.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image" Target="../media/image9.jpeg"/></Relationships>
</file>

<file path=ppt/slides/_rels/slide6.xml.rels><?xml version="1.0" encoding="UTF-8" standalone="yes"?>
<Relationships xmlns="http://schemas.openxmlformats.org/package/2006/relationships"><Relationship Id="rId7" Type="http://schemas.openxmlformats.org/officeDocument/2006/relationships/slideLayout" Target="../slideLayouts/slideLayout3.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image" Target="../media/image19.png"/><Relationship Id="rId1" Type="http://schemas.openxmlformats.org/officeDocument/2006/relationships/image" Target="../media/image18.jpeg"/></Relationships>
</file>

<file path=ppt/slides/_rels/slide8.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2.xml"/><Relationship Id="rId2" Type="http://schemas.openxmlformats.org/officeDocument/2006/relationships/image" Target="../media/image21.jpeg"/><Relationship Id="rId1" Type="http://schemas.openxmlformats.org/officeDocument/2006/relationships/image" Target="../media/image20.jpeg"/></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3.xml"/></Relationships>
</file>

<file path=ppt/slides/_rels/slide10.xml.rels><?xml version="1.0" encoding="UTF-8" standalone="yes"?>
<Relationships xmlns="http://schemas.openxmlformats.org/package/2006/relationships"><Relationship Id="rId4" Type="http://schemas.openxmlformats.org/officeDocument/2006/relationships/slideLayout" Target="../slideLayouts/slideLayout3.xml"/><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image" Target="../media/image22.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image" Target="../media/image2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本框 5"/>
          <p:cNvSpPr txBox="1"/>
          <p:nvPr/>
        </p:nvSpPr>
        <p:spPr>
          <a:xfrm>
            <a:off x="3893127" y="1393987"/>
            <a:ext cx="4405746" cy="461665"/>
          </a:xfrm>
          <a:prstGeom prst="rect">
            <a:avLst/>
          </a:prstGeom>
          <a:noFill/>
          <a:effectLst/>
        </p:spPr>
        <p:txBody>
          <a:bodyPr wrap="square" rtlCol="0">
            <a:spAutoFit/>
          </a:bodyPr>
          <a:lstStyle/>
          <a:p>
            <a:pPr algn="dist"/>
            <a:r>
              <a:rPr lang="en-US" altLang="zh-CN" sz="2400" dirty="0" smtClean="0">
                <a:solidFill>
                  <a:schemeClr val="bg1"/>
                </a:solidFill>
                <a:effectLst>
                  <a:outerShdw blurRad="38100" dist="38100" dir="2700000" algn="tl">
                    <a:srgbClr val="000000">
                      <a:alpha val="43137"/>
                    </a:srgbClr>
                  </a:outerShdw>
                </a:effectLst>
                <a:latin typeface="FuturaBookC" pitchFamily="2" charset="-52"/>
                <a:ea typeface="微软雅黑" panose="020B0503020204020204" pitchFamily="34" charset="-122"/>
              </a:rPr>
              <a:t>CREATIVE TEMPLATE</a:t>
            </a:r>
            <a:endParaRPr lang="zh-CN" altLang="en-US" sz="2400" dirty="0">
              <a:solidFill>
                <a:schemeClr val="bg1"/>
              </a:solidFill>
              <a:effectLst>
                <a:outerShdw blurRad="38100" dist="38100" dir="2700000" algn="tl">
                  <a:srgbClr val="000000">
                    <a:alpha val="43137"/>
                  </a:srgbClr>
                </a:outerShdw>
              </a:effectLst>
              <a:latin typeface="FuturaBookC" pitchFamily="2" charset="-52"/>
              <a:ea typeface="微软雅黑" panose="020B0503020204020204" pitchFamily="34" charset="-122"/>
            </a:endParaRPr>
          </a:p>
        </p:txBody>
      </p:sp>
      <p:sp>
        <p:nvSpPr>
          <p:cNvPr id="3" name="文本框 2"/>
          <p:cNvSpPr txBox="1"/>
          <p:nvPr/>
        </p:nvSpPr>
        <p:spPr>
          <a:xfrm>
            <a:off x="3557270" y="2860040"/>
            <a:ext cx="5076825" cy="744220"/>
          </a:xfrm>
          <a:prstGeom prst="rect">
            <a:avLst/>
          </a:prstGeom>
          <a:noFill/>
        </p:spPr>
        <p:txBody>
          <a:bodyPr wrap="square" rtlCol="0">
            <a:noAutofit/>
          </a:bodyPr>
          <a:p>
            <a:pPr algn="ctr"/>
            <a:r>
              <a:rPr lang="en-US" altLang="zh-CN" sz="8800">
                <a:solidFill>
                  <a:schemeClr val="bg1"/>
                </a:solidFill>
                <a:latin typeface="华文新魏" panose="02010800040101010101" charset="-122"/>
                <a:ea typeface="华文新魏" panose="02010800040101010101" charset="-122"/>
              </a:rPr>
              <a:t>The Road</a:t>
            </a:r>
            <a:endParaRPr lang="en-US" altLang="zh-CN" sz="8800">
              <a:solidFill>
                <a:schemeClr val="bg1"/>
              </a:solidFill>
              <a:latin typeface="华文新魏" panose="02010800040101010101" charset="-122"/>
              <a:ea typeface="华文新魏" panose="02010800040101010101" charset="-122"/>
            </a:endParaRPr>
          </a:p>
        </p:txBody>
      </p:sp>
      <p:sp>
        <p:nvSpPr>
          <p:cNvPr id="2" name="文本框 1"/>
          <p:cNvSpPr txBox="1"/>
          <p:nvPr/>
        </p:nvSpPr>
        <p:spPr>
          <a:xfrm>
            <a:off x="6325235" y="5168265"/>
            <a:ext cx="3784600" cy="1076325"/>
          </a:xfrm>
          <a:prstGeom prst="rect">
            <a:avLst/>
          </a:prstGeom>
          <a:noFill/>
        </p:spPr>
        <p:txBody>
          <a:bodyPr wrap="square" rtlCol="0">
            <a:spAutoFit/>
          </a:bodyPr>
          <a:p>
            <a:r>
              <a:rPr lang="en-US" altLang="zh-CN" sz="3200" b="1">
                <a:solidFill>
                  <a:schemeClr val="bg1"/>
                </a:solidFill>
              </a:rPr>
              <a:t>Zexuan Liu</a:t>
            </a:r>
            <a:endParaRPr lang="en-US" altLang="zh-CN" sz="3200" b="1">
              <a:solidFill>
                <a:schemeClr val="bg1"/>
              </a:solidFill>
            </a:endParaRPr>
          </a:p>
          <a:p>
            <a:r>
              <a:rPr lang="en-US" altLang="zh-CN" sz="3200" b="1">
                <a:solidFill>
                  <a:schemeClr val="bg1"/>
                </a:solidFill>
              </a:rPr>
              <a:t>  May 18th</a:t>
            </a:r>
            <a:endParaRPr lang="en-US" altLang="zh-CN" sz="3200" b="1">
              <a:solidFill>
                <a:schemeClr val="bg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2" name="文本框 11"/>
          <p:cNvSpPr txBox="1"/>
          <p:nvPr/>
        </p:nvSpPr>
        <p:spPr>
          <a:xfrm>
            <a:off x="746125" y="782955"/>
            <a:ext cx="6459855" cy="645160"/>
          </a:xfrm>
          <a:prstGeom prst="rect">
            <a:avLst/>
          </a:prstGeom>
          <a:noFill/>
        </p:spPr>
        <p:txBody>
          <a:bodyPr wrap="square" rtlCol="0">
            <a:spAutoFit/>
          </a:bodyPr>
          <a:p>
            <a:r>
              <a:rPr lang="en-US" altLang="zh-CN" sz="3600">
                <a:solidFill>
                  <a:schemeClr val="bg1"/>
                </a:solidFill>
              </a:rPr>
              <a:t>Outline</a:t>
            </a:r>
            <a:endParaRPr lang="en-US" altLang="zh-CN" sz="3600">
              <a:solidFill>
                <a:schemeClr val="bg1"/>
              </a:solidFill>
            </a:endParaRPr>
          </a:p>
        </p:txBody>
      </p:sp>
      <p:sp>
        <p:nvSpPr>
          <p:cNvPr id="13" name="文本框 12"/>
          <p:cNvSpPr txBox="1"/>
          <p:nvPr/>
        </p:nvSpPr>
        <p:spPr>
          <a:xfrm>
            <a:off x="703580" y="1664335"/>
            <a:ext cx="6194425" cy="4391025"/>
          </a:xfrm>
          <a:prstGeom prst="rect">
            <a:avLst/>
          </a:prstGeom>
          <a:noFill/>
        </p:spPr>
        <p:txBody>
          <a:bodyPr wrap="square" rtlCol="0">
            <a:noAutofit/>
          </a:bodyPr>
          <a:p>
            <a:r>
              <a:rPr lang="en-US" altLang="zh-CN" sz="2400">
                <a:solidFill>
                  <a:schemeClr val="bg1"/>
                </a:solidFill>
              </a:rPr>
              <a:t>1.Story Outline and Preliminary Research</a:t>
            </a:r>
            <a:endParaRPr lang="en-US" altLang="zh-CN" sz="2400">
              <a:solidFill>
                <a:schemeClr val="bg1"/>
              </a:solidFill>
            </a:endParaRPr>
          </a:p>
          <a:p>
            <a:endParaRPr lang="en-US" altLang="zh-CN" sz="2400">
              <a:solidFill>
                <a:schemeClr val="bg1"/>
              </a:solidFill>
            </a:endParaRPr>
          </a:p>
          <a:p>
            <a:r>
              <a:rPr lang="en-US" altLang="zh-CN" sz="2400">
                <a:solidFill>
                  <a:schemeClr val="bg1"/>
                </a:solidFill>
              </a:rPr>
              <a:t>2.Cover Design</a:t>
            </a:r>
            <a:endParaRPr lang="en-US" altLang="zh-CN" sz="2400">
              <a:solidFill>
                <a:schemeClr val="bg1"/>
              </a:solidFill>
            </a:endParaRPr>
          </a:p>
          <a:p>
            <a:endParaRPr lang="en-US" altLang="zh-CN" sz="2400">
              <a:solidFill>
                <a:schemeClr val="bg1"/>
              </a:solidFill>
            </a:endParaRPr>
          </a:p>
          <a:p>
            <a:r>
              <a:rPr lang="en-US" altLang="zh-CN" sz="2400">
                <a:solidFill>
                  <a:schemeClr val="bg1"/>
                </a:solidFill>
              </a:rPr>
              <a:t>3.Background Story and Scene Setting</a:t>
            </a:r>
            <a:endParaRPr lang="en-US" altLang="zh-CN" sz="2400">
              <a:solidFill>
                <a:schemeClr val="bg1"/>
              </a:solidFill>
            </a:endParaRPr>
          </a:p>
          <a:p>
            <a:endParaRPr lang="en-US" altLang="zh-CN" sz="2400">
              <a:solidFill>
                <a:schemeClr val="bg1"/>
              </a:solidFill>
            </a:endParaRPr>
          </a:p>
          <a:p>
            <a:r>
              <a:rPr lang="en-US" altLang="zh-CN" sz="2400">
                <a:solidFill>
                  <a:schemeClr val="bg1"/>
                </a:solidFill>
              </a:rPr>
              <a:t>4.Written Storyboard</a:t>
            </a:r>
            <a:endParaRPr lang="en-US" altLang="zh-CN" sz="2400">
              <a:solidFill>
                <a:schemeClr val="bg1"/>
              </a:solidFill>
            </a:endParaRPr>
          </a:p>
          <a:p>
            <a:endParaRPr lang="en-US" altLang="zh-CN" sz="2400">
              <a:solidFill>
                <a:schemeClr val="bg1"/>
              </a:solidFill>
            </a:endParaRPr>
          </a:p>
          <a:p>
            <a:r>
              <a:rPr lang="en-US" altLang="zh-CN" sz="2400">
                <a:solidFill>
                  <a:schemeClr val="bg1"/>
                </a:solidFill>
              </a:rPr>
              <a:t>5.Animation Storyboard</a:t>
            </a:r>
            <a:endParaRPr lang="en-US" altLang="zh-CN" sz="2400">
              <a:solidFill>
                <a:schemeClr val="bg1"/>
              </a:solidFill>
            </a:endParaRPr>
          </a:p>
          <a:p>
            <a:endParaRPr lang="zh-CN" altLang="en-US">
              <a:solidFill>
                <a:schemeClr val="bg1"/>
              </a:solidFill>
            </a:endParaRPr>
          </a:p>
          <a:p>
            <a:endParaRPr lang="zh-CN" altLang="en-US">
              <a:solidFill>
                <a:schemeClr val="bg1"/>
              </a:solidFill>
            </a:endParaRPr>
          </a:p>
        </p:txBody>
      </p:sp>
    </p:spTree>
    <p:custDataLst>
      <p:tags r:id="rId1"/>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文本框 22"/>
          <p:cNvSpPr txBox="1"/>
          <p:nvPr/>
        </p:nvSpPr>
        <p:spPr>
          <a:xfrm>
            <a:off x="819150" y="568960"/>
            <a:ext cx="10300335" cy="1577340"/>
          </a:xfrm>
          <a:prstGeom prst="rect">
            <a:avLst/>
          </a:prstGeom>
        </p:spPr>
        <p:txBody>
          <a:bodyPr>
            <a:noAutofit/>
          </a:bodyPr>
          <a:p>
            <a:pPr algn="ctr"/>
            <a:r>
              <a:rPr lang="zh-CN" altLang="en-US" sz="3200" b="1">
                <a:solidFill>
                  <a:schemeClr val="bg1"/>
                </a:solidFill>
                <a:latin typeface="华文中宋" panose="02010600040101010101" charset="-122"/>
                <a:ea typeface="华文中宋" panose="02010600040101010101" charset="-122"/>
              </a:rPr>
              <a:t> </a:t>
            </a:r>
            <a:endParaRPr lang="zh-CN" altLang="en-US" sz="3200" b="1">
              <a:solidFill>
                <a:schemeClr val="bg1"/>
              </a:solidFill>
              <a:latin typeface="华文中宋" panose="02010600040101010101" charset="-122"/>
              <a:ea typeface="华文中宋" panose="02010600040101010101" charset="-122"/>
            </a:endParaRPr>
          </a:p>
          <a:p>
            <a:pPr algn="ctr"/>
            <a:r>
              <a:rPr lang="en-US" altLang="zh-CN" sz="4400">
                <a:solidFill>
                  <a:schemeClr val="bg1"/>
                </a:solidFill>
                <a:latin typeface="High Tower Text" panose="02040502050506030303"/>
                <a:ea typeface="High Tower Text" panose="02040502050506030303"/>
              </a:rPr>
              <a:t>Story outline</a:t>
            </a:r>
            <a:endParaRPr lang="en-US" altLang="zh-CN" sz="4400">
              <a:solidFill>
                <a:schemeClr val="bg1"/>
              </a:solidFill>
              <a:latin typeface="High Tower Text" panose="02040502050506030303"/>
              <a:ea typeface="High Tower Text" panose="02040502050506030303"/>
            </a:endParaRPr>
          </a:p>
        </p:txBody>
      </p:sp>
      <p:sp>
        <p:nvSpPr>
          <p:cNvPr id="25" name="文本框 24"/>
          <p:cNvSpPr txBox="1"/>
          <p:nvPr/>
        </p:nvSpPr>
        <p:spPr>
          <a:xfrm>
            <a:off x="1102995" y="1652270"/>
            <a:ext cx="10447655" cy="3667125"/>
          </a:xfrm>
          <a:prstGeom prst="rect">
            <a:avLst/>
          </a:prstGeom>
          <a:noFill/>
        </p:spPr>
        <p:txBody>
          <a:bodyPr wrap="square" rtlCol="0">
            <a:noAutofit/>
          </a:bodyPr>
          <a:p>
            <a:endParaRPr lang="zh-CN" altLang="en-US">
              <a:solidFill>
                <a:schemeClr val="bg1"/>
              </a:solidFill>
              <a:sym typeface="+mn-ea"/>
            </a:endParaRPr>
          </a:p>
          <a:p>
            <a:endParaRPr lang="zh-CN" altLang="en-US" sz="2400">
              <a:solidFill>
                <a:schemeClr val="bg1"/>
              </a:solidFill>
              <a:sym typeface="+mn-ea"/>
            </a:endParaRPr>
          </a:p>
          <a:p>
            <a:r>
              <a:rPr lang="en-US" altLang="zh-CN" sz="2400">
                <a:solidFill>
                  <a:schemeClr val="bg1"/>
                </a:solidFill>
                <a:sym typeface="+mn-ea"/>
              </a:rPr>
              <a:t>This design is characterized by a Gothic style to shape characters and scenes, incorporating many horror elements to depict a story of karma for the crime of child trafficking. On the road, human traffickers encounter eerie events and are punished by an enigmatic old lady. This reflects traditional Chinese virtues of protecting children and blends the story with Western Gothic elements. Although it includes horror elements and has a predominantly cold color scheme, it conveys the punishment for child trafficking.</a:t>
            </a:r>
            <a:endParaRPr lang="en-US" altLang="zh-CN" sz="2400">
              <a:solidFill>
                <a:schemeClr val="bg1"/>
              </a:solidFill>
              <a:sym typeface="+mn-ea"/>
            </a:endParaRPr>
          </a:p>
          <a:p>
            <a:endParaRPr lang="zh-CN" altLang="en-US">
              <a:solidFill>
                <a:schemeClr val="bg1"/>
              </a:solidFill>
              <a:sym typeface="+mn-ea"/>
            </a:endParaRPr>
          </a:p>
          <a:p>
            <a:endParaRPr lang="en-US" altLang="zh-CN">
              <a:solidFill>
                <a:schemeClr val="bg1"/>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F0F0F"/>
        </a:solidFill>
        <a:effectLst/>
      </p:bgPr>
    </p:bg>
    <p:spTree>
      <p:nvGrpSpPr>
        <p:cNvPr id="1" name=""/>
        <p:cNvGrpSpPr/>
        <p:nvPr/>
      </p:nvGrpSpPr>
      <p:grpSpPr>
        <a:xfrm>
          <a:off x="0" y="0"/>
          <a:ext cx="0" cy="0"/>
          <a:chOff x="0" y="0"/>
          <a:chExt cx="0" cy="0"/>
        </a:xfrm>
      </p:grpSpPr>
      <p:pic>
        <p:nvPicPr>
          <p:cNvPr id="4" name="图片 3"/>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7823653" y="92"/>
            <a:ext cx="4367892" cy="4367892"/>
          </a:xfrm>
          <a:prstGeom prst="rect">
            <a:avLst/>
          </a:prstGeom>
        </p:spPr>
      </p:pic>
      <p:sp>
        <p:nvSpPr>
          <p:cNvPr id="13" name="文本框 12"/>
          <p:cNvSpPr txBox="1"/>
          <p:nvPr/>
        </p:nvSpPr>
        <p:spPr>
          <a:xfrm>
            <a:off x="921385" y="678180"/>
            <a:ext cx="2291080" cy="599440"/>
          </a:xfrm>
          <a:prstGeom prst="rect">
            <a:avLst/>
          </a:prstGeom>
          <a:noFill/>
        </p:spPr>
        <p:txBody>
          <a:bodyPr wrap="square" rtlCol="0">
            <a:noAutofit/>
          </a:bodyPr>
          <a:p>
            <a:r>
              <a:rPr lang="en-US" altLang="zh-CN" sz="2800">
                <a:solidFill>
                  <a:schemeClr val="bg1"/>
                </a:solidFill>
              </a:rPr>
              <a:t>Research</a:t>
            </a:r>
            <a:r>
              <a:rPr lang="en-US" altLang="zh-CN"/>
              <a:t>h</a:t>
            </a:r>
            <a:endParaRPr lang="en-US" altLang="zh-CN"/>
          </a:p>
        </p:txBody>
      </p:sp>
      <p:sp>
        <p:nvSpPr>
          <p:cNvPr id="2" name="文本框 1"/>
          <p:cNvSpPr txBox="1"/>
          <p:nvPr/>
        </p:nvSpPr>
        <p:spPr>
          <a:xfrm>
            <a:off x="833120" y="1565910"/>
            <a:ext cx="7912100" cy="2861310"/>
          </a:xfrm>
          <a:prstGeom prst="rect">
            <a:avLst/>
          </a:prstGeom>
          <a:noFill/>
        </p:spPr>
        <p:txBody>
          <a:bodyPr wrap="square" rtlCol="0">
            <a:spAutoFit/>
          </a:bodyPr>
          <a:p>
            <a:r>
              <a:rPr lang="en-US" altLang="zh-CN" dirty="0">
                <a:solidFill>
                  <a:schemeClr val="bg1"/>
                </a:solidFill>
              </a:rPr>
              <a:t>Gothic elements reflected in character costumes and settings**</a:t>
            </a:r>
            <a:endParaRPr lang="en-US" altLang="zh-CN" dirty="0">
              <a:solidFill>
                <a:schemeClr val="bg1"/>
              </a:solidFill>
            </a:endParaRPr>
          </a:p>
          <a:p>
            <a:endParaRPr lang="en-US" altLang="zh-CN" dirty="0">
              <a:solidFill>
                <a:schemeClr val="bg1"/>
              </a:solidFill>
            </a:endParaRPr>
          </a:p>
          <a:p>
            <a:r>
              <a:rPr lang="en-US" altLang="zh-CN" dirty="0">
                <a:solidFill>
                  <a:schemeClr val="bg1"/>
                </a:solidFill>
              </a:rPr>
              <a:t>Architectural style:** dark, aged, mysterious, towering, and intimidating; featuring soaring spires, pointed arches, large windows, and stained glass depicting biblical stories.</a:t>
            </a:r>
            <a:endParaRPr lang="en-US" altLang="zh-CN" dirty="0">
              <a:solidFill>
                <a:schemeClr val="bg1"/>
              </a:solidFill>
            </a:endParaRPr>
          </a:p>
          <a:p>
            <a:endParaRPr lang="en-US" altLang="zh-CN" dirty="0">
              <a:solidFill>
                <a:schemeClr val="bg1"/>
              </a:solidFill>
            </a:endParaRPr>
          </a:p>
          <a:p>
            <a:r>
              <a:rPr lang="en-US" altLang="zh-CN" dirty="0">
                <a:solidFill>
                  <a:schemeClr val="bg1"/>
                </a:solidFill>
              </a:rPr>
              <a:t>Character costumes: deep necklines exposing the neck and chest, fitted waists, and skirts enhanced with triangular panels or three-dimensional structures. Examples include the Greenland gown, the cotte, and the surcoat.</a:t>
            </a:r>
            <a:endParaRPr lang="en-US" altLang="zh-CN" dirty="0">
              <a:solidFill>
                <a:schemeClr val="bg1"/>
              </a:solidFill>
            </a:endParaRPr>
          </a:p>
          <a:p>
            <a:endParaRPr lang="en-US" altLang="zh-CN" dirty="0">
              <a:solidFill>
                <a:schemeClr val="bg1"/>
              </a:solidFill>
            </a:endParaRPr>
          </a:p>
        </p:txBody>
      </p:sp>
      <p:pic>
        <p:nvPicPr>
          <p:cNvPr id="100" name="图片 99"/>
          <p:cNvPicPr/>
          <p:nvPr/>
        </p:nvPicPr>
        <p:blipFill>
          <a:blip r:embed="rId2"/>
          <a:stretch>
            <a:fillRect/>
          </a:stretch>
        </p:blipFill>
        <p:spPr>
          <a:xfrm>
            <a:off x="8011160" y="4077970"/>
            <a:ext cx="1407160" cy="2381250"/>
          </a:xfrm>
          <a:prstGeom prst="rect">
            <a:avLst/>
          </a:prstGeom>
          <a:noFill/>
          <a:ln w="9525">
            <a:noFill/>
          </a:ln>
        </p:spPr>
      </p:pic>
      <p:pic>
        <p:nvPicPr>
          <p:cNvPr id="9" name="图片 8" descr="57ce247c2f76ecf2d3949472455130c"/>
          <p:cNvPicPr>
            <a:picLocks noChangeAspect="1"/>
          </p:cNvPicPr>
          <p:nvPr/>
        </p:nvPicPr>
        <p:blipFill>
          <a:blip r:embed="rId3"/>
          <a:stretch>
            <a:fillRect/>
          </a:stretch>
        </p:blipFill>
        <p:spPr>
          <a:xfrm>
            <a:off x="9858375" y="4077970"/>
            <a:ext cx="1786890" cy="2381885"/>
          </a:xfrm>
          <a:prstGeom prst="rect">
            <a:avLst/>
          </a:prstGeom>
        </p:spPr>
      </p:pic>
      <p:pic>
        <p:nvPicPr>
          <p:cNvPr id="3" name="图片 2"/>
          <p:cNvPicPr/>
          <p:nvPr/>
        </p:nvPicPr>
        <p:blipFill>
          <a:blip r:embed="rId4"/>
          <a:stretch>
            <a:fillRect/>
          </a:stretch>
        </p:blipFill>
        <p:spPr>
          <a:xfrm>
            <a:off x="944245" y="4171950"/>
            <a:ext cx="2268220" cy="1341755"/>
          </a:xfrm>
          <a:prstGeom prst="rect">
            <a:avLst/>
          </a:prstGeom>
        </p:spPr>
      </p:pic>
      <p:pic>
        <p:nvPicPr>
          <p:cNvPr id="7" name="图片 6"/>
          <p:cNvPicPr/>
          <p:nvPr/>
        </p:nvPicPr>
        <p:blipFill>
          <a:blip r:embed="rId5"/>
          <a:stretch>
            <a:fillRect/>
          </a:stretch>
        </p:blipFill>
        <p:spPr>
          <a:xfrm>
            <a:off x="3559175" y="4078605"/>
            <a:ext cx="2644140" cy="1378585"/>
          </a:xfrm>
          <a:prstGeom prst="rect">
            <a:avLst/>
          </a:prstGeom>
        </p:spPr>
      </p:pic>
      <p:sp>
        <p:nvSpPr>
          <p:cNvPr id="8" name="文本框 7"/>
          <p:cNvSpPr txBox="1"/>
          <p:nvPr/>
        </p:nvSpPr>
        <p:spPr>
          <a:xfrm>
            <a:off x="963930" y="5774690"/>
            <a:ext cx="5975350" cy="506730"/>
          </a:xfrm>
          <a:prstGeom prst="rect">
            <a:avLst/>
          </a:prstGeom>
          <a:noFill/>
        </p:spPr>
        <p:txBody>
          <a:bodyPr wrap="square" rtlCol="0">
            <a:spAutoFit/>
          </a:bodyPr>
          <a:p>
            <a:r>
              <a:rPr lang="en-US" altLang="zh-CN" sz="900">
                <a:solidFill>
                  <a:schemeClr val="bg1"/>
                </a:solidFill>
              </a:rPr>
              <a:t>https://www.bing.com/images/search?q=%E5%93%A5%E7%89%B9%E5%BB%BA%E7%AD%91&amp;qs=n&amp;form=QBIRMH&amp;sp=-1&amp;lq=0&amp;pq=%E5%93%A5%E7%89%B9%E5%BB%BA%E7%AD%91&amp;sc=10-4&amp;cvid=E32FEF499AF6470CA3FBB48DF27F3521&amp;first=1</a:t>
            </a:r>
            <a:endParaRPr lang="en-US" altLang="zh-CN" sz="900">
              <a:solidFill>
                <a:schemeClr val="bg1"/>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F0F0F"/>
        </a:solidFill>
        <a:effectLst/>
      </p:bgPr>
    </p:bg>
    <p:spTree>
      <p:nvGrpSpPr>
        <p:cNvPr id="1" name=""/>
        <p:cNvGrpSpPr/>
        <p:nvPr/>
      </p:nvGrpSpPr>
      <p:grpSpPr>
        <a:xfrm>
          <a:off x="0" y="0"/>
          <a:ext cx="0" cy="0"/>
          <a:chOff x="0" y="0"/>
          <a:chExt cx="0" cy="0"/>
        </a:xfrm>
      </p:grpSpPr>
      <p:sp>
        <p:nvSpPr>
          <p:cNvPr id="4" name="文本框 3"/>
          <p:cNvSpPr txBox="1"/>
          <p:nvPr/>
        </p:nvSpPr>
        <p:spPr>
          <a:xfrm>
            <a:off x="476250" y="494030"/>
            <a:ext cx="7948295" cy="5783580"/>
          </a:xfrm>
          <a:prstGeom prst="rect">
            <a:avLst/>
          </a:prstGeom>
          <a:noFill/>
        </p:spPr>
        <p:txBody>
          <a:bodyPr wrap="square" rtlCol="0" anchor="t">
            <a:noAutofit/>
          </a:bodyPr>
          <a:p>
            <a:r>
              <a:rPr lang="en-US" altLang="zh-CN" sz="2800">
                <a:solidFill>
                  <a:schemeClr val="bg1"/>
                </a:solidFill>
                <a:sym typeface="+mn-ea"/>
              </a:rPr>
              <a:t>Researc</a:t>
            </a:r>
            <a:r>
              <a:rPr lang="en-US" altLang="zh-CN" sz="2800">
                <a:solidFill>
                  <a:schemeClr val="bg1"/>
                </a:solidFill>
                <a:sym typeface="+mn-ea"/>
              </a:rPr>
              <a:t>h</a:t>
            </a:r>
            <a:endParaRPr lang="en-US" altLang="zh-CN" sz="2800">
              <a:solidFill>
                <a:schemeClr val="bg1"/>
              </a:solidFill>
              <a:sym typeface="+mn-ea"/>
            </a:endParaRPr>
          </a:p>
          <a:p>
            <a:endParaRPr lang="en-US" altLang="zh-CN" sz="2800">
              <a:solidFill>
                <a:schemeClr val="bg1"/>
              </a:solidFill>
              <a:sym typeface="+mn-ea"/>
            </a:endParaRPr>
          </a:p>
          <a:p>
            <a:endParaRPr lang="zh-CN" altLang="en-US">
              <a:solidFill>
                <a:schemeClr val="bg1"/>
              </a:solidFill>
              <a:sym typeface="+mn-ea"/>
            </a:endParaRPr>
          </a:p>
          <a:p>
            <a:r>
              <a:rPr lang="en-US" altLang="zh-CN">
                <a:solidFill>
                  <a:schemeClr val="bg1"/>
                </a:solidFill>
                <a:sym typeface="+mn-ea"/>
              </a:rPr>
              <a:t>Concept of Gothic-style Animated Character Design</a:t>
            </a:r>
            <a:endParaRPr lang="en-US" altLang="zh-CN">
              <a:solidFill>
                <a:schemeClr val="bg1"/>
              </a:solidFill>
              <a:sym typeface="+mn-ea"/>
            </a:endParaRPr>
          </a:p>
          <a:p>
            <a:endParaRPr lang="en-US" altLang="zh-CN">
              <a:solidFill>
                <a:schemeClr val="bg1"/>
              </a:solidFill>
              <a:sym typeface="+mn-ea"/>
            </a:endParaRPr>
          </a:p>
          <a:p>
            <a:r>
              <a:rPr lang="en-US" altLang="zh-CN">
                <a:solidFill>
                  <a:schemeClr val="bg1"/>
                </a:solidFill>
                <a:sym typeface="+mn-ea"/>
              </a:rPr>
              <a:t>The design primarily features dark colors like black and deep red, often contrasting pale skin with dark clothing. Female characters typically wear long lace dresses, adorned with crosses, headpieces, and tattered fabric. Exaggerated features may be incorporated, such as elongated limbs, slender fingers, sharp chins, high cheekbones, fangs, or pointed ears.  </a:t>
            </a:r>
            <a:endParaRPr lang="en-US" altLang="zh-CN">
              <a:solidFill>
                <a:schemeClr val="bg1"/>
              </a:solidFill>
              <a:sym typeface="+mn-ea"/>
            </a:endParaRPr>
          </a:p>
        </p:txBody>
      </p:sp>
      <p:pic>
        <p:nvPicPr>
          <p:cNvPr id="5" name="图片 4" descr="8ffe0bcc0dafbe3a741daf44b9aec72"/>
          <p:cNvPicPr>
            <a:picLocks noChangeAspect="1"/>
          </p:cNvPicPr>
          <p:nvPr/>
        </p:nvPicPr>
        <p:blipFill>
          <a:blip r:embed="rId1"/>
          <a:stretch>
            <a:fillRect/>
          </a:stretch>
        </p:blipFill>
        <p:spPr>
          <a:xfrm>
            <a:off x="6864350" y="3646805"/>
            <a:ext cx="1972310" cy="2630805"/>
          </a:xfrm>
          <a:prstGeom prst="rect">
            <a:avLst/>
          </a:prstGeom>
        </p:spPr>
      </p:pic>
      <p:pic>
        <p:nvPicPr>
          <p:cNvPr id="6" name="图片 5" descr="665cbc9108f150bc34550d2dc9d0e04"/>
          <p:cNvPicPr>
            <a:picLocks noChangeAspect="1"/>
          </p:cNvPicPr>
          <p:nvPr/>
        </p:nvPicPr>
        <p:blipFill>
          <a:blip r:embed="rId2"/>
          <a:stretch>
            <a:fillRect/>
          </a:stretch>
        </p:blipFill>
        <p:spPr>
          <a:xfrm>
            <a:off x="9224645" y="3646805"/>
            <a:ext cx="1910715" cy="2549525"/>
          </a:xfrm>
          <a:prstGeom prst="rect">
            <a:avLst/>
          </a:prstGeom>
        </p:spPr>
      </p:pic>
      <p:pic>
        <p:nvPicPr>
          <p:cNvPr id="8" name="图片 7" descr="7c32a3a361a47874239998d88dc21e9"/>
          <p:cNvPicPr>
            <a:picLocks noChangeAspect="1"/>
          </p:cNvPicPr>
          <p:nvPr/>
        </p:nvPicPr>
        <p:blipFill>
          <a:blip r:embed="rId3"/>
          <a:stretch>
            <a:fillRect/>
          </a:stretch>
        </p:blipFill>
        <p:spPr>
          <a:xfrm>
            <a:off x="9053830" y="494030"/>
            <a:ext cx="2251710" cy="3001645"/>
          </a:xfrm>
          <a:prstGeom prst="rect">
            <a:avLst/>
          </a:prstGeom>
        </p:spPr>
      </p:pic>
      <p:sp>
        <p:nvSpPr>
          <p:cNvPr id="2" name="文本框 1"/>
          <p:cNvSpPr txBox="1"/>
          <p:nvPr/>
        </p:nvSpPr>
        <p:spPr>
          <a:xfrm>
            <a:off x="737235" y="5066030"/>
            <a:ext cx="5287645" cy="983615"/>
          </a:xfrm>
          <a:prstGeom prst="rect">
            <a:avLst/>
          </a:prstGeom>
          <a:noFill/>
        </p:spPr>
        <p:txBody>
          <a:bodyPr wrap="square" rtlCol="0">
            <a:spAutoFit/>
          </a:bodyPr>
          <a:p>
            <a:r>
              <a:rPr lang="en-US" altLang="zh-CN">
                <a:solidFill>
                  <a:schemeClr val="bg1"/>
                </a:solidFill>
              </a:rPr>
              <a:t>From the movie 'Magic Graveyard'</a:t>
            </a:r>
            <a:endParaRPr lang="en-US" altLang="zh-CN">
              <a:solidFill>
                <a:schemeClr val="bg1"/>
              </a:solidFill>
            </a:endParaRPr>
          </a:p>
          <a:p>
            <a:r>
              <a:rPr lang="en-US" altLang="zh-CN" sz="1000">
                <a:solidFill>
                  <a:schemeClr val="bg1"/>
                </a:solidFill>
              </a:rPr>
              <a:t>https://www.bing.com/images/search?q=%E9%AD%94%E8%AF%AB%E5%9D%9F%E5%9C%BA%E5%89%A7%E7%85%A7&amp;qs=n&amp;form=BESBTB&amp;sp=-1&amp;lq=0&amp;pq=%E9%AD%94%E8%AF%AB%E5%9D%9F%E5%9C%BA%E5%89%A7%E7%85%A7&amp;sc=0-6&amp;cvid=D75C82DB4B1240839EF4CB0392CB9667&amp;first=1</a:t>
            </a:r>
            <a:endParaRPr lang="en-US" altLang="zh-CN" sz="1000">
              <a:solidFill>
                <a:schemeClr val="bg1"/>
              </a:solidFill>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文本框 18"/>
          <p:cNvSpPr txBox="1"/>
          <p:nvPr/>
        </p:nvSpPr>
        <p:spPr>
          <a:xfrm>
            <a:off x="737870" y="585787"/>
            <a:ext cx="5080000" cy="768350"/>
          </a:xfrm>
          <a:prstGeom prst="rect">
            <a:avLst/>
          </a:prstGeom>
        </p:spPr>
        <p:txBody>
          <a:bodyPr>
            <a:spAutoFit/>
          </a:bodyPr>
          <a:p>
            <a:r>
              <a:rPr lang="en-US" altLang="zh-CN" sz="4400">
                <a:solidFill>
                  <a:schemeClr val="bg1"/>
                </a:solidFill>
                <a:latin typeface="High Tower Text" panose="02040502050506030303"/>
                <a:ea typeface="High Tower Text" panose="02040502050506030303"/>
              </a:rPr>
              <a:t>Case analysis</a:t>
            </a:r>
            <a:endParaRPr lang="en-US" altLang="zh-CN" sz="4400">
              <a:solidFill>
                <a:schemeClr val="bg1"/>
              </a:solidFill>
              <a:latin typeface="High Tower Text" panose="02040502050506030303"/>
              <a:ea typeface="High Tower Text" panose="02040502050506030303"/>
            </a:endParaRPr>
          </a:p>
        </p:txBody>
      </p:sp>
      <p:pic>
        <p:nvPicPr>
          <p:cNvPr id="21" name="C9F754DE-2CAD-44b6-B708-469DEB6407EB-1" descr="C:/Users/Lzxxxxx/AppData/Local/Temp/wpp.QGABhbwpp"/>
          <p:cNvPicPr>
            <a:picLocks noChangeAspect="1"/>
          </p:cNvPicPr>
          <p:nvPr/>
        </p:nvPicPr>
        <p:blipFill>
          <a:blip r:embed="rId1"/>
          <a:stretch>
            <a:fillRect/>
          </a:stretch>
        </p:blipFill>
        <p:spPr>
          <a:xfrm>
            <a:off x="497205" y="2832735"/>
            <a:ext cx="7552690" cy="1311275"/>
          </a:xfrm>
          <a:prstGeom prst="rect">
            <a:avLst/>
          </a:prstGeom>
        </p:spPr>
      </p:pic>
      <p:pic>
        <p:nvPicPr>
          <p:cNvPr id="2" name="图片 -2147482624"/>
          <p:cNvPicPr>
            <a:picLocks noChangeAspect="1"/>
          </p:cNvPicPr>
          <p:nvPr/>
        </p:nvPicPr>
        <p:blipFill>
          <a:blip r:embed="rId2"/>
          <a:stretch>
            <a:fillRect/>
          </a:stretch>
        </p:blipFill>
        <p:spPr>
          <a:xfrm>
            <a:off x="874395" y="1433830"/>
            <a:ext cx="2254885" cy="1319530"/>
          </a:xfrm>
          <a:prstGeom prst="rect">
            <a:avLst/>
          </a:prstGeom>
          <a:noFill/>
          <a:ln w="9525">
            <a:noFill/>
          </a:ln>
        </p:spPr>
      </p:pic>
      <p:pic>
        <p:nvPicPr>
          <p:cNvPr id="3" name="图片 -2147482623"/>
          <p:cNvPicPr>
            <a:picLocks noChangeAspect="1"/>
          </p:cNvPicPr>
          <p:nvPr/>
        </p:nvPicPr>
        <p:blipFill>
          <a:blip r:embed="rId3"/>
          <a:stretch>
            <a:fillRect/>
          </a:stretch>
        </p:blipFill>
        <p:spPr>
          <a:xfrm>
            <a:off x="7631430" y="1521460"/>
            <a:ext cx="1954530" cy="1087120"/>
          </a:xfrm>
          <a:prstGeom prst="rect">
            <a:avLst/>
          </a:prstGeom>
          <a:noFill/>
          <a:ln w="9525">
            <a:noFill/>
          </a:ln>
        </p:spPr>
      </p:pic>
      <p:pic>
        <p:nvPicPr>
          <p:cNvPr id="4" name="图片 -2147482614"/>
          <p:cNvPicPr>
            <a:picLocks noChangeAspect="1"/>
          </p:cNvPicPr>
          <p:nvPr/>
        </p:nvPicPr>
        <p:blipFill>
          <a:blip r:embed="rId4"/>
          <a:stretch>
            <a:fillRect/>
          </a:stretch>
        </p:blipFill>
        <p:spPr>
          <a:xfrm>
            <a:off x="4391660" y="1353820"/>
            <a:ext cx="2324100" cy="1254760"/>
          </a:xfrm>
          <a:prstGeom prst="rect">
            <a:avLst/>
          </a:prstGeom>
          <a:noFill/>
          <a:ln w="9525">
            <a:noFill/>
          </a:ln>
        </p:spPr>
      </p:pic>
      <p:pic>
        <p:nvPicPr>
          <p:cNvPr id="5" name="图片 -2147482616"/>
          <p:cNvPicPr>
            <a:picLocks noChangeAspect="1"/>
          </p:cNvPicPr>
          <p:nvPr/>
        </p:nvPicPr>
        <p:blipFill>
          <a:blip r:embed="rId5"/>
          <a:stretch>
            <a:fillRect/>
          </a:stretch>
        </p:blipFill>
        <p:spPr>
          <a:xfrm>
            <a:off x="10004425" y="1639570"/>
            <a:ext cx="1764665" cy="1113790"/>
          </a:xfrm>
          <a:prstGeom prst="rect">
            <a:avLst/>
          </a:prstGeom>
          <a:noFill/>
          <a:ln w="9525">
            <a:noFill/>
          </a:ln>
        </p:spPr>
      </p:pic>
      <p:pic>
        <p:nvPicPr>
          <p:cNvPr id="6" name="图片 -2147482619"/>
          <p:cNvPicPr>
            <a:picLocks noChangeAspect="1"/>
          </p:cNvPicPr>
          <p:nvPr/>
        </p:nvPicPr>
        <p:blipFill>
          <a:blip r:embed="rId6"/>
          <a:stretch>
            <a:fillRect/>
          </a:stretch>
        </p:blipFill>
        <p:spPr>
          <a:xfrm>
            <a:off x="8492490" y="3612515"/>
            <a:ext cx="2569845" cy="1677670"/>
          </a:xfrm>
          <a:prstGeom prst="rect">
            <a:avLst/>
          </a:prstGeom>
          <a:noFill/>
          <a:ln w="9525">
            <a:noFill/>
          </a:ln>
        </p:spPr>
      </p:pic>
      <p:sp>
        <p:nvSpPr>
          <p:cNvPr id="22" name="文本框 21"/>
          <p:cNvSpPr txBox="1"/>
          <p:nvPr/>
        </p:nvSpPr>
        <p:spPr>
          <a:xfrm>
            <a:off x="874395" y="4621530"/>
            <a:ext cx="6481445" cy="1383665"/>
          </a:xfrm>
          <a:prstGeom prst="rect">
            <a:avLst/>
          </a:prstGeom>
          <a:noFill/>
        </p:spPr>
        <p:txBody>
          <a:bodyPr wrap="square" rtlCol="0">
            <a:spAutoFit/>
          </a:bodyPr>
          <a:p>
            <a:r>
              <a:rPr lang="en-US" altLang="zh-CN" sz="2800">
                <a:solidFill>
                  <a:schemeClr val="bg1"/>
                </a:solidFill>
              </a:rPr>
              <a:t>Common characteristics: Dark, exaggerated design, cross, castle, sharp, terrifying</a:t>
            </a:r>
            <a:endParaRPr lang="en-US" altLang="zh-CN" sz="2800">
              <a:solidFill>
                <a:schemeClr val="bg1"/>
              </a:solidFil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 name="图片 33"/>
          <p:cNvPicPr>
            <a:picLocks noChangeAspect="1"/>
          </p:cNvPicPr>
          <p:nvPr/>
        </p:nvPicPr>
        <p:blipFill>
          <a:blip r:embed="rId1" cstate="print">
            <a:extLst>
              <a:ext uri="{28A0092B-C50C-407E-A947-70E740481C1C}">
                <a14:useLocalDpi xmlns:a14="http://schemas.microsoft.com/office/drawing/2010/main" val="0"/>
              </a:ext>
            </a:extLst>
          </a:blip>
          <a:srcRect/>
          <a:stretch>
            <a:fillRect/>
          </a:stretch>
        </p:blipFill>
        <p:spPr>
          <a:xfrm>
            <a:off x="8666711" y="146617"/>
            <a:ext cx="3130906" cy="3130906"/>
          </a:xfrm>
          <a:custGeom>
            <a:avLst/>
            <a:gdLst>
              <a:gd name="connsiteX0" fmla="*/ 2583543 w 5167086"/>
              <a:gd name="connsiteY0" fmla="*/ 0 h 5167086"/>
              <a:gd name="connsiteX1" fmla="*/ 5167086 w 5167086"/>
              <a:gd name="connsiteY1" fmla="*/ 2583543 h 5167086"/>
              <a:gd name="connsiteX2" fmla="*/ 2583543 w 5167086"/>
              <a:gd name="connsiteY2" fmla="*/ 5167086 h 5167086"/>
              <a:gd name="connsiteX3" fmla="*/ 0 w 5167086"/>
              <a:gd name="connsiteY3" fmla="*/ 2583543 h 5167086"/>
              <a:gd name="connsiteX4" fmla="*/ 2583543 w 5167086"/>
              <a:gd name="connsiteY4" fmla="*/ 0 h 51670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67086" h="5167086">
                <a:moveTo>
                  <a:pt x="2583543" y="0"/>
                </a:moveTo>
                <a:cubicBezTo>
                  <a:pt x="4010394" y="0"/>
                  <a:pt x="5167086" y="1156692"/>
                  <a:pt x="5167086" y="2583543"/>
                </a:cubicBezTo>
                <a:cubicBezTo>
                  <a:pt x="5167086" y="4010394"/>
                  <a:pt x="4010394" y="5167086"/>
                  <a:pt x="2583543" y="5167086"/>
                </a:cubicBezTo>
                <a:cubicBezTo>
                  <a:pt x="1156692" y="5167086"/>
                  <a:pt x="0" y="4010394"/>
                  <a:pt x="0" y="2583543"/>
                </a:cubicBezTo>
                <a:cubicBezTo>
                  <a:pt x="0" y="1156692"/>
                  <a:pt x="1156692" y="0"/>
                  <a:pt x="2583543" y="0"/>
                </a:cubicBezTo>
                <a:close/>
              </a:path>
            </a:pathLst>
          </a:custGeom>
          <a:effectLst>
            <a:outerShdw blurRad="50800" dist="38100" dir="2700000" algn="tl" rotWithShape="0">
              <a:prstClr val="black">
                <a:alpha val="40000"/>
              </a:prstClr>
            </a:outerShdw>
          </a:effectLst>
        </p:spPr>
      </p:pic>
      <p:sp>
        <p:nvSpPr>
          <p:cNvPr id="5" name="文本框 4"/>
          <p:cNvSpPr txBox="1"/>
          <p:nvPr/>
        </p:nvSpPr>
        <p:spPr>
          <a:xfrm>
            <a:off x="895985" y="501015"/>
            <a:ext cx="6096000" cy="521970"/>
          </a:xfrm>
          <a:prstGeom prst="rect">
            <a:avLst/>
          </a:prstGeom>
          <a:noFill/>
        </p:spPr>
        <p:txBody>
          <a:bodyPr wrap="square" rtlCol="0">
            <a:spAutoFit/>
          </a:bodyPr>
          <a:p>
            <a:r>
              <a:rPr lang="en-US" altLang="zh-CN" sz="2800">
                <a:solidFill>
                  <a:schemeClr val="bg1"/>
                </a:solidFill>
                <a:latin typeface="Arial" panose="020B0604020202020204"/>
                <a:ea typeface="Arial" panose="020B0604020202020204"/>
                <a:sym typeface="+mn-ea"/>
              </a:rPr>
              <a:t>Character design inspiration source</a:t>
            </a:r>
            <a:endParaRPr lang="en-US" altLang="zh-CN" sz="2800">
              <a:solidFill>
                <a:schemeClr val="bg1"/>
              </a:solidFill>
              <a:latin typeface="Arial" panose="020B0604020202020204"/>
              <a:ea typeface="Arial" panose="020B0604020202020204"/>
            </a:endParaRPr>
          </a:p>
        </p:txBody>
      </p:sp>
      <p:sp>
        <p:nvSpPr>
          <p:cNvPr id="6" name="文本框 5"/>
          <p:cNvSpPr txBox="1"/>
          <p:nvPr/>
        </p:nvSpPr>
        <p:spPr>
          <a:xfrm>
            <a:off x="895985" y="1724025"/>
            <a:ext cx="4858385" cy="3841750"/>
          </a:xfrm>
          <a:prstGeom prst="rect">
            <a:avLst/>
          </a:prstGeom>
          <a:noFill/>
        </p:spPr>
        <p:txBody>
          <a:bodyPr wrap="square" rtlCol="0">
            <a:noAutofit/>
          </a:bodyPr>
          <a:p>
            <a:endParaRPr lang="zh-CN" altLang="en-US">
              <a:solidFill>
                <a:schemeClr val="bg1"/>
              </a:solidFill>
            </a:endParaRPr>
          </a:p>
          <a:p>
            <a:endParaRPr lang="zh-CN" altLang="en-US">
              <a:solidFill>
                <a:schemeClr val="bg1"/>
              </a:solidFill>
            </a:endParaRPr>
          </a:p>
          <a:p>
            <a:r>
              <a:rPr lang="en-US" altLang="zh-CN">
                <a:solidFill>
                  <a:schemeClr val="bg1"/>
                </a:solidFill>
              </a:rPr>
              <a:t>The evil old woman  is designed around the quintessential Gothic aesthetic, taking inspiration from the classic nun archetype. Initially, I created the character's orthographic views (front, side, and back) using Procreate.  Her design features traditional black nun attire adorned with Gothic-style accessories. The facial expression is deliberately grotesque to heighten the horror theme, making her more unsettling and thematically fitting.</a:t>
            </a:r>
            <a:endParaRPr lang="en-US" altLang="zh-CN">
              <a:solidFill>
                <a:schemeClr val="bg1"/>
              </a:solidFill>
            </a:endParaRPr>
          </a:p>
        </p:txBody>
      </p:sp>
      <p:pic>
        <p:nvPicPr>
          <p:cNvPr id="7" name="图片 6"/>
          <p:cNvPicPr>
            <a:picLocks noChangeAspect="1"/>
          </p:cNvPicPr>
          <p:nvPr/>
        </p:nvPicPr>
        <p:blipFill>
          <a:blip r:embed="rId2"/>
          <a:stretch>
            <a:fillRect/>
          </a:stretch>
        </p:blipFill>
        <p:spPr>
          <a:xfrm>
            <a:off x="6065520" y="2098040"/>
            <a:ext cx="4377690" cy="3093720"/>
          </a:xfrm>
          <a:prstGeom prst="rect">
            <a:avLst/>
          </a:prstGeom>
        </p:spPr>
      </p:pic>
      <p:sp>
        <p:nvSpPr>
          <p:cNvPr id="2" name="文本框 1"/>
          <p:cNvSpPr txBox="1"/>
          <p:nvPr/>
        </p:nvSpPr>
        <p:spPr>
          <a:xfrm>
            <a:off x="6292850" y="5473700"/>
            <a:ext cx="3784600" cy="645160"/>
          </a:xfrm>
          <a:prstGeom prst="rect">
            <a:avLst/>
          </a:prstGeom>
          <a:noFill/>
        </p:spPr>
        <p:txBody>
          <a:bodyPr wrap="square" rtlCol="0">
            <a:spAutoFit/>
          </a:bodyPr>
          <a:p>
            <a:pPr algn="ctr"/>
            <a:r>
              <a:rPr lang="en-US" altLang="zh-CN" b="1">
                <a:solidFill>
                  <a:schemeClr val="bg1"/>
                </a:solidFill>
              </a:rPr>
              <a:t>Design from me</a:t>
            </a:r>
            <a:endParaRPr lang="en-US" altLang="zh-CN" b="1">
              <a:solidFill>
                <a:schemeClr val="bg1"/>
              </a:solidFill>
            </a:endParaRPr>
          </a:p>
          <a:p>
            <a:pPr algn="ctr"/>
            <a:endParaRPr lang="en-US" altLang="zh-CN" b="1">
              <a:solidFill>
                <a:schemeClr val="bg1"/>
              </a:solidFil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779145" y="571500"/>
            <a:ext cx="3877310" cy="440690"/>
          </a:xfrm>
          <a:prstGeom prst="rect">
            <a:avLst/>
          </a:prstGeom>
          <a:noFill/>
        </p:spPr>
        <p:txBody>
          <a:bodyPr wrap="square" rtlCol="0">
            <a:noAutofit/>
          </a:bodyPr>
          <a:p>
            <a:r>
              <a:rPr lang="en-US" altLang="zh-CN" b="1">
                <a:solidFill>
                  <a:schemeClr val="bg1"/>
                </a:solidFill>
              </a:rPr>
              <a:t>Cover design</a:t>
            </a:r>
            <a:endParaRPr lang="en-US" altLang="zh-CN" b="1">
              <a:solidFill>
                <a:schemeClr val="bg1"/>
              </a:solidFill>
            </a:endParaRPr>
          </a:p>
          <a:p>
            <a:endParaRPr lang="en-US" altLang="zh-CN" b="1">
              <a:solidFill>
                <a:schemeClr val="bg1"/>
              </a:solidFill>
            </a:endParaRPr>
          </a:p>
        </p:txBody>
      </p:sp>
      <p:pic>
        <p:nvPicPr>
          <p:cNvPr id="3" name="图片 2" descr="502a6c19aa5b58683c2e24afe3cceb1e"/>
          <p:cNvPicPr>
            <a:picLocks noChangeAspect="1"/>
          </p:cNvPicPr>
          <p:nvPr/>
        </p:nvPicPr>
        <p:blipFill>
          <a:blip r:embed="rId1"/>
          <a:stretch>
            <a:fillRect/>
          </a:stretch>
        </p:blipFill>
        <p:spPr>
          <a:xfrm>
            <a:off x="4805045" y="1071245"/>
            <a:ext cx="3364230" cy="4760595"/>
          </a:xfrm>
          <a:prstGeom prst="rect">
            <a:avLst/>
          </a:prstGeom>
        </p:spPr>
      </p:pic>
      <p:sp>
        <p:nvSpPr>
          <p:cNvPr id="4" name="文本框 3"/>
          <p:cNvSpPr txBox="1"/>
          <p:nvPr/>
        </p:nvSpPr>
        <p:spPr>
          <a:xfrm>
            <a:off x="885825" y="1012190"/>
            <a:ext cx="3572510" cy="4820285"/>
          </a:xfrm>
          <a:prstGeom prst="rect">
            <a:avLst/>
          </a:prstGeom>
          <a:noFill/>
        </p:spPr>
        <p:txBody>
          <a:bodyPr wrap="square" rtlCol="0">
            <a:noAutofit/>
          </a:bodyPr>
          <a:p>
            <a:r>
              <a:rPr lang="en-US" altLang="zh-CN" sz="1200">
                <a:solidFill>
                  <a:schemeClr val="bg1"/>
                </a:solidFill>
              </a:rPr>
              <a:t>The overall composition adopts a cool color palette with strong contrasts of light and shadow, creating a tense and mysterious atmosphere. The full moon and bats in the background symbolize unease and lurking danger, suggesting that the story takes place in a non-ordinary, otherworldly setting. The grotesque figure on the left, resembling a “nun” or a distorted religious character, symbolizes the corruption of faith and the embodiment of inner fear, and may also represent the protagonist’s psychological shadow.</a:t>
            </a:r>
            <a:endParaRPr lang="en-US" altLang="zh-CN" sz="1200">
              <a:solidFill>
                <a:schemeClr val="bg1"/>
              </a:solidFill>
            </a:endParaRPr>
          </a:p>
          <a:p>
            <a:endParaRPr lang="en-US" altLang="zh-CN" sz="1200">
              <a:solidFill>
                <a:schemeClr val="bg1"/>
              </a:solidFill>
            </a:endParaRPr>
          </a:p>
          <a:p>
            <a:r>
              <a:rPr lang="en-US" altLang="zh-CN" sz="1200">
                <a:solidFill>
                  <a:schemeClr val="bg1"/>
                </a:solidFill>
              </a:rPr>
              <a:t>At the center of the image, the young man appears calm yet slightly fatigued, reflecting rationality and inner struggle in a dangerous environment. He serves both as the driving force of the story and the interpreter of the mystery. The faintly visible photos and personal information on the right suggest missing persons or a series of related incidents, adding suspenseful clues to the narrative.</a:t>
            </a:r>
            <a:endParaRPr lang="en-US" altLang="zh-CN" sz="1200">
              <a:solidFill>
                <a:schemeClr val="bg1"/>
              </a:solidFill>
            </a:endParaRPr>
          </a:p>
          <a:p>
            <a:endParaRPr lang="en-US" altLang="zh-CN" sz="1200">
              <a:solidFill>
                <a:schemeClr val="bg1"/>
              </a:solidFill>
            </a:endParaRPr>
          </a:p>
          <a:p>
            <a:r>
              <a:rPr lang="en-US" altLang="zh-CN" sz="1200">
                <a:solidFill>
                  <a:schemeClr val="bg1"/>
                </a:solidFill>
              </a:rPr>
              <a:t>Through the collage of multiple elements, the poster attempts to construct a narrative space where night travel, roads, disappearance, and psychological fear are intricately intertwined.</a:t>
            </a:r>
            <a:endParaRPr lang="en-US" altLang="zh-CN" sz="1200">
              <a:solidFill>
                <a:schemeClr val="bg1"/>
              </a:solidFill>
            </a:endParaRPr>
          </a:p>
          <a:p>
            <a:endParaRPr lang="en-US" altLang="zh-CN" sz="1200">
              <a:solidFill>
                <a:schemeClr val="bg1"/>
              </a:solidFill>
            </a:endParaRPr>
          </a:p>
        </p:txBody>
      </p:sp>
      <p:sp>
        <p:nvSpPr>
          <p:cNvPr id="5" name="文本框 4"/>
          <p:cNvSpPr txBox="1"/>
          <p:nvPr/>
        </p:nvSpPr>
        <p:spPr>
          <a:xfrm>
            <a:off x="8470265" y="969010"/>
            <a:ext cx="3218180" cy="2676525"/>
          </a:xfrm>
          <a:prstGeom prst="rect">
            <a:avLst/>
          </a:prstGeom>
          <a:noFill/>
        </p:spPr>
        <p:txBody>
          <a:bodyPr wrap="square" rtlCol="0">
            <a:spAutoFit/>
          </a:bodyPr>
          <a:p>
            <a:r>
              <a:rPr lang="en-US" altLang="zh-CN" sz="1400">
                <a:solidFill>
                  <a:schemeClr val="bg1"/>
                </a:solidFill>
              </a:rPr>
              <a:t>The male character image was generated by AI, while the grandma as the main character was hand-drawn by myself using Procreate software. The cover mainly uses black to create a terrifying atmosphere for the entire design. Elements such as bats, night, and the moon were added inside. The background includes scenes and items that will appear in the work. All these elements were combined and finally a cover poster was generated by AI.</a:t>
            </a:r>
            <a:endParaRPr lang="en-US" altLang="zh-CN" sz="1400">
              <a:solidFill>
                <a:schemeClr val="bg1"/>
              </a:solidFill>
            </a:endParaRPr>
          </a:p>
        </p:txBody>
      </p:sp>
      <p:pic>
        <p:nvPicPr>
          <p:cNvPr id="6" name="图片 5" descr="c02494b045ac146774dd46b8c2c329b2"/>
          <p:cNvPicPr>
            <a:picLocks noChangeAspect="1"/>
          </p:cNvPicPr>
          <p:nvPr/>
        </p:nvPicPr>
        <p:blipFill>
          <a:blip r:embed="rId2"/>
          <a:stretch>
            <a:fillRect/>
          </a:stretch>
        </p:blipFill>
        <p:spPr>
          <a:xfrm>
            <a:off x="8951595" y="3836670"/>
            <a:ext cx="1993900" cy="1863725"/>
          </a:xfrm>
          <a:prstGeom prst="rect">
            <a:avLst/>
          </a:prstGeom>
        </p:spPr>
      </p:pic>
    </p:spTree>
    <p:custDataLst>
      <p:tags r:id="rId3"/>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641985" y="766445"/>
            <a:ext cx="8888095" cy="489585"/>
          </a:xfrm>
          <a:prstGeom prst="rect">
            <a:avLst/>
          </a:prstGeom>
          <a:noFill/>
        </p:spPr>
        <p:txBody>
          <a:bodyPr wrap="square" rtlCol="0">
            <a:noAutofit/>
          </a:bodyPr>
          <a:p>
            <a:r>
              <a:rPr lang="en-US" altLang="zh-CN" b="1">
                <a:solidFill>
                  <a:schemeClr val="bg1"/>
                </a:solidFill>
              </a:rPr>
              <a:t>Background Story and Scene Setting</a:t>
            </a:r>
            <a:endParaRPr lang="en-US" altLang="zh-CN" b="1">
              <a:solidFill>
                <a:schemeClr val="bg1"/>
              </a:solidFill>
            </a:endParaRPr>
          </a:p>
          <a:p>
            <a:endParaRPr lang="en-US" altLang="zh-CN" b="1">
              <a:solidFill>
                <a:schemeClr val="bg1"/>
              </a:solidFill>
            </a:endParaRPr>
          </a:p>
        </p:txBody>
      </p:sp>
      <p:sp>
        <p:nvSpPr>
          <p:cNvPr id="3" name="文本框 2"/>
          <p:cNvSpPr txBox="1"/>
          <p:nvPr/>
        </p:nvSpPr>
        <p:spPr>
          <a:xfrm>
            <a:off x="857250" y="1344295"/>
            <a:ext cx="9704070" cy="4523105"/>
          </a:xfrm>
          <a:prstGeom prst="rect">
            <a:avLst/>
          </a:prstGeom>
          <a:noFill/>
        </p:spPr>
        <p:txBody>
          <a:bodyPr wrap="square" rtlCol="0">
            <a:spAutoFit/>
          </a:bodyPr>
          <a:p>
            <a:r>
              <a:rPr lang="en-US" altLang="zh-CN">
                <a:solidFill>
                  <a:schemeClr val="bg1"/>
                </a:solidFill>
              </a:rPr>
              <a:t>A black-market cab driver and a man searching for his son drive at night along a winding mountain road. With nothing better to do, they start talking about a terrifying legend—on this very road, a eerie old woman will appear suddenly beside the car. Anyone who sees her will die a mysterious death. The driver doesn't take it seriously.</a:t>
            </a:r>
            <a:endParaRPr lang="en-US" altLang="zh-CN">
              <a:solidFill>
                <a:schemeClr val="bg1"/>
              </a:solidFill>
            </a:endParaRPr>
          </a:p>
          <a:p>
            <a:endParaRPr lang="en-US" altLang="zh-CN">
              <a:solidFill>
                <a:schemeClr val="bg1"/>
              </a:solidFill>
            </a:endParaRPr>
          </a:p>
          <a:p>
            <a:r>
              <a:rPr lang="en-US" altLang="zh-CN">
                <a:solidFill>
                  <a:schemeClr val="bg1"/>
                </a:solidFill>
              </a:rPr>
              <a:t>The navigation announces "Yellow Springs Road." Suddenly, a shadowy figure flashes by, giving the driver a lingering fright. Looking to the side of the car, he sees a nun-like old woman revealing a vicious face, chasing the truck. The driver yanks the wheel and crashes into the roadside.</a:t>
            </a:r>
            <a:endParaRPr lang="en-US" altLang="zh-CN">
              <a:solidFill>
                <a:schemeClr val="bg1"/>
              </a:solidFill>
            </a:endParaRPr>
          </a:p>
          <a:p>
            <a:endParaRPr lang="en-US" altLang="zh-CN">
              <a:solidFill>
                <a:schemeClr val="bg1"/>
              </a:solidFill>
            </a:endParaRPr>
          </a:p>
          <a:p>
            <a:r>
              <a:rPr lang="en-US" altLang="zh-CN">
                <a:solidFill>
                  <a:schemeClr val="bg1"/>
                </a:solidFill>
              </a:rPr>
              <a:t>When he regains consciousness, he's in a hospital ward. The first thing he sees is a doctor's back. When the doctor turns around, it's the same old nun. She tears open her black robe to reveal an inner lining covered with missing child posters. Terrified, the driver jolts awake, still inside the truck—but now heading straight toward a cliff. The vehicle plunges into a reservoir. Beneath the water, countless ghostly figures of missing children emerge. The nun and the driver sink into the depths, turning into stone statues.</a:t>
            </a:r>
            <a:endParaRPr lang="zh-CN" altLang="en-US">
              <a:solidFill>
                <a:schemeClr val="bg1"/>
              </a:solidFill>
            </a:endParaRPr>
          </a:p>
        </p:txBody>
      </p:sp>
    </p:spTree>
    <p:custDataLst>
      <p:tags r:id="rId1"/>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文本框 13"/>
          <p:cNvSpPr txBox="1"/>
          <p:nvPr/>
        </p:nvSpPr>
        <p:spPr>
          <a:xfrm>
            <a:off x="675640" y="471805"/>
            <a:ext cx="10491470" cy="666115"/>
          </a:xfrm>
          <a:prstGeom prst="rect">
            <a:avLst/>
          </a:prstGeom>
        </p:spPr>
        <p:txBody>
          <a:bodyPr>
            <a:noAutofit/>
          </a:bodyPr>
          <a:p>
            <a:pPr algn="ctr"/>
            <a:r>
              <a:rPr lang="en-US" altLang="zh-CN" sz="3600">
                <a:solidFill>
                  <a:schemeClr val="bg1"/>
                </a:solidFill>
                <a:latin typeface="Arial" panose="020B0604020202020204"/>
                <a:ea typeface="Arial" panose="020B0604020202020204"/>
              </a:rPr>
              <a:t>Scenographyinspiration</a:t>
            </a:r>
            <a:endParaRPr lang="en-US" altLang="zh-CN" sz="3600">
              <a:solidFill>
                <a:schemeClr val="bg1"/>
              </a:solidFill>
              <a:latin typeface="Arial" panose="020B0604020202020204"/>
              <a:ea typeface="Arial" panose="020B0604020202020204"/>
            </a:endParaRPr>
          </a:p>
        </p:txBody>
      </p:sp>
      <p:sp>
        <p:nvSpPr>
          <p:cNvPr id="15" name="文本框 14"/>
          <p:cNvSpPr txBox="1"/>
          <p:nvPr/>
        </p:nvSpPr>
        <p:spPr>
          <a:xfrm>
            <a:off x="781685" y="1678940"/>
            <a:ext cx="9886950" cy="1476375"/>
          </a:xfrm>
          <a:prstGeom prst="rect">
            <a:avLst/>
          </a:prstGeom>
          <a:noFill/>
        </p:spPr>
        <p:txBody>
          <a:bodyPr wrap="square" rtlCol="0">
            <a:spAutoFit/>
          </a:bodyPr>
          <a:p>
            <a:endParaRPr lang="zh-CN" altLang="en-US">
              <a:solidFill>
                <a:schemeClr val="bg1"/>
              </a:solidFill>
            </a:endParaRPr>
          </a:p>
          <a:p>
            <a:r>
              <a:rPr lang="en-US" altLang="zh-CN">
                <a:solidFill>
                  <a:schemeClr val="bg1"/>
                </a:solidFill>
              </a:rPr>
              <a:t>The hospital scene was also hand-drawn in Procreate. The core concept was to create a Gothic-style ward, incorporating elements like glass bottles, chains, and picture frames. I emphasized a haunting atmosphere through dim lighting and a cold color palette to reinforce the unsettling tone</a:t>
            </a:r>
            <a:endParaRPr lang="en-US" altLang="zh-CN">
              <a:solidFill>
                <a:schemeClr val="bg1"/>
              </a:solidFill>
            </a:endParaRPr>
          </a:p>
        </p:txBody>
      </p:sp>
      <p:pic>
        <p:nvPicPr>
          <p:cNvPr id="16" name="图片 15" descr="d84fec8f0a072d862d59ff8a9c7143a"/>
          <p:cNvPicPr>
            <a:picLocks noChangeAspect="1"/>
          </p:cNvPicPr>
          <p:nvPr/>
        </p:nvPicPr>
        <p:blipFill>
          <a:blip r:embed="rId1"/>
          <a:stretch>
            <a:fillRect/>
          </a:stretch>
        </p:blipFill>
        <p:spPr>
          <a:xfrm>
            <a:off x="781685" y="4017645"/>
            <a:ext cx="1998980" cy="1998980"/>
          </a:xfrm>
          <a:prstGeom prst="rect">
            <a:avLst/>
          </a:prstGeom>
        </p:spPr>
      </p:pic>
      <p:pic>
        <p:nvPicPr>
          <p:cNvPr id="17" name="图片 16" descr="2e4b9b2a6f8dd7646dd996192b15e46"/>
          <p:cNvPicPr>
            <a:picLocks noChangeAspect="1"/>
          </p:cNvPicPr>
          <p:nvPr/>
        </p:nvPicPr>
        <p:blipFill>
          <a:blip r:embed="rId2"/>
          <a:stretch>
            <a:fillRect/>
          </a:stretch>
        </p:blipFill>
        <p:spPr>
          <a:xfrm>
            <a:off x="3281680" y="4018280"/>
            <a:ext cx="1998345" cy="1998345"/>
          </a:xfrm>
          <a:prstGeom prst="rect">
            <a:avLst/>
          </a:prstGeom>
        </p:spPr>
      </p:pic>
      <p:pic>
        <p:nvPicPr>
          <p:cNvPr id="18" name="图片 17" descr="9e03fbfb595227bb9b06690faaf454a"/>
          <p:cNvPicPr>
            <a:picLocks noChangeAspect="1"/>
          </p:cNvPicPr>
          <p:nvPr/>
        </p:nvPicPr>
        <p:blipFill>
          <a:blip r:embed="rId3"/>
          <a:stretch>
            <a:fillRect/>
          </a:stretch>
        </p:blipFill>
        <p:spPr>
          <a:xfrm>
            <a:off x="5669280" y="4015105"/>
            <a:ext cx="2001520" cy="2001520"/>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765175" y="656590"/>
            <a:ext cx="4692650" cy="398780"/>
          </a:xfrm>
          <a:prstGeom prst="rect">
            <a:avLst/>
          </a:prstGeom>
          <a:noFill/>
        </p:spPr>
        <p:txBody>
          <a:bodyPr wrap="square" rtlCol="0">
            <a:spAutoFit/>
          </a:bodyPr>
          <a:p>
            <a:r>
              <a:rPr lang="en-US" altLang="zh-CN" sz="2000" b="1">
                <a:solidFill>
                  <a:schemeClr val="bg1"/>
                </a:solidFill>
              </a:rPr>
              <a:t>written storyboard</a:t>
            </a:r>
            <a:endParaRPr lang="en-US" altLang="zh-CN" sz="2000" b="1">
              <a:solidFill>
                <a:schemeClr val="bg1"/>
              </a:solidFill>
            </a:endParaRPr>
          </a:p>
        </p:txBody>
      </p:sp>
      <p:sp>
        <p:nvSpPr>
          <p:cNvPr id="3" name="文本框 2"/>
          <p:cNvSpPr txBox="1"/>
          <p:nvPr/>
        </p:nvSpPr>
        <p:spPr>
          <a:xfrm>
            <a:off x="836930" y="995680"/>
            <a:ext cx="9844405" cy="5227320"/>
          </a:xfrm>
          <a:prstGeom prst="rect">
            <a:avLst/>
          </a:prstGeom>
          <a:noFill/>
        </p:spPr>
        <p:txBody>
          <a:bodyPr wrap="square" rtlCol="0">
            <a:noAutofit/>
          </a:bodyPr>
          <a:p>
            <a:r>
              <a:rPr lang="en-US" altLang="zh-CN" sz="1400">
                <a:solidFill>
                  <a:schemeClr val="bg1"/>
                </a:solidFill>
              </a:rPr>
              <a:t>Scene 1: Mountain Road · Night · Inside Car</a:t>
            </a:r>
            <a:endParaRPr lang="en-US" altLang="zh-CN" sz="1400">
              <a:solidFill>
                <a:schemeClr val="bg1"/>
              </a:solidFill>
            </a:endParaRPr>
          </a:p>
          <a:p>
            <a:r>
              <a:rPr lang="en-US" altLang="zh-CN" sz="1400">
                <a:solidFill>
                  <a:schemeClr val="bg1"/>
                </a:solidFill>
              </a:rPr>
              <a:t>Shot 1 Medium Shot</a:t>
            </a:r>
            <a:endParaRPr lang="en-US" altLang="zh-CN" sz="1400">
              <a:solidFill>
                <a:schemeClr val="bg1"/>
              </a:solidFill>
            </a:endParaRPr>
          </a:p>
          <a:p>
            <a:r>
              <a:rPr lang="en-US" altLang="zh-CN" sz="1400">
                <a:solidFill>
                  <a:schemeClr val="bg1"/>
                </a:solidFill>
              </a:rPr>
              <a:t>Image: A black-market cab driver is driving. In the passenger seat sits an anxious middle-aged man (a father searching for his son). It's dark outside; headlights illuminate the winding road.</a:t>
            </a:r>
            <a:endParaRPr lang="en-US" altLang="zh-CN" sz="1400">
              <a:solidFill>
                <a:schemeClr val="bg1"/>
              </a:solidFill>
            </a:endParaRPr>
          </a:p>
          <a:p>
            <a:r>
              <a:rPr lang="en-US" altLang="zh-CN" sz="1400">
                <a:solidFill>
                  <a:schemeClr val="bg1"/>
                </a:solidFill>
              </a:rPr>
              <a:t>Sound: Engine noise, tires on asphalt</a:t>
            </a:r>
            <a:endParaRPr lang="en-US" altLang="zh-CN" sz="1400">
              <a:solidFill>
                <a:schemeClr val="bg1"/>
              </a:solidFill>
            </a:endParaRPr>
          </a:p>
          <a:p>
            <a:r>
              <a:rPr lang="en-US" altLang="zh-CN" sz="1400">
                <a:solidFill>
                  <a:schemeClr val="bg1"/>
                </a:solidFill>
              </a:rPr>
              <a:t>Dialogue:</a:t>
            </a:r>
            <a:endParaRPr lang="en-US" altLang="zh-CN" sz="1400">
              <a:solidFill>
                <a:schemeClr val="bg1"/>
              </a:solidFill>
            </a:endParaRPr>
          </a:p>
          <a:p>
            <a:r>
              <a:rPr lang="en-US" altLang="zh-CN" sz="1400">
                <a:solidFill>
                  <a:schemeClr val="bg1"/>
                </a:solidFill>
              </a:rPr>
              <a:t>Driver: "You're really brave to take my cab this late."</a:t>
            </a:r>
            <a:endParaRPr lang="en-US" altLang="zh-CN" sz="1400">
              <a:solidFill>
                <a:schemeClr val="bg1"/>
              </a:solidFill>
            </a:endParaRPr>
          </a:p>
          <a:p>
            <a:r>
              <a:rPr lang="en-US" altLang="zh-CN" sz="1400">
                <a:solidFill>
                  <a:schemeClr val="bg1"/>
                </a:solidFill>
              </a:rPr>
              <a:t>Father: "I'll go anywhere to find my son."</a:t>
            </a:r>
            <a:endParaRPr lang="en-US" altLang="zh-CN" sz="1400">
              <a:solidFill>
                <a:schemeClr val="bg1"/>
              </a:solidFill>
            </a:endParaRPr>
          </a:p>
          <a:p>
            <a:r>
              <a:rPr lang="en-US" altLang="zh-CN" sz="1400">
                <a:solidFill>
                  <a:schemeClr val="bg1"/>
                </a:solidFill>
              </a:rPr>
              <a:t>Shot 2 Close-Up</a:t>
            </a:r>
            <a:endParaRPr lang="en-US" altLang="zh-CN" sz="1400">
              <a:solidFill>
                <a:schemeClr val="bg1"/>
              </a:solidFill>
            </a:endParaRPr>
          </a:p>
          <a:p>
            <a:r>
              <a:rPr lang="en-US" altLang="zh-CN" sz="1400">
                <a:solidFill>
                  <a:schemeClr val="bg1"/>
                </a:solidFill>
              </a:rPr>
              <a:t>Image: The father looks tired, staring out the window.</a:t>
            </a:r>
            <a:endParaRPr lang="en-US" altLang="zh-CN" sz="1400">
              <a:solidFill>
                <a:schemeClr val="bg1"/>
              </a:solidFill>
            </a:endParaRPr>
          </a:p>
          <a:p>
            <a:r>
              <a:rPr lang="en-US" altLang="zh-CN" sz="1400">
                <a:solidFill>
                  <a:schemeClr val="bg1"/>
                </a:solidFill>
              </a:rPr>
              <a:t>Dialogue:</a:t>
            </a:r>
            <a:endParaRPr lang="en-US" altLang="zh-CN" sz="1400">
              <a:solidFill>
                <a:schemeClr val="bg1"/>
              </a:solidFill>
            </a:endParaRPr>
          </a:p>
          <a:p>
            <a:r>
              <a:rPr lang="en-US" altLang="zh-CN" sz="1400">
                <a:solidFill>
                  <a:schemeClr val="bg1"/>
                </a:solidFill>
              </a:rPr>
              <a:t>Father: "I heard… there's an old woman on this road?"</a:t>
            </a:r>
            <a:endParaRPr lang="en-US" altLang="zh-CN" sz="1400">
              <a:solidFill>
                <a:schemeClr val="bg1"/>
              </a:solidFill>
            </a:endParaRPr>
          </a:p>
          <a:p>
            <a:r>
              <a:rPr lang="en-US" altLang="zh-CN" sz="1400">
                <a:solidFill>
                  <a:schemeClr val="bg1"/>
                </a:solidFill>
              </a:rPr>
              <a:t>Driver (chuckles): "That legend? Runs beside the car, appears out of nowhere, look at her and you die—been driving here five years, never seen a thing."</a:t>
            </a:r>
            <a:endParaRPr lang="en-US" altLang="zh-CN" sz="1400">
              <a:solidFill>
                <a:schemeClr val="bg1"/>
              </a:solidFill>
            </a:endParaRPr>
          </a:p>
          <a:p>
            <a:r>
              <a:rPr lang="en-US" altLang="zh-CN" sz="1400">
                <a:solidFill>
                  <a:schemeClr val="bg1"/>
                </a:solidFill>
              </a:rPr>
              <a:t>Shot 3 Extreme Close-Up</a:t>
            </a:r>
            <a:endParaRPr lang="en-US" altLang="zh-CN" sz="1400">
              <a:solidFill>
                <a:schemeClr val="bg1"/>
              </a:solidFill>
            </a:endParaRPr>
          </a:p>
          <a:p>
            <a:r>
              <a:rPr lang="en-US" altLang="zh-CN" sz="1400">
                <a:solidFill>
                  <a:schemeClr val="bg1"/>
                </a:solidFill>
              </a:rPr>
              <a:t>Image: Car navigation screen shows: "Yellow Springs Road"</a:t>
            </a:r>
            <a:endParaRPr lang="en-US" altLang="zh-CN" sz="1400">
              <a:solidFill>
                <a:schemeClr val="bg1"/>
              </a:solidFill>
            </a:endParaRPr>
          </a:p>
          <a:p>
            <a:r>
              <a:rPr lang="en-US" altLang="zh-CN" sz="1400">
                <a:solidFill>
                  <a:schemeClr val="bg1"/>
                </a:solidFill>
              </a:rPr>
              <a:t>Sound: Navigation voice (cold, robotic)</a:t>
            </a:r>
            <a:endParaRPr lang="en-US" altLang="zh-CN" sz="1400">
              <a:solidFill>
                <a:schemeClr val="bg1"/>
              </a:solidFill>
            </a:endParaRPr>
          </a:p>
          <a:p>
            <a:r>
              <a:rPr lang="en-US" altLang="zh-CN" sz="1400">
                <a:solidFill>
                  <a:schemeClr val="bg1"/>
                </a:solidFill>
              </a:rPr>
              <a:t>Navigation: "Ahead… Yellow Springs Road."</a:t>
            </a:r>
            <a:endParaRPr lang="en-US" altLang="zh-CN" sz="1400">
              <a:solidFill>
                <a:schemeClr val="bg1"/>
              </a:solidFill>
            </a:endParaRPr>
          </a:p>
          <a:p>
            <a:r>
              <a:rPr lang="en-US" altLang="zh-CN" sz="1400">
                <a:solidFill>
                  <a:schemeClr val="bg1"/>
                </a:solidFill>
              </a:rPr>
              <a:t>Shot 4 Long Shot (exterior)</a:t>
            </a:r>
            <a:endParaRPr lang="en-US" altLang="zh-CN" sz="1400">
              <a:solidFill>
                <a:schemeClr val="bg1"/>
              </a:solidFill>
            </a:endParaRPr>
          </a:p>
          <a:p>
            <a:r>
              <a:rPr lang="en-US" altLang="zh-CN" sz="1400">
                <a:solidFill>
                  <a:schemeClr val="bg1"/>
                </a:solidFill>
              </a:rPr>
              <a:t>Image: Headlights sweep across the roadside. A silhouette flashes by.</a:t>
            </a:r>
            <a:endParaRPr lang="en-US" altLang="zh-CN" sz="1400">
              <a:solidFill>
                <a:schemeClr val="bg1"/>
              </a:solidFill>
            </a:endParaRPr>
          </a:p>
          <a:p>
            <a:r>
              <a:rPr lang="en-US" altLang="zh-CN" sz="1400">
                <a:solidFill>
                  <a:schemeClr val="bg1"/>
                </a:solidFill>
              </a:rPr>
              <a:t>Sound: Wind, a faint whisper</a:t>
            </a:r>
            <a:endParaRPr lang="en-US" altLang="zh-CN" sz="1400">
              <a:solidFill>
                <a:schemeClr val="bg1"/>
              </a:solidFill>
            </a:endParaRPr>
          </a:p>
          <a:p>
            <a:r>
              <a:rPr lang="en-US" altLang="zh-CN" sz="1400">
                <a:solidFill>
                  <a:schemeClr val="bg1"/>
                </a:solidFill>
              </a:rPr>
              <a:t>Driver (voiceover, tone shifts): "…What was that?"</a:t>
            </a:r>
            <a:endParaRPr lang="en-US" altLang="zh-CN" sz="1400">
              <a:solidFill>
                <a:schemeClr val="bg1"/>
              </a:solidFill>
            </a:endParaRPr>
          </a:p>
          <a:p>
            <a:endParaRPr lang="en-US" altLang="zh-CN" sz="900">
              <a:solidFill>
                <a:schemeClr val="bg1"/>
              </a:solidFill>
            </a:endParaRPr>
          </a:p>
          <a:p>
            <a:endParaRPr lang="en-US" altLang="zh-CN" sz="900">
              <a:solidFill>
                <a:schemeClr val="bg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424815" y="321945"/>
            <a:ext cx="10085070" cy="6185535"/>
          </a:xfrm>
          <a:prstGeom prst="rect">
            <a:avLst/>
          </a:prstGeom>
          <a:noFill/>
        </p:spPr>
        <p:txBody>
          <a:bodyPr wrap="square" rtlCol="0">
            <a:spAutoFit/>
          </a:bodyPr>
          <a:p>
            <a:r>
              <a:rPr lang="en-US" altLang="zh-CN" sz="900">
                <a:solidFill>
                  <a:schemeClr val="bg1"/>
                </a:solidFill>
                <a:sym typeface="+mn-ea"/>
              </a:rPr>
              <a:t>Scene 2: Mountain Road · Night · Outside Car</a:t>
            </a:r>
            <a:endParaRPr lang="en-US" altLang="zh-CN" sz="900">
              <a:solidFill>
                <a:schemeClr val="bg1"/>
              </a:solidFill>
            </a:endParaRPr>
          </a:p>
          <a:p>
            <a:r>
              <a:rPr lang="en-US" altLang="zh-CN" sz="900">
                <a:solidFill>
                  <a:schemeClr val="bg1"/>
                </a:solidFill>
                <a:sym typeface="+mn-ea"/>
              </a:rPr>
              <a:t>Shot 5 Medium Shot (inside) → Extreme Close-Up (window)</a:t>
            </a:r>
            <a:endParaRPr lang="en-US" altLang="zh-CN" sz="900">
              <a:solidFill>
                <a:schemeClr val="bg1"/>
              </a:solidFill>
            </a:endParaRPr>
          </a:p>
          <a:p>
            <a:r>
              <a:rPr lang="en-US" altLang="zh-CN" sz="900">
                <a:solidFill>
                  <a:schemeClr val="bg1"/>
                </a:solidFill>
                <a:sym typeface="+mn-ea"/>
              </a:rPr>
              <a:t>Image: The driver turns to the passenger window. The face of an old woman in nun's attire is suddenly pressed against the glass, expression fierce, chasing the truck.</a:t>
            </a:r>
            <a:endParaRPr lang="en-US" altLang="zh-CN" sz="900">
              <a:solidFill>
                <a:schemeClr val="bg1"/>
              </a:solidFill>
            </a:endParaRPr>
          </a:p>
          <a:p>
            <a:r>
              <a:rPr lang="en-US" altLang="zh-CN" sz="900">
                <a:solidFill>
                  <a:schemeClr val="bg1"/>
                </a:solidFill>
                <a:sym typeface="+mn-ea"/>
              </a:rPr>
              <a:t>Sound: Sharp scraping, panting, heartbeat</a:t>
            </a:r>
            <a:endParaRPr lang="en-US" altLang="zh-CN" sz="900">
              <a:solidFill>
                <a:schemeClr val="bg1"/>
              </a:solidFill>
            </a:endParaRPr>
          </a:p>
          <a:p>
            <a:r>
              <a:rPr lang="en-US" altLang="zh-CN" sz="900">
                <a:solidFill>
                  <a:schemeClr val="bg1"/>
                </a:solidFill>
                <a:sym typeface="+mn-ea"/>
              </a:rPr>
              <a:t>Dialogue:</a:t>
            </a:r>
            <a:endParaRPr lang="en-US" altLang="zh-CN" sz="900">
              <a:solidFill>
                <a:schemeClr val="bg1"/>
              </a:solidFill>
            </a:endParaRPr>
          </a:p>
          <a:p>
            <a:r>
              <a:rPr lang="en-US" altLang="zh-CN" sz="900">
                <a:solidFill>
                  <a:schemeClr val="bg1"/>
                </a:solidFill>
                <a:sym typeface="+mn-ea"/>
              </a:rPr>
              <a:t>Father (terrified): "She… she's chasing us!"</a:t>
            </a:r>
            <a:endParaRPr lang="en-US" altLang="zh-CN" sz="900">
              <a:solidFill>
                <a:schemeClr val="bg1"/>
              </a:solidFill>
            </a:endParaRPr>
          </a:p>
          <a:p>
            <a:r>
              <a:rPr lang="en-US" altLang="zh-CN" sz="900">
                <a:solidFill>
                  <a:schemeClr val="bg1"/>
                </a:solidFill>
                <a:sym typeface="+mn-ea"/>
              </a:rPr>
              <a:t>Shot 6 Quick Pan (inside)</a:t>
            </a:r>
            <a:endParaRPr lang="en-US" altLang="zh-CN" sz="900">
              <a:solidFill>
                <a:schemeClr val="bg1"/>
              </a:solidFill>
            </a:endParaRPr>
          </a:p>
          <a:p>
            <a:r>
              <a:rPr lang="en-US" altLang="zh-CN" sz="900">
                <a:solidFill>
                  <a:schemeClr val="bg1"/>
                </a:solidFill>
                <a:sym typeface="+mn-ea"/>
              </a:rPr>
              <a:t>Image: The driver yanks the wheel. The truck crashes into the roadside guardrail.</a:t>
            </a:r>
            <a:endParaRPr lang="en-US" altLang="zh-CN" sz="900">
              <a:solidFill>
                <a:schemeClr val="bg1"/>
              </a:solidFill>
            </a:endParaRPr>
          </a:p>
          <a:p>
            <a:r>
              <a:rPr lang="en-US" altLang="zh-CN" sz="900">
                <a:solidFill>
                  <a:schemeClr val="bg1"/>
                </a:solidFill>
                <a:sym typeface="+mn-ea"/>
              </a:rPr>
              <a:t>Sound: Crash, glass shattering, screeching brakes</a:t>
            </a:r>
            <a:endParaRPr lang="en-US" altLang="zh-CN" sz="900">
              <a:solidFill>
                <a:schemeClr val="bg1"/>
              </a:solidFill>
            </a:endParaRPr>
          </a:p>
          <a:p>
            <a:r>
              <a:rPr lang="en-US" altLang="zh-CN" sz="900">
                <a:solidFill>
                  <a:schemeClr val="bg1"/>
                </a:solidFill>
                <a:sym typeface="+mn-ea"/>
              </a:rPr>
              <a:t>Image: Black screen.</a:t>
            </a:r>
            <a:endParaRPr lang="en-US" altLang="zh-CN" sz="900">
              <a:solidFill>
                <a:schemeClr val="bg1"/>
              </a:solidFill>
            </a:endParaRPr>
          </a:p>
          <a:p>
            <a:endParaRPr lang="en-US" altLang="zh-CN" sz="900">
              <a:solidFill>
                <a:schemeClr val="bg1"/>
              </a:solidFill>
            </a:endParaRPr>
          </a:p>
          <a:p>
            <a:r>
              <a:rPr lang="en-US" altLang="zh-CN" sz="900">
                <a:solidFill>
                  <a:schemeClr val="bg1"/>
                </a:solidFill>
                <a:sym typeface="+mn-ea"/>
              </a:rPr>
              <a:t>Scene 3: Hospital Ward · Day · Interior</a:t>
            </a:r>
            <a:endParaRPr lang="en-US" altLang="zh-CN" sz="900">
              <a:solidFill>
                <a:schemeClr val="bg1"/>
              </a:solidFill>
            </a:endParaRPr>
          </a:p>
          <a:p>
            <a:r>
              <a:rPr lang="en-US" altLang="zh-CN" sz="900">
                <a:solidFill>
                  <a:schemeClr val="bg1"/>
                </a:solidFill>
                <a:sym typeface="+mn-ea"/>
              </a:rPr>
              <a:t>Shot 7 Point-of-View</a:t>
            </a:r>
            <a:endParaRPr lang="en-US" altLang="zh-CN" sz="900">
              <a:solidFill>
                <a:schemeClr val="bg1"/>
              </a:solidFill>
            </a:endParaRPr>
          </a:p>
          <a:p>
            <a:r>
              <a:rPr lang="en-US" altLang="zh-CN" sz="900">
                <a:solidFill>
                  <a:schemeClr val="bg1"/>
                </a:solidFill>
                <a:sym typeface="+mn-ea"/>
              </a:rPr>
              <a:t>Image: The driver opens his eyes. He sees a doctor's back standing by the window.</a:t>
            </a:r>
            <a:endParaRPr lang="en-US" altLang="zh-CN" sz="900">
              <a:solidFill>
                <a:schemeClr val="bg1"/>
              </a:solidFill>
            </a:endParaRPr>
          </a:p>
          <a:p>
            <a:r>
              <a:rPr lang="en-US" altLang="zh-CN" sz="900">
                <a:solidFill>
                  <a:schemeClr val="bg1"/>
                </a:solidFill>
                <a:sym typeface="+mn-ea"/>
              </a:rPr>
              <a:t>Sound: Heartbeat, IV drip</a:t>
            </a:r>
            <a:endParaRPr lang="en-US" altLang="zh-CN" sz="900">
              <a:solidFill>
                <a:schemeClr val="bg1"/>
              </a:solidFill>
            </a:endParaRPr>
          </a:p>
          <a:p>
            <a:r>
              <a:rPr lang="en-US" altLang="zh-CN" sz="900">
                <a:solidFill>
                  <a:schemeClr val="bg1"/>
                </a:solidFill>
                <a:sym typeface="+mn-ea"/>
              </a:rPr>
              <a:t>Shot 8 Medium Shot → Extreme Close-Up</a:t>
            </a:r>
            <a:endParaRPr lang="en-US" altLang="zh-CN" sz="900">
              <a:solidFill>
                <a:schemeClr val="bg1"/>
              </a:solidFill>
            </a:endParaRPr>
          </a:p>
          <a:p>
            <a:r>
              <a:rPr lang="en-US" altLang="zh-CN" sz="900">
                <a:solidFill>
                  <a:schemeClr val="bg1"/>
                </a:solidFill>
                <a:sym typeface="+mn-ea"/>
              </a:rPr>
              <a:t>Image: The doctor turns around—it's the same old nun, smiling eerily.</a:t>
            </a:r>
            <a:endParaRPr lang="en-US" altLang="zh-CN" sz="900">
              <a:solidFill>
                <a:schemeClr val="bg1"/>
              </a:solidFill>
            </a:endParaRPr>
          </a:p>
          <a:p>
            <a:r>
              <a:rPr lang="en-US" altLang="zh-CN" sz="900">
                <a:solidFill>
                  <a:schemeClr val="bg1"/>
                </a:solidFill>
                <a:sym typeface="+mn-ea"/>
              </a:rPr>
              <a:t>Sound: Heart stops for a beat</a:t>
            </a:r>
            <a:endParaRPr lang="en-US" altLang="zh-CN" sz="900">
              <a:solidFill>
                <a:schemeClr val="bg1"/>
              </a:solidFill>
            </a:endParaRPr>
          </a:p>
          <a:p>
            <a:r>
              <a:rPr lang="en-US" altLang="zh-CN" sz="900">
                <a:solidFill>
                  <a:schemeClr val="bg1"/>
                </a:solidFill>
                <a:sym typeface="+mn-ea"/>
              </a:rPr>
              <a:t>Shot 9 Extreme Close-Up</a:t>
            </a:r>
            <a:endParaRPr lang="en-US" altLang="zh-CN" sz="900">
              <a:solidFill>
                <a:schemeClr val="bg1"/>
              </a:solidFill>
            </a:endParaRPr>
          </a:p>
          <a:p>
            <a:r>
              <a:rPr lang="en-US" altLang="zh-CN" sz="900">
                <a:solidFill>
                  <a:schemeClr val="bg1"/>
                </a:solidFill>
                <a:sym typeface="+mn-ea"/>
              </a:rPr>
              <a:t>Image: The nun tears open her black robe. The lining is covered with missing child posters (photos of missing children).</a:t>
            </a:r>
            <a:endParaRPr lang="en-US" altLang="zh-CN" sz="900">
              <a:solidFill>
                <a:schemeClr val="bg1"/>
              </a:solidFill>
            </a:endParaRPr>
          </a:p>
          <a:p>
            <a:r>
              <a:rPr lang="en-US" altLang="zh-CN" sz="900">
                <a:solidFill>
                  <a:schemeClr val="bg1"/>
                </a:solidFill>
                <a:sym typeface="+mn-ea"/>
              </a:rPr>
              <a:t>Sound: Ripping fabric, a mournful children's choir</a:t>
            </a:r>
            <a:endParaRPr lang="en-US" altLang="zh-CN" sz="900">
              <a:solidFill>
                <a:schemeClr val="bg1"/>
              </a:solidFill>
            </a:endParaRPr>
          </a:p>
          <a:p>
            <a:endParaRPr lang="en-US" altLang="zh-CN" sz="900">
              <a:solidFill>
                <a:schemeClr val="bg1"/>
              </a:solidFill>
            </a:endParaRPr>
          </a:p>
          <a:p>
            <a:r>
              <a:rPr lang="en-US" altLang="zh-CN" sz="900">
                <a:solidFill>
                  <a:schemeClr val="bg1"/>
                </a:solidFill>
                <a:sym typeface="+mn-ea"/>
              </a:rPr>
              <a:t>Scene 4: Dream/Reality Switch · Inside Car</a:t>
            </a:r>
            <a:endParaRPr lang="en-US" altLang="zh-CN" sz="900">
              <a:solidFill>
                <a:schemeClr val="bg1"/>
              </a:solidFill>
            </a:endParaRPr>
          </a:p>
          <a:p>
            <a:r>
              <a:rPr lang="en-US" altLang="zh-CN" sz="900">
                <a:solidFill>
                  <a:schemeClr val="bg1"/>
                </a:solidFill>
                <a:sym typeface="+mn-ea"/>
              </a:rPr>
              <a:t>Shot 10 Close-Up</a:t>
            </a:r>
            <a:endParaRPr lang="en-US" altLang="zh-CN" sz="900">
              <a:solidFill>
                <a:schemeClr val="bg1"/>
              </a:solidFill>
            </a:endParaRPr>
          </a:p>
          <a:p>
            <a:r>
              <a:rPr lang="en-US" altLang="zh-CN" sz="900">
                <a:solidFill>
                  <a:schemeClr val="bg1"/>
                </a:solidFill>
                <a:sym typeface="+mn-ea"/>
              </a:rPr>
              <a:t>Image: The driver jolts awake. He's still in the truck, heading straight for a cliff just meters ahead.</a:t>
            </a:r>
            <a:endParaRPr lang="en-US" altLang="zh-CN" sz="900">
              <a:solidFill>
                <a:schemeClr val="bg1"/>
              </a:solidFill>
            </a:endParaRPr>
          </a:p>
          <a:p>
            <a:r>
              <a:rPr lang="en-US" altLang="zh-CN" sz="900">
                <a:solidFill>
                  <a:schemeClr val="bg1"/>
                </a:solidFill>
                <a:sym typeface="+mn-ea"/>
              </a:rPr>
              <a:t>Sound: Engine roaring, wind</a:t>
            </a:r>
            <a:endParaRPr lang="en-US" altLang="zh-CN" sz="900">
              <a:solidFill>
                <a:schemeClr val="bg1"/>
              </a:solidFill>
            </a:endParaRPr>
          </a:p>
          <a:p>
            <a:r>
              <a:rPr lang="en-US" altLang="zh-CN" sz="900">
                <a:solidFill>
                  <a:schemeClr val="bg1"/>
                </a:solidFill>
                <a:sym typeface="+mn-ea"/>
              </a:rPr>
              <a:t>Dialogue:</a:t>
            </a:r>
            <a:endParaRPr lang="en-US" altLang="zh-CN" sz="900">
              <a:solidFill>
                <a:schemeClr val="bg1"/>
              </a:solidFill>
            </a:endParaRPr>
          </a:p>
          <a:p>
            <a:r>
              <a:rPr lang="en-US" altLang="zh-CN" sz="900">
                <a:solidFill>
                  <a:schemeClr val="bg1"/>
                </a:solidFill>
                <a:sym typeface="+mn-ea"/>
              </a:rPr>
              <a:t>Driver (shouting): "No—!"</a:t>
            </a:r>
            <a:endParaRPr lang="en-US" altLang="zh-CN" sz="900">
              <a:solidFill>
                <a:schemeClr val="bg1"/>
              </a:solidFill>
            </a:endParaRPr>
          </a:p>
          <a:p>
            <a:r>
              <a:rPr lang="en-US" altLang="zh-CN" sz="900">
                <a:solidFill>
                  <a:schemeClr val="bg1"/>
                </a:solidFill>
                <a:sym typeface="+mn-ea"/>
              </a:rPr>
              <a:t>Shot 11 Long Shot (exterior)</a:t>
            </a:r>
            <a:endParaRPr lang="en-US" altLang="zh-CN" sz="900">
              <a:solidFill>
                <a:schemeClr val="bg1"/>
              </a:solidFill>
            </a:endParaRPr>
          </a:p>
          <a:p>
            <a:r>
              <a:rPr lang="en-US" altLang="zh-CN" sz="900">
                <a:solidFill>
                  <a:schemeClr val="bg1"/>
                </a:solidFill>
                <a:sym typeface="+mn-ea"/>
              </a:rPr>
              <a:t>Image: The truck plunges off the cliff into the reservoir below.</a:t>
            </a:r>
            <a:endParaRPr lang="en-US" altLang="zh-CN" sz="900">
              <a:solidFill>
                <a:schemeClr val="bg1"/>
              </a:solidFill>
            </a:endParaRPr>
          </a:p>
          <a:p>
            <a:r>
              <a:rPr lang="en-US" altLang="zh-CN" sz="900">
                <a:solidFill>
                  <a:schemeClr val="bg1"/>
                </a:solidFill>
                <a:sym typeface="+mn-ea"/>
              </a:rPr>
              <a:t>Sound: Splash, muffled underwater impact</a:t>
            </a:r>
            <a:endParaRPr lang="en-US" altLang="zh-CN" sz="900">
              <a:solidFill>
                <a:schemeClr val="bg1"/>
              </a:solidFill>
            </a:endParaRPr>
          </a:p>
          <a:p>
            <a:endParaRPr lang="en-US" altLang="zh-CN" sz="900">
              <a:solidFill>
                <a:schemeClr val="bg1"/>
              </a:solidFill>
            </a:endParaRPr>
          </a:p>
          <a:p>
            <a:r>
              <a:rPr lang="en-US" altLang="zh-CN" sz="900">
                <a:solidFill>
                  <a:schemeClr val="bg1"/>
                </a:solidFill>
                <a:sym typeface="+mn-ea"/>
              </a:rPr>
              <a:t>Scene 5: Reservoir · Underwater</a:t>
            </a:r>
            <a:endParaRPr lang="en-US" altLang="zh-CN" sz="900">
              <a:solidFill>
                <a:schemeClr val="bg1"/>
              </a:solidFill>
            </a:endParaRPr>
          </a:p>
          <a:p>
            <a:r>
              <a:rPr lang="en-US" altLang="zh-CN" sz="900">
                <a:solidFill>
                  <a:schemeClr val="bg1"/>
                </a:solidFill>
                <a:sym typeface="+mn-ea"/>
              </a:rPr>
              <a:t>Shot 12 Medium Shot (underwater)</a:t>
            </a:r>
            <a:endParaRPr lang="en-US" altLang="zh-CN" sz="900">
              <a:solidFill>
                <a:schemeClr val="bg1"/>
              </a:solidFill>
            </a:endParaRPr>
          </a:p>
          <a:p>
            <a:r>
              <a:rPr lang="en-US" altLang="zh-CN" sz="900">
                <a:solidFill>
                  <a:schemeClr val="bg1"/>
                </a:solidFill>
                <a:sym typeface="+mn-ea"/>
              </a:rPr>
              <a:t>Image: The truck sinks. Countless ghostly figures of missing children appear, swimming around the vehicle.</a:t>
            </a:r>
            <a:endParaRPr lang="en-US" altLang="zh-CN" sz="900">
              <a:solidFill>
                <a:schemeClr val="bg1"/>
              </a:solidFill>
            </a:endParaRPr>
          </a:p>
          <a:p>
            <a:r>
              <a:rPr lang="en-US" altLang="zh-CN" sz="900">
                <a:solidFill>
                  <a:schemeClr val="bg1"/>
                </a:solidFill>
                <a:sym typeface="+mn-ea"/>
              </a:rPr>
              <a:t>Sound: Low underwater rumbling, children humming</a:t>
            </a:r>
            <a:endParaRPr lang="en-US" altLang="zh-CN" sz="900">
              <a:solidFill>
                <a:schemeClr val="bg1"/>
              </a:solidFill>
            </a:endParaRPr>
          </a:p>
          <a:p>
            <a:r>
              <a:rPr lang="en-US" altLang="zh-CN" sz="900">
                <a:solidFill>
                  <a:schemeClr val="bg1"/>
                </a:solidFill>
                <a:sym typeface="+mn-ea"/>
              </a:rPr>
              <a:t>Shot 13 Long Shot → Extreme Close-Up</a:t>
            </a:r>
            <a:endParaRPr lang="en-US" altLang="zh-CN" sz="900">
              <a:solidFill>
                <a:schemeClr val="bg1"/>
              </a:solidFill>
            </a:endParaRPr>
          </a:p>
          <a:p>
            <a:r>
              <a:rPr lang="en-US" altLang="zh-CN" sz="900">
                <a:solidFill>
                  <a:schemeClr val="bg1"/>
                </a:solidFill>
                <a:sym typeface="+mn-ea"/>
              </a:rPr>
              <a:t>Image: The nun and the driver sink to the bottom and turn into stone statues. The children's figures fade away.</a:t>
            </a:r>
            <a:endParaRPr lang="en-US" altLang="zh-CN" sz="900">
              <a:solidFill>
                <a:schemeClr val="bg1"/>
              </a:solidFill>
            </a:endParaRPr>
          </a:p>
          <a:p>
            <a:r>
              <a:rPr lang="en-US" altLang="zh-CN" sz="900">
                <a:solidFill>
                  <a:schemeClr val="bg1"/>
                </a:solidFill>
                <a:sym typeface="+mn-ea"/>
              </a:rPr>
              <a:t>Sound: Silence</a:t>
            </a:r>
            <a:endParaRPr lang="en-US" altLang="zh-CN" sz="900">
              <a:solidFill>
                <a:schemeClr val="bg1"/>
              </a:solidFill>
            </a:endParaRPr>
          </a:p>
          <a:p>
            <a:endParaRPr lang="en-US" altLang="zh-CN" sz="900">
              <a:solidFill>
                <a:schemeClr val="bg1"/>
              </a:solidFill>
            </a:endParaRPr>
          </a:p>
          <a:p>
            <a:r>
              <a:rPr lang="en-US" altLang="zh-CN" sz="900">
                <a:solidFill>
                  <a:schemeClr val="bg1"/>
                </a:solidFill>
                <a:sym typeface="+mn-ea"/>
              </a:rPr>
              <a:t>End Credits:</a:t>
            </a:r>
            <a:endParaRPr lang="en-US" altLang="zh-CN" sz="900">
              <a:solidFill>
                <a:schemeClr val="bg1"/>
              </a:solidFill>
            </a:endParaRPr>
          </a:p>
          <a:p>
            <a:r>
              <a:rPr lang="en-US" altLang="zh-CN" sz="900">
                <a:solidFill>
                  <a:schemeClr val="bg1"/>
                </a:solidFill>
                <a:sym typeface="+mn-ea"/>
              </a:rPr>
              <a:t>The karmic retribution of child trafficking.</a:t>
            </a:r>
            <a:endParaRPr lang="en-US" altLang="zh-CN" sz="900">
              <a:solidFill>
                <a:schemeClr val="bg1"/>
              </a:solidFill>
            </a:endParaRPr>
          </a:p>
          <a:p>
            <a:r>
              <a:rPr lang="en-US" altLang="zh-CN" sz="900">
                <a:solidFill>
                  <a:schemeClr val="bg1"/>
                </a:solidFill>
                <a:sym typeface="+mn-ea"/>
              </a:rPr>
              <a:t>"The child you took away will eventually take you away."</a:t>
            </a:r>
            <a:endParaRPr lang="en-US" altLang="zh-CN" sz="900">
              <a:solidFill>
                <a:schemeClr val="bg1"/>
              </a:solidFill>
            </a:endParaRPr>
          </a:p>
          <a:p>
            <a:endParaRPr lang="zh-CN" altLang="en-US" sz="9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文本框 2"/>
          <p:cNvSpPr txBox="1"/>
          <p:nvPr/>
        </p:nvSpPr>
        <p:spPr>
          <a:xfrm>
            <a:off x="599440" y="494665"/>
            <a:ext cx="5254625" cy="823595"/>
          </a:xfrm>
          <a:prstGeom prst="rect">
            <a:avLst/>
          </a:prstGeom>
          <a:noFill/>
        </p:spPr>
        <p:txBody>
          <a:bodyPr wrap="square" rtlCol="0">
            <a:noAutofit/>
          </a:bodyPr>
          <a:p>
            <a:r>
              <a:rPr lang="en-US" altLang="zh-CN" sz="3200" b="1">
                <a:solidFill>
                  <a:schemeClr val="bg1"/>
                </a:solidFill>
              </a:rPr>
              <a:t>Storyboard</a:t>
            </a:r>
            <a:endParaRPr lang="en-US" altLang="zh-CN" sz="3200" b="1">
              <a:solidFill>
                <a:schemeClr val="bg1"/>
              </a:solidFill>
            </a:endParaRPr>
          </a:p>
        </p:txBody>
      </p:sp>
      <p:pic>
        <p:nvPicPr>
          <p:cNvPr id="4" name="图片 3" descr="d5fba0a9822d1f6bdc26ec98bd70c9c1"/>
          <p:cNvPicPr>
            <a:picLocks noChangeAspect="1"/>
          </p:cNvPicPr>
          <p:nvPr/>
        </p:nvPicPr>
        <p:blipFill>
          <a:blip r:embed="rId1"/>
          <a:stretch>
            <a:fillRect/>
          </a:stretch>
        </p:blipFill>
        <p:spPr>
          <a:xfrm>
            <a:off x="647065" y="1222375"/>
            <a:ext cx="7477760" cy="5223510"/>
          </a:xfrm>
          <a:prstGeom prst="rect">
            <a:avLst/>
          </a:prstGeom>
        </p:spPr>
      </p:pic>
    </p:spTree>
  </p:cSld>
  <p:clrMapOvr>
    <a:masterClrMapping/>
  </p:clrMapOvr>
</p:sld>
</file>

<file path=ppt/tags/tag1.xml><?xml version="1.0" encoding="utf-8"?>
<p:tagLst xmlns:p="http://schemas.openxmlformats.org/presentationml/2006/main">
  <p:tag name="KSO_WM_AICARD_INVALID" val="Invalid"/>
</p:tagLst>
</file>

<file path=ppt/tags/tag2.xml><?xml version="1.0" encoding="utf-8"?>
<p:tagLst xmlns:p="http://schemas.openxmlformats.org/presentationml/2006/main">
  <p:tag name="KSO_WM_AICARD_INVALID" val="Invalid"/>
</p:tagLst>
</file>

<file path=ppt/tags/tag3.xml><?xml version="1.0" encoding="utf-8"?>
<p:tagLst xmlns:p="http://schemas.openxmlformats.org/presentationml/2006/main">
  <p:tag name="KSO_WM_AICARD_INVALID" val="Invalid"/>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customXml/item1.xml><?xml version="1.0" encoding="utf-8"?>
<s:customData xmlns="http://www.wps.cn/officeDocument/2013/wpsCustomData" xmlns:s="http://www.wps.cn/officeDocument/2013/wpsCustomData">
  <extobjs>
    <extobj name="C9F754DE-2CAD-44b6-B708-469DEB6407EB-1">
      <extobjdata type="C9F754DE-2CAD-44b6-B708-469DEB6407EB" data="ewoJIkZpbGVJZCIgOiAiNDA2MDUwNTI0MjExIiwKCSJHcm91cElkIiA6ICIxNjI2ODI2MzQzIiwKCSJJbWFnZSIgOiAiaVZCT1J3MEtHZ29BQUFBTlNVaEVVZ0FBQW44QUFBSkdDQVlBQUFBcU8rT2VBQUFBQVhOU1IwSUFyczRjNlFBQUlBQkpSRUZVZUp6czNYbDRWTlhCUC9EdkxKbkpMTm4za0lVbElTRWdFSkRLSXJJSUNpb3E3bHA1MWJhVzE3WDJzVkpiWDdWOUt4WmIvZFVxTDdaMWwxcHhYeEVWUVpCVklDWnNnU1NFN0NITEpKTmxNdnZ5KzJQQ3pVd3lXMkN5enZmelBMWnp6ejMzenJsakgvajJuSHZPRVYzeWk3ODRRRVJFUkVTajNzNlhINEY0cUJ0QlJFUkVSSU9INFkrSWlJZ29oREQ4RVJFUkVZVVFoajhpSWlLaUVNTHdSMFJFUkJSQ0dQNklpSWlJUWdqREh4RVJFVkVJWWZnaklpSWlDaUVNZjBSRVJFUWhoT0dQaUlpSUtJUXcvQkVSRVJHRkVJWS9JaUlpb2hEQzhFZEVSRVFVUWhqK2lJaUlpRUlJd3g4UkVSRlJDR0g0SXlJaUlnb2hESDlFUkVSRUlZVGhqNGlJaUNpRU1Qd1JFUkVSaFJDR1B5SWlJcUlRd3ZCSFJFUkVGRUlZL29pSWlJaENDTU1mRVJFUlVRaGgrQ01pSWlJS0lReC9SRVJFUkNHRTRZK0lpSWdvaEREOEVSRVJFWVVRaGo4aUlpS2lFTUx3UjBSRVJCUkNHUDZJaUlpSVFnakRIeEVSRVZFSVlmZ2pJaUlpQ2lFTWYwUkVSRVFoaE9HUGlJaUlLSVF3L0JFUkVSR0ZFSVkvSWlJaW9oREM4RWRFUkVRVVFoaitpSWlJaUVJSXd4OFJFUkZSQ0dINEl5SWlJZ29oREg5RVJFUkVJWVRoajRpSWlDaUVNUHdSRVJFUmhSQ0dQeUlpSXFJUXd2QkhSRVEwQ2prY2pxRnV3cWd5bW41T2hqOGlJaUtpRU1Md1IwUkVSQlJDR1A2SWlJaUlRZ2pESHhFUkVWRUlZZmdqSWlJaUNpRU1mMFJFUkVRaGhPR1BpSWlJS0lRdy9CRVJFUkdGRUlZL0lpSWlvaERDOEVkRVJFU0RMaTB4WnFpYkVMS2tROTBBSWlJaUNoMExaK2JncnF2bklUaytFbmY5NFEzVU43Y05kWk5DRHNNZkVSRVJ1YmxoeVV3OGNQUGljN3Iyai8vNkhOc1BudlI2UGxJZGpyR3BjUUNBQjI5WmpFZGYvTWpuL1I2NmJRbFdMc3IzZU83UkZ6L0MvOTV6amMvcmo1MnF3NitmZTlkUHEwTUx3eDhSRVJFTm1pKytQNEpyRitZak5TRWExUTJ0a0VqRXNObnNmcThycldwRTFaa1dBTURNU1ptSWpWSUJBRTVWTndFQXhHSVJjc2NtQXdCTzF6YkRhTFlDQUdxYnRBUHhHQ01hd3g4UkVSRzUyWC8wTkZyYnUveldtMzNCZUZ3MmV6SkVJdWR4UmIwR1pkV05BSUE1VXlmZ3lWK3U4SGhkbUZRQ0FMaDZ3WFJjdldCNm4vUGFqaTdjK3Z1WDNjcGFPN3B3dWw0REFKZzBQZ1d4Y0lhL1gvMzFIVWdrWXFRbVJPTzFKKzhFNE93UjdPZ3lBQUJNM1NHUWVqRDhFUkVSa1p2YVJpMXFHNzMzbUUxSVM4QzlOeTdDaFhtWkFBQzkwWXpYUDl1REQ3Y1Z3R1ozQUFBa1loRVU4akNmM3lPVmVKNTNhdkJ3M1l6Y0RFekpHZ01BVU1oNnp2L1BMNjdDZ3BrVDNlcSs5OHhxNGZPdm50MkVvcElhbiswSU5ReC9SRVJFRkJDWlZJSmYzNzRVeStaT2diaTd1Mi9yL21KcytHQkhuNTdDa3FvR1BQWHE1ajczQ0plRjRUZXJMZ01BSEN5dXhOZjdqdmVwNDZtMzdzMHY5dUhEYlFVQWdEOC9jRDN5YzlMZHpsZWRhVUZqYTRkd1BHbGNDaUtVNGYxOHd0REE4RWRFUkRRSXN0SVRjZkgwYkFEb0Uxd0d3bS8rOWo0c05sdFE3eGtWb2NBVjh5NEE0T3dkZk9iTnIzQ2tyTlpqM1dhdERsdjNGL2NwVnl2a1F2aXJiZFI2ck9QSjNTdm40KzZWODcyZS8vaTdRclMwZDJGYWRobzI3ejZDWDkyMkJOTW5Ednp2UEJJeC9CRVJFUTJnK2ZuWnVIUEZYR1NsSnc3cTk0ckZJdUFjc2w5YVlneGlJcFVlejBWSDlKU1gxVFRCNFhEZ2d1NmhXRmN0N1YxQlc4TGw0UEVLR0l4bWorZnFlazNtbUpHYmdaV0w4bEZZVWgyVTd4NnRHUDZJaUlnR3lQMDNMOEtOU3k0YzZtYjB5Nm9yWjJQWjNDbCs2eTI2TUFlTExzenhlTzZ6bllmeDNMKy9RV0pzQkZJVG90M09LZVF5NFhOOHRCclRQZlNDSGkrdmg4VnF3NVFKWTdEaWttaysycERyZGl3TGMwNGtzVmlEMitNNTJqRDhFUkVSRFlCSDcxcU81YjFDMUZkN2o2R2hwUjFGSlo2SFNvUEpiQm42V2E1TExzckQ2dXN1OFhwK2ZuNDI1dWRuOXltL1ljMUxhTmJxRUJldHdweXBFM3graDluU0UvUlM0cDFCczExbk9NY1dod2FHUHlJaW9pQ2JuNS90RnZ4MkY1M0NuMS8vRWpxOWFkRGE0SEE0SURxN0Jrcy8vUE9qNy9IMmxoODhub3VKVk9HRlIyNEJBSHk5N3pqKy9lVitqL1U2OWNaK2Y2OG51MzRzdzA4ZmV3VXhrVW8wdG5iZzZmdFdJanNqQ1g5NTh5dHNQM2dTTnBzZC8vT0xxd0FBc1pFcVRKbVFDZ0JvNjlRSDVmdEhLNFkvSWhxVkZEbGpJRmJJL0Zja2NtRTRXUWU3bC9mTEFxVld5dkhvbmN1RjQ2LzJIc09mWDk5eXZrMGJOSzN0WFY3WCtET1llbjZiemk0anFodGFmZDVyMDFjSDhNSFdRMjVsS3FVY256eDNId0RnMDUxRldMOXBlNS9yek4zRHRuYUhBOWN1bW80YmwxeUlkVzlzUWZjcU12anBGYk54MWZ4cGVPL2JROWowelFIc09Yd0txNjZjQTFtWU05YTgvUGdkT0hDc0F2Lzc4aGVvckc4SjdNRkRDTU1mRVkxSzRkbXBDSXVQSE9wbTBBaGpyR3dHempQOHpjL1BobG9wQndBMHRuVGd4WGY3aHB0UVlYYzRoQ0IzbHN4bG1OWnU3M3UrTjJXNDgvL0VuVjBZR2dBU1lpSVFHNmxDVElRU09yMFJxNjZjZy9Ta0dGaXNOaFNmcnNlMGllbFljdEVreEVhcGNQVFV3QSt4anpTZVYxY2tJaUtpYzNMRHBUT0Z6Njkvdm1kUWgzb0hXbXlrU3Zoc0RXQkx0bUJJam9zQ0FOeDMweUtrSmpnLy8rWE5yN0Q4Z2VleDVLSkplUGFoRzVHZUZBT3oxWWIvZmZrTFBQalhUZmpIQnp0aHM5a3hJemNEZi8vTkxaQjRXVXc2VkxIbmo0aUlLSWhjbDNUWlZWZzJoQzA1ZjR0bTVlS2l5ZVBRWlRUQllyVUo2eFFDUUpPMncrdDFhVWt4bURjdHkrTzVzME96Z1BPM3V2bXlXUjdyNmZSR2ZMWDNHQ2FOU3hHdUMrL2UyV1BLaERFNFdYRUdyM3k4QzM5OTZFWWNLNi9EODI5L2k0cnU3ZC9lK2ZvQURwZlY0TEdmWDRsbjMvbzZvTDJEUXduREh4RVJVWkRrNTJRSW40dEthMFo4cjUvSlpNSHllWDJYZmJIYTdOaDd1TnpyZGM3dDN4YjZ2ZjhGV1dNOHJoTUlBSFhOYmVneW1LRU1sOEZnc3VEK1ovNkRSLzdyY3VTT1RjYTFDNmZqMm9YT1BZRWREaUJ2ZkNwZWZ2eS9JQktKSUFJZ0Vvc2dnZ2dpRWZEWGgyN0Vpb2RlaE1Ga0NleWhRd0RESHhFUkVYbDBwS3dXTnB0ZEdEYTFXRzJvYVdqRnl4L3Z3aGxOdTlmclRHWXJtclc2OC9ydWxqWWREaHl2UVBIcE05QjI2bkdxcGduM1BQMXZYSnlmamNVWDVtQkNlaUtpMUFxRXk4SWdsWWdoRm92aGFYSnpZVWsxZzE4dkRIOUVSRVRra2M1Z3d1TC9mZzRBSUJJNWU5a0NzZi9vYWR5dzVxV2d0T0czTDN5QTVIam51MzUyaHdQZi8xaUs3MzhzOVhtTldDUVNncUE5MEVhSEVJWS9JaUlpOG11b01sUkhseEVkWGYxYk45RHVjQURNZkY1eCtnc1JFUkZSQ0dINEl5SWlJZ29oREg5RVJFUkVJWVRoajRpSWlDaUVNUHdSRVJFUmhSQ0dQeUlpSXFJUXd2QkhSRVJFRkVLNHpoOFJFZEZvSkJLQmk5MEZrYWZ0UTBZb2hqOGlJcUpSU09UeW4zVCtSdE12eVdGZklpSWlvaERDbmo4aW92TWdBaUFSaVdEMXNmZVZHSUE5U044WEtaVWlQbHdtSEd1TVpuUllyVUc2ZTE4S2lSZ0dXN0JhVDBUREFjTWZFZEY1V0phU2dCdlNVN0MxUVlPdkc1cWhOVnVFYy9reGtiZ2xNeFdGclIzWVZGMGZsTytibXhDRG40OVBGNDcvVlY2TnJRMmFvTno3TERHQU9mRXhXREVtQ1hLeEdJOFVuZkFaYmozSlVDb1FLd3Z6Vys5WWV5ZkdxaFNRaWdNZlZLdnBNcUxMWnV0WGU0aW9COE1mRWRFNWlnNlQ0cGJNVkNnbEVseWZub3dWWTVKd2Y4RXhhTTBXUEp3N0hyUGpvZ0VBbVVvbDlyZG9VZGxsR09JV0IrYkpDeVlpTDFJdEhLOU1TOGI3TldmNmRZOXIwNUl3UHlIV2I3M1ZCNC9pdDNsWmlBNEwvSytqZGNYbEtOQzI5NnM5Uk5TRDRZK0k2Qno5YkVJR2xCS0pjTHlqcVVYbytmdWhSU3VFUDRrSXVDOTdMSDUvK0NRc1huclFwQ0lSNHVVeWorZGNSZllLU1pGaFVpU0h5LzFlMTJRMEJUejAvR1Y5azF2NHV6WXRHZDgxdFVCak1nZDRCeUlhemhqK2lJak93WXJVUk16cERuY0EwR20xNFoycU91RjRkN01XUzVJU01EbktHYUxHcWhTNE4zc3MvbDVhNGZGK0dTb0ZucG1XMis5MjNKS1JpbHN5VXYzV3UvZlFNVFFIR041K2FHbkQ4WGFkMEhhTHc0NEphdVU1aDc5MXhlVTQwYUVUanArWWtvMEphcVZ3L05jVDVRaHpHZlo5Wk5JRXFMcEQ5U3ZsTmFnMXVQZVlWbzJRSGxTaTRZcmhqNGlvbjZaRVJlRDJjV2x1WmY4b3E0TE82djRlMnYrVlZlTFovRHdvSmM2RkZTNU9pRUdOM29DUGFoc0dyYTJlWEJRWGpSZy83K1BWR1l5WUhLVkdvOUdNYlkwYXhNakNzQ3dsd1d2OVRvc1ZlelJhaitmU2xPR3d1ZlI0aGt2Y0Y1b283ZXdTUHN2RllpSDRBY0EralhaQUo3UVFoU0tHUHlLaWZwZ1lvY0lqa3lhNHJaTzFyVkdEQTYxdGZlbzJtOHg0cGJ3YUQwNGNLNVRkbXBrS285Mk9MK3ViM09yYUhRNFk3ZjRIWnFVaUVhUXVpODFhSEE2M1lPV053Mld4MzZ0U2s1QWJxZko3RFFBa2hjdHdXNmIvbnNVYXZkRnIrTHQ5N0JpZjEwNk5qc0NzV0djdnFsTGFFL3pzQUc3TVNIR3JlNlN0QXdkYitiNGYwZmxnK0NNaUNsQnVwQnFQNVdXNTlWeVZkbmJoMWZJYXI5ZnNhbTVGbGxxSksxSVRoYks3eHFWQkxoYmpZNWNld01vdUExYnRLL0xiaG1VcENXNnpmVjgvWFJQMDJiN0IxbUEwd2VpeVhFeUtRZzY1dU9jM0hLOVdldXhWRkFOOXlpMTJPOE1mMFhsaStDTWlDc0NjK0JqY201MkpjSmZRMG1ReTQ1bmljcStUT001NnM2SVdxY3B3VEkrT0ZNcHV5MHhGVXJnTXI1YlgrTDArMkZyTVpqUVlmZi94bnhndUYzbzNyUTZIMy9mOWZKMy94NmtxSEcvdmVlZnY2YWs1eUk3dzNQTllxemRDYTdHNGxVVklwUmlyVXZqOGZpSUtITU1mRVpFUFlqaUhMVmVNU1hJcmJ6S1o4ZVRSMG9EZVI3TURlUGJFYVR3K0pSczVMcUhuMHFSNGpGZXI4T3lKY2pSMWh5ZTVXT3p6ZmJ6K3pQWnRNMXM4RGlVL1grSjUwb21ybDM4eVZWaCtwY2xveHE5K1BPNzNHbS8rWjNLMjJ3NnpVaDk3cEg1YTE0ajlMVnJobVRRbU03TFVLancyT2V1Y3Y1K0kzREg4RVJINWtLNVM0TXBld2MvcWNPQ0x1a2FNVXlrd3JoODlVbHNibXBHdVZBZ1RRQURuTzNWaWx6QTBOVG9DYXlaTkNQaWV2bWI3UGw5UzRmVTl2TUhrSyt4NWtodWhGc0xldjhxcjBXemtFak5Fd2NUd1I4TkNSbklzRnMrYWhQU2tHS1RFUnlFNVBoSnhVV3IvRnhKNWNjdVdQUWpHSGhCVlhRYThXbDZOdXlka0NHVlNrUWcvYzNudnJyODZyRlpFU3AxLy9LNHZyVVNEMFhUZTdSeHV2bW5RNEVoYnA5OTZ1bUUyazNmRG96OUZibHlrLzRvQnlFcEw5RitKYUFndy9OR1F1bUxlQlZoeHlUVGtqVS94WDVsb2lIelRvTUhFQ0RWYXpXYXNHSlBVNzU2czNsNHByOEVGVVJHd09SeDlKaS9ZSFhBYnFwV0lSQkJEQkl2RC8weGcxL2NSQVFRMEMzZ2d6STZMUnJMQy84TFRBSkFmRTlXbnpIWE5QNnQ5YUo2QmFEUmorS01oRVIyaHhOcjdyc1dVQ2I2WGdDQWFMdGFYVlFJQXJ1bzFCSHd1OUZZci9sVmVEYkdIY3dYYWRtSFc3OXo0R053MVBoMGlBTDg3Zk5MbklzMExFbU54ZjNiUGtqSk5Kak4rOUxFRjJ1MWp4K0J5SCt2MnVjN0dUVkhJc1hIT2RLOTFDMXJiM2Q0alhKZ1VoNWtlUXAwbkIxdmJVZHFwY3l1TGNIbXZVYzg5ZkltQ2p1R1BCbDNlK0JUODZaNXJFUi9kTTZ6YnFUZmlpMTFIc08vSWFiUzJkNkd0VTQ5T3ZYRUlXMGtqWGN4VnN4Q0c0TThRZmJEZ09NNzJTMTJla29CclhNTGdpNldWYmp0Wm5IVmRlaktXSk1VTHg0YnVaVTk4OWVWZEZCZU5YK2VNRTQ1L2w1ZUZ4NDZjRks1MU5VNmx3QzhuWkxxVnZWcGVEYk9QWGpPcFNOU25wOUFiRWZyMktycVNCWGlmUUkxWDlleiswV0l5UXkwZHZMK3E3bDMzTm14dGZmOGRCaW8vSndQUC8rWm1BTUNwMmlZL3RZbUdCc01mRGFxazJFajg3ZUdiRWU0eW0vSC8zdHVCOTdZZUhNSldFUVhPZFVtVDNvR29XbS93MkR2WGUralNHRUJ2MWc4dGJkaWowV0plZkF3QUlGMFpqb2R6eCtNdko4cmRRbDJjTEF5UFRKb0FtY3RRNmRjTnpmaFIyeEhZQXcyQVo0ckwwWHRnL0xkNVdaZ1I0M3lYN3UrbEZkamI3SnlJNGdCd1RWcFBnSmFJUkxpd2U5czhCNXhMditSRzh2MWZvbUJpK0tOQjlkczdsd25CejJpMjRQRU5uK0xBY2YvTFRoQU5SNWt1UFZRQTBPUmw0b2E4MTNabW5ucnZQTmxRVm9sVVJiZ3dvM2hhZENTZW1wcUxaNHBQb2NWc3dUaVZBci9MeTNKYkd1YTBUbzgzVDlmNnZmZTNEUm9jOVRFaDQ0R2NzY0kyYXkxbUMxNCtWZTIxYnU5MStSeHdEaXN2U1hiMmRxNHBPdUcydzBoZVpJUXdySHk0clJNMVhVYnNhbTRGNE96eGpPdCtIaEdBSnkrWWlHL09OQXV6bGl1NHJ5L1JlV1A0bzBGeitaekptRG1wWjJqcTZkZStaUENqRVN0Q0trRldSRS80MDVnczBIc0pkWEp4Ny9BWDJIdHNacnNENjRwUDRja3BFNUhhUFlGaW5FcUJaNlpQd3VkMWpiZ2hJOFd0OTdIUmFNYmE0bE1CTFJwZGF6Q2kxdUQ5MVFxTDNRRjA3N1Jtc3RsUjRPUDlRVS9VVWltVTNlR3hkM09XSnNkaktaekI4QzhueW5Hd3RSMEYyblpjbGh5UG43dk1xZ2FBTExVUzQ3TXpzYVcrQ1p1cTZnUGFBbytJZkF2dWl4cEVQcXk2Y3Jidytkc0RKN0N6b0hRSVcwTjBmbjQ2TnMxdDF1L3hkdSs5YUFxSnhPMDQwUEFIQUsxbUM1NDRXb0pxZlUrUFYxU1lGTGVQSGVNVy9NNFlUZmpqc1ZKMFdJYkgwaWtLbHoxNncveThFemhHRVk1SEowM0EzUk15aEwrVWlqdDBxT3p1NVJNRHVESTFFYy9OeU1Oa0xnRkZkTjdZODBlRElqc2pDZWxKc2NMeEMrOXNHOExXRUoyZmE4WWs0ZEtrT0xleTc1cTg3NjhiSmV2NW85Wmt0OFBXejlWTDJpMVdQSGZ5Tko2Wk5zbHRYK0d6ckE0SDFwZFcrcHdOUE5pUzVETGg4KzhuWjdtOTU3aStyQkkvYU5xUXFnekhIZVBTTUNsUzdmYU9ZTFhlZ0wrZUtJZlJac2V0bWFsWU1TWUpJZ0NKY2htZW5ESVI3MVRWdSsyTFRFVDl3L0JIZytLS2VWT0V6enNLU3RDdTQzczdOUEtvcFJMY01TNE5DeFBkZzErQnRoM0gyM1ZJNkE0OE9xdFZlSzh2T1Z5T05FWFByT05PUytDOWZsS1JDQmRFUitEaWhGak1pWTlCbUpmMUJhVWlFWjZhbW9NVEhUcnMxMmhScE8zQW1TRmNPRm9NSUVVUkxod251Z1JCd0RrQnhtaTNvMEtuUjVmVjVoYjhmdFIyNElXU0NuUjFoOFdObFhVNDJ0YUpYK1dNZzFvcWdjbHU5N21FRFJINXgvQkhnMko2VHM5N1BGdjJIQnZDbGhEMW4wSWl4cExrQkZ3N0pxblAzcnBhc3dXdmx0Y0FBRmFNU2NMeTdyWHpIQURNZGp0a1lyRmJ1S24zOFo1ZHBGU0tOR1U0c2lOVXlJMVVZM0pVQkJRZWV2b0F3T1lBSkM0M0ZnSElpMVFqcjN0bWJMdkZpbktkSGxWZGVqU2J6RGpab1lOVUpNTGFhYmtCUGJOcjBFeFJ5UEdmdWZrQlhiZW04QVRVWVZLaDNXYTd3MjBtTWdBc1RvcUhUQ3pHNlM0OS9sTlZoK3dJRlJ3T0I5NnRyc2ZPSnVmRWo3TkQ2aUlBeFIyZGVQSm9DUjdPbllDUGF4dlFNb3g2T0lsR0lvWS9HaFJqRXFPRno0VW52YzhhSkJxTzdzbkt4Snp1SlZkYzZhdzJQSFg4bEREY1d1Y1M3RVRvTzlFREFBNjF0bm44anZ1engySkJZcXpIYzY2MFpncytyRzNBenFZV1hKb1VqK3ZTazRXdDRseEZoVWt4SXlaU1dGN2xzU01sc0RvY1huc1BmUkVCQVY4bkVnSExYQmFQM3RYY2dpSnRCMVpuWlVMZC9SN2cxT2dJVEkyTzZIUHRmMmRsNHIrek12dVV1N292T3hNRjJtaXNLeTRQL0FHSXlBM0RIdzI0U0ZVNDVOMjlKZG9PUFV6RDVJVjBva0J0T0ZXRlZFVTRNbFU5dzdjbk8zUjR2cVFDTGVhZVpVNjhMZlZ5Vm9HMkhWK2ZhZlo0YmxOMUhXYkhSM3NNakFCUTJ0bUZieHMwMktOcEZkYjUyMXpmaEcwTkdseVNHSXVseVFrWXEvSzhxUFVQTFcwbzdlekNlTFhTNC9sZ2EzWHBtU3R1MTJGL1N4dU90WGZpdXJSa0xFNk9GNWFRT1ZjSFd6anNTM1ErR1A1b3dDWEU5UHcvZkUwQUc3MFREVGRHbXgxL1BWbU9aNlpQZ3RGbXgwYzFaL0J0ZzZiUERoMlZYUVo4WHQ4RXFVamszSk5YNUZ6bXBNMWlRV2xIRjRyYXZDKzhyREZaOEVWZEU2NVBUd2JnM1AyanRLTUxoMXJiY0xDMURmVUd6OEhTYUxmam13WU52bW5RSUVPcHdJellTT1RIUkNGTHJZSk1MSUxOQWJ4ZFdRZkFHVTVmS0swTXhrL2lWWXZKakxjcTZ5QVNpYkFrS1I2SHV2Y3UxbGx0ZUt1eURwdXE2ekU1S2dJVEkxU0lrOHVnbEVnUUxoRWpUQ3lHR003ZkRBREVMc08rcnY4TkFBVmVlaytKS0RBTWZ6VGd4QzQ5R1VPMHp6elJlV3MwbXZIWTRSSTBHazJ3ZXZrZnN0WnN3VnNWL2hkWTl1YlR1Z1owV2EwbzArbHhXdGZsYzNzMlQ2cjFCbFRyRGZpa3RoRmlBS21LY0VTRVNZWEpIenFyVFZoTWVhQzlXVkdMbzIwZGZmYm1OZHNkS05SMm9IQUlkeUFoQ25VTWYwUkVBYXJ6TVZrakdBdzJPejZ2RDg1K3NIWTRGM0xHRUU2c0g4b3Q1b2pJTzRZL0lpS2lVY2dCUUFRT3R3eXMvaytnR2c0WS9vaUlpRVlqaDhNNS9ab0d6RWo5aWJtOUd4RVJFVkVJWWZnaklpSWlDaUVNZjBSRVJFUWhoT0dQaUlpSUtJUXcvQkVSRVJHRkVJWS9JaUlpb2hEQzhFZEVSRVFVUWhqK2lJaUlhTWpJWlZLRVNTVkQzWXlRd2tXZWlZaUl5TTNxNnk3QmJjc3ZPdWZyWC9sa056WnUzdWV6VHBSYWdlc1d6OERLUmZuNGJHY1JYdmxrdDkvN1hqdzlDMnZ2VytuMS9LK2ZleGRQMzMrZDMvczg5T3dtbkt4czhGdHZ0R0xQSHhFUkVRMjZ6SlE0M0xsaUxxTFVDdHk2N0NLa0o4VUVmSzNWWmtkSlZTTktxaHBSVnVOOVAyeUZQQXdLZVJna0VzWWRWK3o1SXlJaUNwTENrbXJoOC9TSjZWQXI1ZERwVFVQWW9uTlRXRklUY04ySm1jbTRNQzlUT0xiWkhhaHRiUFY3M1pHeVdtdy9lQktMWitWQ0toRmo0Y3djYlB4eWYwRGZxZTNRNDVkUHZRVUFVQ3ZrMlB6Q2d3Q0F4cFlPTEx2L2VRQkFiS1FLSHo5M0x3RGdpWmMreGI0ajVRRS8wMmpIOEVkRVJCUkVwMnFha0pXZUNBQ1luNStOTFh1T0RYR0wrdS9BOFFvY09GN2hzNDVjSnNYUHI3a1krYmtaUWxsdG94WnJYOXVNNHRObmhMSVp1Um1ZTnkzTDR6MUUzUnZqL25peUd0RVJTanh3ODJLUDlkYS90eDBPUjg5eGhFcU9OWGRjRGdDUVN0emZGMVFwWkpCS0pCaWJHaWVVNmZSR1JLa1ZBQUN6eFFxRHllTHoyVVk3aGo4aUlxSWcrbUJiQVI2OWN6a0E0TTRWYzdHcnNHeEU5djc1TWl0dkxCNWVkUmxTNHFNQUFBNEg4TW1PUXJ6MHdRNll6RmEzdXJualVuRERrcGsrN3pjak53TXpYRUprYnh2ZS93NDJsL1FYTGd2RHNya1hlS3o3N0VNM0lXOThpbHZaK3QvZUpuemV1cjhZVDcyNjJXZDdSanVHUHlJYWxZeGw5VERYYW9hNkdUVENPSXptODc3SHJzSXlQSER6WXFnVWNpVEhSZUgrbXhkajNldGJndEM2NGVHdXErZmh6aFZ6aGVObWJTZld2YkVGaDRxclBOYTNXbTFlZTlwa1lWSkl4TTdlUDZQWjR0YTc1NnAzZWJOV2h4dld2QVRBZmRqWFZVTkxCOXAxQnVFNFBscU51Q2lWMStjS0pReC9SRFFxR1VycWhyb0pGS0owZWhQKy9Qb1dQSFh2dFFDQTVYT25RSzJRWTkwYlcwWkZEK0RaSVcwQTJIN3dKSjdiK0ExMEJ1L1A5ZDdXUTNodjZ5R1A1OVk5Y0IzbVRKMEFBTGo3VDIraHVzSC91NEtBTThoOXRmNGhuM1hlK21JZk51OCtJaHovNHRxTHNlcktPUUhkZjdSaitDTWlJZ3F5WFlWbCtHcnZNU3liT3dXQTg5Mi8rZm5aMkxMM0dCbzBIU2h5bVJneVVBNlgxc0JMUjFyUWJQcjZnTS9nRjJ4Nm94a1Y5ZDU3OU0xV205dng5SngwWktVbjRtaFo3VUEzYlVSaCtDTWlJaG9BZjM3ZDJkUG4rcjdiOHU0d0NNejFmRkVRWFhidjMyQ3lXUDFYN09XZmo2MUNaa3FjMS9PeXNKN284T0thMjJEM01sWmJkYVlGcTlkdTdQZjMrM0tpNGd6dWVmcmZYczliZW9XL2hUTnpzSEpSUHY3NTBmZEJiY2RJeC9CSFJFUTBRRjU4ZHp1S1NtdHc1NHE1YnNPbHc1bGNKb1ZDSGhadzNVRE9yYjUrQVZZdXl1OVR4elZJdnZ6NGYzbDg1Kyt1UDd5T001cDJKTWRGNHQxMXEzMjI1K1B2Q3QyT3orNGNZclpZb1F6d21VSUJ3eDhSRWRFQTJsVllobDJGWlVpT2o4THl1Wk1CQU5OenZNOXNEUmE3L2R3R2ZmY2VMc2VwYXU4TEowL1BTVWRDVEFRQVlQL1IwK2pzTW5xczE2VHRGRDdMcEJLL2dUSmM1dm04dUhzNUdLdk5qcnJtTnFGY0lRdERiUGNFanZybU5qZ0F0SFhxM2E1Tmlvc0U0SnlVRXQyOTFBc3gvQkVSRVEyS0JrMDdYdjlzYi9mUlhwOTFnOEhoY0FqcjZQWEh2L3dNa2E2OWI2VVEvbDc3ZERkS3Focjkzdk5nY1NVTXByNHpxUmZOeWtWYW9uTm5qMDkzRnFIRFpYYnVXUjNkNFZMVHBzT0RmM2tIOC9PejBhWXp3R0t4Q2x1OXJWNjdFUmFyRFNhekZSTXprOUdzMVNGY0xzWFVyRFFBZ0ZvUkRvUEpnbmFkQVhvUDdRZzFESDlFUkVRMG9QWWZQWTM5UjAvM0tjOUtUeFRDM3dmZkZ2aWQ3VHQrVEFJZXVtMEpTcW9hOGRZWFBRSDY4K2NmQUFBOCt1SkgrUDM2anlDVFN2Q0gxVmNMUTg5cjdyZ2N1d3JMOExNL3ZnRk5teTVZanpWaWNiTTdJaUlpR2hIT2hqbFZ1TXh0djk3SytoWlUxR3RnTkpueGs4bmo4Tm9mN3NLODZWbXcydXo0Yk9kaEFNNFoxMi8rOFdlNDlDZVRocVR0d3dsNy9vaUlpQ2hnWnlkUkFCandwV1I2aTQ5V0F3RFNrbUp3encwTGhmSzcvL1FtbEFvNVhubjhEaVRFcUlYeU56N2JnNDFmN2tkNWJSTitkZHNTcUpWeVBISDNWVkNHeS9ENTk0Y0h1ZlhEQjhNZkVSRVJCVVFoRDhQRWpDVGgyT0JuUjVSRnMzSXh3OGZrbHZGcENjTG51NjZlNTNNUjdCYzJiVU42VXF4d2ZIWnJ1YlBhT3ZVb09GRXBySzM0eVk0aWJQeHl2L0RaYkxGaHpSM0wwTkZsd002Q0VwL3RIdTBZL29pSWlNaWpLK1pkZ0ZWWHprYW4zb1F1Z3drWnliR0lpVlFDY0M2ZmNrYlQ3dlA2YWRscHVIckJ0SUMrYS9Hc1hKL25ON3ovSGZKejBnRTRnMTUwaEZJNHQrYU9aZGhWVklZOVJhZXdkUFprZkxpdEFCOXQveEVwOFZFUWlVUVFBVGhTVm9zUHR4WEFhTFpBTGdzRHZNeFNEZ1VNZjBSRVJPUlJhWFVqVWhPaVBaNzdabjh4ckRhN3ordk5GcXZYZlgzN0t5MHBWdWdwL052YjMwS2xrR0gxOVFzUXBWWmc2ZXc4TEoyZEo5UzlhZW1GdUducGhWN3YxYWszWXRQWEI0UFNycEdJNFkrSWlJZzhLcTl0UWtlWEVaR3FjS0dzbzh1SUhRVWxXUC91ZHIvWGIzaC9CemE4dnlObzdmblBWd2R3NDVLWktDeXBScnZPZ08wSFQyTHA3RHpNbTVhRjlPUllSS3JDRVM0TGcxUWlnYTlWYm5ZWG5ncGFtMFlpaGo4aUlpTHl5T0VBVmp6MElnQUlZY3JMYm02RDRwOGY3c1N4OGpxMGQ2OEhhREJaOE5uT3c4S01YbGNpVWZjQzBkM0R2bWNYaTNhZzd6WndvWWJoajRpSWlQd2F5dERuYWs5UllMMTJEZ2RnY3pndytIT1Noeit1ODBkRVJFUVVRaGoraUlpSWlFSUl3eDhSRVJGUkNHSDRJeUlpSWdvaERIOUVSRVJFSVlUaGo0aUlpQ2lFTVB3UkVSRVJoUkNHUHlJaW9sRkk1R3VMQ3dxS2tmb1RNL3dSRVJFUmhSQ0dQeUlpSXFJUXd2QkhSRVJFRkVJWS9vaUlpSWhDQ01NZkVSRVJVUWhoK0NNaUlpSUtJUXgvUkVSRVJDR0U0WStJaUlnb2hERDhFUkVSRVlVUWhqOGlJaUtpRU1Md1IwUkVSQlJDR1A2SWlJaUlRZ2pESHhFUkVWRUlZZmdqSWlJaUNpRU1mMFJFUkVRaGhPR1BpSWlJS0lRdy9CRVJFUkdGRUlZYTYyK05BQUFnQUVsRVFWUS9JaUlpb2hEQzhFZEVSRVFVUWhqK2lJaUlpRUlJd3g4UkVSRlJDR0g0SXlJaUlnb2hESDlFUkVSRUlZVGhqNGlJYUJSeU9CeEQzWVJSYjZUK3hBeC9SRVJFUkNHRTRZK0lpSWdvaEREOEVSRVJFWVVRaGo4aUlpS2lFTUx3UjBSRVJCUkNHUDZJaUlpSVFnakRIeEVSRVZFSVlmZ2pJaUlpQ2lFTWYwUkVSRFJrNURJcHdxU1NvVzVHU0pFT2RRT0lpSWhvZUZsOTNTVzRiZmxGNTN6OUs1L3N4c2JOKzN6V2lWSXJjTjNpR1ZpNUtCK2Y3U3pDSzUvczludmZpNmRuWWUxOUs3MmUvL1Z6NytMcCs2L3plNStIbnQyRWs1VU5mdXVOVnV6NUl5SWlva0dYbVJLSE8xZk1SWlJhZ1Z1WFhZVDBwSmlBcjdYYTdDaXBha1JKVlNQS2FwcTgxbFBJdzZDUWgwRWlZZHh4eFo0L0lpSWljbE5ZVWhOdzNZbVp5Ymd3TDFNNHR0a2RxRzFzOVh2ZGtiSmFiRDk0RW90bjVVSXFFV1BoekJ4cy9ISi9RTitwN2REamwwKzlCUUJRSytUWS9NS0RBSURHbGc0c3UvOTVBRUJzcEFvZlAzY3ZBT0NKbHo3RnZpUGxBVC9UYU1md1IwUkVSRzRPSEsvQWdlTVZQdXZJWlZMOC9KcUxrWitiSVpUVk5tcXg5clhOS0Q1OVJpaWJrWnVCZWRPeVBONURKQklCQUg0OFdZM29DQ1VldUhteHgzcnIzOXNPaDZQbk9FSWx4NW83TGdjQVNDWHU3d3VxRkRKSUpSS01UWTBUeW5SNkk2TFVDZ0NBMldLRndXVHgrV3lqSGNNZkVSRVI5Y3VzdkxGNGVOVmxTSW1QQWdBNEhNQW5Pd3J4MGdjN1lESmIzZXJtamt2QkRVdG0rcnpmak53TXpIQUprYjF0ZVA4NzJGelNYN2dzRE12bVh1Q3g3ck1QM1lTODhTbHVaZXQvZTV2d2VlditZanoxNm1hZjdSbnRHUDZJaUlnb1lIZGRQUTkzcnBnckhEZHJPN0h1alMwNFZGemxzYjdWYXZQYTB5WUxrMElpZHZiK0djMFd0OTQ5VjczTG03VTYzTERtSlFEdXc3NnVHbG82MEs0ekNNZngwV3JFUmFtOFBsY29ZZmdqSWlLaWdHV2xKd3FmdHg4OGllYzJmZ09kd2VTMS9udGJEK0c5clljOG5sdjN3SFdZTTNVQ0FPRHVQNzJGNmdiLzd3b0N6aUQzMWZxSGZOWjU2NHQ5Mkx6N2lIRDhpMnN2eHFvcjV3UjAvOUdPNFkrSWlHZ1FaS1VuNHVMcDJRQ0EvSnowQWYrKzMvenRmVmhzdGdIOWprMWZIL0FaL0lKTmJ6U2pvbDdqOWJ6WjZ2NjgwM1BTa1pXZWlLTmx0UVBkdEJHRjRZK0lpR2dBemMvUHhwMHI1cnIxbUEwR3NWZ0VuRVAyKytkanE1Q1pFdWYxdkN5c0p6cTh1T1kyMkwyTTFWYWRhY0hxdFJ2NzN3QWZUbFNjd1QxUC85dnJlVXV2OExkd1pnNVdMc3JIUHovNlBxanRHT2tZL29pSWlBYkkvVGN2d28xTExoenFadlNMWENhRlFoNFdjTjFBenEyK2ZnRldMc3J2VThjMVNMNzgrSDk1Zk9mdnJqKzhqak9hZGlUSFJlTGRkYXQ5dHVmajd3cmRqcy91SEdLMldLRU04SmxDQWNNZkVSSFJBSGowcnVWWVBuZUtXOWxYZTQraG9hVWRSU1VEUHd4cHRsajlWL0pnNytGeW5LcjJ2bkR5OUp4MEpNUkVBQUQySHoyTnppNmp4M3BOMms3aHMwd3E4UnNvdzJXZXo0dTdsNE94MnV5b2EyNFR5aFd5TU1SMlQrQ29iMjZEQTBCYnA5N3QycVM0U0FET1NTblIzVXU5RU1NZkVSRlIwTTNQejNZTGZydUxUdUhQcjM4Sm5YN3czbzl6T0J6Q09ucjk4UzgvUTZScjcxc3BoTC9YUHQyTmtxcEd2L2M4V0Z3Smc4bmNwM3pSckZ5a0pUcDM5dmgwWnhFNlhHYm5udFhSSFM0MWJUbzgrSmQzTUQ4L0cyMDZBeXdXcTdEVjIrcTFHMkd4Mm1BeVd6RXhNeG5OV2gzQzVWSk16VW9EQUtnVjRUQ1lMR2pYR2FEMzBJNVF3L0JIUktPU0ltY014QXJaVURlRFJoakR5VHJZamVjWER0UktPUjY5Yzdsdy9OWGVZL2p6NjF2T3Qya2oydjZqcDdILzZPays1Vm5waVVMNCsrRGJBcit6ZmNlUFNjQkR0eTFCU1ZVajN2cGlyMUQrK2ZNUEFBQWVmZkVqL0g3OVI1QkpKZmpENnF1Rm9lYzFkMXlPWFlWbCtOa2YzNENtVFJlc3h4cXhHUDZJYUZRS3owNUZXSHprVURlRFJoaGpaVE53bnVGdmZuNDIxRW81QU9kMll5Kyt1ejBZVFNQMHZFZW9DcGU1N2RkYldkOENCeHd3bXN6NHllUnhlUERXUzVHZUZBT3J6WTR2ZHgvRjFRdW1ZWDUrTnZKek12RC8zdDZLYlFkT0ROVWpEQXNNZjBSRVJFRjB3NlU5dTFtOC92bWVRUjNxSFF4bkoxRUFnSmMxbVFkTWZMUWFBSkNXRklON2JsZ29sTi85cHplaFZNanh5dU4zSUNGR0xaUy84ZGtlYlB4eVA4cHJtL0NyMjVaQXJaVGppYnV2Z2pKY2hzKy9QenpJclI4K0dQNklpSWlDeUhWSmwxMkZaVVBZa3VCVHlNTXdNU05KT0RiNDZTVmROQ3NYTTNLOGI5czJQaTFCK0h6WDFmTjhCdVVYTm0xRGVsS3NjSHgyYTdtejJqcjFLRGhSaVdYZDcxcCtzcU1JRzcvY0wzdzJXMnhZYzhjeWRIUVpzTE9neEdlN1J6dUdQeUlpb2lESmR3azZSYVUxSTc3WDc0cDVGMkRWbGJQUnFUZWh5MkJDUm5Jc1lpS1ZBSnl6aWM5bzJuMWVQeTA3RFZjdm1CYlFkeTJlbGV2ei9JYjN2eE1XeDI3cjFDTTZRaW1jVzNQSE11d3FLc09lb2xOWU9uc3lQdHhXZ0krMi80aVUrQ2lJUkNLSUFCd3BxOFdIMndwZ05Gc2dsNFVCWG1ZcGh3S0dQeUlpSXZLb3RMb1JxUW5SSHM5OXM3OFlWcHZkNS9WbWk5WHJ2cjc5bFpZVUsvUVUvdTN0YjZGU3lMRDYrZ1dJVWl1d2RIWWVsczdPRStyZXRQUkMzTFRVKy9xS25Yb2pObjE5TUNqdEdva1kvb2lJaU1pajh0b21kSFFaRWFrS0Y4bzZ1b3pZVVZDQzlRRk1aTm53L2c1c2VIOUgwTnJ6bjY4TzRNWWxNMUZZVW8xMm5RSGJENTdFMHRsNW1EY3RDK25Kc1loVWhTTmNGZ2FwUkFKZnE5enNMandWdERhTlJBeC9SRVJFNUpIREFheDQ2RVVBRU1LVWw5M2NCc1UvUDl5SlkrVjFhTzllRDlCZ3N1Q3puWWZ4MmM2K2t6ZEVvdTRGb3J1SGZjOHVGdTFBMzIzZ1FnM0RIeEVSRWZrMWxLSFAxWjZpd0hydEhBN0E1bkJnOE9ja0QzOWkvMVdJaUlpSWFMUmcrQ01pSWlJS0lReC9SRVJFUkNHRTRZK0lpSWdvaEREOEVSRVJFWVVRaGo4aUlpS2lFTUtsWG9pSWlFWWprUWhjNW1SZ2lYeXRKRDJNTWZ3UkVSR05RaUtYL3lSeXhXRmZJaUlpb2hEQ25qOGlvdk1nQWlBUmlXRDFzZjJCR0lBOVNOOFhLWlVpUGx3bUhHdU1ablJZclVHNmUxOEtpUmdHVzdCYVQwVERBY01mRWRGNVdKYVNnQnZTVTdDMVFZT3ZHNXFoTlZ1RWMva3hrYmdsTXhXRnJSM1lWRjBmbE8rYm14Q0RuNDlQRjQ3L1ZWNk5yUTJhb056N0xER0FPZkV4V0RFbUNYS3hHSThVbmZBWmJqM0pVQ29RS3d2elcrOVlleWZHcWhTUWlnTWZucXpwTXFMTEZ0cDdzeEtkRDRZL0lxSnpGQjBteFMyWnFWQktKTGcrUFJrcnhpVGgvb0pqMEpvdGVEaDNQR2JIUlFNQU1wVks3Ry9Sb3JMTE1NUXREc3lURjB4RVhxUmFPRjZabG96M2E4NzA2eDdYcGlWaGZrS3MzM3FyRHg3RmIvT3lFQjBXK0Y5SDY0ckxVYUJ0NzFkN2lLZ0h3eDhSMFRuNjJZUU1LQ1VTNFhoSFU0dlE4L2REaTFZSWZ4SVJjRi8yV1B6KzhFbFl2UFNnU1VVaXhNdGxIcys1aXV3VmtpTERwRWdPbC91OXJzbG9DbmpvK2N2NkpyZndkMjFhTXI1cmFvSEdaQTd3RGtRMG5ESDhFUkdkZ3hXcGlaalRIZTRBb05OcXd6dFZkY0x4N21ZdGxpUWxZSEtVTTBTTlZTbHdiL1pZL0wyMHd1UDlNbFFLUERNdHQ5L3R1Q1VqRmJka3BQcXRkKytoWTJnT01MejkwTktHNCswNm9lMFdoeDBUMU1wekRuL3Jpc3R4b2tNbkhEOHhKUnNUMUVyaCtLOG55aEhtTXV6N3lLUUpVSFdINmxmS2ExQnJjTzh4clJvaFBhaEV3eFhESHhGUlAwMkppc0R0NDlMY3l2NVJWZ1dkMWYwOXRQOHJxOFN6K1hsUVNwd0xLMXljRUlNYXZRRWYxVFlNV2xzOXVTZ3VHakYrM3Nlck14Z3hPVXFOUnFNWjJ4bzFpSkdGWVZsS2d0ZjZuUllyOW1pMEhzK2xLY05oYytueERKZTRMelJSMnRrbGZKYUx4VUx3QTRCOUd1MkFUbWdoQ2tVTWYwUkUvVEF4UW9WSEprMXdXeWRyVzZNR0IxcmIrdFJ0TnBueFNuazFIcHc0VmlpN05UTVZScnNkWDlZM3VkVzFPeHd3MnYwUHpFcEZJa2hkRnBhMU9CeHV3Y29iaDh0aXYxZWxKaUUzVXVYM0dnQklDcGZodGt6L1BZczFlcVBYOEhmNzJERStyNTBhSFlGWnNjNWVWS1cwSi9qWkFkeVlrZUpXOTBoYkJ3NjI4bjAvb3ZQQjhFZEVGS0RjU0RVZXk4dHk2N2txN2V6Q3ErVTFYcS9aMWR5S0xMVVNWNlFtQ21WM2pVdURYQ3pHeHk0OWdKVmRCcXphVitTM0RjdFNFdHhtKzc1K3VpYm9zMzJEcmNGb2d0Rmx1WmdVaFJ4eWNjOXZPRjZ0OU5pcktBYjZsRnZzZG9ZL292UEU4RWRFRklBNThURzROenNUNFM2aHBjbGt4alBGNVY0bmNaejFaa1V0VXBYaG1CNGRLWlRkbHBtS3BIQVpYaTJ2OFh0OXNMV1l6V2d3K3Y3alB6RmNMdlJ1V2gwT3YrLzcrVHIvajFOVk9ON2U4ODdmMDFOemtCM2h1ZWV4Vm0rRTFtSnhLNHVRU2pGV3BmRDUvVVFVT0lZL0lpSWZ4SEFPVzY0WWsrUlczbVF5NDhtanBRRzlqMllIOE95SjAzaDhTalp5WEVMUHBVbnhHSzlXNGRrVDVXanFEazl5c2RqbiszajltZTNiWnJaNEhFcCt2c1R6cEJOWEwvOWtxckQ4U3BQUmpGLzllTnp2TmQ3OHorUnN0eDFtcFQ3MlEvMjByaEg3VzdUQ00ybE1abVNwVlhoc2N0WTVmejhSdVdQNEl5THlJVjJsd0pXOWdwL1Y0Y0FYZFkwWXAxSmdYRDk2cExZMk5DTmRxUkFtZ0FET2QrckVMbUZvYW5RRTFreWFFUEE5ZmMzMmZiNmt3dXQ3ZUlQSlY5anpKRGRDTFlTOWY1VlhvOW5JSldhSWdvbmhqNGFGak9SWUxKNDFDZWxKTVVpSmowSnlmQ1Rpb3RUK0x5VHk0cFl0ZXhDTVBTQ3F1Z3g0dGJ3YWQwL0lFTXFrSWhGKzV2TGVYWDkxV0sySWxEci8rRjFmV29rR28rbTgyem5jZk5PZ3daRzJUci8xZE1Oc0p1K0dSMytLM0xoSS94VURrSldXNkw4UzBSQmcrS01oZGNXOEM3RGlrbW5JRzUvaXZ6TFJFUG1tUVlPSkVXcTBtczFZTVNhcDN6MVp2YjFTWG9NTG9pSmdjemo2VEY2d08rQTJWQ3NSaVNDR0NCYUgvNW5BcnU4akFnaG9GdkJBbUIwWGpXU0YvNFduQVNBL0pxcFBtZXVhZjFiNzBEd0QwV2pHOEVkRElqcENpYlgzWFlzcEUzd3ZBVUUwWEt3dnF3UUFYTlZyQ1BoYzZLMVcvS3U4R21JUDV3cTA3Y0tzMzdueE1iaHJmRHBFQUg1MytLVFBSWm9YSk1iaS91eWVKV1dhVEdiODZHTUx0TnZIanNIbFB0YnRjNTJObTZLUVkrT2M2VjdyRnJTMnU3MUh1REFwRGpNOWhEcFBEcmEybzdSVDUxWVc0ZkplbzU1NytCSUZIY01mRGJxODhTbjQwejNYSWo2NloxaTNVMi9FRjd1T1lOK1IwMmh0NzBKYnB4NmRldU1RdHBKR3VwaXJaaUVNd1o4aCttREJjWnp0bDdvOEpRSFh1SVRCRjBzcjNYYXlPT3U2OUdRc1NZb1hqZzNkeTU3NDZzdTdLQzRhdjg0Wkp4ei9MaThMangwNUtWenJhcHhLZ1Y5T3lIUXJlN1c4R21ZZnZXWlNrYWhQVDZFM0l2VHRWWFFsQy9BK2dScXY2dG45bzhWa2hsbzZlSDlWM2J2dWJkamErdjQ3REZSK1RnYWUvODNOQUlCVHRVMSthaE1ORFlZL0dsUmhVZ24rOXZETkNIZVp6ZmgvNyszQWUxc1BEbUdyaUFMbnVxUko3MEJVclRkNDdKM3JQWFJwREtBMzY0ZVdOdXpSYURFdlBnWUFrSzRNeDhPNTQvR1hFK1Z1b1M1T0ZvWkhKazJBekdXbzlPdUdadnlvN1Fqc2dRYkFNOFhsNkQwdy90dThMTXlJY2I1TDkvZlNDdXh0ZGs1RWNRQzRKcTBuUUV0RUlsell2VzJlQTg2bFgzSWorZjR2VVRBeC9OR2dTb3FMRklLZjBXekI0eHMreFlIai9wZWRJQnFPTWwxNnFBQ2d5Y3ZFRFhtdjdjdzg5ZDU1c3FHc0VxbUtjR0ZHOGJUb1NEdzFOUmZQRko5Q2k5bUNjU29GZnBlWDViWTB6R21kSG0rZXJ2Vjc3MjhiTkRqcVkwTEdBemxqaFczV1dzd1d2SHlxMm12ZDN1dnlPZUFjVmw2UzdPenRYRk4wd20ySGtieklDR0ZZK1hCYkoycTZqTmpWM0FyQTJlTVoxLzA4SWdCUFhqQVIzNXhwRm1ZdFYzQmZYNkx6eHZCSGcwb1pMaE0rUC8zYWx3eCtOR0pGU0NYSWl1Z0pmeHFUQlhvdm9VNHU3aDMrQW51UHpXeDNZRjN4S1R3NVpTSlN1eWRRakZNcDhNejBTZmk4cmhFM1pLUzQ5VDQyR3MxWVczd3FvRVdqYXcxRzFCcTh2MXBoc1R1QTdwM1dURFk3Q255OFAraUpXaXFGc2pzODltN08wdVI0TElVekdQN2xSRGtPdHJhalFOdU95NUxqOFhPWFdkVUFrS1ZXWW54MkpyYlVOMkZUVlgxQVcrQVJrVy9CZlZHREtFRGZIamlCblFXbFE5ME1vblAyMDdGcGJyTitqN2Q3NzBWVFNDUnV4NEdHUHdCb05Wdnd4TkVTVk90N2VyeWl3cVM0ZmV3WXQrQjN4bWpDSDQrVm9zTXlQSlpPVWJqczBSdm01NTNBTVlwd1BEcHBBdTZla0NIOHBWVGNvVU5sZHkrZkdNQ1ZxWWw0YmtZZUpuTUpLS0x6eHA0L0doSXZ2TE50cUp0QWRNNnVHWk9FUzVQaTNNcSthL0srdjI2VXJPZVBXcFBkRGxzL1Z5OXB0MWp4M01uVGVHYmFKTGQ5aGMreU9oeFlYMXJwY3pid1lFdVM5L1R5LzM1eWx0dDdqdXZMS3ZHRHBnMnB5bkRjTVM0Tmt5TFZidThJVnVzTitPdUpjaGh0ZHR5YW1Zb1ZZNUlnQXBBb2wrSEpLUlB4VGxXOTI3N0lSTlEvREg4MDZIWVVsS0JkeC9kMmFPUlJTeVc0WTF3YUZpYTZCNzhDYlR1T3QrdVEwQjE0ZEZhcjhGNWZjcmdjYVlxZVdjZWRsc0I3L2FRaUVTNklqc0RGQ2JHWUV4K0RNQy9yQzBwRklqdzFOUWNuT25UWXI5R2lTTnVCTTBPNGNMUVlRSW9pWERoT2RBbUNnSE1Dak5GdVI0Vk9qeTZyelMzNC9hanR3QXNsRmVqcURvc2JLK3R3dEswVHY4b1pCN1ZVQXBQZDduTUpHeUx5aitHUEJ0MldQY2VHdWdsRS9hS1FpTEVrT1FIWGprbnFzN2V1MW16QnErVTFBSUFWWTVLd3ZIdnRQQWNBczkwT21WanNGbTdxZmJ4bkZ5bVZJazBaanV3SUZYSWoxWmdjRlFHRmg1NCtBTEE1QUluTGpVVUE4aUxWeU91ZUdkdHVzYUpjcDBkVmx4N05Kak5PZHVnZ0ZZbXdkbHB1UU0vc0dqUlRGSEw4WjI1K1FOZXRLVHdCZFpoVWFMZlo3bkNiaVF3QWk1UGlJUk9MY2JwTGovOVUxU0U3UWdXSHc0RjNxK3V4czhrNThlUHNrTG9JUUhGSEo1NDhXb0tIY3lmZzQ5b0d0QXlqSGs2aWtZamhqd1pkNFVudnN3YUpocU43c2pJeHAzdkpGVmM2cXcxUEhUOGxETGZXdVFRN0VmcE85QUNBUTYxdEhyL2ovdXl4V0pBWTY3Y3RXck1GSDlZMllHZFRDeTVOaXNkMTZjbkNWbkd1b3NLa21CRVRLU3l2OHRpUkVsZ2REcSs5aDc2SWdJQ3ZFNG1BWlM2TFIrOXFia0dSdGdPcnN6S2g3bjRQY0dwMEJLWkdSL1M1OXIrek12SGZXWmw5eWwzZGw1MkpBbTAwMWhXWEIvNEFST1NHNFk4R25NcGxteWViM1E3VE1Ia2huU2hRRzA1VklWVVJqa3hWei9EdHlRNGRuaStwUUl1NVo1a1RiMHU5bkZXZ2JjZlhaNW85bnR0VVhZZlo4ZEVlQXlNQWxIWjI0ZHNHRGZab1dvVjEvamJYTjJGYmd3YVhKTVppYVhJQ3hxbzhMMnI5UTBzYlNqdTdNRjZ0OUhnKzJGcGRldWFLMjNYWTM5S0dZKzJkdUM0dEdZdVQ0NFVsWk03VndSWU8reEtkRDRZL0duQXhrVDEvNFZpdDNLcUpSaDZqelk2L25pekhNOU1ud1dpejQ2T2FNL2kyUWRObmg0N0tMZ00rcjIrQ1ZDUnk3c2tyY2k1ejBtYXhvTFNqQzBWdDNoZGUxcGdzK0tLdUNkZW5Kd053N3Y1UjJ0R0ZRNjF0T05qYWhucUQ1MkJwdE52eFRZTUczelJva0tGVVlFWnNKUEpqb3BDbFZrRW1Gc0htQU42dXJBUGdES2N2bEZZRzR5Znhxc1ZreGx1VmRSQ0pSRmlTRkk5RDNYc1g2NncydkZWWmgwM1Y5WmdjRllHSkVTckV5V1ZRU2lRSWw0Z1JKaFpERE9kdkJnQmlsMkZmMS84R2dBSXZ2YWRFRkJpR1B4cHdZcmZob3Y0UE9SRU5CNDFHTXg0N1hJSkdvd2xXTCt2b2FjMFd2RlhoZjRGbGJ6NnRhMENYMVlveW5SNm5kVjArdDJmenBGcHZRTFhlZ0U5cUd5RUdrS29JUjBTWVZKajhvYlBhaE1XVUI5cWJGYlU0MnRiUloyOWVzOTJCUW0wSENvZHdCeEtpVU1md1IwUVVvRG9ma3pXQ3dXQ3o0L1A2NE93SGE0ZHpJV2NNNGNUNm9keGlqb2k4WS9naklpSWFoUndBUk9qbm9wTFVUeU56Tkl2aGo0aUlhRFJ5T0p6VHIybkFqTlNmZUVTR3Y0bmlFZmhMaDdDRUxqMjZ5cHpyb0Ztc052NzdHeUkxRGdjTTdBUWdJZ3A1SXk3OGhUa2NlRkRPOERDaW5LN0c2UmQ3MXZaN1VPNmpMZzJZNTAzQUtZWS9JcUtRNTN1M2JTSWlJaUlhVlJqK2lJaUlpRUlJd3g4UkVSRlJDR0g0SXlJaUlnb2hESDlFUkVSRUlZVGhqNGlJaUlhTVhDWkZtRlF5MU0wSUtTTnVxUmNpSWlJYVdLdXZ1d1MzTGIvb25LOS81WlBkMkxoNW44ODZVV29GcmxzOEF5c1g1ZU96blVWNDVaUGRmdTk3OGZRc3JMMXZwZGZ6djM3dVhUeDkvM1YrNy9QUXM1dHdzckxCYjczUmlqMS9SRVJFTk9neVUrSnc1NHE1aUZJcmNPdXlpNUNlRkJQd3RWYWJIU1ZWalNpcGFrUlpqZmY5c0JYeU1DamtZWkJJR0hkY3NlZVBpSWdvU01wcUdvWFAweWVtUTYyVVE2YzNEV0dMemsxaFNVM0FkU2RtSnVQQ3ZFemgyR1ozb0xheDFlOTFSOHBxc2YzZ1NTeWVsUXVwUkl5Rk0zT3c4Y3Y5QVgybnRrT1BYejcxRmdCQXJaQmo4d3NQQWdBYVd6cXc3UDduQVFDeGtTcDgvTnk5QUlBblh2b1UrNDZVQi94TW94M0RIeEVSVVpEbzlDYWNxbWxDVm5vaUFHQitmamEyN0RrMnhLM3F2d1BISzNEZ2VJWFBPbktaRkQrLzVtTGs1MllJWmJXTldxeDliVE9LVDU4UnltYmtabURldEN5UDl4QjFiNHo3NDhscVJFY284Y0ROaXozV1cvL2VkamhjZGlpS1VNbXg1bzdMQVFCU2lmdjdnaXFGREZLSkJHTlQ0NFF5bmQ2SUtMVUNBR0MyV0dFd1dYdysyMmpIOEVkRVJCUkVYKzA5anZ0dmRvYS9PMWZNeGE3Q3NoSForK2ZMckx5eGVIalZaVWlKandJQU9CekFKenNLOGRJSE8yQXlXOTNxNW81THdRMUxadnE4MzR6Y0RNeHdDWkc5YlhqL085aGMwbCs0TEF6TDVsN2dzZTZ6RDkyRXZQRXBibVhyZjN1YjhIbnIvbUk4OWVwbW4rMFo3UmoraUdoVU1wYlZ3MXlyR2VwbTBBampNSnJQK3g1YjloN0ZYVmZQaFVvaFIzSmNGTzYvZVRIV3ZiNGxDSzBiSHU2NmVoN3VYREZYT0c3V2RtTGRHMXR3cUxqS1kzMnIxZWExcDAwV0pvVkU3T3o5TTVvdGJyMTdybnFYTjJ0MXVHSE5Td0RjaDMxZE5iUjBvRjFuRUk3am85V0lpMUo1ZmE1UXd2QkhSS09Tb2FSdXFKdEFJVXFuTitIUHIyL0JVL2RlQ3dCWVBuY0sxQW81MXIyeFpWVDBBSjRkMGdhQTdRZFA0cm1OMzBCbjhQNWM3MjA5aFBlMkh2SjRidDBEMTJITzFBa0FnTHYvOUJhcUcveS9Ld2c0Zzl4WDZ4L3lXZWV0TC9aaDgrNGp3dkV2cnIwWXE2NmNFOUQ5Unp1R1B5SWlvaURiVlZpR3IvWWV3N0s1VXdBNDMvMmJuNStOTFh1UG9VSFRnYUtTNmdGdncrSFNHbmpwU0F1YVRWOGY4Qm44Z2sxdk5LT2kzbnVQdnRscWN6dWVucE9PclBSRUhDMnJIZWltalNnTWYwUkVSQVBnejY4N2UvcGMzM2RiM2gwR2dibWVMd3FpeSs3OUcwd1dxLytLdmZ6enNWWElUSW56ZWw0VzFoTWRYbHh6Ryt4ZXhtcXJ6clJnOWRxTi9mNStYMDVVbk1FOVQvL2I2M2xMci9DM2NHWU9WaTdLeHo4LytqNm83UmpwR1A2SWlJZ0d5SXZ2YmtkUmFRM3VYREhYYmJoME9KUExwRkRJd3dLdUc4aTUxZGN2d01wRitYM3F1QWJKbHgvL0w0L3YvTjMxaDlkeFJ0T081TGhJdkx0dXRjLzJmUHhkb2R2eDJaMUR6QllybEFFK1V5aGcrQ01pSWhwQXV3ckxzS3V3RE1ueFVWZytkeklBWUhxTzk1bXR3V0szbjl1Zzc5N0Q1VGhWN1gzaDVPazU2VWlJaVFBQTdEOTZHcDFkUm8vMW1yU2R3bWVaVk9JM1VJYkxQSjhYZHk4SFk3WFpVZGZjSnBRclpHR0k3WjdBVWQvY0JnZUF0azY5MjdWSmNaRUFuSk5Tb3J1WGVpR0dQeUlpb2tIUm9Hbkg2NS90N1Q3YTY3TnVNRGdjRG1FZHZmNzRsNThoMHJYM3JSVEMzMnVmN2taSlZhUFArZ0J3c0xnU0JsUGZtZFNMWnVVaUxkRzVzOGVuTzR2UTRUSTc5NnlPN25DcGFkUGh3Yis4Zy9uNTJXalRHV0N4V0lXdDNsYXYzUWlMMVFhVDJZcUptY2xvMXVvUUxwZGlhbFlhQUVDdENJZkJaRUc3emdDOWgzYUVHb1kvSWlJaUdsRDdqNTdHL3FPbis1Um5wU2NLNGUrRGJ3djh6dllkUHlZQkQ5MjJCQ1ZWalhqcmk1NEEvZm56RHdBQUhuM3hJL3grL1VlUVNTWDR3K3FyaGFIbk5YZGNqbDJGWmZqWkg5K0FwazBYck1jYXNialpIUkVSRVkwSVo4T2NLbHptdGw5dlpYMExLdW8xTUpyTStNbmtjWGp0RDNkaDN2UXNXRzEyZkxiek1BRG5qT3MzLy9nelhQcVRTVVBTOXVHRVBYOUVSRVFVc0xPVEtBQU0rRkl5dmNWSHF3RUFhVWt4dU9lR2hVTDUzWDk2RTBxRkhLODhmZ2NTWXRSQytSdWY3Y0hHTC9lanZMWUp2N3B0Q2RSS09aNjQreW9vdzJYNC9QdkRnOXo2NFlQaGo0aUlpQUtpa0lkaFlrYVNjR3p3c3lQS29sbTVtT0ZqY3N2NHRBVGg4MTFYei9PNUNQWUxtN1loUFNsV09ENjd0ZHhaYloxNkZKeW9GTlpXL0dSSEVUWit1Vi80YkxiWXNPYU9aZWpvTW1CblFZblBkbzkyREg5RVJFVGswUlh6THNDcUsyZWpVMjlDbDhHRWpPUll4RVFxQVRpWFR6bWphZmQ1L2JUc05GeTlZRnBBMzdWNFZxN1A4eHZlL3c3NU9la0FuRUV2T2tJcG5GdHp4ekxzS2lyRG5xSlRXRHA3TWo3Y1ZvQ1B0ditJbFBnb2lFUWlpQUFjS2F2Rmg5c0tZRFJiSUplRkFWNW1LWWNDaGo4aUlpTHlxTFM2RWFrSjBSN1BmYk8vR0ZhYjNlZjFab3ZWNjc2Ky9aV1dGQ3YwRlA3dDdXK2hVc2l3K3ZvRmlGSXJzSFIySHBiT3poUHEzclQwUXR5MDlFS3Y5K3JVRzdIcDY0TkJhZGRJeFBCSFJFUkVIcFhYTnFHank0aElWYmhRMXRGbHhJNkNFcXgvZDd2ZjZ6ZTh2d01iM3Q4UnRQYjg1NnNEdUhISlRCU1dWS05kWjhEMmd5ZXhkSFllNWszTFFucHlMQ0pWNFFpWGhVRXFrY0RYS2plN0MwOEZyVTBqRWNNZkVSRVJlZVJ3QUNzZWVoRUFoRERsWlRlM1FmSFBEM2ZpV0hrZDJydlhBelNZTFBoczUyRmhScThya2FoN2dlanVZZCt6aTBVNzBIY2J1RkREOEVkRVJFUitEV1hvYzdXbktMQmVPNGNEc0RrY0dQdzV5Y01mdzE4UWhjVkdJZjMyWlgzS080K2ZSdk8yNGZGdWdWZ2hSOUxsYzZEWmNRaVdZYmpRcFVRWkR2V2tzV2d2T0RuVVRTRWlJaHFWR1A2Q1NDd1BneW9ydlUrNTJXVXZ3cUVVUFhNU1VxNWJCR21FRXNweHFTai8reWJBN3Z0bDNjRWlpNDlDL0tKWmlMMW9Na1N5TUZRYXplZzgzbmMxK1BNaGNsbWJxcjhjSVQ1RVFFUkVvd2ZEWHdpUXhVZGh6TTJYUVoyVEtaUXB4NlVpNWRvRk9QUFJkMFBZTWtDZUVvL2tLK1loY21vV1hOL09IWFB6VXBTdWZRMzJJTTBTZzFpRUtmL3YxK2QwcWFWTmg1TlAvQU9wTjF5S21ObFRndEtjNHQ5dmdNTWNwR2NqSWlMcUIyN3ZGZ0xFY3BuSEhzbjRoVE1STVhuOEVMVElYY1NVQ2VnOUxTc3NPZ0pKVjE0OFJDM3lUQndtaFZnV0ZwUi8rci9WT2hFUlVYQXcvSVVBWTEwem1yYnM5WGd1L2ZibGtFYXBQWjRiREtZekdtaStPK1R4WFB3bCtaQzdyT1pPUkVSRTU0L0R2aUdpYWVzUGlKeWFCVVZHc2x1NVJLVkErdTNMVWZGLzd3OVJ5NERHTFhzUmZXRWV3cUo3aFZDeEdLblhMMGJGaGc4RzVIdDFKeXRockcvdVU2NmFrQVpGWmtxZmNrdUhEcWFtMWo3bFVtVTRKR3FsVzVtMVhRZWJ5ZnUyUjQ3aE1tMk9pSWhDRHNOZnFIQTRVUHVmcjVIMXlDcUlKTzRkdnVxY1RNUXZuQW5Oam9LaGFackZpc1l0ZTVCMjYrVnU1ZnFLZXJSOFh6aGczOXRXV0FMdHZxTjl5bi80M1NVQUFDQUFTVVJCVkpPdnZzUmorR3ZjdkFlTm0vZjByWC9OQWlSY09zdXRyT3FOejZFdnJ3dGVZNG1JaUlLRTRjOERXVndVc245M1o3K3ZFM2xaVGp6bW9zbUltdWw3ejBKdmdqa3h3Rmpmak9adkR5RHg4dGw5emlWZmZRazZUMWJDMU5CeVh0OGhqVkpERmhmbHYySXY1bVl0YkRvREpHb0ZySjE2YUhZV29PdFVMUUJBT1g1TXYrNWxhZFBCMHVwN3Ywa0FrQ2ZFZUx4M254NUlmL2RKak9sVFpxelg5T3NlUkVUQjV1M3ZKQXFla2ZvVE0veDVJaEpCTEFzTDN2M0VZb2hsNS9aNnBRajlYNTVTa1prTWVVTGZkK1hhQ29yUjlQVStSRjg0cVU5QUUwa2xTRjkxQlU0OTkyL0FmdTVEa3RFekp5SGwyZ1huZkQwQVNDT1VTTDVxL2psZnI5bFJFTkFzNW9RbFAwSENrcC8wNjk3eXhGaWdWODlwZUhLODI3Rk5wMGRZZEFRUUhkSDNCalliVEUzYWZuMG5FUkZSTURIOGpVS3hzeTlBN0x4cGZjcmJpMHJnc05wUS84RTJqRjE5WFoveml2UWtKRjQyQjAxZmVaNGNRc0NFWDk4S2lVcmhzNDVFcmNSRUx6M0gxazQ5VGp5MllTQ2FSa1JFRkJETzlnMUJuY2RQby9OWWVaOXltOTRZMEhEcHFHRzN3MkcxOWZubmZIbytpWWlJaGp2Mi9JMWc4WXN2aEVnc2hyNmlIdnJxQmpnczFvQ3ZyZjk0QnlaT0dpZE0vdEQrY0J4blB0a0JXNWZCKzBWaTBhZ0tSclh2YnZVNjRhTy93OEZFUkVRakJjTmZQN1FkTEViYmo5NzNuSlhGUkNMMXBpVjl5blVuSzZIWithUFBlOGRkUEwzZkN5N0hMNWlCc0poSTU0SGREa050RTVxM2UxNHpyemR6c3hZdDMvK0lpRW5qVVBmZVZtRnloU2V5aEdqRXpwMkcySXNtby95RmQzMU9DckcyNjZDdlBOT3Y1d0NjUTg2OVp5RTdMRllZNnZvdXhlS1BwYldqMzllY0sxMUpGWXgxVFY3UEs5S1RvTXJPR0xUMkVCRVIrY1B3MXcrbXBsYWYrODNLVStJOWxsdTBuWDczcVkyWU5LNWZiWkZHcW5xQ0h3Q0l4VkJrSkVNU0xndjRIZzJiOTZEaHMrL2hzSG5ZMzFjc1F0VFViTVRPbXdiMXhFeWMzWklpNGRKWnFIMzdLNi8zYkNzNGdiYUNFd0czNGF4SmErK0ZOTUo5clR5enBnM2wvKy90ZnQ4clVHTnVYSUxVNnhmM0tSZEpBdDhEdU9Qb0taL0wwY1F2bk1ud1IwUkV3d3JEM3dpbEhKZnFzZHhRMHdoRmVsSkE5L0MxaEl4SUpFTHFEWmRDR3FseUs0K2VPUWtObisrQ3RhTXI4TVlPVXlLcEJDSUVIdlI4U1ZoNkVXSXVtaXdjYS9jZFJmTzJnMEc1TnhFUlVUQnh3c2NJcFJ6Yk4vdzVyRGFQTzFhY0M0Zk5qcGJkUlgzS1JWSUo0aGZPRE1wM2pDYlNDQ1hraWJIQ1A3MTdNWW1JaUlZTDl2eU5VT3FzdEQ1bHhqTWF6ME80NTZobGR4RVNMNXNOa2RTOWR5eHUzalEwZmJNZmRxUDM3Y3VHSFljRDJoK09uOU9sTnIyUFNUQkVSRVFqRE1QZkNDU1NoWGtjMmoyWGlSYSsySFFHdEIwNmdaalpVOXpLeFFvNVl1ZE9oU2JBeVNYRGdnT29mWHZMZ04yKzkwcjYzTHFYaUlpR0s0YS9FVWcxTGhVUTl4Mng3enJ0ZmNidXVkTHNLT2dUL2dEblRHUE5kNGY2di8zSUVFaTRkQlpVV2VubmRRL2pHUTBhUHZ2ZTYzbXgzSDJpVFgrVzNTRWlJaHBNREg4amtHcEMzeUZmQU5DWDF3WDl1NHoxemVncXErNHpZelVzSmhMcTNMSFFuYWowZUYzQ1pSY2hNaS93cFdza3l2QStaYks0S0V4NDZOYUE3MkZxMW5xY2lheElUK3IzTWpwOTJxZVErejZ2ZEQ5dk01ck82L3VJaVA0L2UzY2VIMVY1NkkvL00vdVN5YjZITEN3SkNVR0JnQ2lMaWlCVXFFVUZyVmFxRjdXMTFMWDA1eTIxOVZidFYxRnM5ZGFyWEd6ckR0ZUtXbmNGVndSWmpHQkkyQUpKQ0dRbit5U1R5ZXpMNzQ5SlRtYVMyUUtUaEdRKzc5ZExPK2M1enpuem5OQlgrUGljWnlFYUtneC9nNkJJamtmVWhkayt6OHZpb255Vys3c093SUM5ZHYzUjVHWU5LTE5xZGJCMmRBVjlqOEZvM1ZYc2RibVMrSG5UZllZL1JXSWMxQlBIbmRQM2l1U3lRZDJqZisvYmNKTDEyOGZYWVJ4RjR5R0ppQ2lzTVB3TlFzeEZVeEJ6MFpSQlg2Zkp6ZklhMk02R1dDR0RPaXRsUUxtK29qWWs5L2RHZDdRU2RyMFJFbzNubnJhUkYweUNORklOVzVkaHlMNTdOQkRKcEZDT1MvSW9NN2QyakZCcmlJaUkvR1A0RzJVaWNqSzlqdmZUbi9EZUF4Y1NEZ2M2aW80amZzRk1qMktSUkl6WVN5NUF5MWY3aCs2N1E2QnU2eGRvZUhlSDk1TmlNYVk4OW11UEl0MlJrNmpmK29WSG1iOVoxQkdUMGdmc1R1SnYxdzhpSXFLUnhIWCtScGxJYnoySVRxRHJSUFdRZm05NzRjQTljQUVnYnU2MElmM2VVSENZTExCMUdXQTNtajMrc1hVWllPc2F1RmkxMDJyck9kZjNqOTFnOG5uL2hINmhlRlF0Z1VORVJHR0hQWCtqVEtTWFNSU20rbWJZOWFGNTlTcU5WQ082SUJmYS9jYzhRb3lwdmdXbStoWW94eVgyVlhZNllXNXVoMWlsZ01Qb09jR2hhZHNldE80TWZpbVlpZmZlQ0VtRTUydGxTMnNIcWwvK01PaDdCSnBobS9mb3J6eDJMS244Mjc5Z3FQYXlQSTVZRExGYzVsSGtzRnE5em15T3lNNFk4R2NpVnNxUisxKy93SmtQZHdYZGRpSWlvdUhDOERjSVRwc2RUb2Z2MTM4aWtRZ2ltWmNmcWNNQmg4M3U5OTRpaVdUQXE4UCtGRW14a0NmR0RDanZLajN0OTdyQmtDZkZJdTJHSzVGNnplWG9LQ21IOXZ1ajZPNFpUNmo5L2loU1Z5NkVYVzlBZStGUnRPMHBnYlZkNS9VK1ZtMFhyTnJnSjZBNEhRT1RsZE5xZzZrK05EdVdBSUJJN0xrV242OWxhcUpuVEViMGpNa2VaUlZQdlE1VGZRdEsvL0MvUXBrc05nclovM21Mc08reE80bEdoZlNmTDRYaFZEMHFOcndPYzNQN3VUYWZpSWdvSkJqK0JxSDU4Ky9RL0htaHovT0sxQVJNL3NOdEE4cTEzeDlEM1p1Zis3MTMyZzFYSXY3eUFyOTFJcWRPOGxyZWViakM3M1dESVl0MnpWb1Z5V1dJdlhncVlpK2VDcXUyQzQyZjdJYjJRQ2xzZWlNNlM4cmdEQkJtejBjRDF1THpFK1FEVVdVa1kveWFsUUczY1ZOUEhJZnNCMzZPcHUzN1hIdjljdlZuSWlJYVlSenpONHBZdGJvQmUvZGFPN3BnckdrTTJYZklZeU1IbE1saUl5R0wxc0RlYlVUSEQ2V2pNdmlKcEpJQnZiSm5zeEN6U0NwQjhySjVtUFRiVlI2dmtGMDNkTUxhM2pud0dwa1VLZGRjanV6L2J4VVVTYkdEL2s0aUlxSlFZcytmRnc2ekJSMC9sQTRvTnpXMER0bDM2azlVd1dHeERpaDMydnVDVm1kSk9UcEx5cUVjbDRqWWk2Y2k1cUo4NkE2ZkRHazc1UEVEWHlzRGdMRnVkTTllbFVWckJwVEZ6cjNRNjY0ZDFnNDlqTFg5QXJWSWhJUXJaaUZoMFd6SVlnYmVDd0RPdkw4VGJYc1BJZVVubHlMaGlsbEF2eTNmVkZtcHlQbjlhbGU5UFNWbi96QkVSRVRuZ09IUEMxdVhBYldidHczcmQrcU9Wa0ozdERLb3VxYjZGcHg1ZnlmT2ZMZ0xra0VzYkN5TjBuanRtWEtuU1BiZU14WEszc1dSSVBmUzQ1Wnd4U3dvMHhJSGxCdE8xYUhtdFUrRTQ3VHJGeUg3Z1Z2OGpzbHMvbXdmV25jV0FYQ0Z3TTVERmNqNCtiSUJZelJGTWluU2Jsd01SWEtjNytWbmlJaUloaEJmKzQ1bURpZnN4b0hiaURsOWpDdUx6Qi92OTNiU2FBM1VFd2R1SFdkdWJ2ZTcxTWxvb09xM0NITXZ6ZVNCTzVmMDE3cnJJQnhHNzgvdnROcFE5Ni9QMExSdG4wZTU0VlE5eWplOEJtM2gwUUhYMkxvTWFQbW1LSWhXRXhFUmhSNTcvc1lnWCt2TXBTNi9IQTZ6RlowbDVaN2ozY1JpYUNabkl1MzZSVjU3dDRMWk0xaVJtZ0JaL3pGd2crRHRlOFVLMlRudGpHTHQ2SUs1eVRYTE5pSTdZeENOOFh4ZGEybnRRTlhMSDJMU2ZUZDVMTEJ0T0ZXUDJqZTJ3OUxpZlRlUDNtQ29yNmpCdUp1V1FDeVh3V0cyb3Vydjd3YnNnU1VpT2xkT3B4TWlrWmZsQ0Noa25NNEJmMldNQ2d4L1k1Q2x6WHV3RUtzVXlMajF4OGk0NWNld2R4dGMvNmNWaXlCUnE3d3VWOUtySzRqZFE1S3Ztb1BvbVhsbjIyU3ZaSEhSbUhEUFQ4LzZldTEzUjFEMzV1Y1FLK1VEZXZpc0hWMnVzT3BsdDVUb2dsemtacVNndTdJT2hxb0cySFRkc09rTmFQL3VDT0xtVDRkTjE0M21Md3FoTzNJU2dLaG5UMmVSNnhlQUNLNS9pZER6UzFjRVkwMGphcmRzUS9yUGZvU1dyL2JENlhSQ21aNEUweWdmUjBsRVJLTVR3OThZcEMrcmRxMWg1eXZRaVFDSnh2OFNKYjBjWml0MHgwNkZyRzBqSVc3ZU5JaWtFbyt5OXIySG9DK3ZRZWJ0eXlHTEdUakRXWjRRRFhsQ05HSXZtVHJnbkRRcUFtazNYSW0wRzY0Y2RGdFNybDJBRkxpMmtLdCs4WU5CWDA5RVJIU3VPT1p2RExLMGRxRHpVSGxJN3RXMjZ5Q2NYbVloanlieDgyY01LRE9jYm9EaGRBUEtuM3dOclR1TC9PN2RPeFMwKzQ4TjYvY1JFUkgxWXZnYm8rcmYvQnpHNm5PYm9hc3RQSUttN1h0RDFLS1JVL1BheHg0VFZod1dLN3BQdWNZeE9veG1uSG52RzVTdmZ3VnR1dzRPeTc2OFRyc0RYY2NEdjBvbklpSWFDbnp0TzBiWmpXWlUvcytiaUp0N0lXSm1Ub0V5STJuQWZyWDlPYTAybUZzN1lEaFZqL2JDb3pCNjIvZldCMnVIL3J6YndzeXEwd01BakxWTk9MWHhiVXk4N3laSVZBcm9EbFVNV0tqYTB0cUJobmQzNE14SDMwS1Rrd0ZOM25pbzBwTWhpNDJFTkVJRnNUTDRKWFVDTVZhZkdmVzlxVVJFTkhveC9JMWhUcHNkYmJ0TDBMYmJ0YUN3U0NLR1NDTHhXdGRoc3dQbnNOM1ptUTkyNHN3SE84LzYrcUZtcW10RzlZdnZZOExkUDBYYjdtS2Y5WnhXRzdwS1R3L2NMMWtFaUdVeWlHVFNucCtqR0NLeDJEWE5TOVE3MlVNa1RQc1N1WDN1dmI2WHZYdDBMNXREUkVTakc4TmZDSm5QdE9MSS9VK1BkRE44Y3RvZHd6NjI3WHpTZmJJT0ovLzdqYk9iWmV0MHZTNEdlK3lJaUdpVTQ1Zy9DaXRjWG9XSWlNSWR3eDhSRVJHTkdJVmNDcG5VKzVBa0docDg3VXRFUkVRZTFxeThIS3VXWFhMVzE3LzB3UjVzK2ZRN3YzV2lOU3FzWERRVEt4WVc0S05kSlhqcGd6MEI3M3Zwakd5c3YyZUZ6L08vZmVZdFBISHZ5b0QzV2Z2MFZweW9HdDE3MXA4TDl2d1JFUkhSc010S2pjZHR5K2NoV3FQQ3pVc3ZRVVp5Yk5EWDJ1d09sRlUzb2F5NkNSVzF2b2Z6cUJReXFCUXlTTHhzSVJyTzJQTkhSRVJFSG9yTGFvT3VPemtyQlJmbDkrM0RibmM0VWRjVWVPbXZ3eFYxMkhIZ0JCYk56b05VSXNZVnMzS3haVnRoVU4rcDFSbndxOGMzQXdBMEtnVStmZTUrQUVCVG13NUw3MzBXQUJBWEZZSDNuN2tiQVBEd0N4L2l1OE9WUVQvVFdNZndSMFJFUkI3Mkh6dU4vY2RPKzYyamtFdnhpMnN2UlVGZTM5N3BkVTFhckgvbFU1U2U2bHNuZG1aZUp1WlB6L1o2RDFIUGtsZ0hUOVFnSmxLTisyNWE1TFhleHJkM3dPbnNPNDZNVUdEZDZxc0FBTkorUzVoRnFPU1FTaVFZbnhZdmxPa05Ka1JyVkFBQWk5VUdvem04VjI1ZytDTWlJcUpCbVowL0hnL2MraU9rSmtRREFKeE80SU9keFhqaDN6dGh0dGc4NnVaTlNNVU5pMmY1dmQvTXZFek1kQXVSL1cxNjV4dlkzZEtmVWk3RDBua1hlcTM3OU5vYmtUOHgxYU5zNCs5WENaKy9MQ3pGNHk5LzZyYzlZeDNESHhFUkVRWHQ5bXZtNDdibDg0VGpGbTBYTnJ5MkhUK1VWbnV0YjdQWmZmYTB5V1ZTU01TdTNqK1R4ZXJSdStldWYzbUxWbzhiMXIwQXdQTzFyN3ZHTmgwNjlVYmhPQ0ZHZy9qb0NKL1BGVTRZL29pSWlDaG8yUmxKd3VjZEIwN2dtUzFmUUc4MCs2ei85cGMvNE8wdmYvQjZic045S3pGMzJpUUF3SjJQYlVaTlkzRGJoQ2JFYVBEWnhyVis2MnorNUR0OHV1ZXdjUHpMNnk3RnJWZlBEZXIrWXgzREh4RVIwVERJemtqQ3BUTnlBQUFGdVJsRC9uMy8rYmQzWUxYYkExYzhCMXMvMys4MytJV2F3V1RCNllaV24rY3QvZlp0bjVHYmdleU1KQnlwcUJ2cXBvMHFESDlFUkVSRDZMS0NITnkyZko1SGo5bHdFSXRGd0Zsa3YzODhkQ3V5VXVOOW5wZkwrcUxEOCt0V3dlSGpYVzMxbVRhc1diOWw4QTN3NC9qcE03anJpZi96ZWQ3YUwveGRNU3NYS3hZVzRCL3ZmUnZTZG94MkRIOUVSRVJENU42YkZ1S25peThhNldZTWlrSXVoVW9oQzdwdU1PZldYTDhBS3hZV0RLampIaVJmL05OL2VCM3pkL3VqcitKTWF5ZFM0cVB3MW9ZMWZ0dnovamZGSHNlOU80ZFlyRGFvZzN5bWNNRHdSMFJFTkFRZXZIMFpsczI3d0tQc3MzMUgwZGpXaVpLeW9YOE5hYkhhQWxmeVl0K2hTcHlzOGIxdzhvemNEQ1RHUmdJQUNvK2NRbGUzeVd1OVptMlg4Rmt1bFFRTWxFcTU5L1BpbnVWZ2JIWUg2bHM2aEhLVlhJYTRuZ2tjRFMwZGNBTG82REo0WEpzY0h3WEFOU2tscG1lcEYyTDRJeUlpQ3JuTENuSThndCtla3BONDh0VnQwQnVHYjN5YzAra1UxdEViakg4R2VFVzYvcDRWUXZoNzVjTTlLS3R1Q25qUEE2VlZNSm90QThvWHpzNURlcEpyWjQ4UGQ1VkE1elk3dDVldUoxeTJkdWh4LzEvZXhHVUZPZWpRRzJHMTJvU3QzdGFzM3dLcnpRNnp4WWJKV1NsbzBlcWhWRWd4TFRzZEFLQlJLV0UwVzlHcE44TGdwUjNoaHVHUGlNWWtWZTQ0aUZYeWtXNEdqVExHRS9Wd21NNHRIR2pVQ2p4NDJ6TGgrTE45Ui9Ia3E5dlB0V21qV3VHUlV5ZzhjbXBBZVhaR2toRCsvdjFWVWNEWnZoUEhKV0x0cXNVb3EyN0M1ay8yQ2VVZlAzc2ZBT0RCNTkvREh6ZStCN2xVZ2tmWFhDTzhlbDYzK2lyc0xxN0FIWDkrRGEwZCtsQTkxcWpGOEVkRVk1SXlKdzJ5aEtpUmJnYU5NcWFxRnVBY3c5OWxCVG5RcUJVQVhOdU5QZi9XamxBMGpkQTNqakJDS2ZmWXI3ZXFvUTFPT0dFeVczRHgxQW00LytZcmtaRWNDNXZkZ1cxN2p1Q2FCZE54V1VFT0NuSXo4ZDl2Zkltdjl4OGZxVWM0THpEOEVSRVJoZEFOVi9idFp2SHF4M3VIOVZYdmNPaWRSQUVBUHRaa0hqSUpNUm9BUUhweUxPNjY0UXFoL003SFhvZGFwY0JMZjFxTnhGaU5VUDdhUjN1eFpWc2hLdXVhOFp0Vmk2RlJLL0R3blQrQldpbkh4OThlR3ViV256OFkvb2lJaUVMSWZVbVgzY1VWSTlpUzBGTXBaSmljbVN3Y0d3UDBraTZjblllWnViNjNiWnVZbmloOHZ2MmErWDZEOG5OYnYwWkdjcHh3M0x1MVhLK09MZ09LamxkaGFjOVl5dzkybG1ETHRrTGhzOFZxeDdyVlM2SHJObUpYVVpuZmRvOTFESDlFUkVRaFV1QVdkRXJLYTBkOXI5K1A1MStJVzYrZWd5NkRHZDFHTXpKVDRoQWJwUWJnbWsxOHByWFQ3L1hUYzlKeHpZTHBRWDNYb3RsNWZzOXZldWNiWVhIc2ppNERZaUxWd3JsMXE1ZGlkMGtGOXBhY3hKSTVVL0h1MTBWNGI4ZEJwQ1pFUXlRU1FRVGdjRVVkM3YyNkNDYUxGUXE1RFBBeFN6a2NNUHdSRVJHUlYrVTFUVWhMalBGNjdvdkNVdGpzRHIvWFc2dzJuL3Y2RGxaNmNwelFVL2kzTjc1Q2hFcU9OZGN2UUxSR2hTVno4ckZrVHI1UTk4WWxGK0hHSmI3WFYrd3ltTEQxOHdNaGFkZG94UEJIUkVSRVhsWFdOVVBYYlVKVWhGSW8wM1dic0xPb0RCdURtTWl5NloyZDJQVE96cEMxNTErZjdjZFBGODlDY1ZrTk92Vkc3RGh3QWt2bTVHUCs5R3hrcE1RaEtrSUpwVndHcVVRQ2Y2dmM3Q2srR2JJMmpVWU1mMFJFUk9TVjB3a3NYL3M4QUFoaHlzZHVic1BpSCsvdXd0SEtlblQyckFkb05GdngwYTVEK0dqWHdNa2JJbEhQQXRFOXIzMTdGNHQyWXVBMmNPR0c0WStJaUlnQ0dzblE1MjV2U1hDOWRrNG5ZSGM2TWZ4emtzOS80c0JWaUlpSWlHaXNZUGdqSWlJaUNpTU1mMFJFUkVSaGhPR1BpSWlJS0l5TXVna2ZWcEVJejQzdU5UUER6c3dwbWZpUHErY0NjTTJ3K3Qyei94N2hGb1duZW81NUppSWlqTUx3QndEbER2NHROcHBrUktnUmtlTmFsZDFzc2ZIUGo0aUlhQVNOeXZCSFJFUkVBWWhFNERJblEwdmtieVhwOHhqREh4RVIwUmdrY3ZzM2tUdE8rQ0FpSWlJS0krejVveUhuZExwdC9NMy9DS1V4UmdSQUloTEI1bWY3QXpFQWg4K3pneE1sbFNKQktSZU9XMDBXNkd5MkVOMTlJSlZFREtNOVZLMG5vdk1Cd3g4TnVmWk9nL0JaS3BHTVlFdUlRbTlwYWlKdXlFakZsNDJ0K0x5eEJWcUxWVGhYRUJ1Rm4yV2xvYmhkaDYwMURTSDV2bm1Kc2ZqRnhBemgrSitWTmZpeXNUVWs5KzRsQmpBM0lSYkx4eVZESVJiamR5WEgvWVpiYnpMVktzVEpaUUhySGUzc3d2Z0lGYVRpNFAvTHNMYmJoRzU3ZU8vTlNuUXVHUDVveUhXYkxNSm5pVmdFcFZ3R2s5dGZrRVNqVll4TWlwOWxwVUV0a2VENmpCUXNINWVNZTR1T1FtdXg0b0c4aVpnVEh3TUF5RktyVWRpbVJWVzNjWVJiSEp4SExweU0vQ2lOY0x3aVBRWHYxSjRaMUQydVMwL0daWWx4QWV1dE9YQUV2OC9QUm93cytMK09OcFJXb2tqYk9hajJFRkVmanZtallWZVFsem5TVFNBS2lUc21aVUx0MXB1OXM3bE42UG43dmswcmxFdEV3RDA1NHlIek16TlFLaEloUmFrSStFOVV2NUFVSlpNR2RkMWdmdGx2YTJqMk9MNHVQUVVKQ3JtUDJrUTAyckRuajRiZHNua1g0THZEbFNQZERLSnpzand0Q1hON2V2WUFvTXRteDV2VjljTHhuaFl0RmljblltcTBxd2R0ZklRS2QrZU14LytVbi9aNnY4d0lGWjZhbmpmb2R2d3NNdzAveTB3TFdPL3VINDZpeFd3SldBOEF2bS9yd0xGT3ZkQjJxOU9CU1JvMVdvTzh2cjhOcFpVNHJ0TUx4dzlma0lOSkdyVncvTmZqbFpDNXZmYjkzWlJKaU9nSjFTOVYxcUxPNk5saldqMUtlbENKemxjTWZ6VHNGc3lhakNpTkNqbzlmNEhUNkhSQmRDUnVtWkR1VWZiM2ltcm9iWjdqMFA2M29ncFBGK1JETFhIMXUxMmFHSXRhZ3hIdjFUVU9XMXU5dVNRK0JyRUJ4dVBWRzAyWUdxMUJrOG1DcjV0YUVTdVhZV2xxb3MvNlhWWWI5clpxdlo1TFZ5dGhkeHN6cUpSNDlrT1dkM1VMbnhWaXNSRDhBT0M3VnUyUVRtZ2hDa2NNZnpRaTF0NThKZjdmaTUrTWRET0lCbTF5WkFSK04yV1N4MnZVcjV0YXNiKzlZMERkRnJNRkwxWFc0UDdKNDRXeW03UFNZSEk0QnJ4YWRUaWRNRGtDejZxVmlrU1F1cjArdGpxZEhzSEtGNmZiWXI4L1NVdEdYbFJFd0dzQUlGa3B4NnFzd0QyTHRRYVR6L0IzeS9oeGZxK2RGaE9KMlhHdVhsUzF0Qy80T1FEOE5EUFZvKzdoRGgwT3RITzhIOUc1WVBpakVYSGx4VlB3N2NFSzdDd3FHK21tRUFVdEwwcURoL0t6UFhxdXlydTY4WEpscmM5cmRyZTBJMXVqeG8vVGtvU3kyeWVrUXlFVzQzMjNIc0NxYmlOdS9hNGtZQnVXcGlaNnpQWjk5VlJ0eUdmN2hscWp5UXlUMjNJeHFTb0ZGT0srbitGRWpkcHJyNklZR0ZCdWRUZ1kvb2pPRWNNZkRhdHVrd1VSUFd1VS9lR09aYkJZYmRqSDhYODBDc3hOaU1YZE9WbFF1b1dXWnJNRlQ1Vld3aHFnNSszMTAzVklVeXN4SXlaS0tGdVZsWVprcFJ3dlY5WUd2RDdVMml3V05KcjgvL3BQY3Bza1luTTZBNDczODNmKzd5ZXJjYXl6Yjh6ZkU5TnlrUlBwdmVleHptQ0MxdXE1R2tDa1ZJcnhFU3EvMzA5RXdXUDRvMkhWMk5xSjVMZ29hTlFLS09VeVBIbmZTdno5M1YxNC81dGltTXhjL29YT1AySzRYbHN1SDVmc1VkNXN0dUNSSStWQmpVZHpBSGo2K0NuODZZSWM1THFGbml1VEV6QlJFNEduajFlaXVTYzhLY1JpditQeGZNMzI5YWJEWXZYNkt2blpNdStUVHR5OWVQRTBZZm1WWnBNRnZ6bDRMT0ExdnZ6WDFCeVBIV2FsZm1ZOWYxamZoTUkycmZCTXJXWUxzalVSZUdocTlsbC9QeEY1WXZpallXVzNPN0QybWJldzRiNlZTSWh4elNUODlmVUw4T3ZyRitEQXNTb2NMS3RCVlgwcnFzNjBvYUZsNEJncW91R1dFYUhDMWYyQ244M3B4Q2YxVFpnUW9jS0VRZlJJZmRuWWdneTFTcGdBQXJqRzFJbmR3dEMwbUVpc216SXA2SHY2bSszN2JObHBuK1B3aHBPL3NPZE5YcVJHQ0h2L3JLeEJpK25zWmhrVGtYY01melRzS21xYThNdkhOdU9wKzFjaU55dEZLSjg5ZFR4bVR4M3Y1MHFpNFAxcysxNkVZZytJNm00alhxNnN3WjJUK3RhbmxJcEV1TU50M04xZzZXdzJSRWxkdjM0M2xsZWgwV1ErNTNhZWI3NW9iTVhoanE2QTlmVG4yVXplVFEvK0hIbnhVWUVyQmlFN1BTbHdKYUlSd1BCSEkwS3I2OFpkVDd5QnErWk94YzFMTDBabVN1Q2RBSWhHeWhlTnJaZ2NxVUc3eFlMbDQ1SUgzWlBWMzB1VnRiZ3dPaEoycDNQQTVBV0hFeDZ2YWlVaUVjUVF3ZW9NUEJQWWZUd2lnS0JtQVErRk9mRXhTRkY1ZnhYZFgwRnM5SUF5OXpYL2JJNlJlUWFpc1l6aGowYU0zZUhBdHIxSHNHM3ZFVnd4S3hmTEw1K0crR2dOTkdvRkl0VktLQldCOXdVbEdpNGJLNm9BQUQvcDl3cjRiQmhzTnZ5enNzYnJyaHRGMms1aDF1KzhoRmpjUGpFRElnQi9PSFRDN3lMTkM1TGljRzlPWDg5NXM5bUNnMzYyUUx0bC9EaGM1V2ZkUHZmWnVLa3FCYmJNbmVHemJsRjdwOGM0d2l1UzR6SExTNmp6NWtCN0o4cTc5QjVsa1c3akdnM2N3NWNvNUJqKzZMeXdzNmlNeTc1UVNNWCtaRFprQ1AwTTBmdUxqcUczWCtxcTFFUmM2eFlHbnkrdjh0akpvdGZLakJRc1RrNFFqbzA5eTU3NDY4dTdKRDRHdjgyZElCei9JVDhiRHgwK0lWenJia0tFQ3IrYWxPVlI5bkpsRFN4K2VzMmtJdEdBbmtKZlJCallxK2hPSHVSOWdqVXhvbS8zanphekJScnA4UDFWZGZlR04yRHZHUGhuR0t5QzNFdzgrNTgzQVFCTzFqVUhxRTAwTWhqK2lJZ0d3WDFKay82QnFNWmc5Tm83MS8vVnBTbUkzcXp2Mnpxd3QxV0wrUW14QUlBTXRSSVA1RTNFWDQ1WGVvUzZlTGtNdjVzeUNYSzNWNldmTjdiZ29GWVgzQU1OZ2FkS0s5SC94Zmp2ODdNeE05WTFsdTUveWs5alg0dHJJb29Ud0xYcGZRRmFJaExob3A1dDg1eHdMZjJTRjZVWmhsWVRoUStHUHlLaXM1VGwxa01GQU0wK0ptNG8rbTFuNXEzM3pwdE5GVlZJVXltRkdjWFRZNkx3K0xROFBGVjZFbTBXS3laRXFQQ0gvR3lQcFdGTzZRMTQvVlJkd0h0LzFkaUtJMzRtWk55WE8xN1lacTNOWXNXTEoydDgxdTIvTHA4VHJ0ZktpMU5jdlozclNvNTc3RENTSHhVcHZGWSsxTkdGMm00VGRyZTBBM0QxZU1iM1BJOEl3Q01YVHNZWFoxcUVXY3VudWE4djBUbGorQ01pT2d1UlVnbXlJL3ZDWDZ2WkNvT1BVS2NROXc5L3dZMWpzemljMkZCNkVvOWNNQmxwUFJNb0prU284TlNNS2ZpNHZnazNaS1o2OUQ0Mm1TeFlYM295cUVXajY0d20xQmxOUHM5YkhVNmdaNmMxczkyQklqL2pCNzNSU0tWUTk0VEgvczFaa3BLQUpYQUZ3NzhjcjhTQjlrNFVhVHZ4bzVRRS9NSnRWalVBWkd2VW1KaVRoZTBOemRoYTNSRFVGbmhFNUY5b0Iyb1FFWVdKbjQ5UDk1ajFlNnpUZHkrYVNpTHhPQTQyL0FGQXU4V0toNCtVb2NiUTErTVZMWlBpbHZIalBJTGZHWk1aZno1YURwMzEvRmc2UmVXMlI2OHN3SmpBY1NvbEhwd3lDWGRPeWhUK1VpclY2VkhWMDhzbkJuQjFXaEtlbVptUHFkRjhCVXgwcnRqelIwUTBTTmVPUzhhVnlmRWVaZDgwKzk1Zk4xcmU5NnZXN0hEQVBzalZTenF0Tmp4ejRoU2VtajdGWTEvaFhqYW5FeHZMcS96T0JoNXV5UXE1OFBtUFU3TTl4amx1cktqQzk2MGRTRk1yc1hwQ09xWkVhVHpHQ05ZWWpQanI4VXFZN0E3Y25KV0c1ZU9TSVFLUXBKRGprUXNtNDgzcUJvOTlrWWxvY0JqK2lJaUNwSkZLc0hwQ09xNUk4Z3grUmRwT0hPdlVJN0VuOE9odE5tRmNYNHBTZ1hSVjM2empMbXZ3dlg1U2tRZ1h4a1RpMHNRNHpFMkloY3pIK29KU2tRaVBUOHZGY1owZWhhMWFsR2gxT0RPQ0MwZUxBYVNxbE1KeGtsc1FCRndUWUV3T0IwN3JEZWkyMlQyQzMwR3REcytWblVaM1QxamNVbFdQSXgxZCtFM3VCR2lrRXBnZERyOUwyQkJSWUF4L1JFUUJxQ1JpTEU1SnhIWGprZ2ZzcmF1MVdQRnlaUzBBWVBtNFpDenJXVHZQQ2NEaWNFQXVGbnVFbXdZLzQreWlwRktrcTVYSWlZeEFYcFFHVTZNam9mTFMwd2NBZGljZ2NidXhDRUIrbEFiNVBUTmpPNjAyVk9vTnFPNDJvTVZzd1FtZEhsS1JDT3VuNXdYMUF6dlovUUFBSUFCSlJFRlV6TzVCTTFXbHdML21GUVIxM2JyaTQ5RElwRUs3TFE2bngweGtBRmlVbkFDNVdJeFQzUWI4cTdvZU9aRVJjRHFkZUt1bUFidWFYUk0vZWwrcGl3Q1U2cnJ3eUpFeVBKQTNDZS9YTmFMdFBPcmhKQnFOR1A2SWlBSzRLenNMYzN1V1hIR250OW54K0xHVHd1dldlcmRnSjhMQWlSNEE4RU83OXoycjc4MFpqd1ZKZ1hlNjBWcXNlTGV1RWJ1YTIzQmxjZ0pXWnFRSVc4VzVpNVpKTVRNMlNsaGU1YUhEWmJBNW5UNTdELzBSQVVGZkp4SUJTOTBXajk3ZDBvWVNyUTVyc3JPZzZSa0hPQzBtRXROaUlnZGMrK3ZzTFB3Nk8ydEF1YnQ3Y3JKUXBJM0JodExLNEIrQWlEd3cvQkVSQmJEcFpEWFNWRXBrUmZTOXZqMmgwK1Bac3ROb3MvUXRjK0pycVpkZVJkcE9mSDZteGV1NXJUWDFtSk1RNHpVd0FrQjVWemUrYW16RjN0WjJZWjIvVHh1YThYVmpLeTVQaXNPU2xFU01qL0MrcVBYM2JSMG83K3JHUkkzYTYvbFFhM2ZybVN2dDFLT3dyUU5ITzd1d01qMEZpMUlTaENWa3p0YUJOcjcySlRvWERIOUVSQUdZN0E3ODlVUWxucG94QlNhN0ErL1Zuc0ZYamEwRGR1aW82amJpNDRabVNFVWkxNTY4SXRjeUp4MVdLOHAxM1NqcDhMM3djcXZaaWsvcW0zRjlSZ29BMSs0ZjVicHUvTkRlZ1FQdEhXZ3dlZytXSm9jRFh6UzI0b3ZHVm1TcVZaZ1pGNFdDMkdoa2F5SWdGNHRnZHdKdlZOVURjSVhUNThxclF2RWo4YW5OYk1IbXFucUlSQ0lzVGs3QUR6MTdGK3R0ZG15dXFzZldtZ1pNalk3RTVNZ0l4Q3ZrVUVza1VFckVrSW5GRU1QMU13TUFzZHRyWC9mL0JZQWlINzJuUkJRY2hqOGlvaUEwbVN4NDZGQVpta3htMkh5c282ZTFXTEg1ZE9BRmxuMzVzTDRSM1RZYkt2UUduTkozKzkyZXpac2FneEUxQmlNK3FHdUNHRUNhU29sSW1WU1kvS0czMllYRmxJZmE2NmZyY0tSRE4yQnZYb3ZEaVdLdERzVWp1QU1KVWJoaitDTWlDbEs5bjhrYW9XQzBPL0J4UTJqMmczWEF0WkF6Um5CRGpKSGNZbzZJZkdQNEl5SWlHb09jQUVRWTVLS1NORWlEbjBCMVBtRDRJeUlpR291Y1R0ZjBheG95by9WSHpPM2RpSWlJaU1JSXd4OFJFUkZSR0dINEl5SWlJZ29qREg5RVJFUkVZWVRoajRpSWlDaU1NUHdSRVJFUmhSR0dQeUlpSXFJd3d2QkhSRVJFSTBZaGwwSW1sWXgwTThJS0Yza21JaUlpRDJ0V1hvNVZ5eTQ1Nit0ZittQVB0bno2bmQ4NjBSb1ZWaTZhaVJVTEMvRFJyaEs4OU1HZWdQZTlkRVkyMXQrend1ZjUzejd6RnA2NGQyWEErNng5ZWl0T1ZEVUdyRGRXc2VlUGlJaUlobDFXYWp4dVd6NFAwUm9WYmw1NkNUS1NZNE8rMW1aM29LeTZDV1hWVGFpbzliMGZ0a29oZzBvaGcwVEN1T09PUFg5RVJFUWhVbHhXSTN5ZU1Ua0RHclVDZW9ONUJGdDBkb3JMYW9PdU96a3JCUmZsWnduSGRvY1RkVTN0QWE4N1hGR0hIUWRPWU5Ic1BFZ2xZbHd4S3hkYnRoVUc5WjFhblFHL2Vud3pBRUNqVXVEVDUrNEhBRFMxNmJEMDNtY0JBSEZSRVhqL21ic0JBQSsvOENHK08xd1o5RE9OZFF4L1JFUkVJWFN5dGhuWkdVa0FnTXNLY3JCOTc5RVJidEhnN1Q5Mkd2dVBuZlpiUnlHWDRoZlhYb3FDdkV5aHJLNUppL1d2ZklyU1UyZUVzcGw1bVpnL1BkdnJQVVE5RytNZVBGR0RtRWcxN3J0cGtkZDZHOS9lQWFlejd6Z3lRb0YxcTY4Q0FFZ2xudU1GSTFSeVNDVVNqRStMRjhyMEJoT2lOU29BZ01WcWc5RnM5ZnRzWXgzREh4RVJVUWo5KytzaVBIamJNZ0RBYmN2bllYZHh4YWpzL2ZObmR2NTRQSERyajVDYUVBMEFjRHFCRDNZVzQ0Vi83NFRaWXZPb216Y2hGVGNzbnVYM2ZqUHpNakhUTFVUMnQrbWRiMkIzUzM5S3VReEw1MTNvdGU3VGEyOUUvc1JVajdLTnYxOGxmUDZ5c0JTUHYveXAzL2FNZFF4L1JEUW1tU29hWUtsckhlbG0wQ2pqTkZuTytSNjdpeXR3MzAyTEVLRlNJQ1UrR3ZmZXRBZ2JYdDBlZ3RhZEgyNi9aajV1V3o1UE9HN1JkbUhEYTl2eFEybTExL28ybTkxblQ1dGNKb1ZFN09yOU0xbXNIcjE3N3ZxWHQyajF1R0hkQ3dBOFgvdTZhMnpUb1ZOdkZJNFRZalNJajQ3dytWemhoT0dQaU1Za1kxbjlTRGVCd3BUZVlNYVRyMjdINDNkZkJ3QllOdThDYUZRS2JIaHQrNWpvQWV4OXBRMEFPdzZjd0ROYnZvRGU2UHU1M3Y3eUI3ejk1UTllejIyNGJ5WG1UcHNFQUxqenNjMm9hUXc4VmhCd0JiblBOcTcxVzJmeko5L2gwejJIaGVOZlhuY3BicjE2YmxEM0grc1kvb2lJaUVKc2QzRUZQdHQzRkV2blhRREFOZmJ2c29JY2JOOTNGSTJ0T3BTNFRRd1pLb2ZLYStHakl5MWt0bjYrMzIvd0N6V0R5WUxURGI1NzlDMDJ1OGZ4ak53TVpHY2s0VWhGM1ZBM2JWUmgrQ01pSWhvQ1Q3N3E2dWx6SCsrMnJDY01Bdk84WHhSQ1A3cjdiekJiYllFcjl2T1BoMjVGVm1xOHovTnlXVjkwZUg3ZEtqaDh2S3V0UHRPR05ldTNEUHI3L1RsKytnenVldUwvZko2MzlndC9WOHpLeFlxRkJmakhlOStHdEIyakhjTWZFUkhSRUhuK3JSMG9LYS9GYmN2bmVid3VQWjhwNUZLb0ZMS2c2d1p6YnMzMUM3QmlZY0dBT3U1QjhzVS8vWWZYTVgrM1Avb3F6clIySWlVK0NtOXRXT08zUGU5L1UreHgzTHR6aU1WcWd6cklad29IREg5RVJFUkRhSGR4QlhZWFZ5QWxJUnJMNWswRkFNekk5VDJ6TlZRY2pyTjc2YnZ2VUNWTzF2aGVPSGxHYmdZU1l5TUJBSVZIVHFHcjIrUzFYck8yUy9nc2wwb0NCa3FsM1B0NWNjOXlNRGE3QS9VdEhVSzVTaTVEWE04RWpvYVdEamdCZEhRWlBLNU5qbzhDNEpxVUV0T3oxQXN4L0JFUkVRMkx4dFpPdlByUnZwNmpmWDdyaG9MVDZSVFcwUnVNZndaNFJicituaFZDK0h2bHd6MG9xMjRLZU04RHBWVXdtZ2ZPcEY0NE93L3BTYTZkUFQ3Y1ZRS2QyK3pjWHJxZWNObmFvY2Y5ZjNrVGx4WGtvRU52aE5WcUU3WjZXN04rQzZ3Mk84d1dHeVpucGFCRnE0ZFNJY1cwN0hRQWdFYWxoTkZzUmFmZUNJT1hkb1FiaGo4aUlpSWFVb1ZIVHFId3lLa0I1ZGtaU1VMNCsvZFhSUUZuKzA0Y2w0aTFxeGFqckxvSm16L3BDOUFmUDNzZkFPREI1OS9ESHplK0I3bFVna2ZYWENPOGVsNjMraXJzTHE3QUhYOStEYTBkK2xBOTFxakZ6ZTZJaUlob1ZPZ05jeEZLdWNkK3ZWVU5iVGpkMEFxVDJZS0xwMDdBSzQvZWp2a3pzbUd6Ty9EUnJrTUFYRE91WC8vekhiank0aWtqMHZiekNYditpSWlJS0dpOWt5Z0FEUGxTTXYwbHhHZ0FBT25Kc2JqcmhpdUU4anNmZXgxcWxRSXYvV2sxRW1NMVF2bHJIKzNGbG0yRnFLeHJ4bTlXTFlaR3JjRERkLzRFYXFVY0gzOTdhSmhiZi81ZytDTWlJcUtncUJReVRNNU1GbzZOQVhaRVdUZzdEelA5VEc2Wm1KNG9mTDc5bXZsK0Y4RitidXZYeUVpT0U0NTd0NWJyMWRGbFFOSHhLbUZ0eFE5MmxtREx0a0xoczhWcXg3clZTNkhyTm1KWFVabmZkbzkxREg5RVJFVGsxWS9uWDRoYnI1NkRMb01aM1VZek1sUGlFQnVsQnVCYVB1Vk1hNmZmNjZmbnBPT2FCZE9EK3E1RnMvUDhudC8wempjb3lNMEE0QXA2TVpGcTRkeTYxVXV4dTZRQ2UwdE9Zc21jcVhqMzZ5Szh0K01nVWhPaUlSS0pJQUp3dUtJTzczNWRCSlBGQ29WY0J2aVlwUndPR1A2SWlJaklxL0thSnFRbHhuZzk5MFZoS1d4Mmg5L3JMVmFiejMxOUJ5czlPVTdvS2Z6YkcxOGhRaVhIbXVzWElGcWp3cEk1K1ZneUoxK29lK09TaTNEamtvdDgzcXZMWU1MV3p3K0VwRjJqRWNNZkVSRVJlVlZaMXd4ZHR3bFJFVXFoVE5kdHdzNmlNbXg4YTBmQTZ6ZTlzeE9iM3RrWnN2Yjg2N1A5K09uaVdTZ3VxMEduM29nZEIwNWd5Wng4ekorZWpZeVVPRVJGS0tHVXl5Q1ZTT0J2bFpzOXhTZEQxcWJSaU9HUGlJaUl2SEk2Z2VWcm53Y0FJVXo1Mk0xdFdQemozVjA0V2xtUHpwNzFBSTFtS3o3YWRVaVkwZXRPSk9wWklMcm50Vy92WXRGT0ROd0dMdHd3L0JFUkVWRkFJeG42M08wdENhN1h6dWtFN0U0bmhuOU84dm1QNi93UkVSRVJoUkdHUHlJaUlxSXd3dkJIUkVSRUZFWVkvb2lJaUlqQ0NNTWZFUkVSVVJoaCtDTWlJaUlLSXd4L1JFUkVSR0dFNFkrSWlHZ01Fdm5iNG9KQ1lyVCtpQm4raUlpSWlNSUl3eDhSRVJGUkdHSDRJeUlpSWdvakRIOUVSRVJFWVlUaGo0aUlpQ2lNTVB3UkVSRVJoUkdHUHlJaUlxSXd3dkJIUkVSRUZFWVkvb2lJaUlqQ0NNTWZFUkVSVVJoaCtDTWlJaUlLSXd4L1JFUkVSR0dFNFkrSWlJZ29qREQ4RVJFUkVZVVJoajhpSWlLaU1NTHdSMFJFUkJSR0dQNklpSWlJd2dqREh4RVJFVkVZWWZnaklpSWlDaU1NZjBSRVJFUmhoT0dQaUlpSUtJd3cvQkVSRVJHRkVZWS9JaUlpb2pEQzhFZEVSRFFHT1ozT2tXN0NtRGRhZjhRTWYwUkVSRVJoaE9HUGlJaUlLSXd3L0JFUkVSR0ZFWVkvSWlJaW9qREM4RWRFUkVRVVJoaitpSWlJaU1JSXd4OFJFUkZSR0dINEl5SWlJZ29qREg5RVJFUTBZaFJ5S1dSU3lVZzNJNnhJUjdvQlJFUkVkSDVacy9KeXJGcDJ5VmxmLzlJSGU3RGwwKy84MW9uV3FMQnkwVXlzV0ZpQWozYVY0S1VQOWdTODc2VXpzckgrbmhVK3ovLzJtYmZ3eEwwckE5NW43ZE5iY2FLcU1XQzlzWW85ZjBSRVJEVHNzbExqY2R2eWVZaldxSER6MGt1UWtSd2I5TFUydXdObDFVMG9xMjVDUlcyenozb3FoUXdxaFF3U0NlT09PL2I4RVJFUmtZZmlzdHFnNjA3T1NzRkYrVm5Dc2QzaFJGMVRlOERyRGxmVVljZUJFMWcwT3c5U2lSaFh6TXJGbG0yRlFYMm5WbWZBcng3ZkRBRFFxQlQ0OUxuN0FRQk5iVG9zdmZkWkFFQmNWQVRlZitadUFNRERMM3lJN3c1WEJ2MU1ZeDNESHhFUkVYbllmK3cwOWg4NzdiZU9RaTdGTDY2OUZBVjVtVUpaWFpNVzYxLzVGS1duemdobE0vTXlNWDk2dHRkN2lFUWlBTURCRXpXSWlWVGp2cHNXZWEyMzhlMGRjRHI3amlNakZGaTMraW9BZ0ZUaU9WNHdRaVdIVkNMQitMUjRvVXh2TUNGYW93SUFXS3cyR00xV3Y4ODIxakg4RVJFUjBhRE16aCtQQjI3OUVWSVRvZ0VBVGlmd3djNWl2UER2blRCYmJCNTE4eWFrNG9iRnMvemViMlplSm1hNmhjaitOcjN6RGV4dTZVOHBsMkhwdkF1OTFuMTY3WTNJbjVqcVViYng5NnVFejE4V2x1THhsei8xMjU2eGp1R1BpSWlJZ25iN05mTngyL0o1d25HTHRnc2JYdHVPSDBxcnZkYTMyZXcrZTlya01pa2tZbGZ2bjhsaTllamRjOWUvdkVXcnh3M3JYZ0RnK2RyWFhXT2JEcDE2bzNDY0VLTkJmSFNFeitjS0p3eC9SRVJFRkxUc2pDVGg4NDRESi9ETWxpK2dONXA5MW4vN3l4L3c5cGMvZUQyMzRiNlZtRHR0RWdEZ3pzYzJvNll4OEZoQndCWGtQdHU0MW0rZHpaOThoMC8zSEJhT2YzbmRwYmoxNnJsQjNYK3NZL2dqSWlJYUJ0a1pTYmgwUmc0QW9DQTNZOGkvN3ovLzlnNnNkdnVRZnNmV3ovZjdEWDZoWmpCWmNMcWgxZWQ1aTgzemVXZmtaaUE3SXdsSEt1cUd1bW1qQ3NNZkVSSFJFTHFzSUFlM0xaL24wV00ySE1SaUVYQVcyZThmRDkyS3JOUjRuK2Zsc3I3bzhQeTZWWEQ0ZUZkYmZhWU5hOVp2R1h3RC9EaCsrZ3p1ZXVML2ZKNjM5Z3QvVjh6S3hZcUZCZmpIZTkrR3RCMmpIY01mRVJIUkVMbjNwb1g0NmVLTFJyb1pnNktRUzZGU3lJS3VHOHk1TmRjdndJcUZCUVBxdUFmSkYvLzBIMTdIL04zKzZLczQwOXFKbFBnb3ZMVmhqZC8ydlA5TnNjZHg3ODRoRnFzTjZpQ2ZLUnd3L0JFUkVRMkJCMjlmaG1Yekx2QW8rMnpmVVRTMmRhS2tiT2hmUTFxc3RzQ1Z2TmgzcUJJbmEzd3ZuRHdqTndPSnNaRUFnTUlqcDlEVmJmSmFyMW5iSlh5V1N5VUJBNlZTN3YyOHVHYzVHSnZkZ2ZxV0RxRmNKWmNocm1jQ1IwTkxCNXdBT3JvTUh0Y214MGNCY0UxS2llbFo2b1VZL29pSWlFTHVzb0ljaitDM3ArUWtubngxRy9TRzRSc2Y1M1E2aFhYMEJ1T2ZBVjZScnI5bmhSRCtYdmx3RDhxcW13TGU4MEJwRll4bXk0RHloYlB6a0o3azJ0bmp3MTBsMExuTnp1Mmw2d21YclIxNjNQK1hOM0ZaUVE0NjlFWllyVFpocTdjMTY3ZkFhclBEYkxGaGNsWUtXclI2S0JWU1RNdE9Cd0JvVkVvWXpWWjA2bzB3ZUdsSHVHSDRJNkl4U1pVN0RtS1ZmS1NiUWFPTThVUTlIS1p6Q3djYXRRSVAzclpNT1A1czMxRTgrZXIyYzIzYXFGWjQ1QlFLajV3YVVKNmRrU1NFdjM5L1ZSUnd0dS9FY1lsWXUyb3h5cXFic1BtVGZVTDV4OC9lQndCNDhQbjM4TWVONzBFdWxlRFJOZGNJcjU3WHJiNEt1NHNyY01lZlgwTnJoejVVanpWcU1md1IwWmlrekVtRExDRnFwSnRCbzR5cHFnVTR4L0IzV1VFT05Hb0ZBTmQyWTgrL3RTTVVUU1AwalNPTVVNbzk5dXV0YW1pREUwNll6QlpjUEhVQzdyLzVTbVFreDhKbWQyRGJuaU80WnNGMFhGYVFnNExjVFB6M0cxL2k2LzNIUitvUnpnc01mMFJFUkNGMHc1Vjl1MW04K3ZIZVlYM1ZPeHg2SjFFQWdJODFtWWRNUW93R0FKQ2VISXU3YnJoQ0tML3pzZGVoVmludzBwOVdJekZXSTVTLzl0RmViTmxXaU1xNlp2eG0xV0pvMUFvOGZPZFBvRmJLOGZHM2g0YTU5ZWNQaGo4aUlxSVFjbC9TWlhkeHhRaTJKUFJVQ2hrbVp5WUx4OFlBdmFRTForZGhacTd2YmRzbXBpY0tuMisvWnI3Zm9QemMxcStSa1J3bkhQZHVMZGVybzh1QW91TlZXTm96MXZLRG5TWFlzcTFRK0d5eDJyRnU5VkxvdW8zWVZWVG10OTFqSGNNZkVSRlJpQlM0QloyUzh0cFIzK3YzNC9rWDR0YXI1NkRMWUVhMzBZek1sRGpFUnFrQnVHWVRuMm50OUh2OTlKeDBYTE5nZWxEZnRXaDJudC96bTk3NVJsZ2N1NlBMZ0poSXRYQnUzZXFsMkYxU2diMGxKN0ZremxTOCszVVIzdHR4RUtrSjBSQ0pSQkFCT0Z4UmgzZS9Mb0xKWW9WQ0xnTjh6RklPQnd4L1JFUkU1RlY1VFJQU0VtTzhudnVpc0JRMnU4UHY5UmFyemVlK3ZvT1ZuaHduOUJUKzdZMnZFS0dTWTgzMUN4Q3RVV0hKbkh3c21aTXYxTDF4eVVXNGNZbnY5Ulc3RENacy9meEFTTm8xR2pIOEVSRVJrVmVWZGMzUWRac1FGYUVVeW5UZEp1d3NLc1BHSUNheWJIcG5KemE5c3pOazdmblhaL3Z4MDhXelVGeFdnMDY5RVRzT25NQ1NPZm1ZUHowYkdTbHhpSXBRUWltWFFTcVJ3TjhxTjN1S1Q0YXNUYU1Sd3g4UkVSRjU1WFFDeTljK0R3QkNtUEt4bTl1dytNZTd1M0Mwc2g2ZFBlc0JHczFXZkxUckVEN2FOWER5aGtqVXMwQjB6MnZmM3NXaW5SaTREVnk0WWZnaklpS2lnRVl5OUxuYld4SmNyNTNUQ2RpZFRnei9uT1R6bnpod0ZTSWlJaUlhS3hqK2lJaUlpTUlJd3g4UkVSRlJHR0g0SXlJaUlnb2pESDlFUkVSRVlZVGhqNGlJaUNpTWNLa1hJaUtpc1Vna0FwYzVHVm9pZnl0Sm44Y1kvb2lJaU1ZZ2tkdS9pZHp4dFM4UkVSRlJHR0hQSHcwNWg2TnY0Mit4bVA4VlNtT0xDSUJFSklMTnovWUhZZ0FPbjJjSEowb3FSWUpTTGh5M21pelEyV3dodXZ0QUtva1lSbnVvV2s5RTV3T0dQeHB5emUxZHd1ZkUyTWdSYkFsUjZDMU5UY1FOR2FuNHNyRVZuemUyUUd1eEN1Y0tZcVB3czZ3MEZMZnJzTFdtSVNUZk55OHhGcitZbUNFYy83T3lCbDgydG9iazNyM0VBT1lteEdMNXVHUW94R0w4cnVTNDMzRHJUYVphaFRpNUxHQzlvNTFkR0IraGduUVEvMkZZMjIxQ3R6Mjg5MllsT2hjTWZ6VGt1Z3dtbUN4V0tPVXlSR3RVVU1wbE1MbjlCVWswV3NYSXBQaFpWaHJVRWdtdXowakI4bkhKdUxmb0tMUVdLeDdJbTRnNThURUFnQ3kxR29WdFdsUjFHMGU0eGNGNTVNTEp5SS9TQ01jcjBsUHdUdTJaUWQzanV2UmtYSllZRjdEZW1nTkg4UHY4Yk1USWd2L3JhRU5wSllxMG5ZTnFEeEgxNFpnL0doWm5XdnQrVVJma1pZNWdTNGhDNTQ1Sm1WQkxKTUx4enVZMm9lZnYremF0VUM0UkFmZmtqSWZNejh4QXFVaUVGS1VpNEQ5Ui9VSlNsRXdhMUhXRCtXVy9yYUhaNC9pNjlCUWtLT1ErYWhQUmFNT2VQeG9XSldXMW1KQ1dBQUJZTnU4Q2ZIZTRjb1JiUkhSdWxxY2xZVzVQeng0QWRObnNlTE82WGpqZTA2TEY0dVJFVEkxMjlhQ05qMURoN3B6eCtKL3kwMTd2bHhtaHdsUFQ4d2JkanA5bHB1Rm5tV2tCNjkzOXcxRzBtQzFCM2ZQN3RnNGM2OVFMYmJjNkhaaWtVYU0xeU92NzIxQmFpZU02dlhEODhBVTVtS1JSQzhkL1BWNEptZHRyMzk5Tm1ZU0lubEQ5VW1VdDZveWVQYWJWbzZRSGxlaDh4ZkJIdzJMN3ZxTllzYkFBQUxCZzFtUkVhVlRRNmZrTG5FYW5DNklqY2N1RWRJK3l2MWRVUTIvekhJZjJ2eFZWZUxvZ0gycUpxOS90MHNSWTFCcU1lSyt1Y2RqYTZzMGw4VEdJRFRBZXI5NW93dFJvRFpwTUZuemQxSXBZdVF4TFV4TjkxdSt5MnJDM1ZldjFYTHBhQ2J2Ym1FR2x4TE1mc3J5clcvaXNFSXVGNEFjQTM3VnFoM1JDQzFFNFl2aWpZVkZXMVlpcWhqYU1UNHNIQUt5OStVcjh2eGMvR2VGV0VRM2U1TWdJL0c3S0pJL1hxRjgzdFdKL2U4ZUF1aTFtQzE2cXJNSDlrOGNMWlRkbnBjSGtjQXg0dGVwd09tRnlCSjVWS3hXSklIVjdmV3gxT2oyQ2xTOU90OFYrZjVLV2pMeW9pSURYQUVDeVVvNVZXWUY3Rm1zTkpwL2g3NWJ4NC94ZU95MG1FclBqWEwyb2FtbGY4SE1BK0dsbXFrZmR3eDA2SEdqbmVEK2ljOEh3UjhQbWplMkZlT2dYVndNQXJyeDRDcjQ5V0lHZFJXVWozQ3FpNE9WRmFmQlFmclpIejFWNVZ6ZGVycXoxZWMzdWxuWmthOVQ0Y1ZxU1VIYjdoSFFveEdLODc5WURXTlZ0eEszZmxRUnN3OUxVUkkvWnZxK2VxZzM1Yk45UWF6U1pZWEpiTGlaVnBZQkMzUGN6bktoUmUrMVZGQU1EeXEwT0I4TWYwVGxpK0tOaDgwVmhLUlpmTWdXWFhEQVJBUENITzViQllyVmhIOGYvMFNnd055RVdkK2RrUWVrV1dwck5GanhWV2dscmdKNjMxMC9YSVUydHhJeVlLS0ZzVlZZYWtwVnl2RnhaRy9ENlVHdXpXTkJvOHYvclA4bHRrb2pONlF3NDNzL2YrYitmck1heHpyNHhmMDlNeTBWT3BQZWV4enFEQ1ZxcjUyb0FrVklweGtlby9INC9FUVdQNFkrRzFaT3Zmb2IvZSt3WDBLZ1ZVTXBsZVBLK2xmajd1N3Z3L2pmRk1KbTUvQXVkZjhSd3ZiWmNQaTdabzd6WmJNRWpSOHFER28vbUFQRDA4VlA0MHdVNXlIVUxQVmNtSjJDaUpnSlBINjlFYzA5NFVvakZmc2ZqK1pydDYwMkh4ZXIxVmZLelpkNG5uYmg3OGVKcHd2SXJ6U1lMZm5Qd1dNQnJmUG12cVRrZU84eEsvY3g2L3JDK0NZVnRXdUdaV3MwV1pHc2k4TkRVN0xQK2ZpTHl4UEJIdzBxcjY4YmFaOTdDaHZ0V0lpSEdOWlB3MTljdndLK3ZYNEFEeDZwd3NLd0dWZld0cURyVGhvYVdnV09vaUlaYlJvUUtWL2NMZmphbkU1L1VOMkZDaEFvVEJ0RWo5V1ZqQ3pMVUttRUNDT0FhVXlkMkMwUFRZaUt4YnNxa29PL3BiN2J2czJXbmZZN0RHMDcrd3A0M2VaRWFJZXo5czdJR0xhYXptMlZNUk40eC9OR3dxNmhwd2k4ZjI0eW43bCtKM0t3VW9YejIxUEdZUFhXOG55dUpndmV6N1hzUmlqMGdxcnVOZUxteUJuZE82bHVmVWlvUzRRNjNjWGVEcGJQWkVDVjEvZnJkV0Y2RlJwUDVuTnQ1dnZtaXNSV0hPN29DMXRPZlp6TjVOejM0YytURlJ3V3VHSVRzOUtUQWxZaEdBTU1malFpdHJodDNQZkVHcnBvN0ZUY3Z2UmlaS1lGM0FpQWFLVjgwdG1KeXBBYnRGZ3VXajBzZWRFOVdmeTlWMXVMQzZFalluYzRCa3hjY1RuaThxcFdJUkJCREJLc3o4RXhnOS9HSUFJS2FCVHdVNXNUSElFWGwvVlYwZndXeDBRUEszTmY4c3psRzVobUl4aktHUHhveGRvY0QyL1lld2JhOVIzREZyRndzdjN3YTRxTTEwS2dWaUZRcm9WUUUzaGVVYUxoc3JLZ0NBUHlrM3l2Z3MyR3cyZkRQeWhxdnUyNFVhVHVGV2IvekVtSngrOFFNaUFEODRkQUp2NHMwTDBpS3c3MDVmVDNueldZTER2clpBdTJXOGVOd2xaOTErOXhuNDZhcUZOZ3lkNGJQdWtYdG5SN2pDSzlJanNjc0w2SE9td1B0blNqdjBudVVSYnFOYXpSd0QxK2lrR1A0by9QQ3pxSXlMdnRDSVJYN2s5bVFJZlF6Uk84dk9vYmVmcW1yVWhOeHJWc1lmTDY4eW1NbmkxNHJNMUt3T0RsQk9EYjJMSHZpcnkvdmt2Z1kvRFozZ25EOGgveHNQSFQ0aEhDdHV3a1JLdnhxVXBaSDJjdVZOYkQ0NlRXVGlrUURlZ3A5RVdGZ3I2STdlWkQzQ2RiRWlMN2RQOXJNRm1pa3cvZFgxZDBiM29DOVkrQ2ZZYkFLY2pQeDdIL2VCQUE0V2RjY29EYlJ5R0Q0SXlJYUJQY2xUZm9Ib2hxRDBXdnZYUDlYbDZZZ2VyTytiK3ZBM2xZdDVpZkVBZ0F5MUVvOGtEY1JmemxlNlJIcTR1VXkvRzdLSk1qZFhwViszdGlDZzFwZGNBODBCSjRxclVUL0YrTy96OC9HekZqWFdMci9LVCtOZlMydWlTaE9BTmVtOXdWb2lVaUVpM3EyelhQQ3RmUkxYcFJtR0ZwTkZENFkvb2lJemxLV1d3OFZBRFQ3bUxpaDZMZWRtYmZlTzI4MlZWUWhUYVVVWmhSUGo0bkM0OVB5OEZUcFNiUlpySmdRb2NJZjhyTTlsb1k1cFRmZzlWTjFBZS85VldNcmp2aVprSEZmN25oaG03VTJpeFV2bnF6eFdiZi91bnhPdUY0ckwwNXg5WGF1S3pudXNjTklmbFNrOEZyNVVFY1hhcnROMk4zU0RzRFY0eG5mOHp3aUFJOWNPQmxmbkdrUlppMmY1cjYrUk9lTTRZK0k2Q3hFU2lYSWp1d0xmNjFtS3d3K1FwMUMzRC84QlRlT3plSndZa1BwU1R4eXdXU2s5VXlnbUJDaHdsTXpwdURqK2liY2tKbnEwZnZZWkxKZ2ZlbkpvQmFOcmpPYVVHYzArVHh2ZFRpQm5wM1d6SFlIaXZ5TUgvUkdJNVZDM1JNZSt6ZG5TVW9DbHNBVkRQOXl2QklIMmp0UnBPM0VqMUlTOEF1M1dkVUFrSzFSWTJKT0ZyWTNOR05yZFVOUVcrQVJrWCtoSGFoQlJCUW1majQrM1dQVzc3Rk8zNzFvS29uRTR6alk4QWNBN1JZckhqNVNoaHBEWDQ5WHRFeUtXOGFQOHdoK1oweG0vUGxvT1hUVzgyUHBGSlhiSHIyeUFHTUN4Nm1VZUhES0pOdzVLVlA0UzZsVXAwZFZUeStmR01EVmFVbDRabVkrcGtiekZURFJ1V0xQSHhIUklGMDdMaGxYSnNkN2xIM1Q3SHQvM1doNTM2OWFzOE1CK3lCWEwrbTAydkRNaVZONGF2b1VqMzJGZTltY1Rtd3NyL0k3RzNpNEpTdmt3dWMvVHMzMkdPZTRzYUlLMzdkMklFMnR4T29KNlpnU3BmRVlJMWhqTU9Ldnh5dGhzanR3YzFZYWxvOUxoZ2hBa2tLT1J5NllqRGVyR3p6MlJTYWl3V0g0SXlJS2trWXF3ZW9KNmJnaXlUUDRGV2s3Y2F4VGo4U2V3S08zMllSeGZTbEtCZEpWZmJPT3U2ekI5L3BKUlNKY0dCT0pTeFBqTURjaEZqSWY2d3RLUlNJOFBpMFh4M1Y2RkxacVVhTFY0Y3dJTGh3dEJwQ3FVZ3JIU1c1QkVIQk5nREU1SERpdE42RGJadmNJZmdlMU9qeFhkaHJkUFdGeFMxVTlqblIwNFRlNUU2Q1JTbUIyT1B3dVlVTkVnVEg4RVJFRm9KS0lzVGdsRWRlTlN4Nnd0NjdXWXNYTGxiVUFnT1hqa3JHc1orMDhKd0NMd3dHNVdPd1JiaHI4akxPTGtrcVJybFlpSnpJQ2VWRWFUSTJPaE1wTFR4OEEySjJBeE8zR0lnRDVVUnJrOTh5TTdiVGFVS2szb0xyYmdCYXpCU2QwZWtoRklxeWZuaGZVTTdzSHpWU1ZBdithVnhEVWRldUtqME1qa3dydHRqaWNIak9SQVdCUmNnTGtZakZPZFJ2d3IrcDY1RVJHd09sMDRxMmFCdXhxZGszODZIMmxMZ0pRcXV2Q0kwZks4RURlSkx4ZjE0aTI4NmlIazJnMFl2Z2pJZ3JncnV3c3pPMVpjc1dkM21iSDQ4ZE9DcTliNjkyQ25RZ0RKM29Bd0EvdDN2ZXN2amRuUEJZa0JkN3BSbXV4NHQyNlJ1eHFic09WeVFsWW1aRWliQlhuTGxvbXhjellLR0Y1bFljT2w4SG1kUHJzUGZSSEJBUjluVWdFTEhWYlBIcDNTeHRLdERxc3ljNkNwbWNjNExTWVNFeUxpUnh3N2ErenMvRHI3S3dCNWU3dXljbENrVFlHRzBvcmczOEFJdkxBOEVkRUZNQ21rOVZJVXltUkZkSDMrdmJGUnJVTEFBQUs4a2xFUVZTRVRvOW55MDZqemRLM3pJbXZwVjU2RldrNzhmbVpGcS9udHRiVVkwNUNqTmZBQ0FEbFhkMzRxckVWZTF2YmhYWCtQbTFveHRlTnJiZzhLUTVMVWhJeFBzTDdvdGJmdDNXZ3ZLc2JFelZxcitkRHJkMnRaNjYwVTQvQ3RnNGM3ZXpDeXZRVUxFcEpFSmFRT1ZzSDJ2amFsK2hjTVB3UkVRVmdzanZ3MXhPVmVHckdGSmpzRHJ4WGV3WmZOYllPMktHanF0dUlqeHVhSVJXSlhIdnlpbHpMbkhSWXJTalhkYU9rdy9mQ3k2MW1LejZwYjhiMUdTa0FYTHQvbE91NjhVTjdCdzYwZDZEQjZEMVltaHdPZk5IWWlpOGFXNUdwVm1GbVhCUUtZcU9SclltQVhDeUMzUW04VVZVUHdCVk9ueXV2Q3NXUHhLYzJzd1dicStvaEVvbXdPRGtCUC9Uc1hheTMyYkc1cWg1YmF4b3dOVG9Ta3lNakVLK1FReTJSUUNrUlF5WVdRd3pYend3QXhHNnZmZDMvRndDS2ZQU2VFbEZ3R1A2SWlJTFFaTExnb1VObGFES1pZZk94anA3V1lzWG0wNEVYV1BibHcvcEdkTnRzcU5BYmNFcmY3WGQ3Tm05cURFYlVHSXo0b0s0SllnQnBLaVVpWlZKaDhvZmVaaGNXVXg1cXI1K3V3NUVPM1lDOWVTME9KNHExT2hTUDRBNGtST0dPNFkrSUtFajFmaVpyaElMUjdzREhEYUhaRDlZQjEwTE9HTUVOTVVaeWl6a2k4bzNoajRpSWFBeHlBaEJoa0l0SzBpQU5mZ0xWK1lEaGo0aUlhQ3h5T2wzVHIybklqTllmTWJkM0l5SWlJZ29qREg5RVJFUkVZWVRoajRpSWlDaU1NUHdSRVJFUmhSR0dQeUlpSXFJd3d2QkhSRVJFRkVZWS9vaUlpSWpDQ01NZkVSRVJqUmlGWEFxWlZETFN6UWdyWE9TWmlJaUlQS3haZVRsV0xidmtySzkvNllNOTJQTHBkMzdyUkd0VVdMbG9KbFlzTE1CSHUwcncwZ2Q3QXQ3MzBoblpXSC9QQ3AvbmYvdk1XM2ppM3BVQjc3UDI2YTA0VWRVWXNONVl4WjQvSWlJaUduWlpxZkc0YmZrOFJHdFV1SG5wSmNoSWpnMzZXcHZkZ2JMcUpwUlZONkdpMXZkKzJDcUZEQ3FGREJJSjQ0NDc5dndSRVJHRlNIRlpqZkI1eHVRTWFOUUs2QTNtRVd6UjJTa3VxdzI2N3VTc0ZGeVVueVVjMngxTzFEVzFCN3p1Y0VVZGRodzRnVVd6OHlDVmlISEZyRnhzMlZZWTFIZHFkUWI4NnZITkFBQ05Tb0ZQbjdzZkFORFVwc1BTZTU4RkFNUkZSZUQ5Wis0R0FEejh3b2Y0N25CbDBNODAxakg4RVJFUmhkREoybVprWnlRQkFDNHJ5TUgydlVkSHVFV0R0Ly9ZYWV3L2R0cHZIWVZjaWw5Y2V5a0s4aktGc3JvbUxkYS84aWxLVDUwUnltYm1aV0wrOUd5djl4RDFiSXg3OEVRTllpTFZ1TyttUlY3cmJYeDdCNXpPdnVQSUNBWFdyYjRLQUNDVmVJNFhqRkRKSVpWSU1ENHRYaWpURzB5STFxZ0FBQmFyRFVhejFlK3pqWFVNZjBSRVJDSDA3NitMOE9CdHl3QUF0eTJmaDkzRkZhT3k5OCtmMmZuajhjQ3RQMEpxUWpRQXdPa0VQdGhaakJmK3ZSTm1pODJqYnQ2RVZOeXdlSmJmKzgzTXk4Uk10eERaMzZaM3ZvSGRMZjBwNVRJc25YZWgxN3BQcjcwUitSTlRQY28yL242VjhQbkx3bEk4L3ZLbmZ0c3oxakg4RWRHWVpLcG9nS1d1ZGFTYlFhT00wMlE1NTN2c0xxN0FmVGN0UW9SS2daVDRhTng3MHlKc2VIVjdDRnAzZnJqOW12bTRiZms4NGJoRjI0VU5yMjNIRDZYVlh1dmJiSGFmUFcxeW1SUVNzYXYzejJTeGV2VHV1ZXRmM3FMVjQ0WjFMd0R3Zk8zcnJyRk5oMDY5VVRoT2lORWdQanJDNTNPRkU0WS9JaHFUakdYMUk5MEVDbE42Z3hsUHZyb2RqOTk5SFFCZzJid0xvRkVwc09HMTdXT2lCN0QzbFRZQTdEaHdBczlzK1FKNm8rL25ldnZMSC9EMmx6OTRQYmZodnBXWU8yMFNBT0RPeHphanBqSHdXRUhBRmVRKzI3aldiNTNObjN5SFQvY2NGbzUvZWQybHVQWHF1VUhkZjZ4aitDTWlJZ3F4M2NVVitHemZVU3lkZHdFQTE5aS95d3B5c0gzZlVUUzI2bERpTmpGa3FCd3FyNFdQanJTUTJmcjVmci9CTDlRTUpndE9OL2p1MGJmWTdCN0hNM0l6a0oyUmhDTVZkVVBkdEZHRjRZK0lpR2dJUFBtcXE2ZlBmYnpic3A0d0NNenpmbEVJL2VqdXY4RnN0UVd1Mk04L0hyb1ZXYW54UHMvTFpYM1I0ZmwxcStEdzhhNjIra3diMXF6Zk11anY5K2Y0NlRPNDY0bi84M25lMmkvOFhURXJGeXNXRnVBZjczMGIwbmFNZGd4L1JFUkVRK1Q1dDNhZ3BMd1d0eTJmNS9HNjlIeW1rRXVoVXNpQ3Jodk11VFhYTDhDS2hRVUQ2cmdIeVJmLzlCOWV4L3pkL3Vpck9OUGFpWlQ0S0x5MVlZM2Y5cnovVGJISGNlL09JUmFyRGVvZ255a2NNUHdSRVJFTm9kM0ZGZGhkWElHVWhHZ3NtemNWQURBajEvZk0xbEJ4T003dXBlKytRNVU0V2VONzRlUVp1UmxJakkwRUFCUWVPWVd1YnBQWGVzM2FMdUd6WENvSkdDaVZjdS9ueFQzTHdkanNEdFMzZEFqbEtya01jVDBUT0JwYU91QUUwTkZsOExnMk9UNEtnR3RTU2t6UFVpL0U4RWRFUkRRc0dsczc4ZXBIKzNxTzl2bXRHd3BPcDFOWVIyOHcvaG5nRmVuNmUxWUk0ZStWRC9lZ3JMb3A0RDBQbEZiQmFCNDRrM3JoN0R5a0o3bDI5dmh3VndsMGJyTnplK2w2d21Wcmh4NzMvK1ZOWEZhUWd3NjlFVmFyVGRqcWJjMzZMYkRhN0RCYmJKaWNsWUlXclI1S2hSVFRzdE1CQUJxVkVrYXpGWjE2SXd4ZTJoRnVHUDZJaUlob1NCVWVPWVhDSTZjR2xHZG5KQW5oNzk5ZkZRV2M3VHR4WENMV3JscU1zdW9tYlA2a0wwQi8vT3g5QUlBSG4zOFBmOXo0SHVSU0NSNWRjNDN3Nm5uZDZxdXd1N2dDZC96NU5iUjI2RVAxV0tNV043c2pJaUtpVWFFM3pFVW81Ujc3OVZZMXRPRjBReXRNWmdzdW5qb0Jyeng2TytiUHlJYk43c0JIdXc0QmNNMjRmdjNQZCtES2k2ZU1TTnZQSit6NUl5SWlvcUQxVHFJQU1PUkx5ZlNYRUtNQkFLUW54K0t1RzY0UXl1OTg3SFdvVlFxODlLZlZTSXpWQ09XdmZiUVhXN1lWb3JLdUdiOVp0UmdhdFFJUDMva1RxSlZ5ZlB6dG9XRnUvZm1ENFkrSWlJaUNvbExJTURreldUZzJCdGdSWmVIc1BNejBNN2xsWW5xaThQbjJhK2I3WFFUN3VhMWZJeU01VGpqdTNWcXVWMGVYQVVYSHE0UzFGVC9ZV1lJdDJ3cUZ6eGFySGV0V0w0V3UyNGhkUldWKzJ6M1dNZndSRVJHUlZ6K2VmeUZ1dlhvT3VneG1kQnZOeUV5SlEyeVVHb0JyK1pRenJaMStyNStlazQ1ckZrd1A2cnNXemM3emUzN1RPOStnSURjRGdDdm94VVNxaFhQclZpL0Y3cElLN0MwNWlTVnpwdUxkcjR2dzNvNkRTRTJJaGtna2dnakE0WW82dlB0MUVVd1dLeFJ5R2VCamxuSTRZUGdqSWlJaXI4cHJtcENXR09QMTNCZUZwYkRaSFg2dnQxaHRQdmYxSGF6MDVEaWhwL0J2YjN5RkNKVWNhNjVmZ0dpTkNrdm01R1BKbkh5aDdvMUxMc0tOU3k3eWVhOHVnd2xiUHo4UWtuYU5SZ3gvUkVSRTVGVmxYVE4wM1NaRVJTaUZNbDIzQ1R1THlyRHhyUjBCcjkvMHprNXNlbWRueU5yenI4LzI0NmVMWjZHNHJBYWRlaU4ySERpQkpYUHlNWDk2TmpKUzRoQVZvWVJTTG9OVUlvRy9WVzcyRko4TVdadEdJOUhsdi96TGNJL1hKQ0lpb2lGMnR1djgrZEo3S3grN3VRMmIrVE95c2Jja2NIZ1RpWG9XaU81NTdkdTdXTFFUQTdlQk8xdE9KL3lHelBQUnJoZC94NTQvSWlJaUNteWtRMSt2WUlJZjRHcXYzZW5FOE05SlB2OXhuVDhpSWlLaU1NTHdSMFJFUkJSR0dQNklpSWlJd2dqREh4RVJFVkVZWWZnaklpSWlDaU1NZjBSRVJFUmhoT0dQaUlpSUtJd3cvQkg5LyszY29RRUFNQXpEc1ArLzNnT0ZJNjJsRTRLTUFuRFF6NE5uWmxzbkZuOEFBQ0hpRHdBZ1JQd0JBSVNJUHdDQUVQRUhBQkFpL2dBQVFzUWZBRUNJK0FNQUNCRi9BQUFoNGc4QUlFVDhBUUNFaUQ4QWdCRHhCd0FRSXY0QUFFTEVId0JBaVBnREFBZ1Jmd0FBSWVJUEFDQkUvQUVBaElnL0FJQVE4UWNBRUNMK0FBQkN4QjhBUUlqNEF3QUlFWDhBQUNIaUR3QWdSUHdCQUlTSVB3Q0FFUEVIQUJBaS9nQUFRc1FmQUVDSStBTUFDQkYvQUFBaDRnOEFJRVQ4QVFDRWlEOEFnQkR4QndBUUl2NEFBRUxFSHdCQWlQZ0RBQWdSZndBQUllSVBBQ0JFL0FFQWhJZy9BSUNRQnlwRUE4cEdsQnk1QUFBQUFFbEZUa1N1UW1DQyIsCgkiVGhlbWUiIDogIiIsCgkiVHlwZSIgOiAibWluZF9mcmVlIiwKCSJVc2VySWQiIDogIjEzMDEwNDA4MTMiLAoJIlZlcnNpb24iIDogIjE3Igp9Cg=="/>
    </extobj>
  </extobjs>
</s:customData>
</file>

<file path=customXml/itemProps4.xml><?xml version="1.0" encoding="utf-8"?>
<ds:datastoreItem xmlns:ds="http://schemas.openxmlformats.org/officeDocument/2006/customXml" ds:itemID="s:customData">
  <ds:schemaRefs>
    <ds:schemaRef ds:uri="http://www.wps.cn/officeDocument/2013/wpsCustomData"/>
  </ds:schemaRefs>
</ds:datastoreItem>
</file>

<file path=docProps/app.xml><?xml version="1.0" encoding="utf-8"?>
<Properties xmlns="http://schemas.openxmlformats.org/officeDocument/2006/extended-properties" xmlns:vt="http://schemas.openxmlformats.org/officeDocument/2006/docPropsVTypes">
  <TotalTime>0</TotalTime>
  <Words>8602</Words>
  <Application>WPS 演示</Application>
  <PresentationFormat>宽屏</PresentationFormat>
  <Paragraphs>159</Paragraphs>
  <Slides>13</Slides>
  <Notes>0</Notes>
  <HiddenSlides>0</HiddenSlides>
  <MMClips>0</MMClips>
  <ScaleCrop>false</ScaleCrop>
  <HeadingPairs>
    <vt:vector size="6" baseType="variant">
      <vt:variant>
        <vt:lpstr>已用的字体</vt:lpstr>
      </vt:variant>
      <vt:variant>
        <vt:i4>13</vt:i4>
      </vt:variant>
      <vt:variant>
        <vt:lpstr>主题</vt:lpstr>
      </vt:variant>
      <vt:variant>
        <vt:i4>1</vt:i4>
      </vt:variant>
      <vt:variant>
        <vt:lpstr>幻灯片标题</vt:lpstr>
      </vt:variant>
      <vt:variant>
        <vt:i4>13</vt:i4>
      </vt:variant>
    </vt:vector>
  </HeadingPairs>
  <TitlesOfParts>
    <vt:vector size="27" baseType="lpstr">
      <vt:lpstr>Arial</vt:lpstr>
      <vt:lpstr>宋体</vt:lpstr>
      <vt:lpstr>Wingdings</vt:lpstr>
      <vt:lpstr>FuturaBookC</vt:lpstr>
      <vt:lpstr>微软雅黑</vt:lpstr>
      <vt:lpstr>华文新魏</vt:lpstr>
      <vt:lpstr>华文中宋</vt:lpstr>
      <vt:lpstr>High Tower Text</vt:lpstr>
      <vt:lpstr>Arial</vt:lpstr>
      <vt:lpstr>等线</vt:lpstr>
      <vt:lpstr>Arial Unicode MS</vt:lpstr>
      <vt:lpstr>等线 Light</vt:lpstr>
      <vt:lpstr>Calibri</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Windows 用户</dc:creator>
  <cp:lastModifiedBy>ㅤ</cp:lastModifiedBy>
  <cp:revision>36</cp:revision>
  <dcterms:created xsi:type="dcterms:W3CDTF">2019-05-08T04:58:00Z</dcterms:created>
  <dcterms:modified xsi:type="dcterms:W3CDTF">2026-05-17T20:29:08Z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2052-12.1.0.26373</vt:lpwstr>
  </property>
  <property fmtid="{D5CDD505-2E9C-101B-9397-08002B2CF9AE}" pid="3" name="KSOTemplateUUID">
    <vt:lpwstr>v1.0_mb_R2+BWJYeqQjA4ZAmFfs2EA==</vt:lpwstr>
  </property>
  <property fmtid="{D5CDD505-2E9C-101B-9397-08002B2CF9AE}" pid="4" name="ICV">
    <vt:lpwstr>AED4FF7C4F9544F68FB4835C810C1631_11</vt:lpwstr>
  </property>
</Properties>
</file>