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notesMasterIdLst>
    <p:notesMasterId r:id="rId24"/>
  </p:notesMasterIdLst>
  <p:sldIdLst>
    <p:sldId id="256" r:id="rId2"/>
    <p:sldId id="258" r:id="rId3"/>
    <p:sldId id="264" r:id="rId4"/>
    <p:sldId id="338" r:id="rId5"/>
    <p:sldId id="348" r:id="rId6"/>
    <p:sldId id="350" r:id="rId7"/>
    <p:sldId id="269" r:id="rId8"/>
    <p:sldId id="270" r:id="rId9"/>
    <p:sldId id="271" r:id="rId10"/>
    <p:sldId id="272" r:id="rId11"/>
    <p:sldId id="345" r:id="rId12"/>
    <p:sldId id="273" r:id="rId13"/>
    <p:sldId id="275" r:id="rId14"/>
    <p:sldId id="351" r:id="rId15"/>
    <p:sldId id="352" r:id="rId16"/>
    <p:sldId id="355" r:id="rId17"/>
    <p:sldId id="277" r:id="rId18"/>
    <p:sldId id="353" r:id="rId19"/>
    <p:sldId id="354" r:id="rId20"/>
    <p:sldId id="278" r:id="rId21"/>
    <p:sldId id="291" r:id="rId22"/>
    <p:sldId id="292" r:id="rId23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5509FB-BA91-404F-94CB-C9221A92D679}" type="datetimeFigureOut">
              <a:rPr lang="en-US" smtClean="0"/>
              <a:t>10/23/2019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5811D9-5669-E145-82F8-CC957548AE1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055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1435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>
              <a:buFont typeface="Arial" panose="020B0604020202020204" pitchFamily="34" charset="0"/>
              <a:buNone/>
            </a:pPr>
            <a:endParaRPr lang="nl-NL" b="0" baseline="0" dirty="0" smtClean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312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5811D9-5669-E145-82F8-CC957548AE11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27567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>
              <a:buFont typeface="Arial" panose="020B0604020202020204" pitchFamily="34" charset="0"/>
              <a:buNone/>
            </a:pPr>
            <a:endParaRPr lang="nl-NL" b="0" baseline="0" dirty="0" smtClean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312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>
              <a:buFont typeface="Arial" panose="020B0604020202020204" pitchFamily="34" charset="0"/>
              <a:buNone/>
            </a:pPr>
            <a:endParaRPr lang="nl-NL" b="0" baseline="0" dirty="0" smtClean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312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+mj-lt"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430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10/23/2019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2505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10/23/2019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3601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10/23/2019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312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10/23/2019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506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10/23/2019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71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10/23/2019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7003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10/23/2019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1491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10/23/2019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747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10/23/2019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206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10/23/2019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6920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10/23/2019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04192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10/23/2019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72063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10/23/2019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995557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10/23/2019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29846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10/23/2019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34417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10/23/2019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7256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E38E4D-051A-41E1-86A4-E56916468FD0}" type="datetimeFigureOut">
              <a:rPr lang="en-US" smtClean="0"/>
              <a:t>10/23/2019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9853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645514" y="2839830"/>
            <a:ext cx="8066830" cy="933450"/>
          </a:xfrm>
        </p:spPr>
        <p:txBody>
          <a:bodyPr>
            <a:normAutofit/>
          </a:bodyPr>
          <a:lstStyle/>
          <a:p>
            <a:r>
              <a:rPr lang="en-US" sz="4000" dirty="0" smtClean="0"/>
              <a:t>Team Cohesion</a:t>
            </a:r>
            <a:endParaRPr lang="en-US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970829" y="4041530"/>
            <a:ext cx="8066829" cy="1164548"/>
          </a:xfrm>
        </p:spPr>
        <p:txBody>
          <a:bodyPr>
            <a:normAutofit/>
          </a:bodyPr>
          <a:lstStyle/>
          <a:p>
            <a:r>
              <a:rPr lang="en-US" sz="2400" dirty="0" smtClean="0"/>
              <a:t>Sport Psychology</a:t>
            </a:r>
          </a:p>
          <a:p>
            <a:r>
              <a:rPr lang="en-US" sz="2400" dirty="0" smtClean="0"/>
              <a:t>SHSS5079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359415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518"/>
            <a:ext cx="8229600" cy="1143000"/>
          </a:xfrm>
        </p:spPr>
        <p:txBody>
          <a:bodyPr>
            <a:noAutofit/>
          </a:bodyPr>
          <a:lstStyle/>
          <a:p>
            <a: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Task:</a:t>
            </a:r>
            <a:b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59077"/>
            <a:ext cx="8229600" cy="384733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en-US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</a:t>
            </a:r>
            <a:r>
              <a:rPr lang="en-US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makes </a:t>
            </a:r>
            <a:r>
              <a:rPr lang="en-US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 outstanding </a:t>
            </a:r>
            <a:r>
              <a:rPr lang="en-US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team</a:t>
            </a:r>
            <a:r>
              <a:rPr lang="en-US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endParaRPr lang="nl-NL" sz="24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</a:t>
            </a:r>
            <a:r>
              <a:rPr lang="en-GB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Provide</a:t>
            </a: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 list of characteristics of teams </a:t>
            </a:r>
            <a:r>
              <a:rPr lang="nl-NL" sz="2400" b="1" dirty="0" err="1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that</a:t>
            </a: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function</a:t>
            </a: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very</a:t>
            </a: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well.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How would you measure the functioning of a team?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endParaRPr lang="nl-NL" sz="2400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endParaRPr lang="nl-NL" sz="1200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endParaRPr lang="nl-NL" sz="12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707198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7384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0857" y="5664070"/>
            <a:ext cx="7772400" cy="431138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  <a:t>Is cohesion important?</a:t>
            </a:r>
            <a:b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b="1" dirty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b="1" dirty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b="1" dirty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b="1" dirty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b="1" dirty="0" smtClean="0">
                <a:solidFill>
                  <a:schemeClr val="tx1"/>
                </a:solidFill>
                <a:latin typeface="Arial"/>
                <a:cs typeface="Arial"/>
              </a:rPr>
              <a:t/>
            </a:r>
            <a:br>
              <a:rPr lang="en-US" b="1" dirty="0" smtClean="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US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Examples </a:t>
            </a:r>
            <a:r>
              <a:rPr lang="en-US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 successful teams / with or without social </a:t>
            </a:r>
            <a:r>
              <a:rPr lang="en-US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cohesion?</a:t>
            </a:r>
            <a:r>
              <a:rPr lang="en-US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>
                <a:solidFill>
                  <a:srgbClr val="FFFF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>
                <a:solidFill>
                  <a:srgbClr val="FFFF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</a:br>
            <a:endParaRPr lang="en-US" b="1" dirty="0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49606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Generally linked </a:t>
            </a:r>
            <a:r>
              <a:rPr lang="en-US" dirty="0" smtClean="0"/>
              <a:t>to </a:t>
            </a:r>
            <a:r>
              <a:rPr lang="en-US" dirty="0" smtClean="0"/>
              <a:t>success in competition</a:t>
            </a:r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3197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Importance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   Cohesion historically, has been identified as the most important small-group </a:t>
            </a:r>
            <a:r>
              <a:rPr lang="en-US" sz="3600" dirty="0" smtClean="0"/>
              <a:t>variable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553943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931863" y="602456"/>
            <a:ext cx="8212137" cy="1509713"/>
          </a:xfrm>
        </p:spPr>
        <p:txBody>
          <a:bodyPr/>
          <a:lstStyle/>
          <a:p>
            <a:r>
              <a:rPr lang="en-US" dirty="0" smtClean="0">
                <a:cs typeface="Times New Roman" charset="0"/>
              </a:rPr>
              <a:t>Re-cap: Definition </a:t>
            </a:r>
            <a:r>
              <a:rPr lang="en-US" dirty="0">
                <a:cs typeface="Times New Roman" charset="0"/>
              </a:rPr>
              <a:t>of Group </a:t>
            </a:r>
            <a:r>
              <a:rPr lang="en-US" dirty="0" smtClean="0">
                <a:cs typeface="Times New Roman" charset="0"/>
              </a:rPr>
              <a:t/>
            </a:r>
            <a:br>
              <a:rPr lang="en-US" dirty="0" smtClean="0">
                <a:cs typeface="Times New Roman" charset="0"/>
              </a:rPr>
            </a:br>
            <a:r>
              <a:rPr lang="en-US" dirty="0" smtClean="0">
                <a:cs typeface="Times New Roman" charset="0"/>
              </a:rPr>
              <a:t>Cohesion</a:t>
            </a:r>
            <a:endParaRPr lang="en-US" dirty="0">
              <a:cs typeface="Times New Roman" charset="0"/>
            </a:endParaRPr>
          </a:p>
        </p:txBody>
      </p:sp>
      <p:sp>
        <p:nvSpPr>
          <p:cNvPr id="69635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1961969"/>
            <a:ext cx="7661275" cy="4876800"/>
          </a:xfrm>
        </p:spPr>
        <p:txBody>
          <a:bodyPr/>
          <a:lstStyle/>
          <a:p>
            <a:r>
              <a:rPr lang="en-US" sz="2800" dirty="0"/>
              <a:t>Carron, Brawley, and </a:t>
            </a:r>
            <a:r>
              <a:rPr lang="en-US" sz="2800" dirty="0" err="1"/>
              <a:t>Widmeyer</a:t>
            </a:r>
            <a:r>
              <a:rPr lang="en-US" sz="2800" dirty="0"/>
              <a:t> (1998) defined cohesion as </a:t>
            </a:r>
            <a:r>
              <a:rPr lang="ja-JP" altLang="en-US" sz="2800" dirty="0">
                <a:latin typeface="Arial"/>
              </a:rPr>
              <a:t>“</a:t>
            </a:r>
            <a:r>
              <a:rPr lang="en-US" sz="2800" dirty="0"/>
              <a:t>a dynamic process that is reflected in the tendency of a group to stick together and remain united in the pursuit of its instrumental objectives and/or for the satisfaction of member needs</a:t>
            </a:r>
            <a:r>
              <a:rPr lang="ja-JP" altLang="en-US" sz="2800" dirty="0">
                <a:latin typeface="Arial"/>
              </a:rPr>
              <a:t>”</a:t>
            </a:r>
            <a:r>
              <a:rPr 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65626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7557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Characteristics of cohesion</a:t>
            </a: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Inhaltsplatzhalter 3"/>
          <p:cNvSpPr>
            <a:spLocks noGrp="1"/>
          </p:cNvSpPr>
          <p:nvPr>
            <p:ph idx="1"/>
          </p:nvPr>
        </p:nvSpPr>
        <p:spPr>
          <a:xfrm>
            <a:off x="457200" y="1347048"/>
            <a:ext cx="8229600" cy="333265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Multidimensional: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reasons 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stick together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differ</a:t>
            </a:r>
            <a:endParaRPr lang="nl-NL" sz="2200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Dynamic construct: 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eam cohesion-performance 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link with temporal proximity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Instrumental: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groups stick together for a </a:t>
            </a:r>
            <a:r>
              <a:rPr lang="nl-NL" sz="2200" dirty="0" err="1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purpose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</a:t>
            </a:r>
            <a:r>
              <a:rPr lang="nl-NL" sz="2200" dirty="0" err="1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must have a purpose for its actions</a:t>
            </a:r>
            <a:endParaRPr lang="nl-NL" sz="22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Affective: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all groups provide a context for the development of social relationships – good/bad</a:t>
            </a:r>
          </a:p>
          <a:p>
            <a:pPr marL="457200" lvl="1" indent="0">
              <a:lnSpc>
                <a:spcPct val="110000"/>
              </a:lnSpc>
              <a:buNone/>
            </a:pPr>
            <a:endParaRPr lang="en-GB" sz="2000" b="1" dirty="0">
              <a:solidFill>
                <a:srgbClr val="031D3E"/>
              </a:solidFill>
              <a:latin typeface="+mj-lt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878402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feld 5"/>
          <p:cNvSpPr txBox="1"/>
          <p:nvPr/>
        </p:nvSpPr>
        <p:spPr>
          <a:xfrm>
            <a:off x="6024484" y="5617029"/>
            <a:ext cx="26623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 smtClean="0">
                <a:solidFill>
                  <a:srgbClr val="031D3E"/>
                </a:solidFill>
                <a:latin typeface="+mj-lt"/>
              </a:rPr>
              <a:t>Carron &amp; </a:t>
            </a:r>
            <a:r>
              <a:rPr lang="nl-NL" dirty="0" err="1" smtClean="0">
                <a:solidFill>
                  <a:srgbClr val="031D3E"/>
                </a:solidFill>
                <a:latin typeface="+mj-lt"/>
              </a:rPr>
              <a:t>Eys</a:t>
            </a:r>
            <a:r>
              <a:rPr lang="nl-NL" dirty="0">
                <a:solidFill>
                  <a:srgbClr val="031D3E"/>
                </a:solidFill>
                <a:latin typeface="+mj-lt"/>
              </a:rPr>
              <a:t> </a:t>
            </a:r>
            <a:r>
              <a:rPr lang="nl-NL" dirty="0" smtClean="0">
                <a:solidFill>
                  <a:srgbClr val="031D3E"/>
                </a:solidFill>
                <a:latin typeface="+mj-lt"/>
              </a:rPr>
              <a:t>(2012)</a:t>
            </a:r>
            <a:endParaRPr lang="en-GB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91114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7392" y="2524647"/>
            <a:ext cx="7772400" cy="887573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000000"/>
                </a:solidFill>
                <a:latin typeface="+mn-lt"/>
                <a:cs typeface="Arial"/>
              </a:rPr>
              <a:t>Conceptual framework of cohesion</a:t>
            </a:r>
            <a:endParaRPr lang="en-US" dirty="0">
              <a:solidFill>
                <a:srgbClr val="000000"/>
              </a:solidFill>
              <a:latin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88912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704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Why stick together?</a:t>
            </a:r>
            <a:endParaRPr lang="en-US" sz="3600" b="1" dirty="0">
              <a:solidFill>
                <a:srgbClr val="031D3E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Inhaltsplatzhalter 3"/>
          <p:cNvSpPr>
            <a:spLocks noGrp="1"/>
          </p:cNvSpPr>
          <p:nvPr>
            <p:ph idx="1"/>
          </p:nvPr>
        </p:nvSpPr>
        <p:spPr>
          <a:xfrm>
            <a:off x="457200" y="1350042"/>
            <a:ext cx="8229600" cy="5152429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Group integration: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err="1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nl-NL" sz="2400" dirty="0" err="1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ndividual’s</a:t>
            </a:r>
            <a:r>
              <a:rPr lang="nl-NL" sz="24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 perceptions about the closeness, similarity, and bonding of the group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Unification of the group</a:t>
            </a:r>
          </a:p>
          <a:p>
            <a:pPr marL="0" lvl="0" indent="0">
              <a:buNone/>
            </a:pPr>
            <a:endParaRPr lang="nl-NL" sz="2400" b="1" dirty="0" smtClean="0">
              <a:solidFill>
                <a:srgbClr val="031D3E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Individual attractions to the group: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Individual’s perceptions about personal motivations acting to attract and retain him/her in the group</a:t>
            </a:r>
          </a:p>
          <a:p>
            <a:pPr marL="0" indent="0">
              <a:lnSpc>
                <a:spcPct val="170000"/>
              </a:lnSpc>
              <a:buNone/>
            </a:pPr>
            <a:endParaRPr lang="nl-NL" sz="10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extfeld 2"/>
          <p:cNvSpPr txBox="1"/>
          <p:nvPr/>
        </p:nvSpPr>
        <p:spPr>
          <a:xfrm>
            <a:off x="6483927" y="5617029"/>
            <a:ext cx="23382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1600" dirty="0" smtClean="0">
                <a:solidFill>
                  <a:srgbClr val="031D3E"/>
                </a:solidFill>
              </a:rPr>
              <a:t>Carron et al. (1985)</a:t>
            </a:r>
            <a:endParaRPr lang="en-GB" sz="1600" dirty="0">
              <a:solidFill>
                <a:srgbClr val="031D3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445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690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Why stick together?</a:t>
            </a: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Inhaltsplatzhalter 3"/>
          <p:cNvSpPr>
            <a:spLocks noGrp="1"/>
          </p:cNvSpPr>
          <p:nvPr>
            <p:ph idx="1"/>
          </p:nvPr>
        </p:nvSpPr>
        <p:spPr>
          <a:xfrm>
            <a:off x="457200" y="1350043"/>
            <a:ext cx="8229600" cy="3863226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Task orientation: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general orientation or motivation towards the group’s instrumental objectives </a:t>
            </a:r>
          </a:p>
          <a:p>
            <a:pPr marL="0" lvl="0" indent="0">
              <a:buNone/>
            </a:pPr>
            <a:endParaRPr lang="nl-NL" sz="2400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Social orientation: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general orientation or motivation towards developing and maintaining social relationships and activities within the group</a:t>
            </a:r>
          </a:p>
          <a:p>
            <a:pPr marL="0" indent="0">
              <a:lnSpc>
                <a:spcPct val="170000"/>
              </a:lnSpc>
              <a:buNone/>
            </a:pPr>
            <a:endParaRPr lang="nl-NL" sz="10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feld 5"/>
          <p:cNvSpPr txBox="1"/>
          <p:nvPr/>
        </p:nvSpPr>
        <p:spPr>
          <a:xfrm>
            <a:off x="6483927" y="5617029"/>
            <a:ext cx="18050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1600" dirty="0" smtClean="0">
                <a:solidFill>
                  <a:srgbClr val="031D3E"/>
                </a:solidFill>
                <a:latin typeface="+mj-lt"/>
              </a:rPr>
              <a:t>Carron et al 1985</a:t>
            </a:r>
            <a:endParaRPr lang="en-GB" sz="16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29589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484094"/>
            <a:ext cx="7556313" cy="56420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 smtClean="0">
                <a:solidFill>
                  <a:srgbClr val="000000"/>
                </a:solidFill>
              </a:rPr>
              <a:t>Individual </a:t>
            </a:r>
            <a:r>
              <a:rPr lang="en-US" b="1" dirty="0">
                <a:solidFill>
                  <a:srgbClr val="000000"/>
                </a:solidFill>
              </a:rPr>
              <a:t>attractions to the group (task) ATG-</a:t>
            </a:r>
            <a:r>
              <a:rPr lang="en-US" b="1" dirty="0" smtClean="0">
                <a:solidFill>
                  <a:srgbClr val="000000"/>
                </a:solidFill>
              </a:rPr>
              <a:t>T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Attractiveness of team’s task, productivity and goals for the individual personally.</a:t>
            </a: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Individual attractions to the group (social) ATG-</a:t>
            </a:r>
            <a:r>
              <a:rPr lang="en-US" b="1" dirty="0" smtClean="0">
                <a:solidFill>
                  <a:srgbClr val="000000"/>
                </a:solidFill>
              </a:rPr>
              <a:t>S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Feelings about his or her personal acceptance, and social interaction with the team. </a:t>
            </a: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Group integration (task) GI-</a:t>
            </a:r>
            <a:r>
              <a:rPr lang="en-US" b="1" dirty="0" smtClean="0">
                <a:solidFill>
                  <a:srgbClr val="000000"/>
                </a:solidFill>
              </a:rPr>
              <a:t>T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Individuals perceptions of similarity, closeness and bonding within the team as a whole around the task.</a:t>
            </a: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Group integration (social) GI-</a:t>
            </a:r>
            <a:r>
              <a:rPr lang="en-US" b="1" dirty="0" smtClean="0">
                <a:solidFill>
                  <a:srgbClr val="000000"/>
                </a:solidFill>
              </a:rPr>
              <a:t>S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Individuals </a:t>
            </a:r>
            <a:r>
              <a:rPr lang="en-US" dirty="0">
                <a:solidFill>
                  <a:srgbClr val="000000"/>
                </a:solidFill>
              </a:rPr>
              <a:t>perceptions of </a:t>
            </a:r>
            <a:r>
              <a:rPr lang="en-US" dirty="0" smtClean="0">
                <a:solidFill>
                  <a:srgbClr val="000000"/>
                </a:solidFill>
              </a:rPr>
              <a:t>similarity</a:t>
            </a:r>
            <a:r>
              <a:rPr lang="en-US" dirty="0">
                <a:solidFill>
                  <a:srgbClr val="000000"/>
                </a:solidFill>
              </a:rPr>
              <a:t>, closeness and bonding within the </a:t>
            </a:r>
            <a:r>
              <a:rPr lang="en-US" dirty="0" smtClean="0">
                <a:solidFill>
                  <a:srgbClr val="000000"/>
                </a:solidFill>
              </a:rPr>
              <a:t>entire group as a social unit.</a:t>
            </a:r>
            <a:endParaRPr lang="en-US" dirty="0">
              <a:solidFill>
                <a:srgbClr val="000000"/>
              </a:solidFill>
            </a:endParaRP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55547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3476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</a:rPr>
              <a:t>Conceptual framework cohesion</a:t>
            </a:r>
            <a:endParaRPr lang="en-US" sz="3600" b="1" dirty="0">
              <a:solidFill>
                <a:srgbClr val="031D3E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650" y="1211284"/>
            <a:ext cx="8712700" cy="5199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5247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0172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031D3E"/>
                </a:solidFill>
              </a:rPr>
              <a:t>Measurement …</a:t>
            </a:r>
            <a:endParaRPr lang="en-US" sz="3200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9945"/>
            <a:ext cx="8077200" cy="3388706"/>
          </a:xfrm>
        </p:spPr>
        <p:txBody>
          <a:bodyPr wrap="square">
            <a:noAutofit/>
          </a:bodyPr>
          <a:lstStyle/>
          <a:p>
            <a:pPr lvl="1">
              <a:lnSpc>
                <a:spcPct val="150000"/>
              </a:lnSpc>
              <a:spcBef>
                <a:spcPts val="0"/>
              </a:spcBef>
            </a:pPr>
            <a:endParaRPr lang="en-US" sz="10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200000"/>
              </a:lnSpc>
              <a:spcBef>
                <a:spcPts val="0"/>
              </a:spcBef>
            </a:pPr>
            <a:endParaRPr lang="en-US" sz="26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6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 marL="457200" lvl="1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000" dirty="0" smtClean="0">
              <a:solidFill>
                <a:srgbClr val="031D3E"/>
              </a:solidFill>
              <a:latin typeface="Arial"/>
              <a:cs typeface="Arial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737" t="21287" r="25526" b="31696"/>
          <a:stretch/>
        </p:blipFill>
        <p:spPr bwMode="auto">
          <a:xfrm>
            <a:off x="1040535" y="1380725"/>
            <a:ext cx="7070419" cy="53831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9691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5300" y="240323"/>
            <a:ext cx="8382000" cy="1143000"/>
          </a:xfrm>
        </p:spPr>
        <p:txBody>
          <a:bodyPr/>
          <a:lstStyle/>
          <a:p>
            <a:pPr marL="0" indent="0">
              <a:buNone/>
            </a:pPr>
            <a:r>
              <a:rPr lang="en-US" sz="4400" dirty="0">
                <a:cs typeface="Times New Roman" charset="0"/>
              </a:rPr>
              <a:t>Cohesion </a:t>
            </a:r>
            <a:endParaRPr lang="en-US" sz="4400" dirty="0"/>
          </a:p>
          <a:p>
            <a:pPr lvl="1">
              <a:buFont typeface="Wingdings" charset="0"/>
              <a:buNone/>
            </a:pPr>
            <a:endParaRPr lang="en-US" sz="3200" dirty="0">
              <a:cs typeface="Times New Roman" charset="0"/>
            </a:endParaRPr>
          </a:p>
        </p:txBody>
      </p:sp>
      <p:sp>
        <p:nvSpPr>
          <p:cNvPr id="32793" name="Rectangle 25"/>
          <p:cNvSpPr>
            <a:spLocks noChangeArrowheads="1"/>
          </p:cNvSpPr>
          <p:nvPr/>
        </p:nvSpPr>
        <p:spPr bwMode="auto">
          <a:xfrm>
            <a:off x="401515" y="1099039"/>
            <a:ext cx="8382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 smtClean="0"/>
              <a:t>Carron’s </a:t>
            </a:r>
            <a:r>
              <a:rPr lang="en-US" sz="3200" dirty="0"/>
              <a:t>general conceptual model of cohesion offered four general antecedents of cohesion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 smtClean="0"/>
              <a:t>1. Environmental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/>
              <a:t>R</a:t>
            </a:r>
            <a:r>
              <a:rPr lang="en-US" sz="3200" dirty="0" smtClean="0"/>
              <a:t>elated </a:t>
            </a:r>
            <a:r>
              <a:rPr lang="en-US" sz="3200" dirty="0"/>
              <a:t>to the group's resistance to disruption and also the group size. 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 smtClean="0"/>
              <a:t>2. Personal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/>
              <a:t>S</a:t>
            </a:r>
            <a:r>
              <a:rPr lang="en-US" sz="3200" dirty="0" smtClean="0"/>
              <a:t>acrifice </a:t>
            </a:r>
            <a:r>
              <a:rPr lang="en-US" sz="3200" dirty="0" err="1" smtClean="0"/>
              <a:t>behaviour</a:t>
            </a:r>
            <a:r>
              <a:rPr lang="en-US" sz="3200" dirty="0"/>
              <a:t>,</a:t>
            </a:r>
            <a:r>
              <a:rPr lang="en-US" sz="3200" dirty="0" smtClean="0"/>
              <a:t> </a:t>
            </a:r>
            <a:r>
              <a:rPr lang="en-US" sz="3200" dirty="0"/>
              <a:t>work output, self-</a:t>
            </a:r>
            <a:r>
              <a:rPr lang="en-US" sz="3200" dirty="0" smtClean="0"/>
              <a:t>handicapping (excuse making) </a:t>
            </a:r>
            <a:r>
              <a:rPr lang="en-US" sz="3200" dirty="0"/>
              <a:t>and </a:t>
            </a:r>
            <a:r>
              <a:rPr lang="en-US" sz="3200" dirty="0" smtClean="0"/>
              <a:t>mood (CG – enhanced mood).</a:t>
            </a:r>
            <a:endParaRPr lang="en-US" sz="3200" dirty="0"/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endParaRPr lang="en-US" sz="3200" dirty="0"/>
          </a:p>
          <a:p>
            <a:pPr marL="982663" lvl="1" indent="-533400">
              <a:spcBef>
                <a:spcPct val="20000"/>
              </a:spcBef>
              <a:buClr>
                <a:schemeClr val="hlink"/>
              </a:buClr>
              <a:buSzPct val="65000"/>
              <a:buFont typeface="Wingdings" charset="0"/>
              <a:buNone/>
            </a:pPr>
            <a:endParaRPr lang="en-US" sz="2400" dirty="0"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2124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750276" y="1650636"/>
            <a:ext cx="6347714" cy="3880773"/>
          </a:xfrm>
        </p:spPr>
        <p:txBody>
          <a:bodyPr/>
          <a:lstStyle/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 smtClean="0"/>
              <a:t>3. Leadership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/>
              <a:t>L</a:t>
            </a:r>
            <a:r>
              <a:rPr lang="en-US" sz="2800" dirty="0" smtClean="0"/>
              <a:t>eader's </a:t>
            </a:r>
            <a:r>
              <a:rPr lang="en-US" sz="2800" dirty="0" err="1"/>
              <a:t>behaviour</a:t>
            </a:r>
            <a:r>
              <a:rPr lang="en-US" sz="2800" dirty="0"/>
              <a:t> and decision </a:t>
            </a:r>
            <a:r>
              <a:rPr lang="en-US" sz="2800" dirty="0" smtClean="0"/>
              <a:t>style (training / instruction / social support). 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endParaRPr lang="en-US" sz="2800" dirty="0"/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 smtClean="0"/>
              <a:t>4. Team Factors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/>
              <a:t>G</a:t>
            </a:r>
            <a:r>
              <a:rPr lang="en-US" sz="2800" dirty="0" smtClean="0"/>
              <a:t>roup </a:t>
            </a:r>
            <a:r>
              <a:rPr lang="en-US" sz="2800" dirty="0"/>
              <a:t>norms and </a:t>
            </a:r>
            <a:r>
              <a:rPr lang="en-US" sz="2800" dirty="0" smtClean="0"/>
              <a:t>roles (clearly defined – </a:t>
            </a:r>
            <a:r>
              <a:rPr lang="en-US" sz="2800" dirty="0" err="1" smtClean="0"/>
              <a:t>inc</a:t>
            </a:r>
            <a:r>
              <a:rPr lang="en-US" sz="2800" dirty="0" smtClean="0"/>
              <a:t> GC)</a:t>
            </a:r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36998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380392"/>
            <a:ext cx="6347714" cy="5257800"/>
          </a:xfrm>
        </p:spPr>
        <p:txBody>
          <a:bodyPr/>
          <a:lstStyle/>
          <a:p>
            <a:r>
              <a:rPr lang="en-GB" dirty="0" smtClean="0"/>
              <a:t>You are a new coach who has inherited a university sports team (of your choice)…Last year, there was a great deal of unrest, in-fighting and lack of trust and communication between team members.</a:t>
            </a:r>
          </a:p>
          <a:p>
            <a:r>
              <a:rPr lang="en-GB" dirty="0" smtClean="0"/>
              <a:t>Using the information that we have just covered:</a:t>
            </a:r>
          </a:p>
          <a:p>
            <a:pPr lvl="1"/>
            <a:r>
              <a:rPr lang="en-GB" dirty="0" smtClean="0"/>
              <a:t>Discuss what you would do before and during the season to build task and social cohesion.</a:t>
            </a:r>
          </a:p>
          <a:p>
            <a:pPr lvl="1"/>
            <a:r>
              <a:rPr lang="en-GB" dirty="0" smtClean="0"/>
              <a:t>Identify how you would establish team values in your team.</a:t>
            </a:r>
          </a:p>
          <a:p>
            <a:pPr lvl="1"/>
            <a:r>
              <a:rPr lang="en-GB" dirty="0" smtClean="0"/>
              <a:t>Link to theory / research where possible.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8469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78194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031D3E"/>
                </a:solidFill>
              </a:rPr>
              <a:t>An alternative method…</a:t>
            </a:r>
            <a:r>
              <a:rPr lang="en-US" sz="3200" b="1" dirty="0" err="1" smtClean="0">
                <a:solidFill>
                  <a:srgbClr val="031D3E"/>
                </a:solidFill>
              </a:rPr>
              <a:t>Sociograms</a:t>
            </a:r>
            <a:r>
              <a:rPr lang="en-US" sz="3200" b="1" dirty="0" smtClean="0">
                <a:solidFill>
                  <a:srgbClr val="031D3E"/>
                </a:solidFill>
              </a:rPr>
              <a:t/>
            </a:r>
            <a:br>
              <a:rPr lang="en-US" sz="3200" b="1" dirty="0" smtClean="0">
                <a:solidFill>
                  <a:srgbClr val="031D3E"/>
                </a:solidFill>
              </a:rPr>
            </a:br>
            <a:endParaRPr lang="en-US" sz="3200" b="1" dirty="0">
              <a:solidFill>
                <a:srgbClr val="031D3E"/>
              </a:solidFill>
            </a:endParaRPr>
          </a:p>
        </p:txBody>
      </p:sp>
      <p:sp>
        <p:nvSpPr>
          <p:cNvPr id="7" name="Inhaltsplatzhalter 3"/>
          <p:cNvSpPr txBox="1">
            <a:spLocks/>
          </p:cNvSpPr>
          <p:nvPr/>
        </p:nvSpPr>
        <p:spPr>
          <a:xfrm>
            <a:off x="1121609" y="1558445"/>
            <a:ext cx="7412791" cy="333265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70000"/>
              </a:lnSpc>
              <a:buNone/>
            </a:pPr>
            <a:r>
              <a:rPr lang="nl-NL" sz="3400" b="1" dirty="0" smtClean="0">
                <a:solidFill>
                  <a:srgbClr val="031D3E"/>
                </a:solidFill>
                <a:latin typeface="+mj-lt"/>
              </a:rPr>
              <a:t>Sociograms:</a:t>
            </a:r>
          </a:p>
          <a:p>
            <a:pPr>
              <a:lnSpc>
                <a:spcPct val="170000"/>
              </a:lnSpc>
            </a:pPr>
            <a:r>
              <a:rPr lang="nl-NL" sz="3000" dirty="0" smtClean="0">
                <a:solidFill>
                  <a:srgbClr val="031D3E"/>
                </a:solidFill>
                <a:latin typeface="+mj-lt"/>
              </a:rPr>
              <a:t>Can detect presence/absence of cliques</a:t>
            </a:r>
          </a:p>
          <a:p>
            <a:pPr>
              <a:lnSpc>
                <a:spcPct val="170000"/>
              </a:lnSpc>
            </a:pPr>
            <a:r>
              <a:rPr lang="nl-NL" sz="3000" dirty="0" smtClean="0">
                <a:solidFill>
                  <a:srgbClr val="031D3E"/>
                </a:solidFill>
                <a:latin typeface="+mj-lt"/>
              </a:rPr>
              <a:t>Member perceptions of closeness</a:t>
            </a:r>
          </a:p>
          <a:p>
            <a:pPr>
              <a:lnSpc>
                <a:spcPct val="170000"/>
              </a:lnSpc>
            </a:pPr>
            <a:r>
              <a:rPr lang="nl-NL" sz="3000" dirty="0" smtClean="0">
                <a:solidFill>
                  <a:srgbClr val="031D3E"/>
                </a:solidFill>
                <a:latin typeface="+mj-lt"/>
              </a:rPr>
              <a:t>Friendship choices within group</a:t>
            </a:r>
          </a:p>
          <a:p>
            <a:pPr>
              <a:lnSpc>
                <a:spcPct val="170000"/>
              </a:lnSpc>
            </a:pPr>
            <a:endParaRPr lang="nl-NL" sz="3000" dirty="0" smtClean="0">
              <a:solidFill>
                <a:srgbClr val="031D3E"/>
              </a:solidFill>
              <a:latin typeface="+mj-lt"/>
            </a:endParaRPr>
          </a:p>
          <a:p>
            <a:pPr>
              <a:lnSpc>
                <a:spcPct val="170000"/>
              </a:lnSpc>
            </a:pPr>
            <a:endParaRPr lang="en-GB" sz="30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01483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 What are the barriers to team cohesion?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77622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Personality clash</a:t>
            </a:r>
          </a:p>
          <a:p>
            <a:r>
              <a:rPr lang="en-GB" dirty="0" smtClean="0"/>
              <a:t>Conflict of task or social roles among group members</a:t>
            </a:r>
          </a:p>
          <a:p>
            <a:r>
              <a:rPr lang="en-GB" dirty="0" smtClean="0"/>
              <a:t>Breakdown in communication</a:t>
            </a:r>
          </a:p>
          <a:p>
            <a:r>
              <a:rPr lang="en-GB" dirty="0" smtClean="0"/>
              <a:t>Power struggles</a:t>
            </a:r>
          </a:p>
          <a:p>
            <a:r>
              <a:rPr lang="en-GB" dirty="0" smtClean="0"/>
              <a:t>High turnover of group members</a:t>
            </a:r>
          </a:p>
          <a:p>
            <a:r>
              <a:rPr lang="en-GB" dirty="0" smtClean="0"/>
              <a:t>Disagreement on group goals and objectives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19408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108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031D3E"/>
                </a:solidFill>
              </a:rPr>
              <a:t>Other </a:t>
            </a:r>
            <a:r>
              <a:rPr lang="en-US" sz="3200" b="1" dirty="0" smtClean="0">
                <a:solidFill>
                  <a:srgbClr val="031D3E"/>
                </a:solidFill>
              </a:rPr>
              <a:t>ways to assess cohesion…</a:t>
            </a:r>
            <a:endParaRPr lang="en-US" sz="3200" b="1" dirty="0">
              <a:solidFill>
                <a:srgbClr val="031D3E"/>
              </a:solidFill>
            </a:endParaRPr>
          </a:p>
        </p:txBody>
      </p:sp>
      <p:sp>
        <p:nvSpPr>
          <p:cNvPr id="3" name="Rechteck 2"/>
          <p:cNvSpPr/>
          <p:nvPr/>
        </p:nvSpPr>
        <p:spPr>
          <a:xfrm>
            <a:off x="457200" y="1063980"/>
            <a:ext cx="7575500" cy="19133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defRPr/>
            </a:pPr>
            <a:r>
              <a:rPr lang="en-US" sz="2000" b="1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Observational analysis</a:t>
            </a:r>
            <a:r>
              <a:rPr lang="en-US" sz="20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: </a:t>
            </a:r>
            <a:r>
              <a:rPr lang="en-GB" altLang="en-US" sz="20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Observation </a:t>
            </a:r>
            <a:r>
              <a:rPr lang="en-GB" altLang="en-US" sz="2000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of behaviours of teams/players in a specific context and </a:t>
            </a:r>
            <a:r>
              <a:rPr lang="en-GB" altLang="en-US" sz="20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recording </a:t>
            </a:r>
            <a:r>
              <a:rPr lang="en-GB" altLang="en-US" sz="2000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the degree of cohesion (amount of communication, support, distance between players)</a:t>
            </a:r>
            <a:r>
              <a:rPr lang="en-GB" altLang="en-US" sz="20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</p:txBody>
      </p:sp>
      <p:sp>
        <p:nvSpPr>
          <p:cNvPr id="4" name="Rechteck 3"/>
          <p:cNvSpPr/>
          <p:nvPr/>
        </p:nvSpPr>
        <p:spPr>
          <a:xfrm>
            <a:off x="7863" y="2733474"/>
            <a:ext cx="8436713" cy="31854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algn="just">
              <a:lnSpc>
                <a:spcPct val="150000"/>
              </a:lnSpc>
              <a:defRPr/>
            </a:pPr>
            <a:endParaRPr lang="nl-NL" altLang="en-US" b="1" u="sng" dirty="0" smtClean="0">
              <a:solidFill>
                <a:srgbClr val="031D3E"/>
              </a:solidFill>
              <a:latin typeface="+mj-lt"/>
            </a:endParaRP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b="1" dirty="0" err="1" smtClean="0">
                <a:solidFill>
                  <a:srgbClr val="031D3E"/>
                </a:solidFill>
              </a:rPr>
              <a:t>Bornstein</a:t>
            </a:r>
            <a:r>
              <a:rPr lang="nl-NL" altLang="en-US" b="1" dirty="0" smtClean="0">
                <a:solidFill>
                  <a:srgbClr val="031D3E"/>
                </a:solidFill>
              </a:rPr>
              <a:t> </a:t>
            </a:r>
            <a:r>
              <a:rPr lang="nl-NL" altLang="en-US" b="1" dirty="0">
                <a:solidFill>
                  <a:srgbClr val="031D3E"/>
                </a:solidFill>
              </a:rPr>
              <a:t>&amp; Goldsmith (2008</a:t>
            </a:r>
            <a:r>
              <a:rPr lang="nl-NL" altLang="en-US" b="1" dirty="0" smtClean="0">
                <a:solidFill>
                  <a:srgbClr val="031D3E"/>
                </a:solidFill>
              </a:rPr>
              <a:t>)</a:t>
            </a: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sz="1600" b="1" dirty="0" smtClean="0">
                <a:solidFill>
                  <a:srgbClr val="031D3E"/>
                </a:solidFill>
              </a:rPr>
              <a:t>Cohesion: </a:t>
            </a:r>
            <a:r>
              <a:rPr lang="nl-NL" altLang="en-US" sz="1600" dirty="0" smtClean="0">
                <a:solidFill>
                  <a:srgbClr val="031D3E"/>
                </a:solidFill>
              </a:rPr>
              <a:t>the </a:t>
            </a:r>
            <a:r>
              <a:rPr lang="nl-NL" altLang="en-US" sz="1600" dirty="0">
                <a:solidFill>
                  <a:srgbClr val="031D3E"/>
                </a:solidFill>
              </a:rPr>
              <a:t>post-score behaviours of football players on a scale of individualistic to team-orientated </a:t>
            </a:r>
            <a:r>
              <a:rPr lang="nl-NL" altLang="en-US" sz="1600" dirty="0" smtClean="0">
                <a:solidFill>
                  <a:srgbClr val="031D3E"/>
                </a:solidFill>
              </a:rPr>
              <a:t>behaviour</a:t>
            </a:r>
          </a:p>
          <a:p>
            <a:pPr lvl="1" algn="just">
              <a:lnSpc>
                <a:spcPct val="150000"/>
              </a:lnSpc>
              <a:defRPr/>
            </a:pPr>
            <a:endParaRPr lang="nl-NL" altLang="en-US" sz="1600" dirty="0">
              <a:solidFill>
                <a:srgbClr val="031D3E"/>
              </a:solidFill>
            </a:endParaRP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b="1" dirty="0">
                <a:solidFill>
                  <a:srgbClr val="031D3E"/>
                </a:solidFill>
              </a:rPr>
              <a:t>Krause et al. (</a:t>
            </a:r>
            <a:r>
              <a:rPr lang="nl-NL" altLang="en-US" b="1" dirty="0" smtClean="0">
                <a:solidFill>
                  <a:srgbClr val="031D3E"/>
                </a:solidFill>
              </a:rPr>
              <a:t>2010)</a:t>
            </a: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sz="1600" b="1" dirty="0" smtClean="0">
                <a:solidFill>
                  <a:srgbClr val="031D3E"/>
                </a:solidFill>
              </a:rPr>
              <a:t>Cohesion: </a:t>
            </a:r>
            <a:r>
              <a:rPr lang="nl-NL" altLang="en-US" sz="1600" dirty="0" err="1" smtClean="0">
                <a:solidFill>
                  <a:srgbClr val="031D3E"/>
                </a:solidFill>
              </a:rPr>
              <a:t>behaviours</a:t>
            </a:r>
            <a:r>
              <a:rPr lang="nl-NL" altLang="en-US" sz="1600" dirty="0">
                <a:solidFill>
                  <a:srgbClr val="031D3E"/>
                </a:solidFill>
              </a:rPr>
              <a:t> </a:t>
            </a:r>
            <a:r>
              <a:rPr lang="nl-NL" altLang="en-US" sz="1600" dirty="0" err="1" smtClean="0">
                <a:solidFill>
                  <a:srgbClr val="031D3E"/>
                </a:solidFill>
              </a:rPr>
              <a:t>such</a:t>
            </a:r>
            <a:r>
              <a:rPr lang="nl-NL" altLang="en-US" sz="1600" dirty="0" smtClean="0">
                <a:solidFill>
                  <a:srgbClr val="031D3E"/>
                </a:solidFill>
              </a:rPr>
              <a:t> as </a:t>
            </a:r>
            <a:r>
              <a:rPr lang="en-GB" altLang="en-US" sz="1600" dirty="0">
                <a:solidFill>
                  <a:srgbClr val="031D3E"/>
                </a:solidFill>
              </a:rPr>
              <a:t>talking to teammates during </a:t>
            </a:r>
            <a:r>
              <a:rPr lang="en-GB" altLang="en-US" sz="1600" dirty="0" smtClean="0">
                <a:solidFill>
                  <a:srgbClr val="031D3E"/>
                </a:solidFill>
              </a:rPr>
              <a:t>games, helping </a:t>
            </a:r>
            <a:r>
              <a:rPr lang="en-GB" altLang="en-US" sz="1600" dirty="0">
                <a:solidFill>
                  <a:srgbClr val="031D3E"/>
                </a:solidFill>
              </a:rPr>
              <a:t>other teammates escape defensive pressure</a:t>
            </a:r>
          </a:p>
        </p:txBody>
      </p:sp>
    </p:spTree>
    <p:extLst>
      <p:ext uri="{BB962C8B-B14F-4D97-AF65-F5344CB8AC3E}">
        <p14:creationId xmlns:p14="http://schemas.microsoft.com/office/powerpoint/2010/main" val="2416792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690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36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Disadvantages of high levels of team cohesion</a:t>
            </a: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878402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feld 5"/>
          <p:cNvSpPr txBox="1"/>
          <p:nvPr/>
        </p:nvSpPr>
        <p:spPr>
          <a:xfrm>
            <a:off x="1188594" y="5986361"/>
            <a:ext cx="22028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 smtClean="0">
                <a:solidFill>
                  <a:srgbClr val="031D3E"/>
                </a:solidFill>
              </a:rPr>
              <a:t>Hardy et al. (2005)</a:t>
            </a:r>
            <a:endParaRPr lang="en-GB" dirty="0">
              <a:solidFill>
                <a:srgbClr val="031D3E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63880" y="1478280"/>
            <a:ext cx="403860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31D3E"/>
                </a:solidFill>
                <a:latin typeface="+mj-lt"/>
              </a:rPr>
              <a:t>Social cohesion</a:t>
            </a:r>
          </a:p>
          <a:p>
            <a:endParaRPr lang="en-GB" sz="1000" b="1" dirty="0" smtClean="0">
              <a:solidFill>
                <a:srgbClr val="031D3E"/>
              </a:solidFill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Time wasting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Goal related problems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Communication problems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Decreased focus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Task commitment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Social isolation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Social attachment issues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31D3E"/>
              </a:solidFill>
              <a:latin typeface="+mj-lt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648200" y="1478280"/>
            <a:ext cx="403860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31D3E"/>
                </a:solidFill>
                <a:latin typeface="+mj-lt"/>
              </a:rPr>
              <a:t>Task cohesion</a:t>
            </a:r>
          </a:p>
          <a:p>
            <a:endParaRPr lang="en-GB" sz="1000" b="1" dirty="0" smtClean="0">
              <a:solidFill>
                <a:srgbClr val="031D3E"/>
              </a:solidFill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Reduced social relations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Communication issues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Negative affect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Incompatible attitudes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Perceived pressure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Decreased member contributions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2963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nl-NL" b="1" dirty="0" smtClean="0">
                <a:solidFill>
                  <a:schemeClr val="bg1"/>
                </a:solidFill>
              </a:rPr>
              <a:t>So.....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cxnSp>
        <p:nvCxnSpPr>
          <p:cNvPr id="6" name="Straight Connector 4"/>
          <p:cNvCxnSpPr/>
          <p:nvPr/>
        </p:nvCxnSpPr>
        <p:spPr>
          <a:xfrm>
            <a:off x="457200" y="1185414"/>
            <a:ext cx="8229600" cy="0"/>
          </a:xfrm>
          <a:prstGeom prst="line">
            <a:avLst/>
          </a:prstGeom>
          <a:ln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/>
          <p:cNvSpPr txBox="1">
            <a:spLocks/>
          </p:cNvSpPr>
          <p:nvPr/>
        </p:nvSpPr>
        <p:spPr>
          <a:xfrm>
            <a:off x="457200" y="1601193"/>
            <a:ext cx="8229600" cy="160708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4800" b="1" dirty="0" smtClean="0">
                <a:solidFill>
                  <a:srgbClr val="000000"/>
                </a:solidFill>
                <a:latin typeface="Arial"/>
                <a:cs typeface="Arial"/>
              </a:rPr>
              <a:t>Cohesion is a crucial factor for individual and team functioning!</a:t>
            </a:r>
          </a:p>
        </p:txBody>
      </p:sp>
    </p:spTree>
    <p:extLst>
      <p:ext uri="{BB962C8B-B14F-4D97-AF65-F5344CB8AC3E}">
        <p14:creationId xmlns:p14="http://schemas.microsoft.com/office/powerpoint/2010/main" val="380369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570</TotalTime>
  <Words>744</Words>
  <Application>Microsoft Office PowerPoint</Application>
  <PresentationFormat>On-screen Show (4:3)</PresentationFormat>
  <Paragraphs>121</Paragraphs>
  <Slides>22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Arial</vt:lpstr>
      <vt:lpstr>Calibri</vt:lpstr>
      <vt:lpstr>メイリオ</vt:lpstr>
      <vt:lpstr>Tahoma</vt:lpstr>
      <vt:lpstr>Times New Roman</vt:lpstr>
      <vt:lpstr>Trebuchet MS</vt:lpstr>
      <vt:lpstr>Wingdings</vt:lpstr>
      <vt:lpstr>Wingdings 3</vt:lpstr>
      <vt:lpstr>Facet</vt:lpstr>
      <vt:lpstr>Team Cohesion</vt:lpstr>
      <vt:lpstr>Task:     </vt:lpstr>
      <vt:lpstr>Is cohesion important?     Examples of successful teams / with or without social cohesion?   </vt:lpstr>
      <vt:lpstr>Examples…</vt:lpstr>
      <vt:lpstr>Importance</vt:lpstr>
      <vt:lpstr>Re-cap: Definition of Group  Cohesion</vt:lpstr>
      <vt:lpstr>Characteristics of cohesion</vt:lpstr>
      <vt:lpstr>Conceptual framework of cohesion</vt:lpstr>
      <vt:lpstr>Why stick together?</vt:lpstr>
      <vt:lpstr>Why stick together?</vt:lpstr>
      <vt:lpstr>PowerPoint Presentation</vt:lpstr>
      <vt:lpstr>Conceptual framework cohesion</vt:lpstr>
      <vt:lpstr>Measurement …</vt:lpstr>
      <vt:lpstr>PowerPoint Presentation</vt:lpstr>
      <vt:lpstr>PowerPoint Presentation</vt:lpstr>
      <vt:lpstr>Task:</vt:lpstr>
      <vt:lpstr>An alternative method…Sociograms </vt:lpstr>
      <vt:lpstr>Task: What are the barriers to team cohesion? </vt:lpstr>
      <vt:lpstr>PowerPoint Presentation</vt:lpstr>
      <vt:lpstr>Other ways to assess cohesion…</vt:lpstr>
      <vt:lpstr>Disadvantages of high levels of team cohesion</vt:lpstr>
      <vt:lpstr>So.....</vt:lpstr>
    </vt:vector>
  </TitlesOfParts>
  <Company>Trinity Saint David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Cohesion</dc:title>
  <dc:creator>SHOE4</dc:creator>
  <cp:lastModifiedBy>Alison Connaughton</cp:lastModifiedBy>
  <cp:revision>35</cp:revision>
  <cp:lastPrinted>2019-10-23T15:52:18Z</cp:lastPrinted>
  <dcterms:created xsi:type="dcterms:W3CDTF">2016-02-01T17:46:30Z</dcterms:created>
  <dcterms:modified xsi:type="dcterms:W3CDTF">2019-10-23T16:12:52Z</dcterms:modified>
</cp:coreProperties>
</file>