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72" r:id="rId1"/>
  </p:sldMasterIdLst>
  <p:notesMasterIdLst>
    <p:notesMasterId r:id="rId33"/>
  </p:notesMasterIdLst>
  <p:sldIdLst>
    <p:sldId id="256" r:id="rId2"/>
    <p:sldId id="331" r:id="rId3"/>
    <p:sldId id="318" r:id="rId4"/>
    <p:sldId id="363" r:id="rId5"/>
    <p:sldId id="360" r:id="rId6"/>
    <p:sldId id="374" r:id="rId7"/>
    <p:sldId id="366" r:id="rId8"/>
    <p:sldId id="320" r:id="rId9"/>
    <p:sldId id="394" r:id="rId10"/>
    <p:sldId id="332" r:id="rId11"/>
    <p:sldId id="398" r:id="rId12"/>
    <p:sldId id="399" r:id="rId13"/>
    <p:sldId id="400" r:id="rId14"/>
    <p:sldId id="349" r:id="rId15"/>
    <p:sldId id="401" r:id="rId16"/>
    <p:sldId id="333" r:id="rId17"/>
    <p:sldId id="402" r:id="rId18"/>
    <p:sldId id="407" r:id="rId19"/>
    <p:sldId id="403" r:id="rId20"/>
    <p:sldId id="404" r:id="rId21"/>
    <p:sldId id="405" r:id="rId22"/>
    <p:sldId id="380" r:id="rId23"/>
    <p:sldId id="406" r:id="rId24"/>
    <p:sldId id="378" r:id="rId25"/>
    <p:sldId id="409" r:id="rId26"/>
    <p:sldId id="410" r:id="rId27"/>
    <p:sldId id="411" r:id="rId28"/>
    <p:sldId id="379" r:id="rId29"/>
    <p:sldId id="322" r:id="rId30"/>
    <p:sldId id="408" r:id="rId31"/>
    <p:sldId id="412" r:id="rId32"/>
  </p:sldIdLst>
  <p:sldSz cx="9144000" cy="6858000" type="screen4x3"/>
  <p:notesSz cx="6858000" cy="9144000"/>
  <p:embeddedFontLst>
    <p:embeddedFont>
      <p:font typeface="Calibri" panose="020F0502020204030204" pitchFamily="34" charset="0"/>
      <p:regular r:id="rId34"/>
      <p:bold r:id="rId35"/>
      <p:italic r:id="rId36"/>
      <p:boldItalic r:id="rId37"/>
    </p:embeddedFont>
    <p:embeddedFont>
      <p:font typeface="Franklin Gothic Book" panose="020B0503020102020204" pitchFamily="34" charset="0"/>
      <p:regular r:id="rId38"/>
      <p:italic r:id="rId39"/>
    </p:embeddedFont>
    <p:embeddedFont>
      <p:font typeface="Perpetua" panose="02020502060401020303" pitchFamily="18" charset="0"/>
      <p:regular r:id="rId40"/>
      <p:bold r:id="rId41"/>
      <p:italic r:id="rId42"/>
      <p:boldItalic r:id="rId43"/>
    </p:embeddedFont>
    <p:embeddedFont>
      <p:font typeface="Wingdings 2" panose="05020102010507070707" pitchFamily="18" charset="2"/>
      <p:regular r:id="rId44"/>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588" autoAdjust="0"/>
    <p:restoredTop sz="82746" autoAdjust="0"/>
  </p:normalViewPr>
  <p:slideViewPr>
    <p:cSldViewPr>
      <p:cViewPr varScale="1">
        <p:scale>
          <a:sx n="88" d="100"/>
          <a:sy n="88" d="100"/>
        </p:scale>
        <p:origin x="228" y="33"/>
      </p:cViewPr>
      <p:guideLst>
        <p:guide orient="horz" pos="2160"/>
        <p:guide pos="2880"/>
      </p:guideLst>
    </p:cSldViewPr>
  </p:slideViewPr>
  <p:outlineViewPr>
    <p:cViewPr>
      <p:scale>
        <a:sx n="33" d="100"/>
        <a:sy n="33" d="100"/>
      </p:scale>
      <p:origin x="0" y="-9324"/>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font" Target="fonts/font6.fntdata"/><Relationship Id="rId21" Type="http://schemas.openxmlformats.org/officeDocument/2006/relationships/slide" Target="slides/slide20.xml"/><Relationship Id="rId34" Type="http://schemas.openxmlformats.org/officeDocument/2006/relationships/font" Target="fonts/font1.fntdata"/><Relationship Id="rId42" Type="http://schemas.openxmlformats.org/officeDocument/2006/relationships/font" Target="fonts/font9.fntdata"/><Relationship Id="rId47"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font" Target="fonts/font4.fntdata"/><Relationship Id="rId40" Type="http://schemas.openxmlformats.org/officeDocument/2006/relationships/font" Target="fonts/font7.fntdata"/><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font" Target="fonts/font3.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font" Target="fonts/font11.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font" Target="fonts/font2.fntdata"/><Relationship Id="rId43" Type="http://schemas.openxmlformats.org/officeDocument/2006/relationships/font" Target="fonts/font10.fntdata"/><Relationship Id="rId48"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openxmlformats.org/officeDocument/2006/relationships/font" Target="fonts/font5.fntdata"/><Relationship Id="rId46"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font" Target="fonts/font8.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C9BF415-0753-43C0-99D5-F298CDB23EDB}" type="datetimeFigureOut">
              <a:rPr lang="en-GB" smtClean="0"/>
              <a:t>05/02/2023</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3F7FD87-997C-4FB8-A311-B84ABB083647}" type="slidenum">
              <a:rPr lang="en-GB" smtClean="0"/>
              <a:t>‹#›</a:t>
            </a:fld>
            <a:endParaRPr lang="en-GB"/>
          </a:p>
        </p:txBody>
      </p:sp>
    </p:spTree>
    <p:extLst>
      <p:ext uri="{BB962C8B-B14F-4D97-AF65-F5344CB8AC3E}">
        <p14:creationId xmlns:p14="http://schemas.microsoft.com/office/powerpoint/2010/main" val="17121131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127AD6B-FC3F-4301-82AF-A728712C60EA}"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7191639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3F7FD87-997C-4FB8-A311-B84ABB083647}" type="slidenum">
              <a:rPr lang="en-GB" smtClean="0"/>
              <a:t>2</a:t>
            </a:fld>
            <a:endParaRPr lang="en-GB"/>
          </a:p>
        </p:txBody>
      </p:sp>
    </p:spTree>
    <p:extLst>
      <p:ext uri="{BB962C8B-B14F-4D97-AF65-F5344CB8AC3E}">
        <p14:creationId xmlns:p14="http://schemas.microsoft.com/office/powerpoint/2010/main" val="34856815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9127AD6B-FC3F-4301-82AF-A728712C60EA}" type="slidenum">
              <a:rPr lang="en-GB" smtClean="0"/>
              <a:pPr/>
              <a:t>4</a:t>
            </a:fld>
            <a:endParaRPr lang="en-GB"/>
          </a:p>
        </p:txBody>
      </p:sp>
    </p:spTree>
    <p:extLst>
      <p:ext uri="{BB962C8B-B14F-4D97-AF65-F5344CB8AC3E}">
        <p14:creationId xmlns:p14="http://schemas.microsoft.com/office/powerpoint/2010/main" val="25172139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127AD6B-FC3F-4301-82AF-A728712C60EA}" type="slidenum">
              <a:rPr lang="en-GB" smtClean="0"/>
              <a:pPr/>
              <a:t>5</a:t>
            </a:fld>
            <a:endParaRPr lang="en-GB"/>
          </a:p>
        </p:txBody>
      </p:sp>
    </p:spTree>
    <p:extLst>
      <p:ext uri="{BB962C8B-B14F-4D97-AF65-F5344CB8AC3E}">
        <p14:creationId xmlns:p14="http://schemas.microsoft.com/office/powerpoint/2010/main" val="16064137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127AD6B-FC3F-4301-82AF-A728712C60EA}" type="slidenum">
              <a:rPr lang="en-GB" smtClean="0"/>
              <a:pPr/>
              <a:t>9</a:t>
            </a:fld>
            <a:endParaRPr lang="en-GB"/>
          </a:p>
        </p:txBody>
      </p:sp>
    </p:spTree>
    <p:extLst>
      <p:ext uri="{BB962C8B-B14F-4D97-AF65-F5344CB8AC3E}">
        <p14:creationId xmlns:p14="http://schemas.microsoft.com/office/powerpoint/2010/main" val="36070038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dirty="0"/>
          </a:p>
        </p:txBody>
      </p:sp>
      <p:sp>
        <p:nvSpPr>
          <p:cNvPr id="4" name="Slide Number Placeholder 3"/>
          <p:cNvSpPr>
            <a:spLocks noGrp="1"/>
          </p:cNvSpPr>
          <p:nvPr>
            <p:ph type="sldNum" sz="quarter" idx="5"/>
          </p:nvPr>
        </p:nvSpPr>
        <p:spPr/>
        <p:txBody>
          <a:bodyPr/>
          <a:lstStyle/>
          <a:p>
            <a:fld id="{53F7FD87-997C-4FB8-A311-B84ABB083647}" type="slidenum">
              <a:rPr lang="en-GB" smtClean="0"/>
              <a:t>10</a:t>
            </a:fld>
            <a:endParaRPr lang="en-GB"/>
          </a:p>
        </p:txBody>
      </p:sp>
    </p:spTree>
    <p:extLst>
      <p:ext uri="{BB962C8B-B14F-4D97-AF65-F5344CB8AC3E}">
        <p14:creationId xmlns:p14="http://schemas.microsoft.com/office/powerpoint/2010/main" val="1791665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3F7FD87-997C-4FB8-A311-B84ABB083647}" type="slidenum">
              <a:rPr lang="en-GB" smtClean="0"/>
              <a:t>12</a:t>
            </a:fld>
            <a:endParaRPr lang="en-GB"/>
          </a:p>
        </p:txBody>
      </p:sp>
    </p:spTree>
    <p:extLst>
      <p:ext uri="{BB962C8B-B14F-4D97-AF65-F5344CB8AC3E}">
        <p14:creationId xmlns:p14="http://schemas.microsoft.com/office/powerpoint/2010/main" val="141827681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3F7FD87-997C-4FB8-A311-B84ABB083647}" type="slidenum">
              <a:rPr lang="en-GB" smtClean="0"/>
              <a:t>13</a:t>
            </a:fld>
            <a:endParaRPr lang="en-GB"/>
          </a:p>
        </p:txBody>
      </p:sp>
    </p:spTree>
    <p:extLst>
      <p:ext uri="{BB962C8B-B14F-4D97-AF65-F5344CB8AC3E}">
        <p14:creationId xmlns:p14="http://schemas.microsoft.com/office/powerpoint/2010/main" val="390805904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8C535B05-D951-491A-A2B8-073348284C11}" type="slidenum">
              <a:rPr lang="en-GB" smtClean="0"/>
              <a:t>14</a:t>
            </a:fld>
            <a:endParaRPr lang="en-GB"/>
          </a:p>
        </p:txBody>
      </p:sp>
    </p:spTree>
    <p:extLst>
      <p:ext uri="{BB962C8B-B14F-4D97-AF65-F5344CB8AC3E}">
        <p14:creationId xmlns:p14="http://schemas.microsoft.com/office/powerpoint/2010/main" val="26385116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dirty="0"/>
          </a:p>
        </p:txBody>
      </p:sp>
      <p:sp>
        <p:nvSpPr>
          <p:cNvPr id="4" name="Slide Number Placeholder 3"/>
          <p:cNvSpPr>
            <a:spLocks noGrp="1"/>
          </p:cNvSpPr>
          <p:nvPr>
            <p:ph type="sldNum" sz="quarter" idx="5"/>
          </p:nvPr>
        </p:nvSpPr>
        <p:spPr/>
        <p:txBody>
          <a:bodyPr/>
          <a:lstStyle/>
          <a:p>
            <a:fld id="{53F7FD87-997C-4FB8-A311-B84ABB083647}" type="slidenum">
              <a:rPr lang="en-GB" smtClean="0"/>
              <a:t>16</a:t>
            </a:fld>
            <a:endParaRPr lang="en-GB"/>
          </a:p>
        </p:txBody>
      </p:sp>
    </p:spTree>
    <p:extLst>
      <p:ext uri="{BB962C8B-B14F-4D97-AF65-F5344CB8AC3E}">
        <p14:creationId xmlns:p14="http://schemas.microsoft.com/office/powerpoint/2010/main" val="82830205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3F7FD87-997C-4FB8-A311-B84ABB083647}" type="slidenum">
              <a:rPr lang="en-GB" smtClean="0"/>
              <a:t>21</a:t>
            </a:fld>
            <a:endParaRPr lang="en-GB"/>
          </a:p>
        </p:txBody>
      </p:sp>
    </p:spTree>
    <p:extLst>
      <p:ext uri="{BB962C8B-B14F-4D97-AF65-F5344CB8AC3E}">
        <p14:creationId xmlns:p14="http://schemas.microsoft.com/office/powerpoint/2010/main" val="389263583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3F7FD87-997C-4FB8-A311-B84ABB083647}" type="slidenum">
              <a:rPr lang="en-GB" smtClean="0"/>
              <a:t>24</a:t>
            </a:fld>
            <a:endParaRPr lang="en-GB"/>
          </a:p>
        </p:txBody>
      </p:sp>
    </p:spTree>
    <p:extLst>
      <p:ext uri="{BB962C8B-B14F-4D97-AF65-F5344CB8AC3E}">
        <p14:creationId xmlns:p14="http://schemas.microsoft.com/office/powerpoint/2010/main" val="206198856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3F7FD87-997C-4FB8-A311-B84ABB083647}" type="slidenum">
              <a:rPr lang="en-GB" smtClean="0"/>
              <a:t>25</a:t>
            </a:fld>
            <a:endParaRPr lang="en-GB"/>
          </a:p>
        </p:txBody>
      </p:sp>
    </p:spTree>
    <p:extLst>
      <p:ext uri="{BB962C8B-B14F-4D97-AF65-F5344CB8AC3E}">
        <p14:creationId xmlns:p14="http://schemas.microsoft.com/office/powerpoint/2010/main" val="16503125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3F7FD87-997C-4FB8-A311-B84ABB083647}" type="slidenum">
              <a:rPr lang="en-GB" smtClean="0"/>
              <a:t>26</a:t>
            </a:fld>
            <a:endParaRPr lang="en-GB"/>
          </a:p>
        </p:txBody>
      </p:sp>
    </p:spTree>
    <p:extLst>
      <p:ext uri="{BB962C8B-B14F-4D97-AF65-F5344CB8AC3E}">
        <p14:creationId xmlns:p14="http://schemas.microsoft.com/office/powerpoint/2010/main" val="79202083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3F7FD87-997C-4FB8-A311-B84ABB083647}" type="slidenum">
              <a:rPr lang="en-GB" smtClean="0"/>
              <a:t>28</a:t>
            </a:fld>
            <a:endParaRPr lang="en-GB"/>
          </a:p>
        </p:txBody>
      </p:sp>
    </p:spTree>
    <p:extLst>
      <p:ext uri="{BB962C8B-B14F-4D97-AF65-F5344CB8AC3E}">
        <p14:creationId xmlns:p14="http://schemas.microsoft.com/office/powerpoint/2010/main" val="90130758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53F7FD87-997C-4FB8-A311-B84ABB083647}" type="slidenum">
              <a:rPr lang="en-GB" smtClean="0"/>
              <a:t>29</a:t>
            </a:fld>
            <a:endParaRPr lang="en-GB"/>
          </a:p>
        </p:txBody>
      </p:sp>
    </p:spTree>
    <p:extLst>
      <p:ext uri="{BB962C8B-B14F-4D97-AF65-F5344CB8AC3E}">
        <p14:creationId xmlns:p14="http://schemas.microsoft.com/office/powerpoint/2010/main" val="278321992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3F7FD87-997C-4FB8-A311-B84ABB083647}" type="slidenum">
              <a:rPr lang="en-GB" smtClean="0"/>
              <a:t>31</a:t>
            </a:fld>
            <a:endParaRPr lang="en-GB"/>
          </a:p>
        </p:txBody>
      </p:sp>
    </p:spTree>
    <p:extLst>
      <p:ext uri="{BB962C8B-B14F-4D97-AF65-F5344CB8AC3E}">
        <p14:creationId xmlns:p14="http://schemas.microsoft.com/office/powerpoint/2010/main" val="30455878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3">
        <a:schemeClr val="bg1"/>
      </p:bgRef>
    </p:bg>
    <p:spTree>
      <p:nvGrpSpPr>
        <p:cNvPr id="1" name=""/>
        <p:cNvGrpSpPr/>
        <p:nvPr/>
      </p:nvGrpSpPr>
      <p:grpSpPr>
        <a:xfrm>
          <a:off x="0" y="0"/>
          <a:ext cx="0" cy="0"/>
          <a:chOff x="0" y="0"/>
          <a:chExt cx="0" cy="0"/>
        </a:xfrm>
      </p:grpSpPr>
      <p:sp>
        <p:nvSpPr>
          <p:cNvPr id="12" name="Rectangle 11"/>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3" name="Rounded Rectangle 12"/>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9" name="Subtitle 8"/>
          <p:cNvSpPr>
            <a:spLocks noGrp="1"/>
          </p:cNvSpPr>
          <p:nvPr>
            <p:ph type="subTitle" idx="1"/>
          </p:nvPr>
        </p:nvSpPr>
        <p:spPr>
          <a:xfrm>
            <a:off x="1295400" y="3200400"/>
            <a:ext cx="6400800" cy="1600200"/>
          </a:xfrm>
        </p:spPr>
        <p:txBody>
          <a:bodyPr/>
          <a:lstStyle>
            <a:lvl1pPr marL="0" indent="0" algn="ctr">
              <a:buNone/>
              <a:defRPr sz="26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p:txBody>
          <a:bodyPr/>
          <a:lstStyle/>
          <a:p>
            <a:fld id="{9CFB13ED-059F-4759-94A0-1E5969775D7E}" type="datetimeFigureOut">
              <a:rPr lang="en-GB" smtClean="0"/>
              <a:pPr/>
              <a:t>05/02/2023</a:t>
            </a:fld>
            <a:endParaRPr lang="en-GB"/>
          </a:p>
        </p:txBody>
      </p:sp>
      <p:sp>
        <p:nvSpPr>
          <p:cNvPr id="17" name="Footer Placeholder 16"/>
          <p:cNvSpPr>
            <a:spLocks noGrp="1"/>
          </p:cNvSpPr>
          <p:nvPr>
            <p:ph type="ftr" sz="quarter" idx="11"/>
          </p:nvPr>
        </p:nvSpPr>
        <p:spPr/>
        <p:txBody>
          <a:bodyPr/>
          <a:lstStyle/>
          <a:p>
            <a:endParaRPr lang="en-GB"/>
          </a:p>
        </p:txBody>
      </p:sp>
      <p:sp>
        <p:nvSpPr>
          <p:cNvPr id="29" name="Slide Number Placeholder 28"/>
          <p:cNvSpPr>
            <a:spLocks noGrp="1"/>
          </p:cNvSpPr>
          <p:nvPr>
            <p:ph type="sldNum" sz="quarter" idx="12"/>
          </p:nvPr>
        </p:nvSpPr>
        <p:spPr/>
        <p:txBody>
          <a:bodyPr lIns="0" tIns="0" rIns="0" bIns="0">
            <a:noAutofit/>
          </a:bodyPr>
          <a:lstStyle>
            <a:lvl1pPr>
              <a:defRPr sz="1400">
                <a:solidFill>
                  <a:srgbClr val="FFFFFF"/>
                </a:solidFill>
              </a:defRPr>
            </a:lvl1pPr>
          </a:lstStyle>
          <a:p>
            <a:fld id="{5F2F8A10-4287-4BE8-ACD7-B40DB3D6C2A8}" type="slidenum">
              <a:rPr lang="en-GB" smtClean="0"/>
              <a:pPr/>
              <a:t>‹#›</a:t>
            </a:fld>
            <a:endParaRPr lang="en-GB"/>
          </a:p>
        </p:txBody>
      </p:sp>
      <p:sp>
        <p:nvSpPr>
          <p:cNvPr id="7" name="Rectangle 6"/>
          <p:cNvSpPr/>
          <p:nvPr/>
        </p:nvSpPr>
        <p:spPr>
          <a:xfrm>
            <a:off x="62931" y="1449303"/>
            <a:ext cx="9021537" cy="1527349"/>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62931" y="1396720"/>
            <a:ext cx="9021537" cy="120580"/>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62931" y="2976649"/>
            <a:ext cx="9021537" cy="110532"/>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57200" y="1505930"/>
            <a:ext cx="8229600" cy="1470025"/>
          </a:xfrm>
        </p:spPr>
        <p:txBody>
          <a:bodyPr anchor="ctr"/>
          <a:lstStyle>
            <a:lvl1pPr algn="ctr">
              <a:defRPr lang="en-US" dirty="0">
                <a:solidFill>
                  <a:srgbClr val="FFFFFF"/>
                </a:solidFill>
              </a:defRPr>
            </a:lvl1pPr>
          </a:lstStyle>
          <a:p>
            <a:r>
              <a:rPr kumimoji="0" lang="en-US"/>
              <a:t>Click to edit Master title style</a:t>
            </a:r>
          </a:p>
        </p:txBody>
      </p:sp>
    </p:spTree>
    <p:extLst>
      <p:ext uri="{BB962C8B-B14F-4D97-AF65-F5344CB8AC3E}">
        <p14:creationId xmlns:p14="http://schemas.microsoft.com/office/powerpoint/2010/main" val="3429248639"/>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4" name="Date Placeholder 3"/>
          <p:cNvSpPr>
            <a:spLocks noGrp="1"/>
          </p:cNvSpPr>
          <p:nvPr>
            <p:ph type="dt" sz="half" idx="10"/>
          </p:nvPr>
        </p:nvSpPr>
        <p:spPr/>
        <p:txBody>
          <a:bodyPr/>
          <a:lstStyle/>
          <a:p>
            <a:fld id="{9CFB13ED-059F-4759-94A0-1E5969775D7E}" type="datetimeFigureOut">
              <a:rPr lang="en-GB" smtClean="0"/>
              <a:pPr/>
              <a:t>05/02/2023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sp>
        <p:nvSpPr>
          <p:cNvPr id="8" name="Content Placeholder 7"/>
          <p:cNvSpPr>
            <a:spLocks noGrp="1"/>
          </p:cNvSpPr>
          <p:nvPr>
            <p:ph sz="quarter" idx="1"/>
          </p:nvPr>
        </p:nvSpPr>
        <p:spPr>
          <a:xfrm>
            <a:off x="914400" y="1447800"/>
            <a:ext cx="7772400" cy="45720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extLst>
      <p:ext uri="{BB962C8B-B14F-4D97-AF65-F5344CB8AC3E}">
        <p14:creationId xmlns:p14="http://schemas.microsoft.com/office/powerpoint/2010/main" val="26288451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11" name="Rectangle 10"/>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0" name="Rounded Rectangle 9"/>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3">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722313" y="952500"/>
            <a:ext cx="7772400" cy="1362075"/>
          </a:xfrm>
        </p:spPr>
        <p:txBody>
          <a:bodyPr anchor="b" anchorCtr="0"/>
          <a:lstStyle>
            <a:lvl1pPr algn="l">
              <a:buNone/>
              <a:defRPr sz="4000" b="0" cap="none"/>
            </a:lvl1pPr>
          </a:lstStyle>
          <a:p>
            <a:r>
              <a:rPr kumimoji="0" lang="en-US"/>
              <a:t>Click to edit Master title style</a:t>
            </a:r>
          </a:p>
        </p:txBody>
      </p:sp>
      <p:sp>
        <p:nvSpPr>
          <p:cNvPr id="3" name="Text Placeholder 2"/>
          <p:cNvSpPr>
            <a:spLocks noGrp="1"/>
          </p:cNvSpPr>
          <p:nvPr>
            <p:ph type="body" idx="1"/>
          </p:nvPr>
        </p:nvSpPr>
        <p:spPr>
          <a:xfrm>
            <a:off x="722313" y="2547938"/>
            <a:ext cx="7772400" cy="1338262"/>
          </a:xfrm>
        </p:spPr>
        <p:txBody>
          <a:bodyPr anchor="t" anchorCtr="0"/>
          <a:lstStyle>
            <a:lvl1pPr marL="0" indent="0">
              <a:buNone/>
              <a:defRPr sz="24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9CFB13ED-059F-4759-94A0-1E5969775D7E}" type="datetimeFigureOut">
              <a:rPr lang="en-GB" smtClean="0"/>
              <a:pPr/>
              <a:t>05/02/2023</a:t>
            </a:fld>
            <a:endParaRPr lang="en-GB"/>
          </a:p>
        </p:txBody>
      </p:sp>
      <p:sp>
        <p:nvSpPr>
          <p:cNvPr id="5" name="Footer Placeholder 4"/>
          <p:cNvSpPr>
            <a:spLocks noGrp="1"/>
          </p:cNvSpPr>
          <p:nvPr>
            <p:ph type="ftr" sz="quarter" idx="11"/>
          </p:nvPr>
        </p:nvSpPr>
        <p:spPr>
          <a:xfrm>
            <a:off x="800100" y="6172200"/>
            <a:ext cx="4000500" cy="457200"/>
          </a:xfrm>
        </p:spPr>
        <p:txBody>
          <a:bodyPr/>
          <a:lstStyle/>
          <a:p>
            <a:endParaRPr lang="en-GB"/>
          </a:p>
        </p:txBody>
      </p:sp>
      <p:sp>
        <p:nvSpPr>
          <p:cNvPr id="7" name="Rectangle 6"/>
          <p:cNvSpPr/>
          <p:nvPr/>
        </p:nvSpPr>
        <p:spPr>
          <a:xfrm flipV="1">
            <a:off x="69412" y="2376830"/>
            <a:ext cx="9013515"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69146" y="2341475"/>
            <a:ext cx="9013781"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68306" y="2468880"/>
            <a:ext cx="9014621" cy="45720"/>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146304" y="6208776"/>
            <a:ext cx="457200" cy="457200"/>
          </a:xfrm>
        </p:spPr>
        <p:txBody>
          <a:bodyPr/>
          <a:lstStyle/>
          <a:p>
            <a:fld id="{5F2F8A10-4287-4BE8-ACD7-B40DB3D6C2A8}" type="slidenum">
              <a:rPr lang="en-GB" smtClean="0"/>
              <a:pPr/>
              <a:t>‹#›</a:t>
            </a:fld>
            <a:endParaRPr lang="en-GB"/>
          </a:p>
        </p:txBody>
      </p:sp>
    </p:spTree>
    <p:extLst>
      <p:ext uri="{BB962C8B-B14F-4D97-AF65-F5344CB8AC3E}">
        <p14:creationId xmlns:p14="http://schemas.microsoft.com/office/powerpoint/2010/main" val="187548642"/>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5" name="Date Placeholder 4"/>
          <p:cNvSpPr>
            <a:spLocks noGrp="1"/>
          </p:cNvSpPr>
          <p:nvPr>
            <p:ph type="dt" sz="half" idx="10"/>
          </p:nvPr>
        </p:nvSpPr>
        <p:spPr/>
        <p:txBody>
          <a:bodyPr/>
          <a:lstStyle/>
          <a:p>
            <a:fld id="{9CFB13ED-059F-4759-94A0-1E5969775D7E}" type="datetimeFigureOut">
              <a:rPr lang="en-GB" smtClean="0"/>
              <a:pPr/>
              <a:t>05/02/2023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2F8A10-4287-4BE8-ACD7-B40DB3D6C2A8}" type="slidenum">
              <a:rPr lang="en-GB" smtClean="0"/>
              <a:pPr/>
              <a:t>‹#›</a:t>
            </a:fld>
            <a:endParaRPr lang="en-GB"/>
          </a:p>
        </p:txBody>
      </p:sp>
      <p:sp>
        <p:nvSpPr>
          <p:cNvPr id="9" name="Content Placeholder 8"/>
          <p:cNvSpPr>
            <a:spLocks noGrp="1"/>
          </p:cNvSpPr>
          <p:nvPr>
            <p:ph sz="quarter" idx="1"/>
          </p:nvPr>
        </p:nvSpPr>
        <p:spPr>
          <a:xfrm>
            <a:off x="914400" y="1447800"/>
            <a:ext cx="3749040" cy="45720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933950" y="1447800"/>
            <a:ext cx="3749040" cy="45720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extLst>
      <p:ext uri="{BB962C8B-B14F-4D97-AF65-F5344CB8AC3E}">
        <p14:creationId xmlns:p14="http://schemas.microsoft.com/office/powerpoint/2010/main" val="2572349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4400" y="273050"/>
            <a:ext cx="7772400" cy="1143000"/>
          </a:xfrm>
        </p:spPr>
        <p:txBody>
          <a:bodyPr anchor="b" anchorCtr="0"/>
          <a:lstStyle>
            <a:lvl1pPr>
              <a:defRPr/>
            </a:lvl1pPr>
          </a:lstStyle>
          <a:p>
            <a:r>
              <a:rPr kumimoji="0" lang="en-US"/>
              <a:t>Click to edit Master title style</a:t>
            </a:r>
          </a:p>
        </p:txBody>
      </p:sp>
      <p:sp>
        <p:nvSpPr>
          <p:cNvPr id="3" name="Text Placeholder 2"/>
          <p:cNvSpPr>
            <a:spLocks noGrp="1"/>
          </p:cNvSpPr>
          <p:nvPr>
            <p:ph type="body" idx="1"/>
          </p:nvPr>
        </p:nvSpPr>
        <p:spPr>
          <a:xfrm>
            <a:off x="9144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9530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7" name="Date Placeholder 6"/>
          <p:cNvSpPr>
            <a:spLocks noGrp="1"/>
          </p:cNvSpPr>
          <p:nvPr>
            <p:ph type="dt" sz="half" idx="10"/>
          </p:nvPr>
        </p:nvSpPr>
        <p:spPr/>
        <p:txBody>
          <a:bodyPr/>
          <a:lstStyle/>
          <a:p>
            <a:fld id="{9CFB13ED-059F-4759-94A0-1E5969775D7E}" type="datetimeFigureOut">
              <a:rPr lang="en-GB" smtClean="0"/>
              <a:pPr/>
              <a:t>05/02/2023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F2F8A10-4287-4BE8-ACD7-B40DB3D6C2A8}" type="slidenum">
              <a:rPr lang="en-GB" smtClean="0"/>
              <a:pPr/>
              <a:t>‹#›</a:t>
            </a:fld>
            <a:endParaRPr lang="en-GB"/>
          </a:p>
        </p:txBody>
      </p:sp>
      <p:sp>
        <p:nvSpPr>
          <p:cNvPr id="11" name="Content Placeholder 10"/>
          <p:cNvSpPr>
            <a:spLocks noGrp="1"/>
          </p:cNvSpPr>
          <p:nvPr>
            <p:ph sz="half" idx="2"/>
          </p:nvPr>
        </p:nvSpPr>
        <p:spPr>
          <a:xfrm>
            <a:off x="914400" y="2247900"/>
            <a:ext cx="3733800" cy="38862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half" idx="4"/>
          </p:nvPr>
        </p:nvSpPr>
        <p:spPr>
          <a:xfrm>
            <a:off x="4953000" y="2247900"/>
            <a:ext cx="3733800" cy="38862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extLst>
      <p:ext uri="{BB962C8B-B14F-4D97-AF65-F5344CB8AC3E}">
        <p14:creationId xmlns:p14="http://schemas.microsoft.com/office/powerpoint/2010/main" val="30799738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9CFB13ED-059F-4759-94A0-1E5969775D7E}" type="datetimeFigureOut">
              <a:rPr lang="en-GB" smtClean="0"/>
              <a:pPr/>
              <a:t>05/02/2023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F2F8A10-4287-4BE8-ACD7-B40DB3D6C2A8}" type="slidenum">
              <a:rPr lang="en-GB" smtClean="0"/>
              <a:pPr/>
              <a:t>‹#›</a:t>
            </a:fld>
            <a:endParaRPr lang="en-GB"/>
          </a:p>
        </p:txBody>
      </p:sp>
    </p:spTree>
    <p:extLst>
      <p:ext uri="{BB962C8B-B14F-4D97-AF65-F5344CB8AC3E}">
        <p14:creationId xmlns:p14="http://schemas.microsoft.com/office/powerpoint/2010/main" val="32504397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FB13ED-059F-4759-94A0-1E5969775D7E}" type="datetimeFigureOut">
              <a:rPr lang="en-GB" smtClean="0"/>
              <a:pPr/>
              <a:t>05/02/2023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F2F8A10-4287-4BE8-ACD7-B40DB3D6C2A8}" type="slidenum">
              <a:rPr lang="en-GB" smtClean="0"/>
              <a:pPr/>
              <a:t>‹#›</a:t>
            </a:fld>
            <a:endParaRPr lang="en-GB"/>
          </a:p>
        </p:txBody>
      </p:sp>
    </p:spTree>
    <p:extLst>
      <p:ext uri="{BB962C8B-B14F-4D97-AF65-F5344CB8AC3E}">
        <p14:creationId xmlns:p14="http://schemas.microsoft.com/office/powerpoint/2010/main" val="5920094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rgbClr val="FFFFFF"/>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9" name="Rounded Rectangle 8"/>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914400" y="273050"/>
            <a:ext cx="7772400" cy="1143000"/>
          </a:xfrm>
        </p:spPr>
        <p:txBody>
          <a:bodyPr anchor="b" anchorCtr="0"/>
          <a:lstStyle>
            <a:lvl1pPr algn="l">
              <a:buNone/>
              <a:defRPr sz="4000" b="0"/>
            </a:lvl1pPr>
          </a:lstStyle>
          <a:p>
            <a:r>
              <a:rPr kumimoji="0" lang="en-US"/>
              <a:t>Click to edit Master title style</a:t>
            </a:r>
          </a:p>
        </p:txBody>
      </p:sp>
      <p:sp>
        <p:nvSpPr>
          <p:cNvPr id="3" name="Text Placeholder 2"/>
          <p:cNvSpPr>
            <a:spLocks noGrp="1"/>
          </p:cNvSpPr>
          <p:nvPr>
            <p:ph type="body" idx="2"/>
          </p:nvPr>
        </p:nvSpPr>
        <p:spPr>
          <a:xfrm>
            <a:off x="914400" y="1600200"/>
            <a:ext cx="1905000" cy="4495800"/>
          </a:xfrm>
        </p:spPr>
        <p:txBody>
          <a:bodyPr/>
          <a:lstStyle>
            <a:lvl1pPr marL="0" indent="0">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9CFB13ED-059F-4759-94A0-1E5969775D7E}" type="datetimeFigureOut">
              <a:rPr lang="en-GB" smtClean="0"/>
              <a:pPr/>
              <a:t>05/02/2023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2F8A10-4287-4BE8-ACD7-B40DB3D6C2A8}" type="slidenum">
              <a:rPr lang="en-GB" smtClean="0"/>
              <a:pPr/>
              <a:t>‹#›</a:t>
            </a:fld>
            <a:endParaRPr lang="en-GB"/>
          </a:p>
        </p:txBody>
      </p:sp>
      <p:sp>
        <p:nvSpPr>
          <p:cNvPr id="11" name="Content Placeholder 10"/>
          <p:cNvSpPr>
            <a:spLocks noGrp="1"/>
          </p:cNvSpPr>
          <p:nvPr>
            <p:ph sz="quarter" idx="1"/>
          </p:nvPr>
        </p:nvSpPr>
        <p:spPr>
          <a:xfrm>
            <a:off x="2971800" y="1600200"/>
            <a:ext cx="5715000" cy="44958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extLst>
      <p:ext uri="{BB962C8B-B14F-4D97-AF65-F5344CB8AC3E}">
        <p14:creationId xmlns:p14="http://schemas.microsoft.com/office/powerpoint/2010/main" val="4339525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4900550"/>
            <a:ext cx="7315200" cy="522288"/>
          </a:xfrm>
        </p:spPr>
        <p:txBody>
          <a:bodyPr anchor="ctr">
            <a:noAutofit/>
          </a:bodyPr>
          <a:lstStyle>
            <a:lvl1pPr algn="l">
              <a:buNone/>
              <a:defRPr sz="2800" b="0"/>
            </a:lvl1pPr>
          </a:lstStyle>
          <a:p>
            <a:r>
              <a:rPr kumimoji="0" lang="en-US"/>
              <a:t>Click to edit Master title style</a:t>
            </a:r>
          </a:p>
        </p:txBody>
      </p:sp>
      <p:sp>
        <p:nvSpPr>
          <p:cNvPr id="4" name="Text Placeholder 3"/>
          <p:cNvSpPr>
            <a:spLocks noGrp="1"/>
          </p:cNvSpPr>
          <p:nvPr>
            <p:ph type="body" sz="half" idx="2"/>
          </p:nvPr>
        </p:nvSpPr>
        <p:spPr>
          <a:xfrm>
            <a:off x="914400" y="5445825"/>
            <a:ext cx="7315200" cy="685800"/>
          </a:xfrm>
        </p:spPr>
        <p:txBody>
          <a:bodyPr/>
          <a:lstStyle>
            <a:lvl1pPr marL="0" indent="0">
              <a:buFontTx/>
              <a:buNone/>
              <a:defRPr sz="16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9CFB13ED-059F-4759-94A0-1E5969775D7E}" type="datetimeFigureOut">
              <a:rPr lang="en-GB" smtClean="0"/>
              <a:pPr/>
              <a:t>05/02/2023</a:t>
            </a:fld>
            <a:endParaRPr lang="en-GB"/>
          </a:p>
        </p:txBody>
      </p:sp>
      <p:sp>
        <p:nvSpPr>
          <p:cNvPr id="6" name="Footer Placeholder 5"/>
          <p:cNvSpPr>
            <a:spLocks noGrp="1"/>
          </p:cNvSpPr>
          <p:nvPr>
            <p:ph type="ftr" sz="quarter" idx="11"/>
          </p:nvPr>
        </p:nvSpPr>
        <p:spPr>
          <a:xfrm>
            <a:off x="914400" y="6172200"/>
            <a:ext cx="3886200" cy="457200"/>
          </a:xfrm>
        </p:spPr>
        <p:txBody>
          <a:bodyPr/>
          <a:lstStyle/>
          <a:p>
            <a:endParaRPr lang="en-GB"/>
          </a:p>
        </p:txBody>
      </p:sp>
      <p:sp>
        <p:nvSpPr>
          <p:cNvPr id="7" name="Slide Number Placeholder 6"/>
          <p:cNvSpPr>
            <a:spLocks noGrp="1"/>
          </p:cNvSpPr>
          <p:nvPr>
            <p:ph type="sldNum" sz="quarter" idx="12"/>
          </p:nvPr>
        </p:nvSpPr>
        <p:spPr>
          <a:xfrm>
            <a:off x="146304" y="6208776"/>
            <a:ext cx="457200" cy="457200"/>
          </a:xfrm>
        </p:spPr>
        <p:txBody>
          <a:bodyPr/>
          <a:lstStyle/>
          <a:p>
            <a:fld id="{5F2F8A10-4287-4BE8-ACD7-B40DB3D6C2A8}" type="slidenum">
              <a:rPr lang="en-GB" smtClean="0"/>
              <a:pPr/>
              <a:t>‹#›</a:t>
            </a:fld>
            <a:endParaRPr lang="en-GB"/>
          </a:p>
        </p:txBody>
      </p:sp>
      <p:sp>
        <p:nvSpPr>
          <p:cNvPr id="11" name="Rectangle 10"/>
          <p:cNvSpPr/>
          <p:nvPr/>
        </p:nvSpPr>
        <p:spPr>
          <a:xfrm flipV="1">
            <a:off x="68307" y="4683555"/>
            <a:ext cx="9006840"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a:xfrm>
            <a:off x="68508" y="4650474"/>
            <a:ext cx="9006639"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p:nvPr/>
        </p:nvSpPr>
        <p:spPr>
          <a:xfrm>
            <a:off x="68510" y="4773224"/>
            <a:ext cx="9006637" cy="48807"/>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 name="Picture Placeholder 2"/>
          <p:cNvSpPr>
            <a:spLocks noGrp="1"/>
          </p:cNvSpPr>
          <p:nvPr>
            <p:ph type="pic" idx="1"/>
          </p:nvPr>
        </p:nvSpPr>
        <p:spPr>
          <a:xfrm>
            <a:off x="68308" y="66675"/>
            <a:ext cx="9001873" cy="4581525"/>
          </a:xfrm>
          <a:prstGeom prst="round2SameRect">
            <a:avLst>
              <a:gd name="adj1" fmla="val 7101"/>
              <a:gd name="adj2" fmla="val 0"/>
            </a:avLst>
          </a:prstGeom>
          <a:solidFill>
            <a:schemeClr val="bg2"/>
          </a:solidFill>
          <a:ln w="6350">
            <a:solidFill>
              <a:schemeClr val="tx1"/>
            </a:solidFill>
          </a:ln>
        </p:spPr>
        <p:txBody>
          <a:bodyPr/>
          <a:lstStyle>
            <a:lvl1pPr marL="0" indent="0">
              <a:buNone/>
              <a:defRPr sz="3200"/>
            </a:lvl1pPr>
          </a:lstStyle>
          <a:p>
            <a:r>
              <a:rPr kumimoji="0" lang="en-US"/>
              <a:t>Click icon to add picture</a:t>
            </a:r>
            <a:endParaRPr kumimoji="0" lang="en-US" dirty="0"/>
          </a:p>
        </p:txBody>
      </p:sp>
    </p:spTree>
    <p:extLst>
      <p:ext uri="{BB962C8B-B14F-4D97-AF65-F5344CB8AC3E}">
        <p14:creationId xmlns:p14="http://schemas.microsoft.com/office/powerpoint/2010/main" val="24492794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9CFB13ED-059F-4759-94A0-1E5969775D7E}" type="datetimeFigureOut">
              <a:rPr lang="en-GB" smtClean="0"/>
              <a:pPr/>
              <a:t>05/02/2023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spTree>
    <p:extLst>
      <p:ext uri="{BB962C8B-B14F-4D97-AF65-F5344CB8AC3E}">
        <p14:creationId xmlns:p14="http://schemas.microsoft.com/office/powerpoint/2010/main" val="19084297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1"/>
            <a:ext cx="201168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914400" y="274640"/>
            <a:ext cx="55626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9CFB13ED-059F-4759-94A0-1E5969775D7E}" type="datetimeFigureOut">
              <a:rPr lang="en-GB" smtClean="0"/>
              <a:pPr/>
              <a:t>05/02/2023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spTree>
    <p:extLst>
      <p:ext uri="{BB962C8B-B14F-4D97-AF65-F5344CB8AC3E}">
        <p14:creationId xmlns:p14="http://schemas.microsoft.com/office/powerpoint/2010/main" val="19103142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8" name="Rounded Rectangle 7"/>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2" name="Title Placeholder 21"/>
          <p:cNvSpPr>
            <a:spLocks noGrp="1"/>
          </p:cNvSpPr>
          <p:nvPr>
            <p:ph type="title"/>
          </p:nvPr>
        </p:nvSpPr>
        <p:spPr>
          <a:xfrm>
            <a:off x="914400" y="274638"/>
            <a:ext cx="7772400" cy="1143000"/>
          </a:xfrm>
          <a:prstGeom prst="rect">
            <a:avLst/>
          </a:prstGeom>
        </p:spPr>
        <p:txBody>
          <a:bodyPr bIns="91440" anchor="b" anchorCtr="0">
            <a:normAutofit/>
          </a:bodyPr>
          <a:lstStyle/>
          <a:p>
            <a:r>
              <a:rPr kumimoji="0" lang="en-US"/>
              <a:t>Click to edit Master title style</a:t>
            </a:r>
          </a:p>
        </p:txBody>
      </p:sp>
      <p:sp>
        <p:nvSpPr>
          <p:cNvPr id="13" name="Text Placeholder 12"/>
          <p:cNvSpPr>
            <a:spLocks noGrp="1"/>
          </p:cNvSpPr>
          <p:nvPr>
            <p:ph type="body" idx="1"/>
          </p:nvPr>
        </p:nvSpPr>
        <p:spPr>
          <a:xfrm>
            <a:off x="914400" y="1447800"/>
            <a:ext cx="7772400" cy="4572000"/>
          </a:xfrm>
          <a:prstGeom prst="rect">
            <a:avLst/>
          </a:prstGeom>
        </p:spPr>
        <p:txBody>
          <a:bodyPr>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6172200" y="6191250"/>
            <a:ext cx="2476500" cy="476250"/>
          </a:xfrm>
          <a:prstGeom prst="rect">
            <a:avLst/>
          </a:prstGeom>
        </p:spPr>
        <p:txBody>
          <a:bodyPr anchor="ctr" anchorCtr="0"/>
          <a:lstStyle>
            <a:lvl1pPr algn="r" eaLnBrk="1" latinLnBrk="0" hangingPunct="1">
              <a:defRPr kumimoji="0" sz="1400">
                <a:solidFill>
                  <a:schemeClr val="tx2"/>
                </a:solidFill>
              </a:defRPr>
            </a:lvl1pPr>
          </a:lstStyle>
          <a:p>
            <a:fld id="{9CFB13ED-059F-4759-94A0-1E5969775D7E}" type="datetimeFigureOut">
              <a:rPr lang="en-GB" smtClean="0"/>
              <a:pPr/>
              <a:t>05/02/2023</a:t>
            </a:fld>
            <a:endParaRPr lang="en-GB"/>
          </a:p>
        </p:txBody>
      </p:sp>
      <p:sp>
        <p:nvSpPr>
          <p:cNvPr id="3" name="Footer Placeholder 2"/>
          <p:cNvSpPr>
            <a:spLocks noGrp="1"/>
          </p:cNvSpPr>
          <p:nvPr>
            <p:ph type="ftr" sz="quarter" idx="3"/>
          </p:nvPr>
        </p:nvSpPr>
        <p:spPr>
          <a:xfrm>
            <a:off x="914400" y="6172200"/>
            <a:ext cx="3962400" cy="457200"/>
          </a:xfrm>
          <a:prstGeom prst="rect">
            <a:avLst/>
          </a:prstGeom>
        </p:spPr>
        <p:txBody>
          <a:bodyPr anchor="ctr" anchorCtr="0"/>
          <a:lstStyle>
            <a:lvl1pPr eaLnBrk="1" latinLnBrk="0" hangingPunct="1">
              <a:defRPr kumimoji="0" sz="1400">
                <a:solidFill>
                  <a:schemeClr val="tx2"/>
                </a:solidFill>
              </a:defRPr>
            </a:lvl1pPr>
          </a:lstStyle>
          <a:p>
            <a:endParaRPr lang="en-GB"/>
          </a:p>
        </p:txBody>
      </p:sp>
      <p:sp>
        <p:nvSpPr>
          <p:cNvPr id="23" name="Slide Number Placeholder 22"/>
          <p:cNvSpPr>
            <a:spLocks noGrp="1"/>
          </p:cNvSpPr>
          <p:nvPr>
            <p:ph type="sldNum" sz="quarter" idx="4"/>
          </p:nvPr>
        </p:nvSpPr>
        <p:spPr>
          <a:xfrm>
            <a:off x="146304" y="6210300"/>
            <a:ext cx="457200" cy="457200"/>
          </a:xfrm>
          <a:prstGeom prst="ellipse">
            <a:avLst/>
          </a:prstGeom>
          <a:solidFill>
            <a:schemeClr val="accent1"/>
          </a:solidFill>
        </p:spPr>
        <p:txBody>
          <a:bodyPr wrap="none" lIns="0" tIns="0" rIns="0" bIns="0" anchor="ctr" anchorCtr="1">
            <a:noAutofit/>
          </a:bodyPr>
          <a:lstStyle>
            <a:lvl1pPr algn="ctr" eaLnBrk="1" latinLnBrk="0" hangingPunct="1">
              <a:defRPr kumimoji="0" sz="1400">
                <a:solidFill>
                  <a:srgbClr val="FFFFFF"/>
                </a:solidFill>
                <a:latin typeface="+mj-lt"/>
                <a:ea typeface="+mj-ea"/>
                <a:cs typeface="+mj-cs"/>
              </a:defRPr>
            </a:lvl1pPr>
          </a:lstStyle>
          <a:p>
            <a:fld id="{5F2F8A10-4287-4BE8-ACD7-B40DB3D6C2A8}" type="slidenum">
              <a:rPr lang="en-GB" smtClean="0"/>
              <a:pPr/>
              <a:t>‹#›</a:t>
            </a:fld>
            <a:endParaRPr lang="en-GB"/>
          </a:p>
        </p:txBody>
      </p:sp>
    </p:spTree>
    <p:extLst>
      <p:ext uri="{BB962C8B-B14F-4D97-AF65-F5344CB8AC3E}">
        <p14:creationId xmlns:p14="http://schemas.microsoft.com/office/powerpoint/2010/main" val="185461700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274320" indent="-274320" algn="l" rtl="0" eaLnBrk="1" latinLnBrk="0" hangingPunct="1">
        <a:spcBef>
          <a:spcPts val="580"/>
        </a:spcBef>
        <a:buClr>
          <a:schemeClr val="accent1"/>
        </a:buClr>
        <a:buSzPct val="85000"/>
        <a:buFont typeface="Wingdings 2"/>
        <a:buChar char=""/>
        <a:defRPr kumimoji="0" sz="2600" kern="1200">
          <a:solidFill>
            <a:schemeClr val="tx1"/>
          </a:solidFill>
          <a:latin typeface="+mn-lt"/>
          <a:ea typeface="+mn-ea"/>
          <a:cs typeface="+mn-cs"/>
        </a:defRPr>
      </a:lvl1pPr>
      <a:lvl2pPr marL="548640" indent="-228600" algn="l" rtl="0" eaLnBrk="1" latinLnBrk="0" hangingPunct="1">
        <a:spcBef>
          <a:spcPts val="370"/>
        </a:spcBef>
        <a:buClr>
          <a:schemeClr val="accent2"/>
        </a:buClr>
        <a:buSzPct val="85000"/>
        <a:buFont typeface="Wingdings 2"/>
        <a:buChar char=""/>
        <a:defRPr kumimoji="0" sz="2400" kern="1200">
          <a:solidFill>
            <a:schemeClr val="tx1"/>
          </a:solidFill>
          <a:latin typeface="+mn-lt"/>
          <a:ea typeface="+mn-ea"/>
          <a:cs typeface="+mn-cs"/>
        </a:defRPr>
      </a:lvl2pPr>
      <a:lvl3pPr marL="822960" indent="-228600" algn="l" rtl="0" eaLnBrk="1" latinLnBrk="0" hangingPunct="1">
        <a:spcBef>
          <a:spcPts val="370"/>
        </a:spcBef>
        <a:buClr>
          <a:schemeClr val="accent1">
            <a:tint val="60000"/>
          </a:schemeClr>
        </a:buClr>
        <a:buSzPct val="8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ts val="370"/>
        </a:spcBef>
        <a:buClr>
          <a:schemeClr val="accent3"/>
        </a:buClr>
        <a:buSzPct val="80000"/>
        <a:buFont typeface="Wingdings 2"/>
        <a:buChar char=""/>
        <a:defRPr kumimoji="0" sz="2000" kern="1200">
          <a:solidFill>
            <a:schemeClr val="tx1"/>
          </a:solidFill>
          <a:latin typeface="+mn-lt"/>
          <a:ea typeface="+mn-ea"/>
          <a:cs typeface="+mn-cs"/>
        </a:defRPr>
      </a:lvl4pPr>
      <a:lvl5pPr marL="1371600" indent="-228600" algn="l" rtl="0" eaLnBrk="1" latinLnBrk="0" hangingPunct="1">
        <a:spcBef>
          <a:spcPts val="370"/>
        </a:spcBef>
        <a:buClr>
          <a:schemeClr val="accent3"/>
        </a:buClr>
        <a:buFontTx/>
        <a:buChar char="o"/>
        <a:defRPr kumimoji="0" sz="2000" kern="1200">
          <a:solidFill>
            <a:schemeClr val="tx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tx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tx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tx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hyperlink" Target="https://writermonkey.it/giochiamo-tutti-insieme/" TargetMode="Externa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www.screening.nhs.uk/"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4.svg"/></Relationships>
</file>

<file path=ppt/slides/_rels/slide1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6.png"/></Relationships>
</file>

<file path=ppt/slides/_rels/slide15.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4.svg"/></Relationships>
</file>

<file path=ppt/slides/_rels/slide17.xml.rels><?xml version="1.0" encoding="UTF-8" standalone="yes"?>
<Relationships xmlns="http://schemas.openxmlformats.org/package/2006/relationships"><Relationship Id="rId2" Type="http://schemas.openxmlformats.org/officeDocument/2006/relationships/hyperlink" Target="http://www.nationalarchives.gov.uk/films/"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www.projectwet.org/"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4.svg"/></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265503/ih.pdf"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www.health.org.uk/sites/default/files/upload/publications/2020/Health%20Equity%20in%20England_The%20Marmot%20Review%2010%20Years%20On_full%20report.pdf" TargetMode="External"/><Relationship Id="rId2" Type="http://schemas.openxmlformats.org/officeDocument/2006/relationships/hyperlink" Target="http://www.instituteofhealthequity.org/resources-reports/fair-society-healthy-lives-the-marmot-review/fair-society-healthy-lives-full-report-pdf.pdf"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8" Type="http://schemas.openxmlformats.org/officeDocument/2006/relationships/hyperlink" Target="https://apps.who.int/iris/rest/bitstreams/1095252/retrieve" TargetMode="External"/><Relationship Id="rId3" Type="http://schemas.openxmlformats.org/officeDocument/2006/relationships/hyperlink" Target="https://iris.wpro.who.int/bitstream/handle/10665.1/6967/WPR_RC032_GlobalStrategy_1981_en.pdf" TargetMode="External"/><Relationship Id="rId7" Type="http://schemas.openxmlformats.org/officeDocument/2006/relationships/hyperlink" Target="https://www.who.int/healthpromotion/conferences/9gchp/shanghai-declaration.pdf?ua=1"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hyperlink" Target="https://www.who.int/healthpromotion/conferences/6gchp/hpr_050829_%20BCHP.pdf?ua=1" TargetMode="External"/><Relationship Id="rId5" Type="http://schemas.openxmlformats.org/officeDocument/2006/relationships/hyperlink" Target="https://www.euro.who.int/__data/assets/pdf_file/0004/129532/Ottawa_Charter.pdf" TargetMode="External"/><Relationship Id="rId4" Type="http://schemas.openxmlformats.org/officeDocument/2006/relationships/hyperlink" Target="https://apps.who.int/iris/bitstream/handle/10665/107835/E90607.pdf?sequence=1&amp;isAllowed=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ubtitle 8"/>
          <p:cNvSpPr>
            <a:spLocks noGrp="1"/>
          </p:cNvSpPr>
          <p:nvPr>
            <p:ph type="subTitle" idx="1"/>
          </p:nvPr>
        </p:nvSpPr>
        <p:spPr>
          <a:xfrm>
            <a:off x="1295400" y="3429000"/>
            <a:ext cx="6400800" cy="1371600"/>
          </a:xfrm>
        </p:spPr>
        <p:txBody>
          <a:bodyPr/>
          <a:lstStyle/>
          <a:p>
            <a:pPr lvl="0">
              <a:buClr>
                <a:srgbClr val="93A299"/>
              </a:buClr>
              <a:defRPr/>
            </a:pPr>
            <a:r>
              <a:rPr lang="en-GB" dirty="0">
                <a:solidFill>
                  <a:srgbClr val="292934">
                    <a:lumMod val="75000"/>
                    <a:lumOff val="25000"/>
                  </a:srgbClr>
                </a:solidFill>
              </a:rPr>
              <a:t>Jo Fender.  Room AS226.    </a:t>
            </a:r>
          </a:p>
          <a:p>
            <a:pPr lvl="0">
              <a:buClr>
                <a:srgbClr val="93A299"/>
              </a:buClr>
              <a:defRPr/>
            </a:pPr>
            <a:r>
              <a:rPr lang="en-GB" dirty="0">
                <a:solidFill>
                  <a:srgbClr val="292934">
                    <a:lumMod val="75000"/>
                    <a:lumOff val="25000"/>
                  </a:srgbClr>
                </a:solidFill>
              </a:rPr>
              <a:t> j.fender@uwtsd.ac.uk  </a:t>
            </a:r>
          </a:p>
          <a:p>
            <a:pPr lvl="0">
              <a:buClr>
                <a:srgbClr val="93A299"/>
              </a:buClr>
              <a:defRPr/>
            </a:pPr>
            <a:endParaRPr lang="en-GB" dirty="0">
              <a:solidFill>
                <a:srgbClr val="292934">
                  <a:lumMod val="75000"/>
                  <a:lumOff val="25000"/>
                </a:srgbClr>
              </a:solidFill>
            </a:endParaRPr>
          </a:p>
          <a:p>
            <a:endParaRPr lang="en-GB" dirty="0"/>
          </a:p>
        </p:txBody>
      </p:sp>
      <p:sp>
        <p:nvSpPr>
          <p:cNvPr id="2" name="Title 1"/>
          <p:cNvSpPr>
            <a:spLocks noGrp="1"/>
          </p:cNvSpPr>
          <p:nvPr>
            <p:ph type="ctrTitle"/>
          </p:nvPr>
        </p:nvSpPr>
        <p:spPr>
          <a:xfrm>
            <a:off x="0" y="980728"/>
            <a:ext cx="9144000" cy="2304256"/>
          </a:xfrm>
        </p:spPr>
        <p:txBody>
          <a:bodyPr>
            <a:normAutofit/>
          </a:bodyPr>
          <a:lstStyle/>
          <a:p>
            <a:r>
              <a:rPr lang="en-US" sz="3600" b="1" dirty="0"/>
              <a:t>Children and Young People’s Health, Wellbeing and Resilience: BMHP5017</a:t>
            </a:r>
            <a:br>
              <a:rPr lang="en-US" dirty="0"/>
            </a:br>
            <a:r>
              <a:rPr lang="en-US" sz="3200" dirty="0"/>
              <a:t>Health promotion and approaches </a:t>
            </a:r>
            <a:endParaRPr lang="en-GB" sz="3200" cap="none" dirty="0"/>
          </a:p>
        </p:txBody>
      </p:sp>
      <p:pic>
        <p:nvPicPr>
          <p:cNvPr id="4" name="Picture 3" descr="A picture containing clipart&#10;&#10;Description automatically generated">
            <a:extLst>
              <a:ext uri="{FF2B5EF4-FFF2-40B4-BE49-F238E27FC236}">
                <a16:creationId xmlns:a16="http://schemas.microsoft.com/office/drawing/2014/main" id="{1329F108-D521-2A74-F7C6-66389D89E8C9}"/>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447800" y="4365104"/>
            <a:ext cx="6096000" cy="2084635"/>
          </a:xfrm>
          <a:prstGeom prst="rect">
            <a:avLst/>
          </a:prstGeom>
        </p:spPr>
      </p:pic>
    </p:spTree>
    <p:extLst>
      <p:ext uri="{BB962C8B-B14F-4D97-AF65-F5344CB8AC3E}">
        <p14:creationId xmlns:p14="http://schemas.microsoft.com/office/powerpoint/2010/main" val="37031932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2CDD86-8450-4893-95C0-2E11DCD30838}"/>
              </a:ext>
            </a:extLst>
          </p:cNvPr>
          <p:cNvSpPr>
            <a:spLocks noGrp="1"/>
          </p:cNvSpPr>
          <p:nvPr>
            <p:ph type="title"/>
          </p:nvPr>
        </p:nvSpPr>
        <p:spPr>
          <a:xfrm>
            <a:off x="179512" y="274638"/>
            <a:ext cx="8507288" cy="706090"/>
          </a:xfrm>
        </p:spPr>
        <p:txBody>
          <a:bodyPr>
            <a:normAutofit fontScale="90000"/>
          </a:bodyPr>
          <a:lstStyle/>
          <a:p>
            <a:r>
              <a:rPr lang="en-GB" dirty="0"/>
              <a:t>Overview of today</a:t>
            </a:r>
          </a:p>
        </p:txBody>
      </p:sp>
      <p:sp>
        <p:nvSpPr>
          <p:cNvPr id="3" name="Content Placeholder 2">
            <a:extLst>
              <a:ext uri="{FF2B5EF4-FFF2-40B4-BE49-F238E27FC236}">
                <a16:creationId xmlns:a16="http://schemas.microsoft.com/office/drawing/2014/main" id="{0DA00086-6511-43C8-B813-285C7AC7640C}"/>
              </a:ext>
            </a:extLst>
          </p:cNvPr>
          <p:cNvSpPr>
            <a:spLocks noGrp="1"/>
          </p:cNvSpPr>
          <p:nvPr>
            <p:ph sz="quarter" idx="1"/>
          </p:nvPr>
        </p:nvSpPr>
        <p:spPr>
          <a:xfrm>
            <a:off x="179512" y="980728"/>
            <a:ext cx="8784976" cy="5760640"/>
          </a:xfrm>
        </p:spPr>
        <p:txBody>
          <a:bodyPr>
            <a:normAutofit/>
          </a:bodyPr>
          <a:lstStyle/>
          <a:p>
            <a:r>
              <a:rPr lang="en-GB" dirty="0"/>
              <a:t>A reminder: health is complex</a:t>
            </a:r>
          </a:p>
          <a:p>
            <a:r>
              <a:rPr lang="en-GB" dirty="0"/>
              <a:t>(Wider) determinants of health</a:t>
            </a:r>
          </a:p>
          <a:p>
            <a:r>
              <a:rPr lang="en-GB" dirty="0"/>
              <a:t>Different approaches to health promotion </a:t>
            </a:r>
          </a:p>
          <a:p>
            <a:r>
              <a:rPr lang="en-GB" dirty="0"/>
              <a:t>Five health promotion approaches:</a:t>
            </a:r>
          </a:p>
          <a:p>
            <a:pPr lvl="1"/>
            <a:r>
              <a:rPr lang="en-GB" dirty="0"/>
              <a:t>Medical approach</a:t>
            </a:r>
          </a:p>
          <a:p>
            <a:pPr lvl="1"/>
            <a:r>
              <a:rPr lang="en-GB" dirty="0"/>
              <a:t>Behaviour change approach</a:t>
            </a:r>
          </a:p>
          <a:p>
            <a:pPr lvl="1"/>
            <a:r>
              <a:rPr lang="en-GB" dirty="0"/>
              <a:t>Educational approach</a:t>
            </a:r>
          </a:p>
          <a:p>
            <a:pPr lvl="1"/>
            <a:r>
              <a:rPr lang="en-GB" dirty="0"/>
              <a:t>Empowerment approach</a:t>
            </a:r>
          </a:p>
          <a:p>
            <a:pPr lvl="1"/>
            <a:r>
              <a:rPr lang="en-GB" dirty="0"/>
              <a:t>Social change approach</a:t>
            </a:r>
          </a:p>
          <a:p>
            <a:pPr lvl="1"/>
            <a:endParaRPr lang="en-GB" dirty="0"/>
          </a:p>
        </p:txBody>
      </p:sp>
    </p:spTree>
    <p:extLst>
      <p:ext uri="{BB962C8B-B14F-4D97-AF65-F5344CB8AC3E}">
        <p14:creationId xmlns:p14="http://schemas.microsoft.com/office/powerpoint/2010/main" val="31136815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7825A4-F54B-478C-B210-B412B28ABE0F}"/>
              </a:ext>
            </a:extLst>
          </p:cNvPr>
          <p:cNvSpPr>
            <a:spLocks noGrp="1"/>
          </p:cNvSpPr>
          <p:nvPr>
            <p:ph type="title"/>
          </p:nvPr>
        </p:nvSpPr>
        <p:spPr>
          <a:xfrm>
            <a:off x="251520" y="274638"/>
            <a:ext cx="8435280" cy="634082"/>
          </a:xfrm>
        </p:spPr>
        <p:txBody>
          <a:bodyPr>
            <a:normAutofit fontScale="90000"/>
          </a:bodyPr>
          <a:lstStyle/>
          <a:p>
            <a:r>
              <a:rPr lang="en-GB" dirty="0"/>
              <a:t>Complexity of health.  </a:t>
            </a:r>
          </a:p>
        </p:txBody>
      </p:sp>
      <p:sp>
        <p:nvSpPr>
          <p:cNvPr id="3" name="Content Placeholder 2">
            <a:extLst>
              <a:ext uri="{FF2B5EF4-FFF2-40B4-BE49-F238E27FC236}">
                <a16:creationId xmlns:a16="http://schemas.microsoft.com/office/drawing/2014/main" id="{8AA41349-0C5A-45AD-9745-6C0FC8871A62}"/>
              </a:ext>
            </a:extLst>
          </p:cNvPr>
          <p:cNvSpPr>
            <a:spLocks noGrp="1"/>
          </p:cNvSpPr>
          <p:nvPr>
            <p:ph sz="quarter" idx="1"/>
          </p:nvPr>
        </p:nvSpPr>
        <p:spPr>
          <a:xfrm>
            <a:off x="0" y="908720"/>
            <a:ext cx="8892480" cy="5674642"/>
          </a:xfrm>
        </p:spPr>
        <p:txBody>
          <a:bodyPr>
            <a:normAutofit/>
          </a:bodyPr>
          <a:lstStyle/>
          <a:p>
            <a:pPr>
              <a:buClr>
                <a:srgbClr val="D34817"/>
              </a:buClr>
            </a:pPr>
            <a:r>
              <a:rPr lang="en-GB" sz="3200" dirty="0"/>
              <a:t>We have seen that health is influenced by a number of elements and has been considered from a number of perspectives </a:t>
            </a:r>
          </a:p>
          <a:p>
            <a:pPr>
              <a:buClr>
                <a:srgbClr val="D34817"/>
              </a:buClr>
            </a:pPr>
            <a:r>
              <a:rPr lang="en-GB" sz="3200" dirty="0" err="1">
                <a:solidFill>
                  <a:prstClr val="black"/>
                </a:solidFill>
              </a:rPr>
              <a:t>Kelman</a:t>
            </a:r>
            <a:r>
              <a:rPr lang="en-GB" sz="3200" dirty="0">
                <a:solidFill>
                  <a:prstClr val="black"/>
                </a:solidFill>
              </a:rPr>
              <a:t> (1975): one of the most ambiguous and perplexing issues in health  relates to definition).</a:t>
            </a:r>
            <a:endParaRPr lang="en-GB" sz="3200" dirty="0"/>
          </a:p>
          <a:p>
            <a:pPr>
              <a:buClr>
                <a:srgbClr val="D34817"/>
              </a:buClr>
            </a:pPr>
            <a:r>
              <a:rPr lang="en-GB" sz="3200" dirty="0"/>
              <a:t>Scriven (2017): its multifactorial nature makes health difficult to define in absolute terms.  </a:t>
            </a:r>
          </a:p>
          <a:p>
            <a:pPr>
              <a:buClr>
                <a:srgbClr val="D34817"/>
              </a:buClr>
            </a:pPr>
            <a:r>
              <a:rPr lang="en-GB" sz="3200" dirty="0">
                <a:solidFill>
                  <a:prstClr val="black"/>
                </a:solidFill>
              </a:rPr>
              <a:t>Health has moved from consideration in purely biomedical terms to encompass social perspectives</a:t>
            </a:r>
          </a:p>
        </p:txBody>
      </p:sp>
    </p:spTree>
    <p:extLst>
      <p:ext uri="{BB962C8B-B14F-4D97-AF65-F5344CB8AC3E}">
        <p14:creationId xmlns:p14="http://schemas.microsoft.com/office/powerpoint/2010/main" val="35145611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8686800" cy="562074"/>
          </a:xfrm>
        </p:spPr>
        <p:txBody>
          <a:bodyPr>
            <a:normAutofit fontScale="90000"/>
          </a:bodyPr>
          <a:lstStyle/>
          <a:p>
            <a:r>
              <a:rPr lang="en-US" dirty="0"/>
              <a:t>Health moves beyond the ‘medical model’</a:t>
            </a:r>
          </a:p>
        </p:txBody>
      </p:sp>
      <p:sp>
        <p:nvSpPr>
          <p:cNvPr id="3" name="Content Placeholder 2"/>
          <p:cNvSpPr>
            <a:spLocks noGrp="1"/>
          </p:cNvSpPr>
          <p:nvPr>
            <p:ph sz="quarter" idx="1"/>
          </p:nvPr>
        </p:nvSpPr>
        <p:spPr>
          <a:xfrm>
            <a:off x="0" y="1052736"/>
            <a:ext cx="8892480" cy="5530626"/>
          </a:xfrm>
        </p:spPr>
        <p:txBody>
          <a:bodyPr>
            <a:normAutofit/>
          </a:bodyPr>
          <a:lstStyle/>
          <a:p>
            <a:r>
              <a:rPr lang="en-GB" dirty="0"/>
              <a:t>In the UK, the work of McKeown (and colleagues), for instance, indicates that improvements in health in the UK could not explained by the biomedical model alone</a:t>
            </a:r>
          </a:p>
          <a:p>
            <a:r>
              <a:rPr lang="en-GB" dirty="0"/>
              <a:t>In the U.S., the Alameda County Study linked longer life with seven health behaviours (known as the, ‘Alameda 7’), namely: </a:t>
            </a:r>
            <a:r>
              <a:rPr lang="en-GB" sz="2800" dirty="0"/>
              <a:t>never having smoked; drinking less than five drinks at one sitting; sleeping 7-8 hours a night; exercising;  maintaining desirable weight for height; avoiding snacks and eating breakfast regularly.  (See Housman and Dorman, 2005)</a:t>
            </a:r>
            <a:r>
              <a:rPr lang="en-GB" dirty="0"/>
              <a:t> </a:t>
            </a:r>
          </a:p>
          <a:p>
            <a:r>
              <a:rPr lang="en-GB" dirty="0"/>
              <a:t>Different models of health/wellbeing have taken account the multifactorial nature of health</a:t>
            </a:r>
          </a:p>
          <a:p>
            <a:pPr>
              <a:buNone/>
            </a:pPr>
            <a:r>
              <a:rPr lang="en-GB" sz="1400" dirty="0"/>
              <a:t> (See also McKeown, 1979; McKeown, Record and Turner, 1975;  Rodham, 2019).  </a:t>
            </a:r>
            <a:endParaRPr lang="en-US" sz="1400" dirty="0"/>
          </a:p>
        </p:txBody>
      </p:sp>
    </p:spTree>
    <p:extLst>
      <p:ext uri="{BB962C8B-B14F-4D97-AF65-F5344CB8AC3E}">
        <p14:creationId xmlns:p14="http://schemas.microsoft.com/office/powerpoint/2010/main" val="423587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74638"/>
            <a:ext cx="8507288" cy="706090"/>
          </a:xfrm>
        </p:spPr>
        <p:txBody>
          <a:bodyPr>
            <a:normAutofit/>
          </a:bodyPr>
          <a:lstStyle/>
          <a:p>
            <a:r>
              <a:rPr lang="en-GB" sz="3200" dirty="0">
                <a:solidFill>
                  <a:srgbClr val="696464"/>
                </a:solidFill>
                <a:latin typeface="Perpetua"/>
              </a:rPr>
              <a:t>Health and society: wider determinants </a:t>
            </a:r>
            <a:endParaRPr lang="en-GB" dirty="0"/>
          </a:p>
        </p:txBody>
      </p:sp>
      <p:sp>
        <p:nvSpPr>
          <p:cNvPr id="3" name="Content Placeholder 2"/>
          <p:cNvSpPr>
            <a:spLocks noGrp="1"/>
          </p:cNvSpPr>
          <p:nvPr>
            <p:ph sz="quarter" idx="1"/>
          </p:nvPr>
        </p:nvSpPr>
        <p:spPr>
          <a:xfrm>
            <a:off x="179512" y="836712"/>
            <a:ext cx="8507288" cy="5688632"/>
          </a:xfrm>
        </p:spPr>
        <p:txBody>
          <a:bodyPr>
            <a:normAutofit fontScale="92500" lnSpcReduction="20000"/>
          </a:bodyPr>
          <a:lstStyle/>
          <a:p>
            <a:r>
              <a:rPr lang="en-GB" sz="2800" dirty="0"/>
              <a:t>Sociologists argue that health and illness (to varying extents) are determined by many different factors (and are not just dependent on the absence of disease)</a:t>
            </a:r>
          </a:p>
          <a:p>
            <a:r>
              <a:rPr lang="en-GB" sz="2800" dirty="0"/>
              <a:t>These factors include: biology/genetics; individual behaviour/lifestyle/resilience; access to health services; living conditions (housing); the state of our environment; income/education levels; relationships with friends and family.  </a:t>
            </a:r>
          </a:p>
          <a:p>
            <a:r>
              <a:rPr lang="en-GB" sz="2800" dirty="0"/>
              <a:t>The ‘social model of health’ posits that factors outside pathology/disease also play a part in determining how/why sickness occurs </a:t>
            </a:r>
          </a:p>
          <a:p>
            <a:r>
              <a:rPr lang="en-GB" sz="2800" dirty="0"/>
              <a:t>This model takes into account the way that society is structured and considers the impact of, for instance: gender; ethnicity, socio-economic factors and social cohesion. </a:t>
            </a:r>
          </a:p>
          <a:p>
            <a:r>
              <a:rPr lang="en-GB" sz="2800" dirty="0"/>
              <a:t>Research suggests that health is influenced by wider behavioural/societal issues</a:t>
            </a:r>
            <a:endParaRPr lang="en-GB" sz="1200" dirty="0"/>
          </a:p>
          <a:p>
            <a:pPr marL="0" indent="0">
              <a:buNone/>
            </a:pPr>
            <a:r>
              <a:rPr lang="en-GB" sz="1500" dirty="0"/>
              <a:t>(See </a:t>
            </a:r>
            <a:r>
              <a:rPr lang="en-GB" sz="1500" dirty="0" err="1"/>
              <a:t>Scambler</a:t>
            </a:r>
            <a:r>
              <a:rPr lang="en-GB" sz="1500" dirty="0"/>
              <a:t>, 2018; Giddens and Sutton, 2017; Hallam, 2011; Glasby, 2017; McKeown, 1979; Rodham, 2019; Wilkinson and Pickett,  2006; 2009)</a:t>
            </a:r>
          </a:p>
          <a:p>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0CF1F9-24B0-4E27-9283-343A05F99AAC}"/>
              </a:ext>
            </a:extLst>
          </p:cNvPr>
          <p:cNvSpPr>
            <a:spLocks noGrp="1"/>
          </p:cNvSpPr>
          <p:nvPr>
            <p:ph type="title"/>
          </p:nvPr>
        </p:nvSpPr>
        <p:spPr>
          <a:xfrm>
            <a:off x="0" y="188640"/>
            <a:ext cx="8686800" cy="936104"/>
          </a:xfrm>
        </p:spPr>
        <p:txBody>
          <a:bodyPr>
            <a:normAutofit fontScale="90000"/>
          </a:bodyPr>
          <a:lstStyle/>
          <a:p>
            <a:r>
              <a:rPr lang="en-GB" sz="2800" dirty="0"/>
              <a:t>Health inequities/inequalities: some important United Kingdom (UK) reports and global plans</a:t>
            </a:r>
          </a:p>
        </p:txBody>
      </p:sp>
      <p:sp>
        <p:nvSpPr>
          <p:cNvPr id="3" name="Content Placeholder 2">
            <a:extLst>
              <a:ext uri="{FF2B5EF4-FFF2-40B4-BE49-F238E27FC236}">
                <a16:creationId xmlns:a16="http://schemas.microsoft.com/office/drawing/2014/main" id="{D32BB99E-2CEB-4938-8D71-E32EA134468C}"/>
              </a:ext>
            </a:extLst>
          </p:cNvPr>
          <p:cNvSpPr>
            <a:spLocks noGrp="1"/>
          </p:cNvSpPr>
          <p:nvPr>
            <p:ph sz="quarter" idx="1"/>
          </p:nvPr>
        </p:nvSpPr>
        <p:spPr>
          <a:xfrm>
            <a:off x="179512" y="1124744"/>
            <a:ext cx="8686800" cy="5544616"/>
          </a:xfrm>
        </p:spPr>
        <p:txBody>
          <a:bodyPr>
            <a:normAutofit/>
          </a:bodyPr>
          <a:lstStyle/>
          <a:p>
            <a:r>
              <a:rPr lang="en-GB" i="1" dirty="0"/>
              <a:t>The Inequalities in health: report of a research working group </a:t>
            </a:r>
            <a:r>
              <a:rPr lang="en-GB" dirty="0"/>
              <a:t>(DHSS,1980) (the </a:t>
            </a:r>
            <a:r>
              <a:rPr lang="en-GB" i="1" dirty="0"/>
              <a:t>Black Report</a:t>
            </a:r>
            <a:r>
              <a:rPr lang="en-GB" dirty="0"/>
              <a:t>)</a:t>
            </a:r>
            <a:endParaRPr lang="en-GB" i="1" dirty="0"/>
          </a:p>
          <a:p>
            <a:r>
              <a:rPr lang="en-GB" i="1" dirty="0"/>
              <a:t>Independent Inquiry into Inequalities in Health Report </a:t>
            </a:r>
            <a:r>
              <a:rPr lang="en-GB" dirty="0"/>
              <a:t>(Acheson, 1998)</a:t>
            </a:r>
          </a:p>
          <a:p>
            <a:r>
              <a:rPr lang="en-GB" i="1" dirty="0"/>
              <a:t>The Health Divide</a:t>
            </a:r>
            <a:r>
              <a:rPr lang="en-GB" dirty="0"/>
              <a:t> (Whitehead, 1987)</a:t>
            </a:r>
            <a:endParaRPr lang="en-GB" i="1" dirty="0"/>
          </a:p>
          <a:p>
            <a:r>
              <a:rPr lang="en-GB" i="1" dirty="0"/>
              <a:t>Fair Society, Healthy Lives: the Marmot Review </a:t>
            </a:r>
            <a:r>
              <a:rPr lang="en-GB" dirty="0"/>
              <a:t>(Marmot et al., 2010)</a:t>
            </a:r>
          </a:p>
          <a:p>
            <a:r>
              <a:rPr lang="en-GB" i="1" dirty="0"/>
              <a:t>Global Strategy for Health for All by the Year 2000 </a:t>
            </a:r>
            <a:r>
              <a:rPr lang="en-GB" dirty="0"/>
              <a:t>(WHO, 1981)</a:t>
            </a:r>
          </a:p>
          <a:p>
            <a:r>
              <a:rPr lang="en-GB" i="1" dirty="0" err="1"/>
              <a:t>Ottowa</a:t>
            </a:r>
            <a:r>
              <a:rPr lang="en-GB" i="1" dirty="0"/>
              <a:t> Charter for Health Promotion </a:t>
            </a:r>
            <a:r>
              <a:rPr lang="en-GB" dirty="0"/>
              <a:t>(WHO,1986)</a:t>
            </a:r>
          </a:p>
          <a:p>
            <a:r>
              <a:rPr lang="en-GB" i="1" dirty="0"/>
              <a:t>Bangkok Charter </a:t>
            </a:r>
            <a:r>
              <a:rPr lang="en-GB" dirty="0"/>
              <a:t>(WHO, 2005)</a:t>
            </a:r>
          </a:p>
          <a:p>
            <a:r>
              <a:rPr lang="en-GB" i="1" dirty="0"/>
              <a:t>Shanghai Declaration </a:t>
            </a:r>
            <a:r>
              <a:rPr lang="en-GB" dirty="0"/>
              <a:t>(WHO, 2016)</a:t>
            </a:r>
          </a:p>
          <a:p>
            <a:r>
              <a:rPr lang="en-GB" i="1" dirty="0"/>
              <a:t>Health Equity in England: the Marmot Review 10 Years on</a:t>
            </a:r>
            <a:r>
              <a:rPr lang="en-GB" dirty="0"/>
              <a:t>.  (Marmot et al., 2020).</a:t>
            </a:r>
          </a:p>
          <a:p>
            <a:endParaRPr lang="en-GB" dirty="0"/>
          </a:p>
        </p:txBody>
      </p:sp>
    </p:spTree>
    <p:extLst>
      <p:ext uri="{BB962C8B-B14F-4D97-AF65-F5344CB8AC3E}">
        <p14:creationId xmlns:p14="http://schemas.microsoft.com/office/powerpoint/2010/main" val="28270551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24778C-50D0-4DC7-BB98-0203C9E65669}"/>
              </a:ext>
            </a:extLst>
          </p:cNvPr>
          <p:cNvSpPr>
            <a:spLocks noGrp="1"/>
          </p:cNvSpPr>
          <p:nvPr>
            <p:ph type="title"/>
          </p:nvPr>
        </p:nvSpPr>
        <p:spPr>
          <a:xfrm>
            <a:off x="251520" y="296139"/>
            <a:ext cx="8229600" cy="468565"/>
          </a:xfrm>
        </p:spPr>
        <p:txBody>
          <a:bodyPr>
            <a:normAutofit fontScale="90000"/>
          </a:bodyPr>
          <a:lstStyle/>
          <a:p>
            <a:r>
              <a:rPr lang="en-GB" sz="2400" i="1" dirty="0"/>
              <a:t>Health inequity/inequality in England: the Marmot Reviews</a:t>
            </a:r>
          </a:p>
        </p:txBody>
      </p:sp>
      <p:sp>
        <p:nvSpPr>
          <p:cNvPr id="3" name="Content Placeholder 2">
            <a:extLst>
              <a:ext uri="{FF2B5EF4-FFF2-40B4-BE49-F238E27FC236}">
                <a16:creationId xmlns:a16="http://schemas.microsoft.com/office/drawing/2014/main" id="{8B9E8790-7542-4970-A37A-097931D15D58}"/>
              </a:ext>
            </a:extLst>
          </p:cNvPr>
          <p:cNvSpPr>
            <a:spLocks noGrp="1"/>
          </p:cNvSpPr>
          <p:nvPr>
            <p:ph sz="quarter" idx="1"/>
          </p:nvPr>
        </p:nvSpPr>
        <p:spPr>
          <a:xfrm>
            <a:off x="251520" y="764704"/>
            <a:ext cx="8435280" cy="5797157"/>
          </a:xfrm>
        </p:spPr>
        <p:txBody>
          <a:bodyPr>
            <a:normAutofit/>
          </a:bodyPr>
          <a:lstStyle/>
          <a:p>
            <a:r>
              <a:rPr lang="en-GB" dirty="0"/>
              <a:t>Marmot et al. (2010, p. 37): </a:t>
            </a:r>
          </a:p>
          <a:p>
            <a:pPr marL="320040" lvl="1" indent="0">
              <a:buNone/>
            </a:pPr>
            <a:r>
              <a:rPr lang="en-GB" dirty="0"/>
              <a:t>The healthiest people in England now enjoy remarkably good health. For example, in the wealthiest part of London, one ward in Kensington and Chelsea, a man now has a life expectancy of 88 years.  But the contrast is stark.  A few kilometres away in Tottenham Green, one of the capital’s poorer wards, male life expectancy is 71.  Similar differences are seen all over the country, for both men and women</a:t>
            </a:r>
          </a:p>
          <a:p>
            <a:r>
              <a:rPr lang="en-GB" dirty="0"/>
              <a:t>Marmot et al. (2020, p. 7): </a:t>
            </a:r>
          </a:p>
          <a:p>
            <a:pPr marL="320040" lvl="1" indent="0">
              <a:buNone/>
            </a:pPr>
            <a:r>
              <a:rPr lang="en-GB" dirty="0"/>
              <a:t>Since then [the previous Marmot Review in 2010], life expectancy in England has stalled, years in ill health have increased and inequalities in health have widened.  Among women, particularly, life expectancy declined in the more deprived areas of the country. Some areas, especially in the North, have been ignored [</a:t>
            </a:r>
            <a:r>
              <a:rPr lang="en-GB" i="1" dirty="0"/>
              <a:t>sic</a:t>
            </a:r>
            <a:r>
              <a:rPr lang="en-GB" dirty="0"/>
              <a:t>] left behind, as health has improved elsewhere.  </a:t>
            </a:r>
          </a:p>
        </p:txBody>
      </p:sp>
    </p:spTree>
    <p:extLst>
      <p:ext uri="{BB962C8B-B14F-4D97-AF65-F5344CB8AC3E}">
        <p14:creationId xmlns:p14="http://schemas.microsoft.com/office/powerpoint/2010/main" val="29785206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D512B9-1AC4-4D6A-8751-433FA05B93B7}"/>
              </a:ext>
            </a:extLst>
          </p:cNvPr>
          <p:cNvSpPr>
            <a:spLocks noGrp="1"/>
          </p:cNvSpPr>
          <p:nvPr>
            <p:ph type="title"/>
          </p:nvPr>
        </p:nvSpPr>
        <p:spPr>
          <a:xfrm>
            <a:off x="179512" y="274638"/>
            <a:ext cx="8507288" cy="922114"/>
          </a:xfrm>
        </p:spPr>
        <p:txBody>
          <a:bodyPr>
            <a:noAutofit/>
          </a:bodyPr>
          <a:lstStyle/>
          <a:p>
            <a:r>
              <a:rPr lang="en-GB" sz="3200" dirty="0"/>
              <a:t>The meaning of health and wider determinants of health: the implications</a:t>
            </a:r>
          </a:p>
        </p:txBody>
      </p:sp>
      <p:sp>
        <p:nvSpPr>
          <p:cNvPr id="3" name="Content Placeholder 2">
            <a:extLst>
              <a:ext uri="{FF2B5EF4-FFF2-40B4-BE49-F238E27FC236}">
                <a16:creationId xmlns:a16="http://schemas.microsoft.com/office/drawing/2014/main" id="{B34480C9-1891-4F5B-A5F5-732273B3349C}"/>
              </a:ext>
            </a:extLst>
          </p:cNvPr>
          <p:cNvSpPr>
            <a:spLocks noGrp="1"/>
          </p:cNvSpPr>
          <p:nvPr>
            <p:ph sz="quarter" idx="1"/>
          </p:nvPr>
        </p:nvSpPr>
        <p:spPr>
          <a:xfrm>
            <a:off x="323528" y="1196752"/>
            <a:ext cx="8507288" cy="5386610"/>
          </a:xfrm>
        </p:spPr>
        <p:txBody>
          <a:bodyPr/>
          <a:lstStyle/>
          <a:p>
            <a:r>
              <a:rPr lang="en-GB" dirty="0"/>
              <a:t>It is important to know what health means to people</a:t>
            </a:r>
            <a:r>
              <a:rPr lang="en-GB" i="1" dirty="0"/>
              <a:t> and </a:t>
            </a:r>
            <a:r>
              <a:rPr lang="en-GB" dirty="0"/>
              <a:t>the influencing factors if improvements in health are to be made (O’Donnell, 1988)</a:t>
            </a:r>
          </a:p>
          <a:p>
            <a:r>
              <a:rPr lang="en-GB" dirty="0"/>
              <a:t>According to </a:t>
            </a:r>
            <a:r>
              <a:rPr lang="en-GB" dirty="0" err="1"/>
              <a:t>Hughner</a:t>
            </a:r>
            <a:r>
              <a:rPr lang="en-GB" dirty="0"/>
              <a:t> and </a:t>
            </a:r>
            <a:r>
              <a:rPr lang="en-GB" dirty="0" err="1"/>
              <a:t>Kleine</a:t>
            </a:r>
            <a:r>
              <a:rPr lang="en-GB" dirty="0"/>
              <a:t> (2004) the way in which people think about their health (and wellbeing) influences their health behaviours</a:t>
            </a:r>
          </a:p>
          <a:p>
            <a:r>
              <a:rPr lang="en-GB" dirty="0"/>
              <a:t>Therefore, if people are to be involved in understanding, changing and influencing health, it is important to understand what people mean when talking about their health (Earle, 2007)</a:t>
            </a:r>
          </a:p>
          <a:p>
            <a:r>
              <a:rPr lang="en-GB" dirty="0"/>
              <a:t>This is key to ‘health promotion’</a:t>
            </a:r>
          </a:p>
        </p:txBody>
      </p:sp>
    </p:spTree>
    <p:extLst>
      <p:ext uri="{BB962C8B-B14F-4D97-AF65-F5344CB8AC3E}">
        <p14:creationId xmlns:p14="http://schemas.microsoft.com/office/powerpoint/2010/main" val="62138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274638"/>
            <a:ext cx="8363272" cy="562074"/>
          </a:xfrm>
        </p:spPr>
        <p:txBody>
          <a:bodyPr>
            <a:normAutofit fontScale="90000"/>
          </a:bodyPr>
          <a:lstStyle/>
          <a:p>
            <a:r>
              <a:rPr lang="en-GB" dirty="0"/>
              <a:t>Health Promotion</a:t>
            </a:r>
          </a:p>
        </p:txBody>
      </p:sp>
      <p:sp>
        <p:nvSpPr>
          <p:cNvPr id="3" name="Content Placeholder 2"/>
          <p:cNvSpPr>
            <a:spLocks noGrp="1"/>
          </p:cNvSpPr>
          <p:nvPr>
            <p:ph sz="quarter" idx="1"/>
          </p:nvPr>
        </p:nvSpPr>
        <p:spPr>
          <a:xfrm>
            <a:off x="107504" y="836712"/>
            <a:ext cx="8712968" cy="5832648"/>
          </a:xfrm>
        </p:spPr>
        <p:txBody>
          <a:bodyPr>
            <a:normAutofit fontScale="92500" lnSpcReduction="20000"/>
          </a:bodyPr>
          <a:lstStyle/>
          <a:p>
            <a:r>
              <a:rPr lang="en-GB" sz="3000" dirty="0"/>
              <a:t>As with ‘health’, there is no universal agreement on the meaning of ‘health promotion’, with Rodham (2019) contending that the term is: widely used; rarely defined; has been used in a variety of ways; is applied in different ways.  Rodham (2019) argues that the ambiguity of heath promotion is due to </a:t>
            </a:r>
            <a:r>
              <a:rPr lang="en-GB" sz="3000" i="1" dirty="0"/>
              <a:t>changing perceptions of health </a:t>
            </a:r>
            <a:r>
              <a:rPr lang="en-GB" sz="3000" dirty="0"/>
              <a:t>(we have seen this)</a:t>
            </a:r>
            <a:endParaRPr lang="en-GB" sz="3000" i="1" dirty="0"/>
          </a:p>
          <a:p>
            <a:r>
              <a:rPr lang="en-GB" sz="3000" dirty="0"/>
              <a:t>According to O’Donnell (1988, p. 5):</a:t>
            </a:r>
          </a:p>
          <a:p>
            <a:pPr marL="320040" lvl="1" indent="0">
              <a:buNone/>
            </a:pPr>
            <a:r>
              <a:rPr lang="en-GB" sz="3000" dirty="0"/>
              <a:t>	Health promotion is the science and art of helping people 	change their lifestyle to move toward a state of optimal 	health.  Optimal health is defined as a balance of physical, 	emotional, social, spiritual and intellectual health.  	Lifestyle change can be facilitated through a combination of 	efforts to enhance awareness, change behaviour and create 	environments that support good health practices.  </a:t>
            </a:r>
          </a:p>
          <a:p>
            <a:pPr marL="502920" indent="-457200"/>
            <a:r>
              <a:rPr lang="en-GB" sz="3000" dirty="0"/>
              <a:t>Helping/encouraging people to improve their health has made use of various approaches…</a:t>
            </a:r>
          </a:p>
          <a:p>
            <a:pPr marL="320040" lvl="1" indent="0">
              <a:buNone/>
            </a:pPr>
            <a:endParaRPr lang="en-GB" sz="28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E21F21-779B-4541-AEB9-84F04255E090}"/>
              </a:ext>
            </a:extLst>
          </p:cNvPr>
          <p:cNvSpPr>
            <a:spLocks noGrp="1"/>
          </p:cNvSpPr>
          <p:nvPr>
            <p:ph type="title"/>
          </p:nvPr>
        </p:nvSpPr>
        <p:spPr>
          <a:xfrm>
            <a:off x="179512" y="274638"/>
            <a:ext cx="8964488" cy="706090"/>
          </a:xfrm>
        </p:spPr>
        <p:txBody>
          <a:bodyPr>
            <a:normAutofit/>
          </a:bodyPr>
          <a:lstStyle/>
          <a:p>
            <a:r>
              <a:rPr lang="en-GB" sz="2800" dirty="0"/>
              <a:t>Approaches to health promotion: the medical approach </a:t>
            </a:r>
          </a:p>
        </p:txBody>
      </p:sp>
      <p:sp>
        <p:nvSpPr>
          <p:cNvPr id="3" name="Content Placeholder 2">
            <a:extLst>
              <a:ext uri="{FF2B5EF4-FFF2-40B4-BE49-F238E27FC236}">
                <a16:creationId xmlns:a16="http://schemas.microsoft.com/office/drawing/2014/main" id="{83D4E3EE-35CC-4C6D-B70C-7670B70880E4}"/>
              </a:ext>
            </a:extLst>
          </p:cNvPr>
          <p:cNvSpPr>
            <a:spLocks noGrp="1"/>
          </p:cNvSpPr>
          <p:nvPr>
            <p:ph sz="quarter" idx="1"/>
          </p:nvPr>
        </p:nvSpPr>
        <p:spPr>
          <a:xfrm>
            <a:off x="179512" y="980728"/>
            <a:ext cx="8964488" cy="6264696"/>
          </a:xfrm>
        </p:spPr>
        <p:txBody>
          <a:bodyPr>
            <a:normAutofit fontScale="92500" lnSpcReduction="20000"/>
          </a:bodyPr>
          <a:lstStyle/>
          <a:p>
            <a:r>
              <a:rPr lang="en-GB" dirty="0"/>
              <a:t>Health promotion approaches help to understand better the different ways of working in practice – it is unlikely that any single theory/model can be applied to fulfil the requirements of a programme of health promotion</a:t>
            </a:r>
          </a:p>
          <a:p>
            <a:r>
              <a:rPr lang="en-GB" dirty="0"/>
              <a:t>A number of different approaches that have been used (without any one being dominant).   </a:t>
            </a:r>
          </a:p>
          <a:p>
            <a:r>
              <a:rPr lang="en-GB" dirty="0"/>
              <a:t>The medical approach, firstly, focuses on reduction of morbidity and premature mortality; targets whole population or high-risk groups; seeks to increase medical interventions (to prevent ill health and premature deaths). Often set out at three levels, namely: </a:t>
            </a:r>
          </a:p>
          <a:p>
            <a:pPr marL="777240" lvl="1" indent="-457200">
              <a:buFont typeface="+mj-lt"/>
              <a:buAutoNum type="arabicPeriod"/>
            </a:pPr>
            <a:r>
              <a:rPr lang="en-GB" dirty="0"/>
              <a:t>Primary prevention: prevention of the onset of disease through risk education, e.g. in relation to immunisation/vaccination or encouraging non-smoking</a:t>
            </a:r>
          </a:p>
          <a:p>
            <a:pPr marL="777240" lvl="1" indent="-457200">
              <a:buFont typeface="+mj-lt"/>
              <a:buAutoNum type="arabicPeriod"/>
            </a:pPr>
            <a:r>
              <a:rPr lang="en-GB" dirty="0"/>
              <a:t>Secondary prevention: preventing the progression of disease, e.g. screening/other methods of early diagnosis</a:t>
            </a:r>
          </a:p>
          <a:p>
            <a:pPr marL="777240" lvl="1" indent="-457200">
              <a:buFont typeface="+mj-lt"/>
              <a:buAutoNum type="arabicPeriod"/>
            </a:pPr>
            <a:r>
              <a:rPr lang="en-GB" dirty="0"/>
              <a:t>Tertiary prevention: reducing further disability/suffering in those already ill, preventing recurrence of an illness, e.g. rehabilitation, patient education,  palliative care </a:t>
            </a:r>
          </a:p>
          <a:p>
            <a:pPr marL="320040" lvl="1" indent="0">
              <a:buNone/>
            </a:pPr>
            <a:endParaRPr lang="en-GB" dirty="0"/>
          </a:p>
          <a:p>
            <a:pPr marL="45720" indent="0">
              <a:buNone/>
            </a:pPr>
            <a:r>
              <a:rPr lang="en-GB" sz="1600" dirty="0"/>
              <a:t>(See Naidoo and Wills, 2000; 2016; Scriven, 2017; Rodham, 2019; </a:t>
            </a:r>
            <a:r>
              <a:rPr lang="en-GB" sz="1600" dirty="0" err="1"/>
              <a:t>Laverack</a:t>
            </a:r>
            <a:r>
              <a:rPr lang="en-GB" sz="1600" dirty="0"/>
              <a:t>, 2014)</a:t>
            </a:r>
          </a:p>
          <a:p>
            <a:pPr marL="320040" lvl="1" indent="0">
              <a:buNone/>
            </a:pPr>
            <a:endParaRPr lang="en-GB" dirty="0"/>
          </a:p>
          <a:p>
            <a:pPr marL="320040" lvl="1" indent="0">
              <a:buNone/>
            </a:pPr>
            <a:r>
              <a:rPr lang="en-GB" b="1" i="1" dirty="0"/>
              <a:t>	</a:t>
            </a:r>
            <a:endParaRPr lang="en-GB" dirty="0"/>
          </a:p>
        </p:txBody>
      </p:sp>
    </p:spTree>
    <p:extLst>
      <p:ext uri="{BB962C8B-B14F-4D97-AF65-F5344CB8AC3E}">
        <p14:creationId xmlns:p14="http://schemas.microsoft.com/office/powerpoint/2010/main" val="12081653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9D771D-2832-4201-AA47-9917F5404119}"/>
              </a:ext>
            </a:extLst>
          </p:cNvPr>
          <p:cNvSpPr>
            <a:spLocks noGrp="1"/>
          </p:cNvSpPr>
          <p:nvPr>
            <p:ph type="title"/>
          </p:nvPr>
        </p:nvSpPr>
        <p:spPr>
          <a:xfrm>
            <a:off x="251520" y="274638"/>
            <a:ext cx="8435280" cy="634082"/>
          </a:xfrm>
        </p:spPr>
        <p:txBody>
          <a:bodyPr>
            <a:normAutofit fontScale="90000"/>
          </a:bodyPr>
          <a:lstStyle/>
          <a:p>
            <a:r>
              <a:rPr lang="en-GB" dirty="0"/>
              <a:t>Medical approach: reception</a:t>
            </a:r>
          </a:p>
        </p:txBody>
      </p:sp>
      <p:sp>
        <p:nvSpPr>
          <p:cNvPr id="3" name="Content Placeholder 2">
            <a:extLst>
              <a:ext uri="{FF2B5EF4-FFF2-40B4-BE49-F238E27FC236}">
                <a16:creationId xmlns:a16="http://schemas.microsoft.com/office/drawing/2014/main" id="{1A29777D-F174-40DE-AB79-CCE350C19859}"/>
              </a:ext>
            </a:extLst>
          </p:cNvPr>
          <p:cNvSpPr>
            <a:spLocks noGrp="1"/>
          </p:cNvSpPr>
          <p:nvPr>
            <p:ph sz="quarter" idx="1"/>
          </p:nvPr>
        </p:nvSpPr>
        <p:spPr>
          <a:xfrm>
            <a:off x="0" y="908720"/>
            <a:ext cx="8892480" cy="5832648"/>
          </a:xfrm>
        </p:spPr>
        <p:txBody>
          <a:bodyPr>
            <a:normAutofit/>
          </a:bodyPr>
          <a:lstStyle/>
          <a:p>
            <a:r>
              <a:rPr lang="en-GB" dirty="0"/>
              <a:t>This approach is popular for a number of reasons:</a:t>
            </a:r>
          </a:p>
          <a:p>
            <a:pPr lvl="1"/>
            <a:r>
              <a:rPr lang="en-GB" dirty="0"/>
              <a:t>It has high status because it uses scientific methods, such as epidemiology (the study of disease patterns in society)</a:t>
            </a:r>
          </a:p>
          <a:p>
            <a:pPr lvl="1"/>
            <a:r>
              <a:rPr lang="en-GB" dirty="0"/>
              <a:t>In the short term, prevention and early detection of disease are much cheaper than treatment of people who have become ill; (in the longer-run, paradoxically, this may not be the case, as people live longer, experience degenerative conditions, and draw pensions for longer)</a:t>
            </a:r>
          </a:p>
          <a:p>
            <a:pPr lvl="1"/>
            <a:r>
              <a:rPr lang="en-GB" dirty="0"/>
              <a:t>It is expert-led, or top-down, type of intervention.  This kind of approach reinforces the authority of medical and health professionals, who are recognized as having the expert knowledge required to achieve the required results</a:t>
            </a:r>
          </a:p>
          <a:p>
            <a:pPr lvl="1"/>
            <a:r>
              <a:rPr lang="en-GB" dirty="0"/>
              <a:t>Great successes of this approach, e.g. with global vaccination programmes</a:t>
            </a:r>
          </a:p>
          <a:p>
            <a:pPr marL="320040" lvl="1" indent="0">
              <a:buNone/>
            </a:pPr>
            <a:endParaRPr lang="en-GB" dirty="0"/>
          </a:p>
          <a:p>
            <a:pPr marL="45720" indent="0">
              <a:buNone/>
            </a:pPr>
            <a:r>
              <a:rPr lang="en-GB" dirty="0"/>
              <a:t>(See Naidoo and Wills, 2016; </a:t>
            </a:r>
            <a:r>
              <a:rPr lang="en-GB" dirty="0" err="1"/>
              <a:t>Laverack</a:t>
            </a:r>
            <a:r>
              <a:rPr lang="en-GB" dirty="0"/>
              <a:t>, 2014)</a:t>
            </a:r>
          </a:p>
          <a:p>
            <a:pPr lvl="1"/>
            <a:endParaRPr lang="en-GB" dirty="0"/>
          </a:p>
          <a:p>
            <a:pPr marL="0" indent="0">
              <a:buNone/>
            </a:pPr>
            <a:endParaRPr lang="en-GB" dirty="0"/>
          </a:p>
        </p:txBody>
      </p:sp>
    </p:spTree>
    <p:extLst>
      <p:ext uri="{BB962C8B-B14F-4D97-AF65-F5344CB8AC3E}">
        <p14:creationId xmlns:p14="http://schemas.microsoft.com/office/powerpoint/2010/main" val="15942210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F40A88-1D44-4D6D-B9E8-A21ED97E48CE}"/>
              </a:ext>
            </a:extLst>
          </p:cNvPr>
          <p:cNvSpPr>
            <a:spLocks noGrp="1"/>
          </p:cNvSpPr>
          <p:nvPr>
            <p:ph type="title"/>
          </p:nvPr>
        </p:nvSpPr>
        <p:spPr>
          <a:xfrm>
            <a:off x="323528" y="304800"/>
            <a:ext cx="7772400" cy="459904"/>
          </a:xfrm>
        </p:spPr>
        <p:txBody>
          <a:bodyPr>
            <a:normAutofit fontScale="90000"/>
          </a:bodyPr>
          <a:lstStyle/>
          <a:p>
            <a:r>
              <a:rPr lang="en-GB" dirty="0"/>
              <a:t>Medical approach: methods</a:t>
            </a:r>
          </a:p>
        </p:txBody>
      </p:sp>
      <p:sp>
        <p:nvSpPr>
          <p:cNvPr id="3" name="Content Placeholder 2">
            <a:extLst>
              <a:ext uri="{FF2B5EF4-FFF2-40B4-BE49-F238E27FC236}">
                <a16:creationId xmlns:a16="http://schemas.microsoft.com/office/drawing/2014/main" id="{07A69A74-CB3D-4C2B-84EF-A6B2BEC4AE9A}"/>
              </a:ext>
            </a:extLst>
          </p:cNvPr>
          <p:cNvSpPr>
            <a:spLocks noGrp="1"/>
          </p:cNvSpPr>
          <p:nvPr>
            <p:ph sz="quarter" idx="1"/>
          </p:nvPr>
        </p:nvSpPr>
        <p:spPr>
          <a:xfrm>
            <a:off x="15240" y="764704"/>
            <a:ext cx="8686800" cy="6093296"/>
          </a:xfrm>
        </p:spPr>
        <p:txBody>
          <a:bodyPr>
            <a:normAutofit fontScale="92500" lnSpcReduction="10000"/>
          </a:bodyPr>
          <a:lstStyle/>
          <a:p>
            <a:r>
              <a:rPr lang="en-GB" dirty="0"/>
              <a:t>Principle of approach</a:t>
            </a:r>
          </a:p>
          <a:p>
            <a:pPr lvl="1"/>
            <a:r>
              <a:rPr lang="en-GB" dirty="0"/>
              <a:t>It is targeted at groups at risk of particular conditions.  </a:t>
            </a:r>
          </a:p>
          <a:p>
            <a:pPr lvl="1"/>
            <a:r>
              <a:rPr lang="en-GB" dirty="0"/>
              <a:t>Immunization requires a certain level of take-up to be effective (herd immunity), </a:t>
            </a:r>
          </a:p>
          <a:p>
            <a:pPr lvl="1"/>
            <a:r>
              <a:rPr lang="en-GB" dirty="0"/>
              <a:t>Screening is offered to specific groups.  For example, cervical screening every 3 – 5 years is offered to all women aged 25 – 64.    </a:t>
            </a:r>
          </a:p>
          <a:p>
            <a:r>
              <a:rPr lang="en-GB" dirty="0"/>
              <a:t>For screening (for example) to be effective for a condition or disease:</a:t>
            </a:r>
          </a:p>
          <a:p>
            <a:pPr lvl="1"/>
            <a:r>
              <a:rPr lang="en-GB" dirty="0"/>
              <a:t>The disease should have a long pre-clinical phase, so a screening test will not miss it;</a:t>
            </a:r>
          </a:p>
          <a:p>
            <a:pPr lvl="1"/>
            <a:r>
              <a:rPr lang="en-GB" dirty="0"/>
              <a:t>Earlier treatment should improve the outcomes;</a:t>
            </a:r>
          </a:p>
          <a:p>
            <a:pPr lvl="1"/>
            <a:r>
              <a:rPr lang="en-GB" dirty="0"/>
              <a:t>The test should be sensitive, i.e. it should detect </a:t>
            </a:r>
            <a:r>
              <a:rPr lang="en-GB" i="1" dirty="0"/>
              <a:t>all </a:t>
            </a:r>
            <a:r>
              <a:rPr lang="en-GB" dirty="0"/>
              <a:t>those with the disease; </a:t>
            </a:r>
          </a:p>
          <a:p>
            <a:pPr lvl="1"/>
            <a:r>
              <a:rPr lang="en-GB" dirty="0"/>
              <a:t>The test should be specific, i.e. it should detect </a:t>
            </a:r>
            <a:r>
              <a:rPr lang="en-GB" i="1" dirty="0"/>
              <a:t>only </a:t>
            </a:r>
            <a:r>
              <a:rPr lang="en-GB" dirty="0"/>
              <a:t>those with the disease</a:t>
            </a:r>
          </a:p>
          <a:p>
            <a:pPr lvl="1"/>
            <a:r>
              <a:rPr lang="en-GB" dirty="0"/>
              <a:t>It should be cost-effective, i.e. the number of tests performed should yield a number of positive cases, making it an economically sound intervention</a:t>
            </a:r>
          </a:p>
          <a:p>
            <a:pPr marL="0" indent="0">
              <a:buNone/>
            </a:pPr>
            <a:r>
              <a:rPr lang="en-GB" dirty="0"/>
              <a:t>(See Naidoo and Wills, 2016; Scriven, 2017: UK National Screening Committee:  </a:t>
            </a:r>
            <a:r>
              <a:rPr lang="en-GB" dirty="0">
                <a:hlinkClick r:id="rId3"/>
              </a:rPr>
              <a:t>www.screening.nhs.uk</a:t>
            </a:r>
            <a:r>
              <a:rPr lang="en-GB" dirty="0"/>
              <a:t> )</a:t>
            </a:r>
          </a:p>
        </p:txBody>
      </p:sp>
    </p:spTree>
    <p:extLst>
      <p:ext uri="{BB962C8B-B14F-4D97-AF65-F5344CB8AC3E}">
        <p14:creationId xmlns:p14="http://schemas.microsoft.com/office/powerpoint/2010/main" val="39215873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887A3D-CD17-4178-BCF3-C96F90F30949}"/>
              </a:ext>
            </a:extLst>
          </p:cNvPr>
          <p:cNvSpPr>
            <a:spLocks noGrp="1"/>
          </p:cNvSpPr>
          <p:nvPr>
            <p:ph type="title"/>
          </p:nvPr>
        </p:nvSpPr>
        <p:spPr>
          <a:xfrm>
            <a:off x="395536" y="274638"/>
            <a:ext cx="8291264" cy="778098"/>
          </a:xfrm>
        </p:spPr>
        <p:txBody>
          <a:bodyPr/>
          <a:lstStyle/>
          <a:p>
            <a:r>
              <a:rPr lang="en-GB" dirty="0"/>
              <a:t>Medical approach: requirements</a:t>
            </a:r>
          </a:p>
        </p:txBody>
      </p:sp>
      <p:sp>
        <p:nvSpPr>
          <p:cNvPr id="3" name="Content Placeholder 2">
            <a:extLst>
              <a:ext uri="{FF2B5EF4-FFF2-40B4-BE49-F238E27FC236}">
                <a16:creationId xmlns:a16="http://schemas.microsoft.com/office/drawing/2014/main" id="{33C6C444-2620-4584-9B2D-07A8DD0ED037}"/>
              </a:ext>
            </a:extLst>
          </p:cNvPr>
          <p:cNvSpPr>
            <a:spLocks noGrp="1"/>
          </p:cNvSpPr>
          <p:nvPr>
            <p:ph sz="quarter" idx="1"/>
          </p:nvPr>
        </p:nvSpPr>
        <p:spPr>
          <a:xfrm>
            <a:off x="251520" y="1052736"/>
            <a:ext cx="8435280" cy="5530626"/>
          </a:xfrm>
        </p:spPr>
        <p:txBody>
          <a:bodyPr>
            <a:normAutofit lnSpcReduction="10000"/>
          </a:bodyPr>
          <a:lstStyle/>
          <a:p>
            <a:r>
              <a:rPr lang="en-GB" dirty="0"/>
              <a:t>Needs to be based on sound rationale developed from epidemiological evidence</a:t>
            </a:r>
          </a:p>
          <a:p>
            <a:r>
              <a:rPr lang="en-GB" dirty="0"/>
              <a:t>Relies on: infrastructure capable of delivering screening or an immunization programme, e.g. trained personnel, equipment and laboratory facilities; information systems which determine who is eligible for the procedure and uptake; vaccines that are effective and safe</a:t>
            </a:r>
          </a:p>
          <a:p>
            <a:r>
              <a:rPr lang="en-GB" dirty="0"/>
              <a:t>It is therefore a complex and potentially costly approach and may depend on the establishment of national programmes/guidelines</a:t>
            </a:r>
          </a:p>
          <a:p>
            <a:pPr marL="0" indent="0">
              <a:buNone/>
            </a:pPr>
            <a:r>
              <a:rPr lang="en-GB" dirty="0"/>
              <a:t>	</a:t>
            </a:r>
          </a:p>
          <a:p>
            <a:pPr marL="0" indent="0">
              <a:buNone/>
            </a:pPr>
            <a:r>
              <a:rPr lang="en-GB" b="1" i="1" dirty="0"/>
              <a:t>	Would it be appropriate to have a national screening 	programme for depression?</a:t>
            </a:r>
          </a:p>
          <a:p>
            <a:pPr marL="0" indent="0">
              <a:buNone/>
            </a:pPr>
            <a:r>
              <a:rPr lang="en-GB" b="1" i="1" dirty="0"/>
              <a:t>	What methods are used to increase the uptake of 	screening programmes?</a:t>
            </a:r>
          </a:p>
          <a:p>
            <a:endParaRPr lang="en-GB" dirty="0"/>
          </a:p>
        </p:txBody>
      </p:sp>
      <p:pic>
        <p:nvPicPr>
          <p:cNvPr id="4" name="Graphic 3" descr="Question Mark with solid fill">
            <a:extLst>
              <a:ext uri="{FF2B5EF4-FFF2-40B4-BE49-F238E27FC236}">
                <a16:creationId xmlns:a16="http://schemas.microsoft.com/office/drawing/2014/main" id="{159C1A1D-0574-4295-B680-E0045456419B}"/>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79944" y="5229200"/>
            <a:ext cx="914400" cy="914400"/>
          </a:xfrm>
          <a:prstGeom prst="rect">
            <a:avLst/>
          </a:prstGeom>
        </p:spPr>
      </p:pic>
    </p:spTree>
    <p:extLst>
      <p:ext uri="{BB962C8B-B14F-4D97-AF65-F5344CB8AC3E}">
        <p14:creationId xmlns:p14="http://schemas.microsoft.com/office/powerpoint/2010/main" val="201784898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F7191A-01F5-4A52-A105-BFF86F24D638}"/>
              </a:ext>
            </a:extLst>
          </p:cNvPr>
          <p:cNvSpPr>
            <a:spLocks noGrp="1"/>
          </p:cNvSpPr>
          <p:nvPr>
            <p:ph type="title"/>
          </p:nvPr>
        </p:nvSpPr>
        <p:spPr>
          <a:xfrm>
            <a:off x="263769" y="260648"/>
            <a:ext cx="8423031" cy="792089"/>
          </a:xfrm>
        </p:spPr>
        <p:txBody>
          <a:bodyPr>
            <a:normAutofit/>
          </a:bodyPr>
          <a:lstStyle/>
          <a:p>
            <a:r>
              <a:rPr lang="en-GB" dirty="0"/>
              <a:t>The medical approach: vaccination</a:t>
            </a:r>
          </a:p>
        </p:txBody>
      </p:sp>
      <p:pic>
        <p:nvPicPr>
          <p:cNvPr id="4" name="Content Placeholder 3">
            <a:extLst>
              <a:ext uri="{FF2B5EF4-FFF2-40B4-BE49-F238E27FC236}">
                <a16:creationId xmlns:a16="http://schemas.microsoft.com/office/drawing/2014/main" id="{1848B49D-C319-4F88-8EE0-C13119B39136}"/>
              </a:ext>
            </a:extLst>
          </p:cNvPr>
          <p:cNvPicPr>
            <a:picLocks noGrp="1" noChangeAspect="1"/>
          </p:cNvPicPr>
          <p:nvPr>
            <p:ph sz="quarter" idx="1"/>
          </p:nvPr>
        </p:nvPicPr>
        <p:blipFill>
          <a:blip r:embed="rId3"/>
          <a:stretch>
            <a:fillRect/>
          </a:stretch>
        </p:blipFill>
        <p:spPr>
          <a:xfrm>
            <a:off x="2362889" y="1923318"/>
            <a:ext cx="3482117" cy="2264491"/>
          </a:xfrm>
          <a:prstGeom prst="rect">
            <a:avLst/>
          </a:prstGeom>
        </p:spPr>
      </p:pic>
      <p:pic>
        <p:nvPicPr>
          <p:cNvPr id="3" name="Picture 2">
            <a:extLst>
              <a:ext uri="{FF2B5EF4-FFF2-40B4-BE49-F238E27FC236}">
                <a16:creationId xmlns:a16="http://schemas.microsoft.com/office/drawing/2014/main" id="{974ABE5F-B96D-4665-A0F0-E2AF2989E120}"/>
              </a:ext>
            </a:extLst>
          </p:cNvPr>
          <p:cNvPicPr>
            <a:picLocks noChangeAspect="1"/>
          </p:cNvPicPr>
          <p:nvPr/>
        </p:nvPicPr>
        <p:blipFill>
          <a:blip r:embed="rId4"/>
          <a:stretch>
            <a:fillRect/>
          </a:stretch>
        </p:blipFill>
        <p:spPr>
          <a:xfrm>
            <a:off x="312625" y="1532252"/>
            <a:ext cx="1955119" cy="3046628"/>
          </a:xfrm>
          <a:prstGeom prst="rect">
            <a:avLst/>
          </a:prstGeom>
        </p:spPr>
      </p:pic>
      <p:pic>
        <p:nvPicPr>
          <p:cNvPr id="5" name="Picture 4">
            <a:extLst>
              <a:ext uri="{FF2B5EF4-FFF2-40B4-BE49-F238E27FC236}">
                <a16:creationId xmlns:a16="http://schemas.microsoft.com/office/drawing/2014/main" id="{D46E5586-C410-4E31-A22A-90118E7DEB3B}"/>
              </a:ext>
            </a:extLst>
          </p:cNvPr>
          <p:cNvPicPr>
            <a:picLocks noChangeAspect="1"/>
          </p:cNvPicPr>
          <p:nvPr/>
        </p:nvPicPr>
        <p:blipFill>
          <a:blip r:embed="rId5"/>
          <a:stretch>
            <a:fillRect/>
          </a:stretch>
        </p:blipFill>
        <p:spPr>
          <a:xfrm>
            <a:off x="5940152" y="2199536"/>
            <a:ext cx="3096055" cy="1712057"/>
          </a:xfrm>
          <a:prstGeom prst="rect">
            <a:avLst/>
          </a:prstGeom>
        </p:spPr>
      </p:pic>
      <p:sp>
        <p:nvSpPr>
          <p:cNvPr id="6" name="TextBox 5">
            <a:extLst>
              <a:ext uri="{FF2B5EF4-FFF2-40B4-BE49-F238E27FC236}">
                <a16:creationId xmlns:a16="http://schemas.microsoft.com/office/drawing/2014/main" id="{B2C93770-0C30-4EC6-B171-074DDC61E58D}"/>
              </a:ext>
            </a:extLst>
          </p:cNvPr>
          <p:cNvSpPr txBox="1"/>
          <p:nvPr/>
        </p:nvSpPr>
        <p:spPr>
          <a:xfrm>
            <a:off x="263769" y="5325748"/>
            <a:ext cx="7044535" cy="369332"/>
          </a:xfrm>
          <a:prstGeom prst="rect">
            <a:avLst/>
          </a:prstGeom>
          <a:noFill/>
        </p:spPr>
        <p:txBody>
          <a:bodyPr wrap="square" rtlCol="0">
            <a:spAutoFit/>
          </a:bodyPr>
          <a:lstStyle/>
          <a:p>
            <a:r>
              <a:rPr lang="en-GB" dirty="0"/>
              <a:t>(Images are: Edward Jenner; WHO Smallpox Eradication Programme; COVID-19</a:t>
            </a:r>
          </a:p>
        </p:txBody>
      </p:sp>
    </p:spTree>
    <p:extLst>
      <p:ext uri="{BB962C8B-B14F-4D97-AF65-F5344CB8AC3E}">
        <p14:creationId xmlns:p14="http://schemas.microsoft.com/office/powerpoint/2010/main" val="40228721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15E80E-F966-4480-97D8-D21B7187BECC}"/>
              </a:ext>
            </a:extLst>
          </p:cNvPr>
          <p:cNvSpPr>
            <a:spLocks noGrp="1"/>
          </p:cNvSpPr>
          <p:nvPr>
            <p:ph type="title"/>
          </p:nvPr>
        </p:nvSpPr>
        <p:spPr>
          <a:xfrm>
            <a:off x="32440" y="307822"/>
            <a:ext cx="8932048" cy="415314"/>
          </a:xfrm>
        </p:spPr>
        <p:txBody>
          <a:bodyPr>
            <a:normAutofit fontScale="90000"/>
          </a:bodyPr>
          <a:lstStyle/>
          <a:p>
            <a:r>
              <a:rPr lang="en-GB" sz="3200" dirty="0"/>
              <a:t>Evaluation of the medical approach: e.g. vaccination</a:t>
            </a:r>
          </a:p>
        </p:txBody>
      </p:sp>
      <p:sp>
        <p:nvSpPr>
          <p:cNvPr id="3" name="Content Placeholder 2">
            <a:extLst>
              <a:ext uri="{FF2B5EF4-FFF2-40B4-BE49-F238E27FC236}">
                <a16:creationId xmlns:a16="http://schemas.microsoft.com/office/drawing/2014/main" id="{4D6439C9-7A35-47A1-9B01-527D9A590D17}"/>
              </a:ext>
            </a:extLst>
          </p:cNvPr>
          <p:cNvSpPr>
            <a:spLocks noGrp="1"/>
          </p:cNvSpPr>
          <p:nvPr>
            <p:ph sz="quarter" idx="1"/>
          </p:nvPr>
        </p:nvSpPr>
        <p:spPr>
          <a:xfrm>
            <a:off x="297944" y="723136"/>
            <a:ext cx="8654360" cy="6309320"/>
          </a:xfrm>
        </p:spPr>
        <p:txBody>
          <a:bodyPr>
            <a:normAutofit/>
          </a:bodyPr>
          <a:lstStyle/>
          <a:p>
            <a:r>
              <a:rPr lang="en-GB" dirty="0"/>
              <a:t>There have been very successful programmes, e.g. World Health Organization’s Smallpox Eradication Programme 1966 – 1980</a:t>
            </a:r>
          </a:p>
          <a:p>
            <a:r>
              <a:rPr lang="en-GB" dirty="0"/>
              <a:t>But also failures, e.g. outbreak of measles in Swansea in November, 2012; this, despite a UK child vaccination programme that had been running in the UK since 1994 and had vaccinated over 17,000 people for the first time</a:t>
            </a:r>
          </a:p>
          <a:p>
            <a:r>
              <a:rPr lang="en-GB" dirty="0"/>
              <a:t>A National Assembly for Wales inquiry concluded that the outbreak had been influenced by Wakefield’s 1988 study linking the measles, mumps and rubella (MMR) vaccine with autism and bowel disorders; this study that has since been discredited as flawed/fraudulent (see, for instance, </a:t>
            </a:r>
            <a:r>
              <a:rPr lang="en-GB" dirty="0" err="1"/>
              <a:t>Godlee</a:t>
            </a:r>
            <a:r>
              <a:rPr lang="en-GB" dirty="0"/>
              <a:t> et al., 2011)</a:t>
            </a:r>
          </a:p>
          <a:p>
            <a:pPr marL="0" indent="0">
              <a:buNone/>
            </a:pPr>
            <a:r>
              <a:rPr lang="en-GB" dirty="0"/>
              <a:t>	</a:t>
            </a:r>
          </a:p>
          <a:p>
            <a:pPr marL="0" indent="0">
              <a:buNone/>
            </a:pPr>
            <a:r>
              <a:rPr lang="en-GB" b="1" i="1" dirty="0"/>
              <a:t>	What could be the negative/positive aspects of this 	approach?</a:t>
            </a:r>
          </a:p>
          <a:p>
            <a:endParaRPr lang="en-GB" dirty="0"/>
          </a:p>
        </p:txBody>
      </p:sp>
      <p:pic>
        <p:nvPicPr>
          <p:cNvPr id="4" name="Graphic 3" descr="Question Mark with solid fill">
            <a:extLst>
              <a:ext uri="{FF2B5EF4-FFF2-40B4-BE49-F238E27FC236}">
                <a16:creationId xmlns:a16="http://schemas.microsoft.com/office/drawing/2014/main" id="{170E848F-31C4-4996-8B33-2597EE6DD53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297944" y="5773296"/>
            <a:ext cx="723136" cy="723136"/>
          </a:xfrm>
          <a:prstGeom prst="rect">
            <a:avLst/>
          </a:prstGeom>
        </p:spPr>
      </p:pic>
    </p:spTree>
    <p:extLst>
      <p:ext uri="{BB962C8B-B14F-4D97-AF65-F5344CB8AC3E}">
        <p14:creationId xmlns:p14="http://schemas.microsoft.com/office/powerpoint/2010/main" val="4554704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07B8A2-2FEF-4533-893F-920EE8B258CC}"/>
              </a:ext>
            </a:extLst>
          </p:cNvPr>
          <p:cNvSpPr>
            <a:spLocks noGrp="1"/>
          </p:cNvSpPr>
          <p:nvPr>
            <p:ph type="title"/>
          </p:nvPr>
        </p:nvSpPr>
        <p:spPr>
          <a:xfrm>
            <a:off x="150992" y="188640"/>
            <a:ext cx="9317552" cy="504056"/>
          </a:xfrm>
        </p:spPr>
        <p:txBody>
          <a:bodyPr>
            <a:noAutofit/>
          </a:bodyPr>
          <a:lstStyle/>
          <a:p>
            <a:r>
              <a:rPr lang="en-GB" sz="2400" dirty="0"/>
              <a:t>Approaches to health promotion: behaviour change approach</a:t>
            </a:r>
          </a:p>
        </p:txBody>
      </p:sp>
      <p:sp>
        <p:nvSpPr>
          <p:cNvPr id="3" name="Content Placeholder 2">
            <a:extLst>
              <a:ext uri="{FF2B5EF4-FFF2-40B4-BE49-F238E27FC236}">
                <a16:creationId xmlns:a16="http://schemas.microsoft.com/office/drawing/2014/main" id="{31D205D4-1DB9-405B-9FFA-DB1E3E56380B}"/>
              </a:ext>
            </a:extLst>
          </p:cNvPr>
          <p:cNvSpPr>
            <a:spLocks noGrp="1"/>
          </p:cNvSpPr>
          <p:nvPr>
            <p:ph sz="quarter" idx="1"/>
          </p:nvPr>
        </p:nvSpPr>
        <p:spPr>
          <a:xfrm>
            <a:off x="179512" y="908720"/>
            <a:ext cx="8640960" cy="6120680"/>
          </a:xfrm>
        </p:spPr>
        <p:txBody>
          <a:bodyPr>
            <a:normAutofit/>
          </a:bodyPr>
          <a:lstStyle/>
          <a:p>
            <a:r>
              <a:rPr lang="en-GB" dirty="0"/>
              <a:t>This approach seeks to encourage individuals to adopt healthy behaviours (seen as the key to improved health). </a:t>
            </a:r>
          </a:p>
          <a:p>
            <a:r>
              <a:rPr lang="en-GB" dirty="0"/>
              <a:t>Popular as it views health as a property of the individual, and assumes that people can make improvements to their health by choosing to change their lifestyle; </a:t>
            </a:r>
          </a:p>
          <a:p>
            <a:r>
              <a:rPr lang="en-GB" dirty="0"/>
              <a:t>However, it also assumes that if people do </a:t>
            </a:r>
            <a:r>
              <a:rPr lang="en-GB" i="1" dirty="0"/>
              <a:t>not</a:t>
            </a:r>
            <a:r>
              <a:rPr lang="en-GB" dirty="0"/>
              <a:t> take responsibility in this, they are to blame for the consequences.  </a:t>
            </a:r>
          </a:p>
          <a:p>
            <a:pPr marL="0" indent="0">
              <a:buNone/>
            </a:pPr>
            <a:endParaRPr lang="en-GB" dirty="0"/>
          </a:p>
          <a:p>
            <a:pPr marL="0" indent="0">
              <a:buNone/>
            </a:pPr>
            <a:r>
              <a:rPr lang="en-GB" dirty="0"/>
              <a:t>	</a:t>
            </a:r>
            <a:r>
              <a:rPr lang="en-GB" b="1" i="1" dirty="0"/>
              <a:t>Barriers to behaviour change: what are the reasons people 	may not be able to put a healthy diet into practice?</a:t>
            </a:r>
          </a:p>
          <a:p>
            <a:pPr marL="0" indent="0">
              <a:buNone/>
            </a:pPr>
            <a:endParaRPr lang="en-GB" dirty="0"/>
          </a:p>
          <a:p>
            <a:pPr marL="0" indent="0">
              <a:buNone/>
            </a:pPr>
            <a:endParaRPr lang="en-GB" dirty="0"/>
          </a:p>
          <a:p>
            <a:pPr marL="0" indent="0">
              <a:buNone/>
            </a:pPr>
            <a:r>
              <a:rPr lang="en-GB" sz="1200" dirty="0"/>
              <a:t>(See Naidoo and Wills, 2000; 2016; Scriven, 2017; Rodham, 2019; </a:t>
            </a:r>
            <a:r>
              <a:rPr lang="en-GB" sz="1200" dirty="0" err="1"/>
              <a:t>Laverack</a:t>
            </a:r>
            <a:r>
              <a:rPr lang="en-GB" sz="1200" dirty="0"/>
              <a:t>, 2014)</a:t>
            </a:r>
          </a:p>
          <a:p>
            <a:endParaRPr lang="en-GB" b="1" dirty="0"/>
          </a:p>
        </p:txBody>
      </p:sp>
      <p:pic>
        <p:nvPicPr>
          <p:cNvPr id="5" name="Graphic 4" descr="Question Mark with solid fill">
            <a:extLst>
              <a:ext uri="{FF2B5EF4-FFF2-40B4-BE49-F238E27FC236}">
                <a16:creationId xmlns:a16="http://schemas.microsoft.com/office/drawing/2014/main" id="{18F234C1-0843-4DEC-BB88-E49F3165975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50992" y="4509120"/>
            <a:ext cx="723136" cy="723136"/>
          </a:xfrm>
          <a:prstGeom prst="rect">
            <a:avLst/>
          </a:prstGeom>
        </p:spPr>
      </p:pic>
    </p:spTree>
    <p:extLst>
      <p:ext uri="{BB962C8B-B14F-4D97-AF65-F5344CB8AC3E}">
        <p14:creationId xmlns:p14="http://schemas.microsoft.com/office/powerpoint/2010/main" val="7149359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B022E1-9C94-4A2F-B2D5-AEBE2149D85D}"/>
              </a:ext>
            </a:extLst>
          </p:cNvPr>
          <p:cNvSpPr>
            <a:spLocks noGrp="1"/>
          </p:cNvSpPr>
          <p:nvPr>
            <p:ph type="title"/>
          </p:nvPr>
        </p:nvSpPr>
        <p:spPr>
          <a:xfrm>
            <a:off x="0" y="274638"/>
            <a:ext cx="8686800" cy="563562"/>
          </a:xfrm>
        </p:spPr>
        <p:txBody>
          <a:bodyPr>
            <a:normAutofit fontScale="90000"/>
          </a:bodyPr>
          <a:lstStyle/>
          <a:p>
            <a:r>
              <a:rPr lang="en-GB" dirty="0"/>
              <a:t>Behaviour change approach: methods</a:t>
            </a:r>
          </a:p>
        </p:txBody>
      </p:sp>
      <p:sp>
        <p:nvSpPr>
          <p:cNvPr id="3" name="Content Placeholder 2">
            <a:extLst>
              <a:ext uri="{FF2B5EF4-FFF2-40B4-BE49-F238E27FC236}">
                <a16:creationId xmlns:a16="http://schemas.microsoft.com/office/drawing/2014/main" id="{CA9486B2-2AB8-4B91-BB84-83DA20C574B9}"/>
              </a:ext>
            </a:extLst>
          </p:cNvPr>
          <p:cNvSpPr>
            <a:spLocks noGrp="1"/>
          </p:cNvSpPr>
          <p:nvPr>
            <p:ph sz="quarter" idx="1"/>
          </p:nvPr>
        </p:nvSpPr>
        <p:spPr>
          <a:xfrm>
            <a:off x="0" y="838200"/>
            <a:ext cx="8686800" cy="5745162"/>
          </a:xfrm>
        </p:spPr>
        <p:txBody>
          <a:bodyPr>
            <a:normAutofit fontScale="85000" lnSpcReduction="20000"/>
          </a:bodyPr>
          <a:lstStyle/>
          <a:p>
            <a:r>
              <a:rPr lang="en-GB" dirty="0"/>
              <a:t>Mainstay of activity undertaken by lead agencies for health promotion using campaigns to persuade people to stop smoking, adopt a healthy diet and exercise</a:t>
            </a:r>
          </a:p>
          <a:p>
            <a:r>
              <a:rPr lang="en-GB" dirty="0"/>
              <a:t>Approach is targeted at individuals (but can use a mass means of communication)</a:t>
            </a:r>
          </a:p>
          <a:p>
            <a:r>
              <a:rPr lang="en-GB" dirty="0"/>
              <a:t>Normally expert-led, top-down approach, thus reinforcing divide between the expert (who knows how to improve health) and the general public (who need advice and help).</a:t>
            </a:r>
          </a:p>
          <a:p>
            <a:r>
              <a:rPr lang="en-GB" dirty="0"/>
              <a:t>But interventions can also be directed to a client’s stated need, when this has been identified</a:t>
            </a:r>
          </a:p>
          <a:p>
            <a:r>
              <a:rPr lang="en-GB" dirty="0"/>
              <a:t>Many healthcare professionals educate their clients about health through the provision of information and one-to-one counselling</a:t>
            </a:r>
          </a:p>
          <a:p>
            <a:r>
              <a:rPr lang="en-GB" dirty="0"/>
              <a:t>Patient education about a condition or medication may seek to ensure compliance – i.e. a behaviour change – or it may be more client-centred and adopt an educational approach</a:t>
            </a:r>
          </a:p>
          <a:p>
            <a:r>
              <a:rPr lang="en-GB" dirty="0"/>
              <a:t>The Public Information Films site (see link below) provides examples of how the public has been encouraged to change behaviour over the years</a:t>
            </a:r>
          </a:p>
          <a:p>
            <a:r>
              <a:rPr lang="en-GB" dirty="0">
                <a:hlinkClick r:id="rId2"/>
              </a:rPr>
              <a:t>http://www.nationalarchives.gov.uk/films/</a:t>
            </a:r>
            <a:r>
              <a:rPr lang="en-GB" dirty="0"/>
              <a:t> </a:t>
            </a:r>
          </a:p>
          <a:p>
            <a:pPr marL="0" indent="0">
              <a:buNone/>
            </a:pPr>
            <a:endParaRPr lang="en-GB" dirty="0"/>
          </a:p>
          <a:p>
            <a:pPr marL="0" indent="0">
              <a:buNone/>
            </a:pPr>
            <a:r>
              <a:rPr lang="en-GB" dirty="0"/>
              <a:t>(See Naidoo and Wills, 2016; Scriven, 2017; </a:t>
            </a:r>
            <a:r>
              <a:rPr lang="en-GB" dirty="0" err="1"/>
              <a:t>Laverack</a:t>
            </a:r>
            <a:r>
              <a:rPr lang="en-GB" dirty="0"/>
              <a:t> 2014, 2014a; Rodham, 2019)</a:t>
            </a:r>
          </a:p>
          <a:p>
            <a:endParaRPr lang="en-GB" dirty="0"/>
          </a:p>
        </p:txBody>
      </p:sp>
    </p:spTree>
    <p:extLst>
      <p:ext uri="{BB962C8B-B14F-4D97-AF65-F5344CB8AC3E}">
        <p14:creationId xmlns:p14="http://schemas.microsoft.com/office/powerpoint/2010/main" val="99826120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03654F77-EFA5-4F38-A8B0-E28D99C7EA22}"/>
              </a:ext>
            </a:extLst>
          </p:cNvPr>
          <p:cNvPicPr>
            <a:picLocks noGrp="1" noChangeAspect="1"/>
          </p:cNvPicPr>
          <p:nvPr>
            <p:ph sz="quarter" idx="1"/>
          </p:nvPr>
        </p:nvPicPr>
        <p:blipFill>
          <a:blip r:embed="rId2"/>
          <a:stretch>
            <a:fillRect/>
          </a:stretch>
        </p:blipFill>
        <p:spPr>
          <a:xfrm>
            <a:off x="474752" y="692696"/>
            <a:ext cx="3223609" cy="4572000"/>
          </a:xfrm>
          <a:prstGeom prst="rect">
            <a:avLst/>
          </a:prstGeom>
        </p:spPr>
      </p:pic>
      <p:pic>
        <p:nvPicPr>
          <p:cNvPr id="5" name="Picture 4">
            <a:extLst>
              <a:ext uri="{FF2B5EF4-FFF2-40B4-BE49-F238E27FC236}">
                <a16:creationId xmlns:a16="http://schemas.microsoft.com/office/drawing/2014/main" id="{804B399A-802E-4E21-8909-9EA3E134D32C}"/>
              </a:ext>
            </a:extLst>
          </p:cNvPr>
          <p:cNvPicPr>
            <a:picLocks noChangeAspect="1"/>
          </p:cNvPicPr>
          <p:nvPr/>
        </p:nvPicPr>
        <p:blipFill>
          <a:blip r:embed="rId3"/>
          <a:stretch>
            <a:fillRect/>
          </a:stretch>
        </p:blipFill>
        <p:spPr>
          <a:xfrm>
            <a:off x="3793331" y="1135993"/>
            <a:ext cx="4910197" cy="3685406"/>
          </a:xfrm>
          <a:prstGeom prst="rect">
            <a:avLst/>
          </a:prstGeom>
        </p:spPr>
      </p:pic>
    </p:spTree>
    <p:extLst>
      <p:ext uri="{BB962C8B-B14F-4D97-AF65-F5344CB8AC3E}">
        <p14:creationId xmlns:p14="http://schemas.microsoft.com/office/powerpoint/2010/main" val="412425409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5CE6AB-E2A8-48C3-98B0-2AEE6D099D17}"/>
              </a:ext>
            </a:extLst>
          </p:cNvPr>
          <p:cNvSpPr>
            <a:spLocks noGrp="1"/>
          </p:cNvSpPr>
          <p:nvPr>
            <p:ph type="title"/>
          </p:nvPr>
        </p:nvSpPr>
        <p:spPr>
          <a:xfrm>
            <a:off x="227504" y="476672"/>
            <a:ext cx="9540552" cy="144016"/>
          </a:xfrm>
        </p:spPr>
        <p:txBody>
          <a:bodyPr>
            <a:normAutofit fontScale="90000"/>
          </a:bodyPr>
          <a:lstStyle/>
          <a:p>
            <a:r>
              <a:rPr lang="en-GB" sz="3200" dirty="0"/>
              <a:t>Behaviour change approach: evaluation/effectiveness</a:t>
            </a:r>
          </a:p>
        </p:txBody>
      </p:sp>
      <p:sp>
        <p:nvSpPr>
          <p:cNvPr id="3" name="Content Placeholder 2">
            <a:extLst>
              <a:ext uri="{FF2B5EF4-FFF2-40B4-BE49-F238E27FC236}">
                <a16:creationId xmlns:a16="http://schemas.microsoft.com/office/drawing/2014/main" id="{9095D54F-2DBD-4CB2-8484-1778B23D792C}"/>
              </a:ext>
            </a:extLst>
          </p:cNvPr>
          <p:cNvSpPr>
            <a:spLocks noGrp="1"/>
          </p:cNvSpPr>
          <p:nvPr>
            <p:ph sz="quarter" idx="1"/>
          </p:nvPr>
        </p:nvSpPr>
        <p:spPr>
          <a:xfrm>
            <a:off x="107504" y="620688"/>
            <a:ext cx="8784976" cy="6408712"/>
          </a:xfrm>
        </p:spPr>
        <p:txBody>
          <a:bodyPr>
            <a:normAutofit lnSpcReduction="10000"/>
          </a:bodyPr>
          <a:lstStyle/>
          <a:p>
            <a:r>
              <a:rPr lang="en-GB" sz="2000" dirty="0"/>
              <a:t>It might seem simple to evaluate – i.e. has the behaviour changed? – but there are two main problems: 1) Change may only become apparent over a long period; 2) It may be difficult to isolate the change as attributable to the intervention</a:t>
            </a:r>
          </a:p>
          <a:p>
            <a:r>
              <a:rPr lang="en-GB" sz="2000" dirty="0"/>
              <a:t>Behaviour change approach in weight management: </a:t>
            </a:r>
            <a:r>
              <a:rPr lang="en-GB" sz="2000" dirty="0" err="1"/>
              <a:t>Hardeman</a:t>
            </a:r>
            <a:r>
              <a:rPr lang="en-GB" sz="2000" dirty="0"/>
              <a:t> et al.’s (2000) systematic review of behaviour change methods to prevent weight gain found only one randomized controlled trial (RCT) (comprising a correspondence programme, goal setting, self-monitoring and being prepared for contingencies) with significant positive results.  The review concluded that progress in this field would be facilitated by: the explicit use of methods of behaviour change that have been successful in other contexts (e.g. individual goal-setting, the use of incentives, feedback on behaviour change; explicit description of intervention in write-ups; a longer follow-up of the behaviour being targeted, to assess long-term adherence</a:t>
            </a:r>
          </a:p>
          <a:p>
            <a:r>
              <a:rPr lang="en-GB" sz="2000" dirty="0"/>
              <a:t>Behaviour-change in healthy diet and exercise: Williams et al.’s systematic review of social media blogs did not show high levels of participation, but concluded that it might be helpful in one-to-one interventions with tailored interventions and in providing personal support</a:t>
            </a:r>
          </a:p>
          <a:p>
            <a:pPr marL="0" indent="0">
              <a:buNone/>
            </a:pPr>
            <a:r>
              <a:rPr lang="en-GB" sz="2000" dirty="0"/>
              <a:t>`</a:t>
            </a:r>
          </a:p>
          <a:p>
            <a:pPr marL="0" indent="0">
              <a:buNone/>
            </a:pPr>
            <a:r>
              <a:rPr lang="en-GB" sz="2000" b="1" i="1" dirty="0"/>
              <a:t>	What could be the negative/positive aspects of this approach?</a:t>
            </a:r>
          </a:p>
          <a:p>
            <a:pPr marL="0" indent="0">
              <a:buNone/>
            </a:pPr>
            <a:endParaRPr lang="en-GB" sz="1800" dirty="0"/>
          </a:p>
          <a:p>
            <a:pPr marL="0" indent="0">
              <a:buNone/>
            </a:pPr>
            <a:r>
              <a:rPr lang="en-GB" sz="1800" dirty="0"/>
              <a:t>(See Naidoo and Wills, 2016; Scriven, 2017; </a:t>
            </a:r>
            <a:r>
              <a:rPr lang="en-GB" sz="1800" dirty="0" err="1"/>
              <a:t>Laverack</a:t>
            </a:r>
            <a:r>
              <a:rPr lang="en-GB" sz="1800" dirty="0"/>
              <a:t> 2014, 2014a: Rodham, 2019)</a:t>
            </a:r>
          </a:p>
          <a:p>
            <a:pPr marL="0" indent="0">
              <a:buNone/>
            </a:pPr>
            <a:endParaRPr lang="en-GB" sz="2000" b="1" i="1" dirty="0"/>
          </a:p>
          <a:p>
            <a:endParaRPr lang="en-GB" sz="2000" dirty="0"/>
          </a:p>
        </p:txBody>
      </p:sp>
      <p:pic>
        <p:nvPicPr>
          <p:cNvPr id="4" name="Graphic 3" descr="Question Mark with solid fill">
            <a:extLst>
              <a:ext uri="{FF2B5EF4-FFF2-40B4-BE49-F238E27FC236}">
                <a16:creationId xmlns:a16="http://schemas.microsoft.com/office/drawing/2014/main" id="{C59ADF84-84F6-4249-B350-E40E54B1DC3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227504" y="5373216"/>
            <a:ext cx="723136" cy="723136"/>
          </a:xfrm>
          <a:prstGeom prst="rect">
            <a:avLst/>
          </a:prstGeom>
        </p:spPr>
      </p:pic>
    </p:spTree>
    <p:extLst>
      <p:ext uri="{BB962C8B-B14F-4D97-AF65-F5344CB8AC3E}">
        <p14:creationId xmlns:p14="http://schemas.microsoft.com/office/powerpoint/2010/main" val="280365031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ACB82F-583A-40CD-B184-B9F684A05211}"/>
              </a:ext>
            </a:extLst>
          </p:cNvPr>
          <p:cNvSpPr>
            <a:spLocks noGrp="1"/>
          </p:cNvSpPr>
          <p:nvPr>
            <p:ph type="title"/>
          </p:nvPr>
        </p:nvSpPr>
        <p:spPr>
          <a:xfrm>
            <a:off x="323528" y="274638"/>
            <a:ext cx="8363272" cy="562074"/>
          </a:xfrm>
        </p:spPr>
        <p:txBody>
          <a:bodyPr>
            <a:normAutofit/>
          </a:bodyPr>
          <a:lstStyle/>
          <a:p>
            <a:r>
              <a:rPr lang="en-GB" sz="2400" dirty="0"/>
              <a:t>Approaches to health promotion: educational approach</a:t>
            </a:r>
          </a:p>
        </p:txBody>
      </p:sp>
      <p:sp>
        <p:nvSpPr>
          <p:cNvPr id="3" name="Content Placeholder 2">
            <a:extLst>
              <a:ext uri="{FF2B5EF4-FFF2-40B4-BE49-F238E27FC236}">
                <a16:creationId xmlns:a16="http://schemas.microsoft.com/office/drawing/2014/main" id="{48B5033C-8DB6-430D-A0E4-BB6AE09F8A2D}"/>
              </a:ext>
            </a:extLst>
          </p:cNvPr>
          <p:cNvSpPr>
            <a:spLocks noGrp="1"/>
          </p:cNvSpPr>
          <p:nvPr>
            <p:ph sz="quarter" idx="1"/>
          </p:nvPr>
        </p:nvSpPr>
        <p:spPr>
          <a:xfrm>
            <a:off x="0" y="836712"/>
            <a:ext cx="8686800" cy="5746650"/>
          </a:xfrm>
        </p:spPr>
        <p:txBody>
          <a:bodyPr>
            <a:normAutofit fontScale="92500"/>
          </a:bodyPr>
          <a:lstStyle/>
          <a:p>
            <a:r>
              <a:rPr lang="en-GB" dirty="0"/>
              <a:t>This approach aims to provide knowledge and information and to develop the necessary skills so that people can make an informed choice about their health behaviour</a:t>
            </a:r>
          </a:p>
          <a:p>
            <a:r>
              <a:rPr lang="en-GB" dirty="0"/>
              <a:t>Can be distinguished from the behaviour change approach in that it does not set out to persuade/motivate change in a particular direction – nevertheless, it is intended to have an outcome (although this might be the client’s voluntary choice, and not one the health promoter would prefer)</a:t>
            </a:r>
          </a:p>
          <a:p>
            <a:r>
              <a:rPr lang="en-GB" dirty="0"/>
              <a:t>Based on a set of assumptions about the relationship between knowledge and behaviour, i.e. that increased knowledge will lead to an attitude change and then behaviour change</a:t>
            </a:r>
          </a:p>
          <a:p>
            <a:r>
              <a:rPr lang="en-GB" dirty="0"/>
              <a:t>Ability of client to make an informed choice might seem clear/unambiguous – but does not take account of societal/socio-economic constraints or complexities of health-related decision-making</a:t>
            </a:r>
          </a:p>
          <a:p>
            <a:pPr marL="0" indent="0">
              <a:buNone/>
            </a:pPr>
            <a:r>
              <a:rPr lang="en-GB" dirty="0"/>
              <a:t>(See Naidoo and Wills, 2016; Scriven, 2017; </a:t>
            </a:r>
            <a:r>
              <a:rPr lang="en-GB" dirty="0" err="1"/>
              <a:t>Laverack</a:t>
            </a:r>
            <a:r>
              <a:rPr lang="en-GB" dirty="0"/>
              <a:t> 2014, 2014a)</a:t>
            </a:r>
          </a:p>
          <a:p>
            <a:endParaRPr lang="en-GB" dirty="0"/>
          </a:p>
          <a:p>
            <a:endParaRPr lang="en-GB" dirty="0"/>
          </a:p>
          <a:p>
            <a:endParaRPr lang="en-GB" dirty="0"/>
          </a:p>
        </p:txBody>
      </p:sp>
    </p:spTree>
    <p:extLst>
      <p:ext uri="{BB962C8B-B14F-4D97-AF65-F5344CB8AC3E}">
        <p14:creationId xmlns:p14="http://schemas.microsoft.com/office/powerpoint/2010/main" val="340892440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16A4FA-5867-48CC-B44B-B9CCB05A539D}"/>
              </a:ext>
            </a:extLst>
          </p:cNvPr>
          <p:cNvSpPr>
            <a:spLocks noGrp="1"/>
          </p:cNvSpPr>
          <p:nvPr>
            <p:ph type="title"/>
          </p:nvPr>
        </p:nvSpPr>
        <p:spPr>
          <a:xfrm>
            <a:off x="251520" y="274638"/>
            <a:ext cx="8435280" cy="490066"/>
          </a:xfrm>
        </p:spPr>
        <p:txBody>
          <a:bodyPr>
            <a:normAutofit fontScale="90000"/>
          </a:bodyPr>
          <a:lstStyle/>
          <a:p>
            <a:r>
              <a:rPr lang="en-GB" dirty="0"/>
              <a:t>Educational approach: methods</a:t>
            </a:r>
          </a:p>
        </p:txBody>
      </p:sp>
      <p:sp>
        <p:nvSpPr>
          <p:cNvPr id="3" name="Content Placeholder 2">
            <a:extLst>
              <a:ext uri="{FF2B5EF4-FFF2-40B4-BE49-F238E27FC236}">
                <a16:creationId xmlns:a16="http://schemas.microsoft.com/office/drawing/2014/main" id="{EE7C97BD-704C-414F-920F-0C6996949A74}"/>
              </a:ext>
            </a:extLst>
          </p:cNvPr>
          <p:cNvSpPr>
            <a:spLocks noGrp="1"/>
          </p:cNvSpPr>
          <p:nvPr>
            <p:ph sz="quarter" idx="1"/>
          </p:nvPr>
        </p:nvSpPr>
        <p:spPr>
          <a:xfrm>
            <a:off x="251520" y="620688"/>
            <a:ext cx="8435280" cy="6237312"/>
          </a:xfrm>
        </p:spPr>
        <p:txBody>
          <a:bodyPr>
            <a:normAutofit fontScale="77500" lnSpcReduction="20000"/>
          </a:bodyPr>
          <a:lstStyle/>
          <a:p>
            <a:r>
              <a:rPr lang="en-GB" dirty="0"/>
              <a:t>Psychological theories state that learning comprises three aspects:</a:t>
            </a:r>
          </a:p>
          <a:p>
            <a:pPr marL="777240" lvl="1" indent="-457200">
              <a:buFont typeface="+mj-lt"/>
              <a:buAutoNum type="arabicPeriod"/>
            </a:pPr>
            <a:r>
              <a:rPr lang="en-GB" dirty="0"/>
              <a:t>Cognitive (information and understanding)</a:t>
            </a:r>
          </a:p>
          <a:p>
            <a:pPr marL="777240" lvl="1" indent="-457200">
              <a:buFont typeface="+mj-lt"/>
              <a:buAutoNum type="arabicPeriod"/>
            </a:pPr>
            <a:r>
              <a:rPr lang="en-GB" dirty="0"/>
              <a:t>Affective (attitudes and feelings)</a:t>
            </a:r>
          </a:p>
          <a:p>
            <a:pPr marL="777240" lvl="1" indent="-457200">
              <a:buFont typeface="+mj-lt"/>
              <a:buAutoNum type="arabicPeriod"/>
            </a:pPr>
            <a:r>
              <a:rPr lang="en-GB" dirty="0"/>
              <a:t>Behavioural (skills)</a:t>
            </a:r>
          </a:p>
          <a:p>
            <a:pPr marL="502920" indent="-457200"/>
            <a:r>
              <a:rPr lang="en-GB" dirty="0"/>
              <a:t>An educational approach to health promotion could:</a:t>
            </a:r>
          </a:p>
          <a:p>
            <a:pPr marL="777240" lvl="1" indent="-457200"/>
            <a:r>
              <a:rPr lang="en-GB" dirty="0"/>
              <a:t>provide information to help clients make informed choice about their health behaviour, e.g. through the provision of leaflets, booklets, visual displays, one-to-one advice</a:t>
            </a:r>
          </a:p>
          <a:p>
            <a:pPr marL="777240" lvl="1" indent="-457200"/>
            <a:r>
              <a:rPr lang="en-GB" dirty="0"/>
              <a:t> provide opportunities for clients to share and explore attitudes to their own health, perhaps through discussion or one-to-one counselling</a:t>
            </a:r>
          </a:p>
          <a:p>
            <a:pPr marL="777240" lvl="1" indent="-457200"/>
            <a:r>
              <a:rPr lang="en-GB" dirty="0"/>
              <a:t>Provide opportunities to improve clients’ decision-making skills through, for example, role-playing or activities designed to explore options: this could be done in ‘real-life’ situations, so that clients taking part in an alcohol programme might role-play situations in which they are offered a drink. </a:t>
            </a:r>
          </a:p>
          <a:p>
            <a:pPr marL="502920" indent="-457200"/>
            <a:r>
              <a:rPr lang="en-GB" dirty="0"/>
              <a:t>Educational programmes are usually led by a teacher or facilitator, although the issues for discussion may be decided by the clients; this means that the practitioners must have knowledge of learning theory and approaches that can help/hinder this</a:t>
            </a:r>
          </a:p>
          <a:p>
            <a:pPr marL="502920" indent="-457200"/>
            <a:r>
              <a:rPr lang="en-GB" dirty="0" err="1"/>
              <a:t>Projectwet</a:t>
            </a:r>
            <a:r>
              <a:rPr lang="en-GB" dirty="0"/>
              <a:t> (see link below) is a water education project for teachers, funded by USAID, to reduce the spread of waterborne diseases in Africa</a:t>
            </a:r>
          </a:p>
          <a:p>
            <a:pPr marL="502920" indent="-457200"/>
            <a:r>
              <a:rPr lang="en-GB" dirty="0">
                <a:hlinkClick r:id="rId3"/>
              </a:rPr>
              <a:t>www.projectwet.org</a:t>
            </a:r>
            <a:r>
              <a:rPr lang="en-GB" dirty="0"/>
              <a:t>  </a:t>
            </a:r>
          </a:p>
          <a:p>
            <a:pPr marL="45720" indent="0">
              <a:buNone/>
            </a:pPr>
            <a:endParaRPr lang="en-GB" dirty="0"/>
          </a:p>
          <a:p>
            <a:pPr marL="45720" indent="0">
              <a:buNone/>
            </a:pPr>
            <a:r>
              <a:rPr lang="en-GB" dirty="0"/>
              <a:t>(See Naidoo and Wills, 2016; Scriven, 2017; </a:t>
            </a:r>
            <a:r>
              <a:rPr lang="en-GB" dirty="0" err="1"/>
              <a:t>Laverack</a:t>
            </a:r>
            <a:r>
              <a:rPr lang="en-GB" dirty="0"/>
              <a:t> 2014, 2014a)</a:t>
            </a:r>
          </a:p>
          <a:p>
            <a:pPr marL="502920" indent="-457200"/>
            <a:endParaRPr lang="en-GB" dirty="0"/>
          </a:p>
          <a:p>
            <a:pPr marL="45720" indent="0">
              <a:buNone/>
            </a:pPr>
            <a:endParaRPr lang="en-GB" dirty="0"/>
          </a:p>
          <a:p>
            <a:pPr marL="777240" lvl="1" indent="-457200"/>
            <a:endParaRPr lang="en-GB" dirty="0"/>
          </a:p>
        </p:txBody>
      </p:sp>
    </p:spTree>
    <p:extLst>
      <p:ext uri="{BB962C8B-B14F-4D97-AF65-F5344CB8AC3E}">
        <p14:creationId xmlns:p14="http://schemas.microsoft.com/office/powerpoint/2010/main" val="91390276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Timeline&#10;&#10;Description automatically generated">
            <a:extLst>
              <a:ext uri="{FF2B5EF4-FFF2-40B4-BE49-F238E27FC236}">
                <a16:creationId xmlns:a16="http://schemas.microsoft.com/office/drawing/2014/main" id="{CDDC9E62-301E-4C96-89CC-DC7AF86DEA5C}"/>
              </a:ext>
            </a:extLst>
          </p:cNvPr>
          <p:cNvPicPr>
            <a:picLocks noGrp="1" noChangeAspect="1"/>
          </p:cNvPicPr>
          <p:nvPr>
            <p:ph sz="quarter" idx="1"/>
          </p:nvPr>
        </p:nvPicPr>
        <p:blipFill>
          <a:blip r:embed="rId2" cstate="print">
            <a:extLst>
              <a:ext uri="{28A0092B-C50C-407E-A947-70E740481C1C}">
                <a14:useLocalDpi xmlns:a14="http://schemas.microsoft.com/office/drawing/2010/main" val="0"/>
              </a:ext>
            </a:extLst>
          </a:blip>
          <a:stretch>
            <a:fillRect/>
          </a:stretch>
        </p:blipFill>
        <p:spPr>
          <a:xfrm>
            <a:off x="2123728" y="170103"/>
            <a:ext cx="4608512" cy="6517793"/>
          </a:xfrm>
        </p:spPr>
      </p:pic>
    </p:spTree>
    <p:extLst>
      <p:ext uri="{BB962C8B-B14F-4D97-AF65-F5344CB8AC3E}">
        <p14:creationId xmlns:p14="http://schemas.microsoft.com/office/powerpoint/2010/main" val="43581895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1972A8-5741-4CA7-9290-C0D7A619A475}"/>
              </a:ext>
            </a:extLst>
          </p:cNvPr>
          <p:cNvSpPr>
            <a:spLocks noGrp="1"/>
          </p:cNvSpPr>
          <p:nvPr>
            <p:ph type="title"/>
          </p:nvPr>
        </p:nvSpPr>
        <p:spPr>
          <a:xfrm>
            <a:off x="251520" y="274638"/>
            <a:ext cx="8435280" cy="706090"/>
          </a:xfrm>
        </p:spPr>
        <p:txBody>
          <a:bodyPr>
            <a:normAutofit fontScale="90000"/>
          </a:bodyPr>
          <a:lstStyle/>
          <a:p>
            <a:r>
              <a:rPr lang="en-GB" dirty="0"/>
              <a:t>Educational approach: evaluation </a:t>
            </a:r>
          </a:p>
        </p:txBody>
      </p:sp>
      <p:sp>
        <p:nvSpPr>
          <p:cNvPr id="3" name="Content Placeholder 2">
            <a:extLst>
              <a:ext uri="{FF2B5EF4-FFF2-40B4-BE49-F238E27FC236}">
                <a16:creationId xmlns:a16="http://schemas.microsoft.com/office/drawing/2014/main" id="{4E5865E7-9D16-4B68-A167-7218A99F68E3}"/>
              </a:ext>
            </a:extLst>
          </p:cNvPr>
          <p:cNvSpPr>
            <a:spLocks noGrp="1"/>
          </p:cNvSpPr>
          <p:nvPr>
            <p:ph sz="quarter" idx="1"/>
          </p:nvPr>
        </p:nvSpPr>
        <p:spPr>
          <a:xfrm>
            <a:off x="251520" y="980728"/>
            <a:ext cx="8435280" cy="5602634"/>
          </a:xfrm>
        </p:spPr>
        <p:txBody>
          <a:bodyPr>
            <a:normAutofit lnSpcReduction="10000"/>
          </a:bodyPr>
          <a:lstStyle/>
          <a:p>
            <a:r>
              <a:rPr lang="en-GB" dirty="0"/>
              <a:t>It is relatively easy to measure increases in knowledge</a:t>
            </a:r>
          </a:p>
          <a:p>
            <a:r>
              <a:rPr lang="en-GB" dirty="0"/>
              <a:t>Health education measures using mass media campaigns, one-to-one education and classroom-based work have all shown success in increasing information about health issues, or the awareness of risk factors for a disease</a:t>
            </a:r>
          </a:p>
          <a:p>
            <a:r>
              <a:rPr lang="en-GB" dirty="0"/>
              <a:t>However, information alone is not enough to change behaviour – and even the desire/ability to change behaviour does not mean that this will happen </a:t>
            </a:r>
          </a:p>
          <a:p>
            <a:endParaRPr lang="en-GB" dirty="0"/>
          </a:p>
          <a:p>
            <a:pPr marL="0" indent="0">
              <a:buNone/>
            </a:pPr>
            <a:r>
              <a:rPr lang="en-GB" dirty="0"/>
              <a:t>	</a:t>
            </a:r>
            <a:r>
              <a:rPr lang="en-GB" b="1" i="1" dirty="0"/>
              <a:t>Why – despite having the desire/ability (and 	information) to change behaviour – might this not 	happen? </a:t>
            </a:r>
          </a:p>
          <a:p>
            <a:pPr marL="0" indent="0">
              <a:buNone/>
            </a:pPr>
            <a:endParaRPr lang="en-GB" dirty="0"/>
          </a:p>
          <a:p>
            <a:pPr marL="0" indent="0">
              <a:buNone/>
            </a:pPr>
            <a:r>
              <a:rPr lang="en-GB" dirty="0"/>
              <a:t>(See Naidoo and Wills, 2016; Scriven, 2017; </a:t>
            </a:r>
            <a:r>
              <a:rPr lang="en-GB" dirty="0" err="1"/>
              <a:t>Laverack</a:t>
            </a:r>
            <a:r>
              <a:rPr lang="en-GB" dirty="0"/>
              <a:t> 2014, 2014a)</a:t>
            </a:r>
          </a:p>
          <a:p>
            <a:pPr marL="0" indent="0">
              <a:buNone/>
            </a:pPr>
            <a:endParaRPr lang="en-GB" b="1" i="1" dirty="0"/>
          </a:p>
        </p:txBody>
      </p:sp>
      <p:pic>
        <p:nvPicPr>
          <p:cNvPr id="5" name="Graphic 4" descr="Question Mark with solid fill">
            <a:extLst>
              <a:ext uri="{FF2B5EF4-FFF2-40B4-BE49-F238E27FC236}">
                <a16:creationId xmlns:a16="http://schemas.microsoft.com/office/drawing/2014/main" id="{EE995BC0-DB8D-483D-A834-D12961D8473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251520" y="4581128"/>
            <a:ext cx="914400" cy="914400"/>
          </a:xfrm>
          <a:prstGeom prst="rect">
            <a:avLst/>
          </a:prstGeom>
        </p:spPr>
      </p:pic>
    </p:spTree>
    <p:extLst>
      <p:ext uri="{BB962C8B-B14F-4D97-AF65-F5344CB8AC3E}">
        <p14:creationId xmlns:p14="http://schemas.microsoft.com/office/powerpoint/2010/main" val="269654879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EEFE47-DBF8-41C5-B8BC-36AAF934483A}"/>
              </a:ext>
            </a:extLst>
          </p:cNvPr>
          <p:cNvSpPr>
            <a:spLocks noGrp="1"/>
          </p:cNvSpPr>
          <p:nvPr>
            <p:ph type="title"/>
          </p:nvPr>
        </p:nvSpPr>
        <p:spPr>
          <a:xfrm>
            <a:off x="0" y="274638"/>
            <a:ext cx="9144000" cy="563562"/>
          </a:xfrm>
        </p:spPr>
        <p:txBody>
          <a:bodyPr>
            <a:normAutofit fontScale="90000"/>
          </a:bodyPr>
          <a:lstStyle/>
          <a:p>
            <a:r>
              <a:rPr lang="en-GB" sz="2800" dirty="0"/>
              <a:t>Approaches to health promotion: empowerment approach</a:t>
            </a:r>
          </a:p>
        </p:txBody>
      </p:sp>
      <p:sp>
        <p:nvSpPr>
          <p:cNvPr id="3" name="Content Placeholder 2">
            <a:extLst>
              <a:ext uri="{FF2B5EF4-FFF2-40B4-BE49-F238E27FC236}">
                <a16:creationId xmlns:a16="http://schemas.microsoft.com/office/drawing/2014/main" id="{DE25C762-E11A-42DB-A636-1BD269825BA2}"/>
              </a:ext>
            </a:extLst>
          </p:cNvPr>
          <p:cNvSpPr>
            <a:spLocks noGrp="1"/>
          </p:cNvSpPr>
          <p:nvPr>
            <p:ph sz="quarter" idx="1"/>
          </p:nvPr>
        </p:nvSpPr>
        <p:spPr>
          <a:xfrm>
            <a:off x="107504" y="1002432"/>
            <a:ext cx="8579296" cy="5580930"/>
          </a:xfrm>
        </p:spPr>
        <p:txBody>
          <a:bodyPr>
            <a:normAutofit fontScale="92500" lnSpcReduction="20000"/>
          </a:bodyPr>
          <a:lstStyle/>
          <a:p>
            <a:r>
              <a:rPr lang="en-GB" dirty="0"/>
              <a:t>Aims: helpful to consider this in terms of one of the World Health Organization’s (WHO, 1984) stated principles of health promotion, namely </a:t>
            </a:r>
            <a:r>
              <a:rPr lang="en-GB" b="1" dirty="0"/>
              <a:t>control.  </a:t>
            </a:r>
            <a:endParaRPr lang="en-GB" dirty="0"/>
          </a:p>
          <a:p>
            <a:r>
              <a:rPr lang="en-GB" dirty="0"/>
              <a:t>Can be </a:t>
            </a:r>
            <a:r>
              <a:rPr lang="en-GB" i="1" dirty="0"/>
              <a:t>self</a:t>
            </a:r>
            <a:r>
              <a:rPr lang="en-GB" dirty="0"/>
              <a:t>-empowerment or </a:t>
            </a:r>
            <a:r>
              <a:rPr lang="en-GB" i="1" dirty="0"/>
              <a:t>community</a:t>
            </a:r>
            <a:r>
              <a:rPr lang="en-GB" dirty="0"/>
              <a:t>-empowerment</a:t>
            </a:r>
          </a:p>
          <a:p>
            <a:r>
              <a:rPr lang="en-GB" dirty="0"/>
              <a:t>As such it is a bottom-up approach that sees the person promoting health as a </a:t>
            </a:r>
            <a:r>
              <a:rPr lang="en-GB" b="1" dirty="0"/>
              <a:t>facilitator</a:t>
            </a:r>
            <a:r>
              <a:rPr lang="en-GB" dirty="0"/>
              <a:t>, acting as a catalyst who helps to bring about change but then withdraws.  </a:t>
            </a:r>
          </a:p>
          <a:p>
            <a:r>
              <a:rPr lang="en-GB" dirty="0"/>
              <a:t>Based on partnership working, where clients are valued as equals and have complementary knowledge, skills and abilities.  </a:t>
            </a:r>
          </a:p>
          <a:p>
            <a:pPr marL="0" indent="0">
              <a:buNone/>
            </a:pPr>
            <a:endParaRPr lang="en-GB" dirty="0"/>
          </a:p>
          <a:p>
            <a:pPr marL="0" indent="0">
              <a:buNone/>
            </a:pPr>
            <a:r>
              <a:rPr lang="en-GB" dirty="0"/>
              <a:t> 	</a:t>
            </a:r>
            <a:r>
              <a:rPr lang="en-GB" b="1" i="1" dirty="0"/>
              <a:t>What do you understand by the term empowerment?  </a:t>
            </a:r>
          </a:p>
          <a:p>
            <a:pPr marL="0" indent="0">
              <a:buNone/>
            </a:pPr>
            <a:r>
              <a:rPr lang="en-GB" b="1" i="1" dirty="0"/>
              <a:t>	Can a practitioner empower a client?</a:t>
            </a:r>
          </a:p>
          <a:p>
            <a:pPr marL="0" indent="0">
              <a:buNone/>
            </a:pPr>
            <a:r>
              <a:rPr lang="en-GB" b="1" i="1" dirty="0"/>
              <a:t>	Are there health promotion actions that can disempower 	people?</a:t>
            </a:r>
          </a:p>
          <a:p>
            <a:pPr marL="0" indent="0">
              <a:buNone/>
            </a:pPr>
            <a:endParaRPr lang="en-GB" dirty="0"/>
          </a:p>
          <a:p>
            <a:pPr marL="0" indent="0">
              <a:buNone/>
            </a:pPr>
            <a:r>
              <a:rPr lang="en-GB" dirty="0"/>
              <a:t>(See Naidoo and Wills, 2016; Scriven, 2017; </a:t>
            </a:r>
            <a:r>
              <a:rPr lang="en-GB" dirty="0" err="1"/>
              <a:t>Laverack</a:t>
            </a:r>
            <a:r>
              <a:rPr lang="en-GB" dirty="0"/>
              <a:t> 2014, 2014a)</a:t>
            </a:r>
          </a:p>
          <a:p>
            <a:pPr marL="0" indent="0">
              <a:buNone/>
            </a:pPr>
            <a:endParaRPr lang="en-GB" b="1" i="1" dirty="0"/>
          </a:p>
        </p:txBody>
      </p:sp>
      <p:pic>
        <p:nvPicPr>
          <p:cNvPr id="5" name="Graphic 4" descr="Question Mark with solid fill">
            <a:extLst>
              <a:ext uri="{FF2B5EF4-FFF2-40B4-BE49-F238E27FC236}">
                <a16:creationId xmlns:a16="http://schemas.microsoft.com/office/drawing/2014/main" id="{CF0499F7-41CD-4A21-BEEC-6FD4A6C4316F}"/>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4178" y="4581128"/>
            <a:ext cx="914400" cy="914400"/>
          </a:xfrm>
          <a:prstGeom prst="rect">
            <a:avLst/>
          </a:prstGeom>
        </p:spPr>
      </p:pic>
    </p:spTree>
    <p:extLst>
      <p:ext uri="{BB962C8B-B14F-4D97-AF65-F5344CB8AC3E}">
        <p14:creationId xmlns:p14="http://schemas.microsoft.com/office/powerpoint/2010/main" val="115337843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E558C-8686-4483-A8D2-CA73BC9D5671}"/>
              </a:ext>
            </a:extLst>
          </p:cNvPr>
          <p:cNvSpPr>
            <a:spLocks noGrp="1"/>
          </p:cNvSpPr>
          <p:nvPr>
            <p:ph type="title"/>
          </p:nvPr>
        </p:nvSpPr>
        <p:spPr>
          <a:xfrm>
            <a:off x="0" y="274638"/>
            <a:ext cx="8686800" cy="418058"/>
          </a:xfrm>
        </p:spPr>
        <p:txBody>
          <a:bodyPr>
            <a:normAutofit fontScale="90000"/>
          </a:bodyPr>
          <a:lstStyle/>
          <a:p>
            <a:r>
              <a:rPr lang="en-GB" dirty="0"/>
              <a:t>The meaning of empowerment</a:t>
            </a:r>
          </a:p>
        </p:txBody>
      </p:sp>
      <p:sp>
        <p:nvSpPr>
          <p:cNvPr id="3" name="Content Placeholder 2">
            <a:extLst>
              <a:ext uri="{FF2B5EF4-FFF2-40B4-BE49-F238E27FC236}">
                <a16:creationId xmlns:a16="http://schemas.microsoft.com/office/drawing/2014/main" id="{288449C0-162B-44F1-8690-2C91266263B8}"/>
              </a:ext>
            </a:extLst>
          </p:cNvPr>
          <p:cNvSpPr>
            <a:spLocks noGrp="1"/>
          </p:cNvSpPr>
          <p:nvPr>
            <p:ph sz="quarter" idx="1"/>
          </p:nvPr>
        </p:nvSpPr>
        <p:spPr>
          <a:xfrm>
            <a:off x="0" y="692696"/>
            <a:ext cx="8686800" cy="6165304"/>
          </a:xfrm>
        </p:spPr>
        <p:txBody>
          <a:bodyPr>
            <a:normAutofit fontScale="92500" lnSpcReduction="20000"/>
          </a:bodyPr>
          <a:lstStyle/>
          <a:p>
            <a:r>
              <a:rPr lang="en-GB" dirty="0"/>
              <a:t>Many different understandings of ‘empowerment’ and little definitional consensus (see Bryan, 2008).</a:t>
            </a:r>
          </a:p>
          <a:p>
            <a:r>
              <a:rPr lang="en-GB" dirty="0"/>
              <a:t> </a:t>
            </a:r>
            <a:r>
              <a:rPr lang="en-GB" dirty="0" err="1"/>
              <a:t>Nyatanga</a:t>
            </a:r>
            <a:r>
              <a:rPr lang="en-GB" dirty="0"/>
              <a:t> and Dann (2002, p. 235) describe it as: </a:t>
            </a:r>
          </a:p>
          <a:p>
            <a:pPr marL="0" indent="0">
              <a:buNone/>
            </a:pPr>
            <a:r>
              <a:rPr lang="en-GB" dirty="0"/>
              <a:t>	…both a process and an outcome involving the individual or 	group’s ability to pull from within themselves the power to 	influence or control significant events in their lives.</a:t>
            </a:r>
          </a:p>
          <a:p>
            <a:r>
              <a:rPr lang="en-GB" dirty="0"/>
              <a:t> Different levels of empowerment are recognised:  organisational, individual and community.  In terms of health promotion, it is important to distinguish between  self-empowerment and community empowerment</a:t>
            </a:r>
          </a:p>
          <a:p>
            <a:pPr lvl="1"/>
            <a:r>
              <a:rPr lang="en-GB" b="1" dirty="0"/>
              <a:t>Self-empowerment</a:t>
            </a:r>
            <a:r>
              <a:rPr lang="en-GB" dirty="0"/>
              <a:t> can refer to approaches based on counselling, using non-directive, client-centred methods aimed at increasing people’s control over their lives</a:t>
            </a:r>
          </a:p>
          <a:p>
            <a:pPr lvl="1"/>
            <a:r>
              <a:rPr lang="en-GB" b="1" dirty="0"/>
              <a:t>Community empowerment </a:t>
            </a:r>
            <a:r>
              <a:rPr lang="en-GB" dirty="0"/>
              <a:t>has been defined by </a:t>
            </a:r>
            <a:r>
              <a:rPr lang="en-GB" dirty="0" err="1"/>
              <a:t>Laverack</a:t>
            </a:r>
            <a:r>
              <a:rPr lang="en-GB" dirty="0"/>
              <a:t> (2007, p. 29) as: </a:t>
            </a:r>
          </a:p>
          <a:p>
            <a:pPr marL="320040" lvl="1" indent="0">
              <a:buNone/>
            </a:pPr>
            <a:r>
              <a:rPr lang="en-GB" dirty="0"/>
              <a:t>	… a process by which communities gain more control over the decisions 	and resources that influence their lives, including the determinants of 	health.  Community empowerment builds from the individual to the 	group to the wider collective and embodies the intention to bring out 	social and political change. </a:t>
            </a:r>
          </a:p>
          <a:p>
            <a:pPr marL="45720" indent="0">
              <a:buNone/>
            </a:pPr>
            <a:r>
              <a:rPr lang="en-GB" dirty="0"/>
              <a:t>(See Bryan, 2008)</a:t>
            </a:r>
          </a:p>
        </p:txBody>
      </p:sp>
    </p:spTree>
    <p:extLst>
      <p:ext uri="{BB962C8B-B14F-4D97-AF65-F5344CB8AC3E}">
        <p14:creationId xmlns:p14="http://schemas.microsoft.com/office/powerpoint/2010/main" val="326313182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83C14C-41E8-4986-91E6-87FF16BB4036}"/>
              </a:ext>
            </a:extLst>
          </p:cNvPr>
          <p:cNvSpPr>
            <a:spLocks noGrp="1"/>
          </p:cNvSpPr>
          <p:nvPr>
            <p:ph type="title"/>
          </p:nvPr>
        </p:nvSpPr>
        <p:spPr>
          <a:xfrm>
            <a:off x="0" y="274638"/>
            <a:ext cx="8686800" cy="563562"/>
          </a:xfrm>
        </p:spPr>
        <p:txBody>
          <a:bodyPr>
            <a:normAutofit fontScale="90000"/>
          </a:bodyPr>
          <a:lstStyle/>
          <a:p>
            <a:r>
              <a:rPr lang="en-GB" dirty="0"/>
              <a:t>Empowerment approach: methods</a:t>
            </a:r>
          </a:p>
        </p:txBody>
      </p:sp>
      <p:sp>
        <p:nvSpPr>
          <p:cNvPr id="3" name="Content Placeholder 2">
            <a:extLst>
              <a:ext uri="{FF2B5EF4-FFF2-40B4-BE49-F238E27FC236}">
                <a16:creationId xmlns:a16="http://schemas.microsoft.com/office/drawing/2014/main" id="{A64CC79B-E2CD-4CEA-A2D4-E0FB02678BED}"/>
              </a:ext>
            </a:extLst>
          </p:cNvPr>
          <p:cNvSpPr>
            <a:spLocks noGrp="1"/>
          </p:cNvSpPr>
          <p:nvPr>
            <p:ph sz="quarter" idx="1"/>
          </p:nvPr>
        </p:nvSpPr>
        <p:spPr>
          <a:xfrm>
            <a:off x="0" y="838200"/>
            <a:ext cx="8686800" cy="5745162"/>
          </a:xfrm>
        </p:spPr>
        <p:txBody>
          <a:bodyPr>
            <a:normAutofit fontScale="92500" lnSpcReduction="10000"/>
          </a:bodyPr>
          <a:lstStyle/>
          <a:p>
            <a:r>
              <a:rPr lang="en-GB" dirty="0"/>
              <a:t>This sort of approach is widely used by health, education and social care practitioners (using client-centred approaches).  Challenge is for practitioners to use their power (power over) to help clients gain power (power from within) (see </a:t>
            </a:r>
            <a:r>
              <a:rPr lang="en-GB" dirty="0" err="1"/>
              <a:t>Laverack</a:t>
            </a:r>
            <a:r>
              <a:rPr lang="en-GB" dirty="0"/>
              <a:t>, 2016).</a:t>
            </a:r>
          </a:p>
          <a:p>
            <a:r>
              <a:rPr lang="en-GB" dirty="0"/>
              <a:t>Strategies include: reminiscence, whereby through talking about their past, older people are encouraged to discuss the care they would prefer (see Coleman and O’Hanlon, 2004)</a:t>
            </a:r>
          </a:p>
          <a:p>
            <a:r>
              <a:rPr lang="en-GB" dirty="0"/>
              <a:t>Community development: working with communities to identify concerns and strategies/programmes to address them, e.g. in developing:</a:t>
            </a:r>
          </a:p>
          <a:p>
            <a:pPr lvl="1"/>
            <a:r>
              <a:rPr lang="en-GB" dirty="0"/>
              <a:t>healthy public policy (e.g. prostitute collectives); </a:t>
            </a:r>
          </a:p>
          <a:p>
            <a:pPr lvl="1"/>
            <a:r>
              <a:rPr lang="en-GB" dirty="0"/>
              <a:t>measures to tackle social determinants of health (e.g. members of the community visiting older neighbours);</a:t>
            </a:r>
          </a:p>
          <a:p>
            <a:pPr lvl="1"/>
            <a:r>
              <a:rPr lang="en-GB" dirty="0"/>
              <a:t>use of media (e.g. billboard campaigns against unhealthy advertising);</a:t>
            </a:r>
          </a:p>
          <a:p>
            <a:pPr lvl="1"/>
            <a:r>
              <a:rPr lang="en-GB" dirty="0"/>
              <a:t>coalitions/networks (e.g. for people who are homeless).  </a:t>
            </a:r>
          </a:p>
          <a:p>
            <a:pPr marL="320040" lvl="1" indent="0">
              <a:buNone/>
            </a:pPr>
            <a:endParaRPr lang="en-GB" dirty="0"/>
          </a:p>
          <a:p>
            <a:pPr marL="45720" indent="0">
              <a:buNone/>
            </a:pPr>
            <a:r>
              <a:rPr lang="en-GB" dirty="0"/>
              <a:t>(See Naidoo and Wills, 2016; Scriven, 2017; </a:t>
            </a:r>
            <a:r>
              <a:rPr lang="en-GB" dirty="0" err="1"/>
              <a:t>Laverack</a:t>
            </a:r>
            <a:r>
              <a:rPr lang="en-GB" dirty="0"/>
              <a:t> 2014, 2014a)</a:t>
            </a:r>
          </a:p>
          <a:p>
            <a:pPr lvl="1"/>
            <a:endParaRPr lang="en-GB" dirty="0"/>
          </a:p>
        </p:txBody>
      </p:sp>
    </p:spTree>
    <p:extLst>
      <p:ext uri="{BB962C8B-B14F-4D97-AF65-F5344CB8AC3E}">
        <p14:creationId xmlns:p14="http://schemas.microsoft.com/office/powerpoint/2010/main" val="195035229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A04741-D6EB-4721-8DB4-5293FD804FCD}"/>
              </a:ext>
            </a:extLst>
          </p:cNvPr>
          <p:cNvSpPr>
            <a:spLocks noGrp="1"/>
          </p:cNvSpPr>
          <p:nvPr>
            <p:ph type="title"/>
          </p:nvPr>
        </p:nvSpPr>
        <p:spPr>
          <a:xfrm>
            <a:off x="107504" y="274638"/>
            <a:ext cx="8579296" cy="634082"/>
          </a:xfrm>
        </p:spPr>
        <p:txBody>
          <a:bodyPr>
            <a:normAutofit fontScale="90000"/>
          </a:bodyPr>
          <a:lstStyle/>
          <a:p>
            <a:r>
              <a:rPr lang="en-GB" dirty="0"/>
              <a:t>Empowerment approach: evaluation</a:t>
            </a:r>
          </a:p>
        </p:txBody>
      </p:sp>
      <p:sp>
        <p:nvSpPr>
          <p:cNvPr id="3" name="Content Placeholder 2">
            <a:extLst>
              <a:ext uri="{FF2B5EF4-FFF2-40B4-BE49-F238E27FC236}">
                <a16:creationId xmlns:a16="http://schemas.microsoft.com/office/drawing/2014/main" id="{99B27866-5547-4ED0-89AC-8D1785F746BA}"/>
              </a:ext>
            </a:extLst>
          </p:cNvPr>
          <p:cNvSpPr>
            <a:spLocks noGrp="1"/>
          </p:cNvSpPr>
          <p:nvPr>
            <p:ph sz="quarter" idx="1"/>
          </p:nvPr>
        </p:nvSpPr>
        <p:spPr>
          <a:xfrm>
            <a:off x="107504" y="908720"/>
            <a:ext cx="8579296" cy="5674642"/>
          </a:xfrm>
        </p:spPr>
        <p:txBody>
          <a:bodyPr>
            <a:normAutofit/>
          </a:bodyPr>
          <a:lstStyle/>
          <a:p>
            <a:r>
              <a:rPr lang="en-GB" dirty="0"/>
              <a:t>Difficult to evaluate because of long-term nature of process of empowerment/networking and ruling out extraneous factors</a:t>
            </a:r>
          </a:p>
          <a:p>
            <a:r>
              <a:rPr lang="en-GB" dirty="0"/>
              <a:t>Difficult to quantify results (which may be vague and hard to specify) as opposed to other outcomes (that may be more amenable to quantitative measurement)</a:t>
            </a:r>
          </a:p>
          <a:p>
            <a:r>
              <a:rPr lang="en-GB" dirty="0"/>
              <a:t>Evaluation includes the extent to which specific aims have been met (outcome evaluation) and the extent of increase in empowerment as a result of the intervention (process evaluation)</a:t>
            </a:r>
          </a:p>
          <a:p>
            <a:r>
              <a:rPr lang="en-GB" dirty="0"/>
              <a:t>Evaluation therefore needs to include qualitative measures that reveals people’s perceptions and beliefs (as well as quantitative measures that demonstrate outcome measures like behaviour change)</a:t>
            </a:r>
          </a:p>
          <a:p>
            <a:pPr marL="0" indent="0">
              <a:buNone/>
            </a:pPr>
            <a:r>
              <a:rPr lang="en-GB" dirty="0"/>
              <a:t>(See Scriven, 2017; Naidoo and Wills, 2016)</a:t>
            </a:r>
          </a:p>
        </p:txBody>
      </p:sp>
    </p:spTree>
    <p:extLst>
      <p:ext uri="{BB962C8B-B14F-4D97-AF65-F5344CB8AC3E}">
        <p14:creationId xmlns:p14="http://schemas.microsoft.com/office/powerpoint/2010/main" val="189645784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0102A8-C4E7-4102-9F1B-42E6ADBACF51}"/>
              </a:ext>
            </a:extLst>
          </p:cNvPr>
          <p:cNvSpPr>
            <a:spLocks noGrp="1"/>
          </p:cNvSpPr>
          <p:nvPr>
            <p:ph type="title"/>
          </p:nvPr>
        </p:nvSpPr>
        <p:spPr>
          <a:xfrm>
            <a:off x="323528" y="274638"/>
            <a:ext cx="8363272" cy="850106"/>
          </a:xfrm>
        </p:spPr>
        <p:txBody>
          <a:bodyPr>
            <a:noAutofit/>
          </a:bodyPr>
          <a:lstStyle/>
          <a:p>
            <a:r>
              <a:rPr lang="en-GB" sz="2800" dirty="0"/>
              <a:t>Approaches to health promotion: social change approach</a:t>
            </a:r>
          </a:p>
        </p:txBody>
      </p:sp>
      <p:sp>
        <p:nvSpPr>
          <p:cNvPr id="3" name="Content Placeholder 2">
            <a:extLst>
              <a:ext uri="{FF2B5EF4-FFF2-40B4-BE49-F238E27FC236}">
                <a16:creationId xmlns:a16="http://schemas.microsoft.com/office/drawing/2014/main" id="{74170CF1-760B-4764-86FA-D5833A5C8276}"/>
              </a:ext>
            </a:extLst>
          </p:cNvPr>
          <p:cNvSpPr>
            <a:spLocks noGrp="1"/>
          </p:cNvSpPr>
          <p:nvPr>
            <p:ph sz="quarter" idx="1"/>
          </p:nvPr>
        </p:nvSpPr>
        <p:spPr>
          <a:xfrm>
            <a:off x="0" y="1124744"/>
            <a:ext cx="9144000" cy="5733256"/>
          </a:xfrm>
        </p:spPr>
        <p:txBody>
          <a:bodyPr>
            <a:normAutofit/>
          </a:bodyPr>
          <a:lstStyle/>
          <a:p>
            <a:r>
              <a:rPr lang="en-GB" dirty="0"/>
              <a:t>Aims: to initiate change at the policy level that impacts on people’s physical, social and economic environment </a:t>
            </a:r>
          </a:p>
          <a:p>
            <a:r>
              <a:rPr lang="en-GB" dirty="0"/>
              <a:t>Recognises that, ‘to make the healthy choice the easier choice’ requires changes in cost, availability or accessibility.  </a:t>
            </a:r>
          </a:p>
          <a:p>
            <a:r>
              <a:rPr lang="en-GB" dirty="0"/>
              <a:t>As regards nutrition, for instance, studies have shown that healthy diets (low fat and including fruit, vegetables and high-fibre foods) are more expensive than typical diets of low-income families</a:t>
            </a:r>
          </a:p>
          <a:p>
            <a:r>
              <a:rPr lang="en-GB" dirty="0"/>
              <a:t>Often a top-down approach that, whilst perhaps involving consultation, requires high-level commitment (but requires public support).   </a:t>
            </a:r>
          </a:p>
          <a:p>
            <a:r>
              <a:rPr lang="en-GB" dirty="0"/>
              <a:t>For a practitioner, this would require very specialist skills, such as lobbying, policy planning, negotiation and implementation. </a:t>
            </a:r>
          </a:p>
          <a:p>
            <a:pPr marL="0" indent="0">
              <a:buNone/>
            </a:pPr>
            <a:r>
              <a:rPr lang="en-GB" sz="1400" dirty="0"/>
              <a:t>(See Scriven, 2017; Naidoo and Wills,2016; </a:t>
            </a:r>
            <a:r>
              <a:rPr lang="en-GB" sz="1400" dirty="0" err="1"/>
              <a:t>Laverack</a:t>
            </a:r>
            <a:r>
              <a:rPr lang="en-GB" sz="1400" dirty="0"/>
              <a:t>, 2014)</a:t>
            </a:r>
          </a:p>
        </p:txBody>
      </p:sp>
    </p:spTree>
    <p:extLst>
      <p:ext uri="{BB962C8B-B14F-4D97-AF65-F5344CB8AC3E}">
        <p14:creationId xmlns:p14="http://schemas.microsoft.com/office/powerpoint/2010/main" val="161271962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DDEA8-1764-4FC7-807E-30619FEBE4AF}"/>
              </a:ext>
            </a:extLst>
          </p:cNvPr>
          <p:cNvSpPr>
            <a:spLocks noGrp="1"/>
          </p:cNvSpPr>
          <p:nvPr>
            <p:ph type="title"/>
          </p:nvPr>
        </p:nvSpPr>
        <p:spPr>
          <a:xfrm>
            <a:off x="179512" y="274638"/>
            <a:ext cx="8507288" cy="490066"/>
          </a:xfrm>
        </p:spPr>
        <p:txBody>
          <a:bodyPr>
            <a:normAutofit fontScale="90000"/>
          </a:bodyPr>
          <a:lstStyle/>
          <a:p>
            <a:r>
              <a:rPr lang="en-GB" dirty="0"/>
              <a:t>References/further reading</a:t>
            </a:r>
          </a:p>
        </p:txBody>
      </p:sp>
      <p:sp>
        <p:nvSpPr>
          <p:cNvPr id="3" name="Content Placeholder 2">
            <a:extLst>
              <a:ext uri="{FF2B5EF4-FFF2-40B4-BE49-F238E27FC236}">
                <a16:creationId xmlns:a16="http://schemas.microsoft.com/office/drawing/2014/main" id="{9287D6D7-3767-4FE7-B3E4-1BBE218C09F2}"/>
              </a:ext>
            </a:extLst>
          </p:cNvPr>
          <p:cNvSpPr>
            <a:spLocks noGrp="1"/>
          </p:cNvSpPr>
          <p:nvPr>
            <p:ph sz="quarter" idx="1"/>
          </p:nvPr>
        </p:nvSpPr>
        <p:spPr>
          <a:xfrm>
            <a:off x="179512" y="620688"/>
            <a:ext cx="8507288" cy="5962674"/>
          </a:xfrm>
        </p:spPr>
        <p:txBody>
          <a:bodyPr>
            <a:noAutofit/>
          </a:bodyPr>
          <a:lstStyle/>
          <a:p>
            <a:pPr marL="0" indent="0">
              <a:buNone/>
            </a:pPr>
            <a:r>
              <a:rPr lang="en-GB" sz="1400" dirty="0"/>
              <a:t>Acheson, D.  (1998).  </a:t>
            </a:r>
            <a:r>
              <a:rPr lang="en-GB" sz="1400" i="1" dirty="0"/>
              <a:t>Independent Inquiry into Inequalities in Health Report</a:t>
            </a:r>
            <a:r>
              <a:rPr lang="en-GB" sz="1400" dirty="0"/>
              <a:t>.  London: The Stationery Office.  Available at: </a:t>
            </a:r>
            <a:r>
              <a:rPr lang="en-GB" sz="1400" dirty="0">
                <a:hlinkClick r:id="rId3"/>
              </a:rPr>
              <a:t>https://assets.publishing.service.gov.uk/government/uploads/system/uploads/attachment_data/file/265503/ih.pdf</a:t>
            </a:r>
            <a:r>
              <a:rPr lang="en-GB" sz="1400" dirty="0"/>
              <a:t>  (Accessed: 22</a:t>
            </a:r>
            <a:r>
              <a:rPr lang="en-GB" sz="1400" baseline="30000" dirty="0"/>
              <a:t>nd</a:t>
            </a:r>
            <a:r>
              <a:rPr lang="en-GB" sz="1400" dirty="0"/>
              <a:t> October, 2020).     </a:t>
            </a:r>
          </a:p>
          <a:p>
            <a:pPr marL="0" indent="0">
              <a:buNone/>
            </a:pPr>
            <a:r>
              <a:rPr lang="en-GB" sz="1400" dirty="0"/>
              <a:t>Annandale, E. and Field, D.  (2007).  ‘Social patterns in health and disease’, in Taylor, S. and Field, D.  (Eds.).  </a:t>
            </a:r>
            <a:r>
              <a:rPr lang="en-GB" sz="1400" i="1" dirty="0"/>
              <a:t>Sociology of Health and Health Care.  </a:t>
            </a:r>
            <a:r>
              <a:rPr lang="en-GB" sz="1400" dirty="0"/>
              <a:t>(4</a:t>
            </a:r>
            <a:r>
              <a:rPr lang="en-GB" sz="1400" baseline="30000" dirty="0"/>
              <a:t>th</a:t>
            </a:r>
            <a:r>
              <a:rPr lang="en-GB" sz="1400" dirty="0"/>
              <a:t> </a:t>
            </a:r>
            <a:r>
              <a:rPr lang="en-GB" sz="1400" dirty="0" err="1"/>
              <a:t>edn</a:t>
            </a:r>
            <a:r>
              <a:rPr lang="en-GB" sz="1400" dirty="0"/>
              <a:t>.).  Oxford: Blackwell, pp. 45 – 68. </a:t>
            </a:r>
          </a:p>
          <a:p>
            <a:pPr marL="0" indent="0">
              <a:buNone/>
            </a:pPr>
            <a:r>
              <a:rPr lang="en-GB" sz="1400" dirty="0"/>
              <a:t>Beattie, A.  (1991).  Knowledge and control in health promotion: a test case for social policy and social theory’, in Gabe, J., </a:t>
            </a:r>
            <a:r>
              <a:rPr lang="en-GB" sz="1400" dirty="0" err="1"/>
              <a:t>Calnan</a:t>
            </a:r>
            <a:r>
              <a:rPr lang="en-GB" sz="1400" dirty="0"/>
              <a:t>, M. and Bury, M.  (Eds.).  </a:t>
            </a:r>
            <a:r>
              <a:rPr lang="en-GB" sz="1400" i="1" dirty="0"/>
              <a:t>The Sociology of the Health Service</a:t>
            </a:r>
            <a:r>
              <a:rPr lang="en-GB" sz="1400" dirty="0"/>
              <a:t>.  London: Routledge, pp.  162 – 202. </a:t>
            </a:r>
          </a:p>
          <a:p>
            <a:pPr marL="0" indent="0">
              <a:buNone/>
            </a:pPr>
            <a:r>
              <a:rPr lang="en-GB" sz="1400" dirty="0"/>
              <a:t>Bryan, A.  (2008).  ‘Empowerment’, in Mason-</a:t>
            </a:r>
            <a:r>
              <a:rPr lang="en-GB" sz="1400" dirty="0" err="1"/>
              <a:t>Whitehead,E</a:t>
            </a:r>
            <a:r>
              <a:rPr lang="en-GB" sz="1400" dirty="0"/>
              <a:t>., </a:t>
            </a:r>
            <a:r>
              <a:rPr lang="en-GB" sz="1400" dirty="0" err="1"/>
              <a:t>McIntosh,A</a:t>
            </a:r>
            <a:r>
              <a:rPr lang="en-GB" sz="1400" dirty="0"/>
              <a:t>., Bryan, A. and Mason, T.  (Eds).  </a:t>
            </a:r>
            <a:r>
              <a:rPr lang="en-GB" sz="1400" i="1" dirty="0"/>
              <a:t>Key Concepts in Nursing</a:t>
            </a:r>
            <a:r>
              <a:rPr lang="en-GB" sz="1400" dirty="0"/>
              <a:t>.   London: Sage, pp. 127 – 133. </a:t>
            </a:r>
          </a:p>
          <a:p>
            <a:pPr marL="0" indent="0">
              <a:buNone/>
            </a:pPr>
            <a:r>
              <a:rPr lang="en-GB" sz="1400" dirty="0"/>
              <a:t>Coleman, P.G and O’Hanlon, A.  (2004).  </a:t>
            </a:r>
            <a:r>
              <a:rPr lang="en-GB" sz="1400" i="1" dirty="0"/>
              <a:t>Ageing and Development.  </a:t>
            </a:r>
            <a:r>
              <a:rPr lang="en-GB" sz="1400" dirty="0"/>
              <a:t>London: Arnold.</a:t>
            </a:r>
          </a:p>
          <a:p>
            <a:pPr marL="0" indent="0">
              <a:buNone/>
            </a:pPr>
            <a:r>
              <a:rPr lang="en-GB" sz="1400" dirty="0"/>
              <a:t>Department of Health and Social Security (DHSS).  1980.   </a:t>
            </a:r>
            <a:r>
              <a:rPr lang="en-GB" sz="1400" i="1" dirty="0"/>
              <a:t>Inequalities in health: report of a research working group</a:t>
            </a:r>
            <a:r>
              <a:rPr lang="en-GB" sz="1400" dirty="0"/>
              <a:t>.  London: HMSO </a:t>
            </a:r>
          </a:p>
          <a:p>
            <a:pPr marL="0" indent="0">
              <a:buNone/>
            </a:pPr>
            <a:r>
              <a:rPr lang="en-GB" sz="1400" dirty="0" err="1"/>
              <a:t>Downie</a:t>
            </a:r>
            <a:r>
              <a:rPr lang="en-GB" sz="1400" dirty="0"/>
              <a:t>, R.S., </a:t>
            </a:r>
            <a:r>
              <a:rPr lang="en-GB" sz="1400" dirty="0" err="1"/>
              <a:t>Tannahill</a:t>
            </a:r>
            <a:r>
              <a:rPr lang="en-GB" sz="1400" dirty="0"/>
              <a:t>, C. and </a:t>
            </a:r>
            <a:r>
              <a:rPr lang="en-GB" sz="1400" dirty="0" err="1"/>
              <a:t>Tannahill</a:t>
            </a:r>
            <a:r>
              <a:rPr lang="en-GB" sz="1400" dirty="0"/>
              <a:t>, A.  (1996).  </a:t>
            </a:r>
            <a:r>
              <a:rPr lang="en-GB" sz="1400" i="1" dirty="0"/>
              <a:t> Health Promotion: Models and Values</a:t>
            </a:r>
            <a:r>
              <a:rPr lang="en-GB" sz="1400" dirty="0"/>
              <a:t>.  (2</a:t>
            </a:r>
            <a:r>
              <a:rPr lang="en-GB" sz="1400" baseline="30000" dirty="0"/>
              <a:t>nd</a:t>
            </a:r>
            <a:r>
              <a:rPr lang="en-GB" sz="1400" dirty="0"/>
              <a:t> </a:t>
            </a:r>
            <a:r>
              <a:rPr lang="en-GB" sz="1400" dirty="0" err="1"/>
              <a:t>edn</a:t>
            </a:r>
            <a:r>
              <a:rPr lang="en-GB" sz="1400" dirty="0"/>
              <a:t>.).  Oxford: Oxford University Press. </a:t>
            </a:r>
          </a:p>
          <a:p>
            <a:pPr marL="0" indent="0">
              <a:buNone/>
            </a:pPr>
            <a:r>
              <a:rPr lang="en-GB" sz="1400" dirty="0"/>
              <a:t>Earle, S.  (2007).  ‘Exploring Health’, in Earle, S., Lloyd, C.E., </a:t>
            </a:r>
            <a:r>
              <a:rPr lang="en-GB" sz="1400" dirty="0" err="1"/>
              <a:t>Sidell</a:t>
            </a:r>
            <a:r>
              <a:rPr lang="en-GB" sz="1400" dirty="0"/>
              <a:t>, M. and </a:t>
            </a:r>
            <a:r>
              <a:rPr lang="en-GB" sz="1400" dirty="0" err="1"/>
              <a:t>Spurr</a:t>
            </a:r>
            <a:r>
              <a:rPr lang="en-GB" sz="1400" dirty="0"/>
              <a:t>, S.  (Eds.).  </a:t>
            </a:r>
            <a:r>
              <a:rPr lang="en-GB" sz="1400" i="1" dirty="0"/>
              <a:t>Theory and research in promoting public health.  </a:t>
            </a:r>
            <a:r>
              <a:rPr lang="en-GB" sz="1400" dirty="0"/>
              <a:t>London: Sage/Open University Press, pp. 37 – 61. </a:t>
            </a:r>
          </a:p>
          <a:p>
            <a:pPr marL="0" indent="0">
              <a:buNone/>
            </a:pPr>
            <a:r>
              <a:rPr lang="en-GB" sz="1400" dirty="0"/>
              <a:t>Giddens, A. and Sutton, P.W.  (2017).  </a:t>
            </a:r>
            <a:r>
              <a:rPr lang="en-GB" sz="1400" i="1" dirty="0"/>
              <a:t>Sociology.  </a:t>
            </a:r>
            <a:r>
              <a:rPr lang="en-GB" sz="1400" dirty="0"/>
              <a:t>(7</a:t>
            </a:r>
            <a:r>
              <a:rPr lang="en-GB" sz="1400" baseline="30000" dirty="0"/>
              <a:t>th</a:t>
            </a:r>
            <a:r>
              <a:rPr lang="en-GB" sz="1400" dirty="0"/>
              <a:t> </a:t>
            </a:r>
            <a:r>
              <a:rPr lang="en-GB" sz="1400" dirty="0" err="1"/>
              <a:t>edn</a:t>
            </a:r>
            <a:r>
              <a:rPr lang="en-GB" sz="1400" dirty="0"/>
              <a:t>.).  Cambridge: Polity Press</a:t>
            </a:r>
          </a:p>
          <a:p>
            <a:pPr marL="0" indent="0">
              <a:buNone/>
            </a:pPr>
            <a:r>
              <a:rPr lang="en-GB" sz="1400" dirty="0"/>
              <a:t>Hallam, B.  (2011).  ‘Health and Health Care in Britain’, in Barnard, A.  (Ed.).  </a:t>
            </a:r>
            <a:r>
              <a:rPr lang="en-GB" sz="1400" i="1" dirty="0"/>
              <a:t>Key Themes in Health and Social Care: a Companion to Learning. </a:t>
            </a:r>
            <a:r>
              <a:rPr lang="en-GB" sz="1400" dirty="0"/>
              <a:t> London: Routledge, pp. 90 – 105. </a:t>
            </a:r>
          </a:p>
          <a:p>
            <a:pPr marL="0" indent="0">
              <a:buNone/>
            </a:pPr>
            <a:r>
              <a:rPr lang="en-GB" sz="1400" dirty="0" err="1"/>
              <a:t>Hardeman</a:t>
            </a:r>
            <a:r>
              <a:rPr lang="en-GB" sz="1400" dirty="0"/>
              <a:t>, W., Griffin, S., Johnston, M., </a:t>
            </a:r>
            <a:r>
              <a:rPr lang="en-GB" sz="1400" dirty="0" err="1"/>
              <a:t>Kinmonth,A</a:t>
            </a:r>
            <a:r>
              <a:rPr lang="en-GB" sz="1400" dirty="0"/>
              <a:t>. L. and Wareham, N.J.  (2000).  ‘Interventions to prevent weight gain: a systematic review of psychological models and behaviour change methods’, </a:t>
            </a:r>
            <a:r>
              <a:rPr lang="en-GB" sz="1400" i="1" dirty="0"/>
              <a:t>International Journal of Obesity</a:t>
            </a:r>
            <a:r>
              <a:rPr lang="en-GB" sz="1400" dirty="0"/>
              <a:t>, 24 (2), pp. 131 – 143.  </a:t>
            </a:r>
          </a:p>
          <a:p>
            <a:pPr marL="0" indent="0">
              <a:buNone/>
            </a:pPr>
            <a:r>
              <a:rPr lang="en-GB" sz="1400" dirty="0"/>
              <a:t>Housman, J. and Dorman, S. (2005).  ‘The Alameda County Study: a Systematic, Chronological Review’, </a:t>
            </a:r>
            <a:r>
              <a:rPr lang="en-GB" sz="1400" i="1" dirty="0"/>
              <a:t>American Journal of Health Education</a:t>
            </a:r>
            <a:r>
              <a:rPr lang="en-GB" sz="1400" dirty="0"/>
              <a:t>, 36 (5), pp. 302 – 308.  </a:t>
            </a:r>
          </a:p>
          <a:p>
            <a:pPr marL="0" indent="0">
              <a:buNone/>
            </a:pPr>
            <a:r>
              <a:rPr lang="en-GB" sz="1400" dirty="0" err="1"/>
              <a:t>Hughner</a:t>
            </a:r>
            <a:r>
              <a:rPr lang="en-GB" sz="1400" dirty="0"/>
              <a:t>, R.S. and Klein, S.S.  (2004).  Views of health in the lay sector: a compilation and review of how individuals think about health’, </a:t>
            </a:r>
            <a:r>
              <a:rPr lang="en-GB" sz="1400" i="1" dirty="0"/>
              <a:t>Health: an Interdisciplinary Journal for the Social Study of Health, Illness and Medicine, </a:t>
            </a:r>
            <a:r>
              <a:rPr lang="en-GB" sz="1400" dirty="0"/>
              <a:t>8 (4), pp. 395 – 422. </a:t>
            </a:r>
          </a:p>
          <a:p>
            <a:pPr marL="0" indent="0">
              <a:buNone/>
            </a:pPr>
            <a:r>
              <a:rPr lang="en-GB" sz="1400" dirty="0"/>
              <a:t>.  </a:t>
            </a:r>
          </a:p>
        </p:txBody>
      </p:sp>
    </p:spTree>
    <p:extLst>
      <p:ext uri="{BB962C8B-B14F-4D97-AF65-F5344CB8AC3E}">
        <p14:creationId xmlns:p14="http://schemas.microsoft.com/office/powerpoint/2010/main" val="72415525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775A5C3-0E28-4347-8D9C-4492527BB27A}"/>
              </a:ext>
            </a:extLst>
          </p:cNvPr>
          <p:cNvSpPr>
            <a:spLocks noGrp="1"/>
          </p:cNvSpPr>
          <p:nvPr>
            <p:ph sz="quarter" idx="1"/>
          </p:nvPr>
        </p:nvSpPr>
        <p:spPr>
          <a:xfrm>
            <a:off x="179512" y="188640"/>
            <a:ext cx="8712968" cy="6912768"/>
          </a:xfrm>
        </p:spPr>
        <p:txBody>
          <a:bodyPr>
            <a:normAutofit fontScale="47500" lnSpcReduction="20000"/>
          </a:bodyPr>
          <a:lstStyle/>
          <a:p>
            <a:pPr marL="0" indent="0">
              <a:buNone/>
            </a:pPr>
            <a:r>
              <a:rPr lang="en-GB" sz="2800" dirty="0" err="1"/>
              <a:t>Kelman</a:t>
            </a:r>
            <a:r>
              <a:rPr lang="en-GB" sz="2800" dirty="0"/>
              <a:t>, S.  (1975).  ‘The Social Nature of the Definition Problem in Health’, </a:t>
            </a:r>
            <a:r>
              <a:rPr lang="en-GB" sz="2800" i="1" dirty="0"/>
              <a:t>International Journal of Health Services</a:t>
            </a:r>
            <a:r>
              <a:rPr lang="en-GB" sz="2800" dirty="0"/>
              <a:t>, 5 (4), pp. 625 – 642.  </a:t>
            </a:r>
          </a:p>
          <a:p>
            <a:pPr marL="0" indent="0">
              <a:buNone/>
            </a:pPr>
            <a:r>
              <a:rPr lang="en-GB" sz="2800" dirty="0" err="1"/>
              <a:t>Laverack</a:t>
            </a:r>
            <a:r>
              <a:rPr lang="en-GB" sz="2800" dirty="0"/>
              <a:t>, G. (2007).  </a:t>
            </a:r>
            <a:r>
              <a:rPr lang="en-GB" sz="2800" i="1" dirty="0"/>
              <a:t>Health Promotion Practice: Building Empowered Communities</a:t>
            </a:r>
            <a:r>
              <a:rPr lang="en-GB" sz="2800" dirty="0"/>
              <a:t>.   Maidenhead: Open University Press/McGraw-Hill</a:t>
            </a:r>
          </a:p>
          <a:p>
            <a:pPr marL="0" indent="0">
              <a:buNone/>
            </a:pPr>
            <a:r>
              <a:rPr lang="en-GB" sz="2800" dirty="0" err="1"/>
              <a:t>Laverack</a:t>
            </a:r>
            <a:r>
              <a:rPr lang="en-GB" sz="2800" dirty="0"/>
              <a:t>, G.  (2013).  </a:t>
            </a:r>
            <a:r>
              <a:rPr lang="en-GB" sz="2800" i="1" dirty="0"/>
              <a:t>Health Activism: Foundations and Strategies</a:t>
            </a:r>
            <a:r>
              <a:rPr lang="en-GB" sz="2800" dirty="0"/>
              <a:t>.  London: Sage. </a:t>
            </a:r>
          </a:p>
          <a:p>
            <a:pPr marL="0" indent="0">
              <a:buNone/>
            </a:pPr>
            <a:r>
              <a:rPr lang="en-GB" sz="2800" dirty="0" err="1"/>
              <a:t>Laverack</a:t>
            </a:r>
            <a:r>
              <a:rPr lang="en-GB" sz="2800" dirty="0"/>
              <a:t>, G.  (2014).  </a:t>
            </a:r>
            <a:r>
              <a:rPr lang="en-GB" sz="2800" i="1" dirty="0"/>
              <a:t>a – z of health promotion</a:t>
            </a:r>
            <a:r>
              <a:rPr lang="en-GB" sz="2800" dirty="0"/>
              <a:t>.  London Palgrave MacMillan </a:t>
            </a:r>
          </a:p>
          <a:p>
            <a:pPr marL="0" indent="0">
              <a:buNone/>
            </a:pPr>
            <a:r>
              <a:rPr lang="en-GB" sz="2800" dirty="0" err="1"/>
              <a:t>Laverack</a:t>
            </a:r>
            <a:r>
              <a:rPr lang="en-GB" sz="2800" dirty="0"/>
              <a:t>, G.  (2014a).  The Pocket Guide to Health Promotion.  Maidenhead: Open University Press/McGraw-Hill Education</a:t>
            </a:r>
          </a:p>
          <a:p>
            <a:pPr marL="0" indent="0">
              <a:buNone/>
            </a:pPr>
            <a:r>
              <a:rPr lang="en-GB" sz="2800" dirty="0" err="1"/>
              <a:t>Laverack</a:t>
            </a:r>
            <a:r>
              <a:rPr lang="en-GB" sz="2800" dirty="0"/>
              <a:t>, G.  (2016).  </a:t>
            </a:r>
            <a:r>
              <a:rPr lang="en-GB" sz="2800" i="1" dirty="0"/>
              <a:t>Public Health: Power, Empowerment and Professional Practice</a:t>
            </a:r>
            <a:r>
              <a:rPr lang="en-GB" sz="2800" dirty="0"/>
              <a:t>.  (3</a:t>
            </a:r>
            <a:r>
              <a:rPr lang="en-GB" sz="2800" baseline="30000" dirty="0"/>
              <a:t>rd</a:t>
            </a:r>
            <a:r>
              <a:rPr lang="en-GB" sz="2800" dirty="0"/>
              <a:t> </a:t>
            </a:r>
            <a:r>
              <a:rPr lang="en-GB" sz="2800" dirty="0" err="1"/>
              <a:t>edn</a:t>
            </a:r>
            <a:r>
              <a:rPr lang="en-GB" sz="2800" dirty="0"/>
              <a:t>.).  London: Palgrave  </a:t>
            </a:r>
          </a:p>
          <a:p>
            <a:pPr marL="0" indent="0">
              <a:buNone/>
            </a:pPr>
            <a:r>
              <a:rPr lang="en-GB" sz="2800" dirty="0"/>
              <a:t>Marmot, M., Allen, J. , Goldblatt, P.,  Boyce, T, </a:t>
            </a:r>
            <a:r>
              <a:rPr lang="en-GB" sz="2800" dirty="0" err="1"/>
              <a:t>McNeish</a:t>
            </a:r>
            <a:r>
              <a:rPr lang="en-GB" sz="2800" dirty="0"/>
              <a:t>, D.,  Grady, M., Geddes, I.  (2010).  </a:t>
            </a:r>
            <a:r>
              <a:rPr lang="en-GB" sz="2800" i="1" dirty="0"/>
              <a:t>Fair Society, Healthy Lives: The Marmot Review. Strategic review of health inequalities in England post-2010</a:t>
            </a:r>
            <a:r>
              <a:rPr lang="en-GB" sz="2800" dirty="0"/>
              <a:t>.   London: the Marmot Review, London.  Available at: </a:t>
            </a:r>
            <a:r>
              <a:rPr lang="en-GB" sz="2800" dirty="0">
                <a:hlinkClick r:id="rId2"/>
              </a:rPr>
              <a:t>http://www.instituteofhealthequity.org/resources-reports/fair-society-healthy-lives-the-marmot-review/fair-society-healthy-lives-full-report-pdf.pdf</a:t>
            </a:r>
            <a:r>
              <a:rPr lang="en-GB" sz="2800" dirty="0"/>
              <a:t>  (Accessed: 22nd October, 2020).   </a:t>
            </a:r>
          </a:p>
          <a:p>
            <a:pPr marL="0" indent="0">
              <a:buNone/>
            </a:pPr>
            <a:r>
              <a:rPr lang="en-GB" sz="2800" dirty="0"/>
              <a:t>Marmot, M., Allen, J.,  Boyce, T., Goldblatt, P.  and Morrison, J.  (2020). </a:t>
            </a:r>
            <a:r>
              <a:rPr lang="en-GB" sz="2800" i="1" dirty="0"/>
              <a:t>Health Equity in England: the Marmot Review 10 Years on</a:t>
            </a:r>
            <a:r>
              <a:rPr lang="en-GB" sz="2800" dirty="0"/>
              <a:t>.  London: Institute of Health Equity.  Available at: </a:t>
            </a:r>
            <a:r>
              <a:rPr lang="en-GB" sz="2800" dirty="0">
                <a:hlinkClick r:id="rId3"/>
              </a:rPr>
              <a:t>https://www.health.org.uk/sites/default/files/upload/publications/2020/Health%20Equity%20in%20England_The%20Marmot%20Review%2010%20Years%20On_full%20report.pdf</a:t>
            </a:r>
            <a:r>
              <a:rPr lang="en-GB" sz="2800" dirty="0"/>
              <a:t>  (Accessed: 22nd October, 2020) </a:t>
            </a:r>
          </a:p>
          <a:p>
            <a:pPr marL="0" indent="0">
              <a:buNone/>
            </a:pPr>
            <a:r>
              <a:rPr lang="en-GB" sz="2800" dirty="0"/>
              <a:t>Marmot, M., Allen, J. , Goldblatt, P.,  Boyce, T, </a:t>
            </a:r>
            <a:r>
              <a:rPr lang="en-GB" sz="2800" dirty="0" err="1"/>
              <a:t>McNeish</a:t>
            </a:r>
            <a:r>
              <a:rPr lang="en-GB" sz="2800" dirty="0"/>
              <a:t>, D.,  Grady, M., Geddes, I.  (2010).  </a:t>
            </a:r>
            <a:r>
              <a:rPr lang="en-GB" sz="2800" i="1" dirty="0"/>
              <a:t>Fair Society, Healthy Lives: The Marmot Review. Strategic review of health inequalities in England post-2010.  </a:t>
            </a:r>
            <a:r>
              <a:rPr lang="en-GB" sz="2800" dirty="0"/>
              <a:t> London: the Marmot Review, London.  Available at: </a:t>
            </a:r>
            <a:r>
              <a:rPr lang="en-GB" sz="2800" dirty="0">
                <a:hlinkClick r:id="rId2"/>
              </a:rPr>
              <a:t>http://www.instituteofhealthequity.org/resources-reports/fair-society-healthy-lives-the-marmot-review/fair-society-healthy-lives-full-report-pdf.pdf</a:t>
            </a:r>
            <a:r>
              <a:rPr lang="en-GB" sz="2800" dirty="0"/>
              <a:t>  (Accessed: 22nd October, 2020).  </a:t>
            </a:r>
            <a:r>
              <a:rPr lang="en-GB" sz="2800" i="1" dirty="0"/>
              <a:t> </a:t>
            </a:r>
          </a:p>
          <a:p>
            <a:pPr marL="0" indent="0">
              <a:buNone/>
            </a:pPr>
            <a:r>
              <a:rPr lang="en-GB" sz="2800" dirty="0"/>
              <a:t>Marmot, M., Allen, J.,  Boyce, T., Goldblatt, P.  and Morrison, J.  (2020). </a:t>
            </a:r>
            <a:r>
              <a:rPr lang="en-GB" sz="2800" i="1" dirty="0"/>
              <a:t>Health Equity in England: the Marmot Review 10 Years on.  </a:t>
            </a:r>
            <a:r>
              <a:rPr lang="en-GB" sz="2800" dirty="0"/>
              <a:t>London: Institute of Health Equity.  Available at: </a:t>
            </a:r>
            <a:r>
              <a:rPr lang="en-GB" sz="2800" dirty="0">
                <a:hlinkClick r:id="rId3"/>
              </a:rPr>
              <a:t>https://www.health.org.uk/sites/default/files/upload/publications/2020/Health%20Equity%20in%20England_The%20Marmot%20Review%2010%20Years%20On_full%20report.pdf</a:t>
            </a:r>
            <a:r>
              <a:rPr lang="en-GB" sz="2800" dirty="0"/>
              <a:t>  (Accessed: 22nd October, 2020</a:t>
            </a:r>
            <a:r>
              <a:rPr lang="en-GB" sz="2800" i="1" dirty="0"/>
              <a:t>) </a:t>
            </a:r>
          </a:p>
          <a:p>
            <a:pPr marL="0" indent="0">
              <a:buNone/>
            </a:pPr>
            <a:r>
              <a:rPr lang="en-GB" sz="2800" dirty="0"/>
              <a:t>McKeown, T. (1979).  </a:t>
            </a:r>
            <a:r>
              <a:rPr lang="en-GB" sz="2800" i="1" dirty="0"/>
              <a:t>The role of medicine: dream, mirage or nemesis</a:t>
            </a:r>
            <a:r>
              <a:rPr lang="en-GB" sz="2800" dirty="0"/>
              <a:t>.  (2</a:t>
            </a:r>
            <a:r>
              <a:rPr lang="en-GB" sz="2800" baseline="30000" dirty="0"/>
              <a:t>nd</a:t>
            </a:r>
            <a:r>
              <a:rPr lang="en-GB" sz="2800" dirty="0"/>
              <a:t> </a:t>
            </a:r>
            <a:r>
              <a:rPr lang="en-GB" sz="2800" dirty="0" err="1"/>
              <a:t>edn</a:t>
            </a:r>
            <a:r>
              <a:rPr lang="en-GB" sz="2800" dirty="0"/>
              <a:t>.).  Oxford: Blackwell Scientific</a:t>
            </a:r>
          </a:p>
          <a:p>
            <a:pPr marL="0" indent="0">
              <a:buNone/>
            </a:pPr>
            <a:r>
              <a:rPr lang="en-GB" sz="2800" dirty="0"/>
              <a:t>McKeown T., Record, R. G. and Turner R. D.  (1975).  ‘An interpretation of the decline of mortality in England and Wales  during the twentieth century’,   </a:t>
            </a:r>
            <a:r>
              <a:rPr lang="en-GB" sz="2800" i="1" dirty="0"/>
              <a:t>Population Studies</a:t>
            </a:r>
            <a:r>
              <a:rPr lang="en-GB" sz="2800" dirty="0"/>
              <a:t>, 29 (3), pp. 391–422.</a:t>
            </a:r>
          </a:p>
          <a:p>
            <a:pPr marL="0" indent="0">
              <a:buNone/>
            </a:pPr>
            <a:r>
              <a:rPr lang="en-GB" sz="2800" dirty="0"/>
              <a:t>Naidoo, J. and Wills, J.  (2000).  </a:t>
            </a:r>
            <a:r>
              <a:rPr lang="en-GB" sz="2800" i="1" dirty="0"/>
              <a:t>Health Promotion: Foundations for Practice </a:t>
            </a:r>
            <a:r>
              <a:rPr lang="en-GB" sz="2800" dirty="0"/>
              <a:t>(2</a:t>
            </a:r>
            <a:r>
              <a:rPr lang="en-GB" sz="2800" baseline="30000" dirty="0"/>
              <a:t>nd</a:t>
            </a:r>
            <a:r>
              <a:rPr lang="en-GB" sz="2800" dirty="0"/>
              <a:t> </a:t>
            </a:r>
            <a:r>
              <a:rPr lang="en-GB" sz="2800" dirty="0" err="1"/>
              <a:t>edn</a:t>
            </a:r>
            <a:r>
              <a:rPr lang="en-GB" sz="2800" dirty="0"/>
              <a:t>.).  London: </a:t>
            </a:r>
            <a:r>
              <a:rPr lang="en-GB" sz="2800" dirty="0" err="1"/>
              <a:t>Ballière</a:t>
            </a:r>
            <a:r>
              <a:rPr lang="en-GB" sz="2800" dirty="0"/>
              <a:t> Tindall </a:t>
            </a:r>
          </a:p>
          <a:p>
            <a:pPr marL="0" indent="0">
              <a:buNone/>
            </a:pPr>
            <a:r>
              <a:rPr lang="en-GB" sz="2800" dirty="0"/>
              <a:t>Naidoo, J. and Wills, J.  (2016).  </a:t>
            </a:r>
            <a:r>
              <a:rPr lang="en-GB" sz="2800" i="1" dirty="0"/>
              <a:t>Foundations for Health Promotion</a:t>
            </a:r>
            <a:r>
              <a:rPr lang="en-GB" sz="2800" dirty="0"/>
              <a:t>.  (4</a:t>
            </a:r>
            <a:r>
              <a:rPr lang="en-GB" sz="2800" baseline="30000" dirty="0"/>
              <a:t>th</a:t>
            </a:r>
            <a:r>
              <a:rPr lang="en-GB" sz="2800" dirty="0"/>
              <a:t> </a:t>
            </a:r>
            <a:r>
              <a:rPr lang="en-GB" sz="2800" dirty="0" err="1"/>
              <a:t>edn</a:t>
            </a:r>
            <a:r>
              <a:rPr lang="en-GB" sz="2800" dirty="0"/>
              <a:t>.).  London: Elsevier. </a:t>
            </a:r>
          </a:p>
          <a:p>
            <a:pPr marL="0" indent="0">
              <a:buNone/>
            </a:pPr>
            <a:r>
              <a:rPr lang="en-GB" sz="2800" dirty="0" err="1"/>
              <a:t>Nyatanga</a:t>
            </a:r>
            <a:r>
              <a:rPr lang="en-GB" sz="2800" dirty="0"/>
              <a:t>, L and Dann, K.L.  (2002).  ‘Empowerment in nursing: the role of philosophical and psychological factors’, </a:t>
            </a:r>
            <a:r>
              <a:rPr lang="en-GB" sz="2800" i="1" dirty="0"/>
              <a:t>Nursing Philosophy</a:t>
            </a:r>
            <a:r>
              <a:rPr lang="en-GB" sz="2800" dirty="0"/>
              <a:t>, 3 (3), pp. 234 – 239, </a:t>
            </a:r>
          </a:p>
          <a:p>
            <a:pPr marL="0" indent="0">
              <a:buNone/>
            </a:pPr>
            <a:r>
              <a:rPr lang="en-GB" sz="2800" dirty="0"/>
              <a:t>O’Donnell, M. (1988). ‘Definition of Health Promotion: Part III: Expanding the Definition’, </a:t>
            </a:r>
            <a:r>
              <a:rPr lang="en-GB" sz="2800" i="1" dirty="0"/>
              <a:t>American Journal of Health Promotion</a:t>
            </a:r>
            <a:r>
              <a:rPr lang="en-GB" sz="2800" dirty="0"/>
              <a:t>. Vol. 3 (3), pp. 5 – 5.</a:t>
            </a:r>
          </a:p>
          <a:p>
            <a:pPr marL="0" indent="0">
              <a:buNone/>
            </a:pPr>
            <a:r>
              <a:rPr lang="en-GB" sz="2800" dirty="0"/>
              <a:t>Rodham, K.  (2019).  </a:t>
            </a:r>
            <a:r>
              <a:rPr lang="en-GB" sz="2800" i="1" dirty="0"/>
              <a:t>Health Psychology </a:t>
            </a:r>
            <a:r>
              <a:rPr lang="en-GB" sz="2800" dirty="0"/>
              <a:t>(2</a:t>
            </a:r>
            <a:r>
              <a:rPr lang="en-GB" sz="2800" baseline="30000" dirty="0"/>
              <a:t>nd</a:t>
            </a:r>
            <a:r>
              <a:rPr lang="en-GB" sz="2800" dirty="0"/>
              <a:t> </a:t>
            </a:r>
            <a:r>
              <a:rPr lang="en-GB" sz="2800" dirty="0" err="1"/>
              <a:t>edn</a:t>
            </a:r>
            <a:r>
              <a:rPr lang="en-GB" sz="2800" dirty="0"/>
              <a:t>.).  London: Red Globe Press.</a:t>
            </a:r>
          </a:p>
          <a:p>
            <a:pPr marL="0" indent="0">
              <a:buNone/>
            </a:pPr>
            <a:r>
              <a:rPr lang="en-GB" sz="2800" dirty="0" err="1"/>
              <a:t>Scambler</a:t>
            </a:r>
            <a:r>
              <a:rPr lang="en-GB" sz="2800" dirty="0"/>
              <a:t>, G.  (2018).  </a:t>
            </a:r>
            <a:r>
              <a:rPr lang="en-GB" sz="2800" i="1" dirty="0"/>
              <a:t>Sociology as Applied to Health and Medicine</a:t>
            </a:r>
            <a:r>
              <a:rPr lang="en-GB" sz="2800" dirty="0"/>
              <a:t>.  (7</a:t>
            </a:r>
            <a:r>
              <a:rPr lang="en-GB" sz="2800" baseline="30000" dirty="0"/>
              <a:t>th</a:t>
            </a:r>
            <a:r>
              <a:rPr lang="en-GB" sz="2800" dirty="0"/>
              <a:t> </a:t>
            </a:r>
            <a:r>
              <a:rPr lang="en-GB" sz="2800" dirty="0" err="1"/>
              <a:t>edn</a:t>
            </a:r>
            <a:r>
              <a:rPr lang="en-GB" sz="2800" dirty="0"/>
              <a:t>.).  London: Palgrave.</a:t>
            </a:r>
          </a:p>
          <a:p>
            <a:pPr marL="0" indent="0">
              <a:buNone/>
            </a:pPr>
            <a:endParaRPr lang="en-GB" sz="2800" dirty="0"/>
          </a:p>
          <a:p>
            <a:pPr marL="0" indent="0">
              <a:buNone/>
            </a:pPr>
            <a:endParaRPr lang="en-GB" sz="2400" i="1" dirty="0"/>
          </a:p>
          <a:p>
            <a:endParaRPr lang="en-GB" dirty="0"/>
          </a:p>
        </p:txBody>
      </p:sp>
    </p:spTree>
    <p:extLst>
      <p:ext uri="{BB962C8B-B14F-4D97-AF65-F5344CB8AC3E}">
        <p14:creationId xmlns:p14="http://schemas.microsoft.com/office/powerpoint/2010/main" val="386855960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52BBA04-8681-4237-8B1E-3D8AED9899E0}"/>
              </a:ext>
            </a:extLst>
          </p:cNvPr>
          <p:cNvSpPr>
            <a:spLocks noGrp="1"/>
          </p:cNvSpPr>
          <p:nvPr>
            <p:ph sz="quarter" idx="1"/>
          </p:nvPr>
        </p:nvSpPr>
        <p:spPr>
          <a:xfrm>
            <a:off x="107504" y="116632"/>
            <a:ext cx="8579296" cy="6741368"/>
          </a:xfrm>
        </p:spPr>
        <p:txBody>
          <a:bodyPr>
            <a:noAutofit/>
          </a:bodyPr>
          <a:lstStyle/>
          <a:p>
            <a:pPr marL="0" indent="0">
              <a:buNone/>
            </a:pPr>
            <a:r>
              <a:rPr lang="en-GB" sz="1400" dirty="0"/>
              <a:t>Scriven, A.  (2017). </a:t>
            </a:r>
            <a:r>
              <a:rPr lang="en-GB" sz="1400" i="1" dirty="0"/>
              <a:t> </a:t>
            </a:r>
            <a:r>
              <a:rPr lang="en-GB" sz="1400" i="1" dirty="0" err="1"/>
              <a:t>Ewles</a:t>
            </a:r>
            <a:r>
              <a:rPr lang="en-GB" sz="1400" i="1" dirty="0"/>
              <a:t> and </a:t>
            </a:r>
            <a:r>
              <a:rPr lang="en-GB" sz="1400" i="1" dirty="0" err="1"/>
              <a:t>Simnett’s</a:t>
            </a:r>
            <a:r>
              <a:rPr lang="en-GB" sz="1400" i="1" dirty="0"/>
              <a:t> Promoting Health: a Practical Guid</a:t>
            </a:r>
            <a:r>
              <a:rPr lang="en-GB" sz="1400" dirty="0"/>
              <a:t>e.  (7</a:t>
            </a:r>
            <a:r>
              <a:rPr lang="en-GB" sz="1400" baseline="30000" dirty="0"/>
              <a:t>th</a:t>
            </a:r>
            <a:r>
              <a:rPr lang="en-GB" sz="1400" dirty="0"/>
              <a:t> </a:t>
            </a:r>
            <a:r>
              <a:rPr lang="en-GB" sz="1400" dirty="0" err="1"/>
              <a:t>edn</a:t>
            </a:r>
            <a:r>
              <a:rPr lang="en-GB" sz="1400" dirty="0"/>
              <a:t>.).  London: Elsevier</a:t>
            </a:r>
          </a:p>
          <a:p>
            <a:pPr marL="0" indent="0">
              <a:buNone/>
            </a:pPr>
            <a:r>
              <a:rPr lang="en-GB" sz="1400" dirty="0" err="1"/>
              <a:t>Tannahill</a:t>
            </a:r>
            <a:r>
              <a:rPr lang="en-GB" sz="1400" dirty="0"/>
              <a:t> A.   (1985).  ‘What is health promotion?’, </a:t>
            </a:r>
            <a:r>
              <a:rPr lang="en-GB" sz="1400" i="1" dirty="0"/>
              <a:t>Health Education Journal</a:t>
            </a:r>
            <a:r>
              <a:rPr lang="en-GB" sz="1400" dirty="0"/>
              <a:t>, 44 (4), pp. 167 -168. </a:t>
            </a:r>
          </a:p>
          <a:p>
            <a:pPr marL="0" indent="0">
              <a:buNone/>
            </a:pPr>
            <a:r>
              <a:rPr lang="en-GB" sz="1400" dirty="0" err="1"/>
              <a:t>Tannahill</a:t>
            </a:r>
            <a:r>
              <a:rPr lang="en-GB" sz="1400" dirty="0"/>
              <a:t>, A.  (2009).  ‘Health promotion: the </a:t>
            </a:r>
            <a:r>
              <a:rPr lang="en-GB" sz="1400" dirty="0" err="1"/>
              <a:t>Tannahill</a:t>
            </a:r>
            <a:r>
              <a:rPr lang="en-GB" sz="1400" dirty="0"/>
              <a:t> model revisited’, </a:t>
            </a:r>
            <a:r>
              <a:rPr lang="en-GB" sz="1400" i="1" dirty="0"/>
              <a:t>Public Health</a:t>
            </a:r>
            <a:r>
              <a:rPr lang="en-GB" sz="1400" dirty="0"/>
              <a:t>, 122 (12), pp. 1387 – 1391.</a:t>
            </a:r>
          </a:p>
          <a:p>
            <a:pPr marL="0" indent="0">
              <a:buNone/>
            </a:pPr>
            <a:r>
              <a:rPr lang="en-GB" sz="1400" dirty="0"/>
              <a:t>Whitehead, M.  (1987).  </a:t>
            </a:r>
            <a:r>
              <a:rPr lang="en-GB" sz="1400" i="1" dirty="0"/>
              <a:t>The Health Divide: Inequalities in Health in the 1980s</a:t>
            </a:r>
            <a:r>
              <a:rPr lang="en-GB" sz="1400" dirty="0"/>
              <a:t>.   London: Health Education Council.</a:t>
            </a:r>
          </a:p>
          <a:p>
            <a:pPr marL="0" indent="0">
              <a:buNone/>
            </a:pPr>
            <a:r>
              <a:rPr lang="en-GB" sz="1400" dirty="0"/>
              <a:t>Wilkinson, R.G. and Pickett, K. E. (2006).   ‘Income inequality and population health: a review and explanation of the evidence’ </a:t>
            </a:r>
            <a:r>
              <a:rPr lang="en-GB" sz="1400" i="1" dirty="0"/>
              <a:t>Social Science and Medicine</a:t>
            </a:r>
            <a:r>
              <a:rPr lang="en-GB" sz="1400" dirty="0"/>
              <a:t>, 62, pp. 1768 – 1784    </a:t>
            </a:r>
          </a:p>
          <a:p>
            <a:pPr marL="0" indent="0">
              <a:buNone/>
            </a:pPr>
            <a:r>
              <a:rPr lang="en-GB" sz="1400" dirty="0"/>
              <a:t> Wilkinson R.  and Pickett K.  (2009).  </a:t>
            </a:r>
            <a:r>
              <a:rPr lang="en-GB" sz="1400" i="1" dirty="0"/>
              <a:t>The Spirit Level: Why More Equal Societies Almost Always Do Better. </a:t>
            </a:r>
            <a:r>
              <a:rPr lang="en-GB" sz="1400" dirty="0"/>
              <a:t>London: Penguin  </a:t>
            </a:r>
          </a:p>
          <a:p>
            <a:pPr marL="0" indent="0">
              <a:buNone/>
            </a:pPr>
            <a:r>
              <a:rPr lang="en-GB" sz="1400" dirty="0"/>
              <a:t>Wills, J. and Earle, S.  (2007).  ‘Theoretical perspectives on promoting public health’, in Earle, S., Lloyd, C.E., </a:t>
            </a:r>
            <a:r>
              <a:rPr lang="en-GB" sz="1400" dirty="0" err="1"/>
              <a:t>Sidell</a:t>
            </a:r>
            <a:r>
              <a:rPr lang="en-GB" sz="1400" dirty="0"/>
              <a:t>, M. and </a:t>
            </a:r>
            <a:r>
              <a:rPr lang="en-GB" sz="1400" dirty="0" err="1"/>
              <a:t>Spurr</a:t>
            </a:r>
            <a:r>
              <a:rPr lang="en-GB" sz="1400" dirty="0"/>
              <a:t>, S.  (Eds.).  </a:t>
            </a:r>
            <a:r>
              <a:rPr lang="en-GB" sz="1400" i="1" dirty="0"/>
              <a:t>Theory and research in promoting public health</a:t>
            </a:r>
            <a:r>
              <a:rPr lang="en-GB" sz="1400" dirty="0"/>
              <a:t>.  London: Sage, pp. 129 – 158.   </a:t>
            </a:r>
          </a:p>
          <a:p>
            <a:pPr marL="0" indent="0">
              <a:buNone/>
            </a:pPr>
            <a:r>
              <a:rPr lang="en-GB" sz="1400" dirty="0"/>
              <a:t>World Health Organization (1981). </a:t>
            </a:r>
            <a:r>
              <a:rPr lang="en-GB" sz="1400" i="1" dirty="0"/>
              <a:t>Global Strategy for Health for All by the Year 2000.  </a:t>
            </a:r>
            <a:r>
              <a:rPr lang="en-GB" sz="1400" dirty="0"/>
              <a:t>Geneva: WHO.  Available at: </a:t>
            </a:r>
            <a:r>
              <a:rPr lang="en-GB" sz="1400" dirty="0">
                <a:hlinkClick r:id="rId3"/>
              </a:rPr>
              <a:t>https://iris.wpro.who.int/bitstream/handle/10665.1/6967/WPR_RC032_GlobalStrategy_1981_en.pdf</a:t>
            </a:r>
            <a:r>
              <a:rPr lang="en-GB" sz="1400" dirty="0"/>
              <a:t>  (Accessed: 22</a:t>
            </a:r>
            <a:r>
              <a:rPr lang="en-GB" sz="1400" baseline="30000" dirty="0"/>
              <a:t>nd</a:t>
            </a:r>
            <a:r>
              <a:rPr lang="en-GB" sz="1400" dirty="0"/>
              <a:t> October, 2020).</a:t>
            </a:r>
          </a:p>
          <a:p>
            <a:pPr marL="0" indent="0">
              <a:buNone/>
            </a:pPr>
            <a:r>
              <a:rPr lang="en-GB" sz="1400" dirty="0"/>
              <a:t>World Heath Organization.  (WHO).  (1984).  </a:t>
            </a:r>
            <a:r>
              <a:rPr lang="en-GB" sz="1400" i="1" dirty="0"/>
              <a:t>Health Promotion.  A discussion document of the concept and principles</a:t>
            </a:r>
            <a:r>
              <a:rPr lang="en-GB" sz="1400" dirty="0"/>
              <a:t>.  Copenhagen: WHO Regional Office for Europe.  Available at: </a:t>
            </a:r>
            <a:r>
              <a:rPr lang="en-GB" sz="1400" dirty="0">
                <a:hlinkClick r:id="rId4"/>
              </a:rPr>
              <a:t>https://apps.who.int/iris/bitstream/handle/10665/107835/E90607.pdf?sequence=1&amp;isAllowed=y</a:t>
            </a:r>
            <a:r>
              <a:rPr lang="en-GB" sz="1400" dirty="0"/>
              <a:t>  (Accessed: 28</a:t>
            </a:r>
            <a:r>
              <a:rPr lang="en-GB" sz="1400" baseline="30000" dirty="0"/>
              <a:t>th</a:t>
            </a:r>
            <a:r>
              <a:rPr lang="en-GB" sz="1400" dirty="0"/>
              <a:t> October, 2021).   </a:t>
            </a:r>
          </a:p>
          <a:p>
            <a:pPr marL="0" indent="0">
              <a:buNone/>
            </a:pPr>
            <a:r>
              <a:rPr lang="en-GB" sz="1400" dirty="0"/>
              <a:t>WHO (1986).  </a:t>
            </a:r>
            <a:r>
              <a:rPr lang="en-GB" sz="1400" i="1" dirty="0" err="1"/>
              <a:t>Ottowa</a:t>
            </a:r>
            <a:r>
              <a:rPr lang="en-GB" sz="1400" i="1" dirty="0"/>
              <a:t> Charter for Health Promotion</a:t>
            </a:r>
            <a:r>
              <a:rPr lang="en-GB" sz="1400" dirty="0"/>
              <a:t>.  Geneva: WHO.  Available at: </a:t>
            </a:r>
            <a:r>
              <a:rPr lang="en-GB" sz="1400" dirty="0">
                <a:hlinkClick r:id="rId5"/>
              </a:rPr>
              <a:t>https://www.euro.who.int/__data/assets/pdf_file/0004/129532/Ottawa_Charter.pdf</a:t>
            </a:r>
            <a:r>
              <a:rPr lang="en-GB" sz="1400" dirty="0"/>
              <a:t>  (Accessed: 22</a:t>
            </a:r>
            <a:r>
              <a:rPr lang="en-GB" sz="1400" baseline="30000" dirty="0"/>
              <a:t>nd</a:t>
            </a:r>
            <a:r>
              <a:rPr lang="en-GB" sz="1400" dirty="0"/>
              <a:t> October, 2020).  </a:t>
            </a:r>
          </a:p>
          <a:p>
            <a:pPr marL="0" indent="0">
              <a:buNone/>
            </a:pPr>
            <a:r>
              <a:rPr lang="en-GB" sz="1400" dirty="0"/>
              <a:t>WHO (2005).  </a:t>
            </a:r>
            <a:r>
              <a:rPr lang="en-GB" sz="1400" i="1" dirty="0"/>
              <a:t>The Bangkok Charter for Health Promotion in a Globalized World</a:t>
            </a:r>
            <a:r>
              <a:rPr lang="en-GB" sz="1400" dirty="0"/>
              <a:t>.  Geneva: WHO.  Available at: </a:t>
            </a:r>
            <a:r>
              <a:rPr lang="en-GB" sz="1400" dirty="0">
                <a:hlinkClick r:id="rId6"/>
              </a:rPr>
              <a:t>https://www.who.int/healthpromotion/conferences/6gchp/hpr_050829_%20BCHP.pdf?ua=1</a:t>
            </a:r>
            <a:r>
              <a:rPr lang="en-GB" sz="1400" dirty="0"/>
              <a:t>   (Accessed: 22</a:t>
            </a:r>
            <a:r>
              <a:rPr lang="en-GB" sz="1400" baseline="30000" dirty="0"/>
              <a:t>nd</a:t>
            </a:r>
            <a:r>
              <a:rPr lang="en-GB" sz="1400" dirty="0"/>
              <a:t> October, 2020).</a:t>
            </a:r>
          </a:p>
          <a:p>
            <a:pPr marL="0" indent="0">
              <a:buNone/>
            </a:pPr>
            <a:r>
              <a:rPr lang="en-GB" sz="1400" dirty="0"/>
              <a:t>WHO (2016). </a:t>
            </a:r>
            <a:r>
              <a:rPr lang="en-GB" sz="1400" i="1" dirty="0"/>
              <a:t>Shanghai Declaration on promoting health in the 2030 Agenda for Sustainable Development</a:t>
            </a:r>
            <a:r>
              <a:rPr lang="en-GB" sz="1400" dirty="0"/>
              <a:t>.  Geneva: WHO.  Available at: </a:t>
            </a:r>
            <a:r>
              <a:rPr lang="en-GB" sz="1400" dirty="0">
                <a:hlinkClick r:id="rId7"/>
              </a:rPr>
              <a:t>https://www.who.int/healthpromotion/conferences/9gchp/shanghai-declaration.pdf?ua=1</a:t>
            </a:r>
            <a:r>
              <a:rPr lang="en-GB" sz="1400" dirty="0"/>
              <a:t>   (Accessed: 22nd October, 2020).  </a:t>
            </a:r>
          </a:p>
          <a:p>
            <a:pPr marL="0" indent="0">
              <a:buNone/>
            </a:pPr>
            <a:r>
              <a:rPr lang="en-GB" sz="1400" dirty="0"/>
              <a:t>WHO (2018).  </a:t>
            </a:r>
            <a:r>
              <a:rPr lang="en-GB" sz="1400" i="1" dirty="0"/>
              <a:t>Promoting Health: Guide to national implementation of the Shanghai Declaration</a:t>
            </a:r>
            <a:r>
              <a:rPr lang="en-GB" sz="1400" dirty="0"/>
              <a:t>.  Geneva: WHO.  Available at: WHO (2018).  </a:t>
            </a:r>
            <a:r>
              <a:rPr lang="en-GB" sz="1400" i="1" dirty="0"/>
              <a:t>Promoting Health: Guide to national implementation of the Shanghai Declaration.  </a:t>
            </a:r>
            <a:r>
              <a:rPr lang="en-GB" sz="1400" dirty="0"/>
              <a:t>Geneva: WHO.  Available at: </a:t>
            </a:r>
            <a:r>
              <a:rPr lang="en-GB" sz="1400" dirty="0">
                <a:hlinkClick r:id="rId8"/>
              </a:rPr>
              <a:t>https://apps.who.int/iris/rest/bitstreams/1095252/retrieve</a:t>
            </a:r>
            <a:r>
              <a:rPr lang="en-GB" sz="1400" dirty="0"/>
              <a:t>   (Accessed: 22nd October, 2021). </a:t>
            </a:r>
          </a:p>
        </p:txBody>
      </p:sp>
    </p:spTree>
    <p:extLst>
      <p:ext uri="{BB962C8B-B14F-4D97-AF65-F5344CB8AC3E}">
        <p14:creationId xmlns:p14="http://schemas.microsoft.com/office/powerpoint/2010/main" val="121344803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quity">
  <a:themeElements>
    <a:clrScheme name="Equity">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Equity">
      <a:majorFont>
        <a:latin typeface="Franklin Gothic Book"/>
        <a:ea typeface=""/>
        <a:cs typeface=""/>
        <a:font script="Grek" typeface="Calibri"/>
        <a:font script="Cyrl" typeface="Calibri"/>
        <a:font script="Jpan" typeface="HGｺﾞｼｯｸM"/>
        <a:font script="Hang" typeface="바탕"/>
        <a:font script="Hans" typeface="幼圆"/>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Perpetua"/>
        <a:ea typeface=""/>
        <a:cs typeface=""/>
        <a:font script="Grek" typeface="Cambria"/>
        <a:font script="Cyrl" typeface="Cambria"/>
        <a:font script="Jpan" typeface="HG創英ﾌﾟﾚｾﾞﾝｽEB"/>
        <a:font script="Hang" typeface="맑은 고딕"/>
        <a:font script="Hans" typeface="宋体"/>
        <a:font script="Hant" typeface="新細明體"/>
        <a:font script="Arab" typeface="Times New Roman"/>
        <a:font script="Hebr" typeface="Aharoni"/>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Equity">
      <a:fillStyleLst>
        <a:solidFill>
          <a:schemeClr val="phClr"/>
        </a:solidFill>
        <a:blipFill>
          <a:blip xmlns:r="http://schemas.openxmlformats.org/officeDocument/2006/relationships" r:embed="rId1">
            <a:duotone>
              <a:schemeClr val="phClr">
                <a:tint val="30000"/>
                <a:satMod val="300000"/>
              </a:schemeClr>
              <a:schemeClr val="phClr">
                <a:tint val="40000"/>
                <a:satMod val="200000"/>
              </a:schemeClr>
            </a:duotone>
          </a:blip>
          <a:tile tx="0" ty="0" sx="70000" sy="70000" flip="none" algn="ctr"/>
        </a:blipFill>
        <a:blipFill>
          <a:blip xmlns:r="http://schemas.openxmlformats.org/officeDocument/2006/relationships" r:embed="rId1">
            <a:duotone>
              <a:schemeClr val="phClr">
                <a:shade val="22000"/>
                <a:satMod val="160000"/>
              </a:schemeClr>
              <a:schemeClr val="phClr">
                <a:shade val="45000"/>
                <a:satMod val="100000"/>
              </a:schemeClr>
            </a:duotone>
          </a:blip>
          <a:tile tx="0" ty="0" sx="65000" sy="65000" flip="none" algn="ctr"/>
        </a:blipFill>
      </a:fillStyleLst>
      <a:lnStyleLst>
        <a:ln w="9525" cap="flat" cmpd="sng" algn="ctr">
          <a:solidFill>
            <a:schemeClr val="phClr">
              <a:shade val="60000"/>
              <a:satMod val="110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algn="t" rotWithShape="0">
              <a:srgbClr val="000000">
                <a:alpha val="50000"/>
              </a:srgbClr>
            </a:outerShdw>
          </a:effectLst>
        </a:effectStyle>
        <a:effectStyle>
          <a:effectLst>
            <a:outerShdw blurRad="38100" dist="25400" dir="5400000" algn="t" rotWithShape="0">
              <a:srgbClr val="000000">
                <a:alpha val="50000"/>
              </a:srgbClr>
            </a:outerShdw>
          </a:effectLst>
        </a:effectStyle>
        <a:effectStyle>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phClr">
                <a:tint val="10000"/>
                <a:satMod val="130000"/>
              </a:schemeClr>
            </a:contourClr>
          </a:sp3d>
        </a:effectStyle>
      </a:effectStyleLst>
      <a:bgFillStyleLst>
        <a:solidFill>
          <a:schemeClr val="phClr"/>
        </a:solidFill>
        <a:gradFill rotWithShape="1">
          <a:gsLst>
            <a:gs pos="0">
              <a:schemeClr val="phClr">
                <a:shade val="40000"/>
                <a:satMod val="165000"/>
              </a:schemeClr>
            </a:gs>
            <a:gs pos="50000">
              <a:schemeClr val="phClr">
                <a:shade val="80000"/>
                <a:satMod val="155000"/>
              </a:schemeClr>
            </a:gs>
            <a:gs pos="100000">
              <a:schemeClr val="phClr">
                <a:tint val="95000"/>
                <a:satMod val="200000"/>
              </a:schemeClr>
            </a:gs>
          </a:gsLst>
          <a:lin ang="16200000" scaled="1"/>
        </a:gradFill>
        <a:blipFill>
          <a:blip xmlns:r="http://schemas.openxmlformats.org/officeDocument/2006/relationships" r:embed="rId1">
            <a:duotone>
              <a:schemeClr val="phClr">
                <a:tint val="95000"/>
                <a:satMod val="200000"/>
              </a:schemeClr>
              <a:schemeClr val="phClr">
                <a:shade val="80000"/>
                <a:satMod val="100000"/>
              </a:schemeClr>
            </a:duotone>
          </a:blip>
          <a:tile tx="0" ty="0" sx="55000" sy="5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5702</Words>
  <Application>Microsoft Office PowerPoint</Application>
  <PresentationFormat>On-screen Show (4:3)</PresentationFormat>
  <Paragraphs>267</Paragraphs>
  <Slides>31</Slides>
  <Notes>17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31</vt:i4>
      </vt:variant>
    </vt:vector>
  </HeadingPairs>
  <TitlesOfParts>
    <vt:vector size="36" baseType="lpstr">
      <vt:lpstr>Franklin Gothic Book</vt:lpstr>
      <vt:lpstr>Perpetua</vt:lpstr>
      <vt:lpstr>Wingdings 2</vt:lpstr>
      <vt:lpstr>Calibri</vt:lpstr>
      <vt:lpstr>Equity</vt:lpstr>
      <vt:lpstr>Children and Young People’s Health, Wellbeing and Resilience: BMHP5017 Health promotion and approaches </vt:lpstr>
      <vt:lpstr>Overview of today</vt:lpstr>
      <vt:lpstr>Complexity of health.  </vt:lpstr>
      <vt:lpstr>Health moves beyond the ‘medical model’</vt:lpstr>
      <vt:lpstr>Health and society: wider determinants </vt:lpstr>
      <vt:lpstr>Health inequities/inequalities: some important United Kingdom (UK) reports and global plans</vt:lpstr>
      <vt:lpstr>Health inequity/inequality in England: the Marmot Reviews</vt:lpstr>
      <vt:lpstr>The meaning of health and wider determinants of health: the implications</vt:lpstr>
      <vt:lpstr>Health Promotion</vt:lpstr>
      <vt:lpstr>Approaches to health promotion: the medical approach </vt:lpstr>
      <vt:lpstr>Medical approach: reception</vt:lpstr>
      <vt:lpstr>Medical approach: methods</vt:lpstr>
      <vt:lpstr>Medical approach: requirements</vt:lpstr>
      <vt:lpstr>The medical approach: vaccination</vt:lpstr>
      <vt:lpstr>Evaluation of the medical approach: e.g. vaccination</vt:lpstr>
      <vt:lpstr>Approaches to health promotion: behaviour change approach</vt:lpstr>
      <vt:lpstr>Behaviour change approach: methods</vt:lpstr>
      <vt:lpstr>PowerPoint Presentation</vt:lpstr>
      <vt:lpstr>Behaviour change approach: evaluation/effectiveness</vt:lpstr>
      <vt:lpstr>Approaches to health promotion: educational approach</vt:lpstr>
      <vt:lpstr>Educational approach: methods</vt:lpstr>
      <vt:lpstr>PowerPoint Presentation</vt:lpstr>
      <vt:lpstr>Educational approach: evaluation </vt:lpstr>
      <vt:lpstr>Approaches to health promotion: empowerment approach</vt:lpstr>
      <vt:lpstr>The meaning of empowerment</vt:lpstr>
      <vt:lpstr>Empowerment approach: methods</vt:lpstr>
      <vt:lpstr>Empowerment approach: evaluation</vt:lpstr>
      <vt:lpstr>Approaches to health promotion: social change approach</vt:lpstr>
      <vt:lpstr>References/further reading</vt:lpstr>
      <vt:lpstr>PowerPoint Presentation</vt:lpstr>
      <vt:lpstr>PowerPoint Presentation</vt:lpstr>
    </vt:vector>
  </TitlesOfParts>
  <Company>Care UK</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 is Health?</dc:title>
  <dc:creator>donna</dc:creator>
  <cp:lastModifiedBy>Joanna Fender</cp:lastModifiedBy>
  <cp:revision>263</cp:revision>
  <dcterms:created xsi:type="dcterms:W3CDTF">2017-10-08T19:05:38Z</dcterms:created>
  <dcterms:modified xsi:type="dcterms:W3CDTF">2023-02-05T23:10:45Z</dcterms:modified>
</cp:coreProperties>
</file>