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57" r:id="rId3"/>
    <p:sldId id="258" r:id="rId4"/>
    <p:sldId id="260" r:id="rId5"/>
    <p:sldId id="259" r:id="rId6"/>
    <p:sldId id="261" r:id="rId7"/>
    <p:sldId id="262" r:id="rId8"/>
    <p:sldId id="263" r:id="rId9"/>
    <p:sldId id="264" r:id="rId10"/>
    <p:sldId id="267" r:id="rId11"/>
    <p:sldId id="266"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B3652-39E3-428A-AEB6-5A5181DB8379}" v="21" dt="2025-05-02T01:06:36.514"/>
    <p1510:client id="{AD4B3698-41A6-4A0E-BD4A-35E6578A65B4}" v="2" dt="2025-05-02T23:29:46.8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50" d="100"/>
          <a:sy n="50" d="100"/>
        </p:scale>
        <p:origin x="400" y="36"/>
      </p:cViewPr>
      <p:guideLst/>
    </p:cSldViewPr>
  </p:slideViewPr>
  <p:notesTextViewPr>
    <p:cViewPr>
      <p:scale>
        <a:sx n="200" d="100"/>
        <a:sy n="200" d="100"/>
      </p:scale>
      <p:origin x="0" y="0"/>
    </p:cViewPr>
  </p:notesTextViewPr>
  <p:notesViewPr>
    <p:cSldViewPr snapToGrid="0">
      <p:cViewPr varScale="1">
        <p:scale>
          <a:sx n="58" d="100"/>
          <a:sy n="58" d="100"/>
        </p:scale>
        <p:origin x="2544" y="5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uan Nelson" userId="8d656db9a845a993" providerId="LiveId" clId="{AD4B3698-41A6-4A0E-BD4A-35E6578A65B4}"/>
    <pc:docChg chg="modSld">
      <pc:chgData name="Ieuan Nelson" userId="8d656db9a845a993" providerId="LiveId" clId="{AD4B3698-41A6-4A0E-BD4A-35E6578A65B4}" dt="2025-05-02T23:29:46.834" v="13"/>
      <pc:docMkLst>
        <pc:docMk/>
      </pc:docMkLst>
      <pc:sldChg chg="addSp delSp modSp mod modTransition modAnim">
        <pc:chgData name="Ieuan Nelson" userId="8d656db9a845a993" providerId="LiveId" clId="{AD4B3698-41A6-4A0E-BD4A-35E6578A65B4}" dt="2025-05-02T23:29:46.834" v="13"/>
        <pc:sldMkLst>
          <pc:docMk/>
          <pc:sldMk cId="93908518" sldId="256"/>
        </pc:sldMkLst>
        <pc:picChg chg="add del mod ord">
          <ac:chgData name="Ieuan Nelson" userId="8d656db9a845a993" providerId="LiveId" clId="{AD4B3698-41A6-4A0E-BD4A-35E6578A65B4}" dt="2025-05-02T23:29:46.834" v="13"/>
          <ac:picMkLst>
            <pc:docMk/>
            <pc:sldMk cId="93908518" sldId="256"/>
            <ac:picMk id="5" creationId="{996D40AB-2BE9-BC30-232E-1A41EF54DABD}"/>
          </ac:picMkLst>
        </pc:picChg>
        <pc:picChg chg="add mod">
          <ac:chgData name="Ieuan Nelson" userId="8d656db9a845a993" providerId="LiveId" clId="{AD4B3698-41A6-4A0E-BD4A-35E6578A65B4}" dt="2025-05-02T23:29:46.834" v="13"/>
          <ac:picMkLst>
            <pc:docMk/>
            <pc:sldMk cId="93908518" sldId="256"/>
            <ac:picMk id="6" creationId="{4DA6C926-1DCF-B891-1254-DCE6BB9221C3}"/>
          </ac:picMkLst>
        </pc:picChg>
        <pc:picChg chg="del">
          <ac:chgData name="Ieuan Nelson" userId="8d656db9a845a993" providerId="LiveId" clId="{AD4B3698-41A6-4A0E-BD4A-35E6578A65B4}" dt="2025-05-02T23:29:43.169" v="12"/>
          <ac:picMkLst>
            <pc:docMk/>
            <pc:sldMk cId="93908518" sldId="256"/>
            <ac:picMk id="31" creationId="{D745A336-54B2-2A9E-0CD5-FBE849EC3A51}"/>
          </ac:picMkLst>
        </pc:picChg>
      </pc:sldChg>
      <pc:sldChg chg="addSp delSp modSp mod modTransition modAnim">
        <pc:chgData name="Ieuan Nelson" userId="8d656db9a845a993" providerId="LiveId" clId="{AD4B3698-41A6-4A0E-BD4A-35E6578A65B4}" dt="2025-05-02T23:29:43.169" v="12"/>
        <pc:sldMkLst>
          <pc:docMk/>
          <pc:sldMk cId="1024084702" sldId="257"/>
        </pc:sldMkLst>
        <pc:picChg chg="add mod ord">
          <ac:chgData name="Ieuan Nelson" userId="8d656db9a845a993" providerId="LiveId" clId="{AD4B3698-41A6-4A0E-BD4A-35E6578A65B4}" dt="2025-05-02T23:29:41.845" v="1" actId="34307"/>
          <ac:picMkLst>
            <pc:docMk/>
            <pc:sldMk cId="1024084702" sldId="257"/>
            <ac:picMk id="5" creationId="{31D8F594-1757-50CC-D5FF-033F4ABA46DA}"/>
          </ac:picMkLst>
        </pc:picChg>
        <pc:picChg chg="del">
          <ac:chgData name="Ieuan Nelson" userId="8d656db9a845a993" providerId="LiveId" clId="{AD4B3698-41A6-4A0E-BD4A-35E6578A65B4}" dt="2025-05-02T23:29:43.169" v="12"/>
          <ac:picMkLst>
            <pc:docMk/>
            <pc:sldMk cId="1024084702" sldId="257"/>
            <ac:picMk id="25" creationId="{FF0DDC7B-80AA-0039-DCA9-CBC09767FC48}"/>
          </ac:picMkLst>
        </pc:picChg>
      </pc:sldChg>
      <pc:sldChg chg="addSp delSp modSp mod modTransition modAnim">
        <pc:chgData name="Ieuan Nelson" userId="8d656db9a845a993" providerId="LiveId" clId="{AD4B3698-41A6-4A0E-BD4A-35E6578A65B4}" dt="2025-05-02T23:29:43.169" v="12"/>
        <pc:sldMkLst>
          <pc:docMk/>
          <pc:sldMk cId="198431851" sldId="258"/>
        </pc:sldMkLst>
        <pc:picChg chg="add mod ord">
          <ac:chgData name="Ieuan Nelson" userId="8d656db9a845a993" providerId="LiveId" clId="{AD4B3698-41A6-4A0E-BD4A-35E6578A65B4}" dt="2025-05-02T23:29:41.846" v="2" actId="34307"/>
          <ac:picMkLst>
            <pc:docMk/>
            <pc:sldMk cId="198431851" sldId="258"/>
            <ac:picMk id="4" creationId="{E7D40001-C427-2909-DF14-02ACB2BB1114}"/>
          </ac:picMkLst>
        </pc:picChg>
        <pc:picChg chg="del">
          <ac:chgData name="Ieuan Nelson" userId="8d656db9a845a993" providerId="LiveId" clId="{AD4B3698-41A6-4A0E-BD4A-35E6578A65B4}" dt="2025-05-02T23:29:43.169" v="12"/>
          <ac:picMkLst>
            <pc:docMk/>
            <pc:sldMk cId="198431851" sldId="258"/>
            <ac:picMk id="13" creationId="{BFF50B91-B632-7ED2-CD0B-4908D2770D98}"/>
          </ac:picMkLst>
        </pc:picChg>
      </pc:sldChg>
      <pc:sldChg chg="addSp delSp modSp mod modTransition modAnim">
        <pc:chgData name="Ieuan Nelson" userId="8d656db9a845a993" providerId="LiveId" clId="{AD4B3698-41A6-4A0E-BD4A-35E6578A65B4}" dt="2025-05-02T23:29:43.169" v="12"/>
        <pc:sldMkLst>
          <pc:docMk/>
          <pc:sldMk cId="2206233744" sldId="259"/>
        </pc:sldMkLst>
        <pc:picChg chg="add mod ord">
          <ac:chgData name="Ieuan Nelson" userId="8d656db9a845a993" providerId="LiveId" clId="{AD4B3698-41A6-4A0E-BD4A-35E6578A65B4}" dt="2025-05-02T23:29:41.850" v="4" actId="34307"/>
          <ac:picMkLst>
            <pc:docMk/>
            <pc:sldMk cId="2206233744" sldId="259"/>
            <ac:picMk id="4" creationId="{8CE91F4D-75C4-B363-3BE2-9D1E053D5573}"/>
          </ac:picMkLst>
        </pc:picChg>
        <pc:picChg chg="del">
          <ac:chgData name="Ieuan Nelson" userId="8d656db9a845a993" providerId="LiveId" clId="{AD4B3698-41A6-4A0E-BD4A-35E6578A65B4}" dt="2025-05-02T23:29:43.169" v="12"/>
          <ac:picMkLst>
            <pc:docMk/>
            <pc:sldMk cId="2206233744" sldId="259"/>
            <ac:picMk id="7" creationId="{53F9233D-27D5-C638-9EBD-B1DD1EBB0399}"/>
          </ac:picMkLst>
        </pc:picChg>
      </pc:sldChg>
      <pc:sldChg chg="addSp delSp modSp mod modTransition modAnim">
        <pc:chgData name="Ieuan Nelson" userId="8d656db9a845a993" providerId="LiveId" clId="{AD4B3698-41A6-4A0E-BD4A-35E6578A65B4}" dt="2025-05-02T23:29:43.169" v="12"/>
        <pc:sldMkLst>
          <pc:docMk/>
          <pc:sldMk cId="1184066642" sldId="260"/>
        </pc:sldMkLst>
        <pc:picChg chg="add mod ord">
          <ac:chgData name="Ieuan Nelson" userId="8d656db9a845a993" providerId="LiveId" clId="{AD4B3698-41A6-4A0E-BD4A-35E6578A65B4}" dt="2025-05-02T23:29:41.848" v="3" actId="34307"/>
          <ac:picMkLst>
            <pc:docMk/>
            <pc:sldMk cId="1184066642" sldId="260"/>
            <ac:picMk id="4" creationId="{E657FBD7-A7C1-4198-6040-6991B70703B7}"/>
          </ac:picMkLst>
        </pc:picChg>
        <pc:picChg chg="del">
          <ac:chgData name="Ieuan Nelson" userId="8d656db9a845a993" providerId="LiveId" clId="{AD4B3698-41A6-4A0E-BD4A-35E6578A65B4}" dt="2025-05-02T23:29:43.169" v="12"/>
          <ac:picMkLst>
            <pc:docMk/>
            <pc:sldMk cId="1184066642" sldId="260"/>
            <ac:picMk id="8" creationId="{1E9ABFEC-56CF-7E76-3130-8EC0CFE5B164}"/>
          </ac:picMkLst>
        </pc:picChg>
      </pc:sldChg>
      <pc:sldChg chg="addSp delSp modSp mod modTransition modAnim">
        <pc:chgData name="Ieuan Nelson" userId="8d656db9a845a993" providerId="LiveId" clId="{AD4B3698-41A6-4A0E-BD4A-35E6578A65B4}" dt="2025-05-02T23:29:43.169" v="12"/>
        <pc:sldMkLst>
          <pc:docMk/>
          <pc:sldMk cId="1360675232" sldId="261"/>
        </pc:sldMkLst>
        <pc:picChg chg="add mod ord">
          <ac:chgData name="Ieuan Nelson" userId="8d656db9a845a993" providerId="LiveId" clId="{AD4B3698-41A6-4A0E-BD4A-35E6578A65B4}" dt="2025-05-02T23:29:41.851" v="5" actId="34307"/>
          <ac:picMkLst>
            <pc:docMk/>
            <pc:sldMk cId="1360675232" sldId="261"/>
            <ac:picMk id="4" creationId="{8D6F6150-6822-797A-6CA8-F614E317DA1E}"/>
          </ac:picMkLst>
        </pc:picChg>
        <pc:picChg chg="del">
          <ac:chgData name="Ieuan Nelson" userId="8d656db9a845a993" providerId="LiveId" clId="{AD4B3698-41A6-4A0E-BD4A-35E6578A65B4}" dt="2025-05-02T23:29:43.169" v="12"/>
          <ac:picMkLst>
            <pc:docMk/>
            <pc:sldMk cId="1360675232" sldId="261"/>
            <ac:picMk id="7" creationId="{AC6CFD8A-4278-6450-0754-7A18DA983607}"/>
          </ac:picMkLst>
        </pc:picChg>
      </pc:sldChg>
      <pc:sldChg chg="addSp delSp modSp mod modTransition modAnim">
        <pc:chgData name="Ieuan Nelson" userId="8d656db9a845a993" providerId="LiveId" clId="{AD4B3698-41A6-4A0E-BD4A-35E6578A65B4}" dt="2025-05-02T23:29:43.169" v="12"/>
        <pc:sldMkLst>
          <pc:docMk/>
          <pc:sldMk cId="4003318709" sldId="262"/>
        </pc:sldMkLst>
        <pc:picChg chg="add mod ord">
          <ac:chgData name="Ieuan Nelson" userId="8d656db9a845a993" providerId="LiveId" clId="{AD4B3698-41A6-4A0E-BD4A-35E6578A65B4}" dt="2025-05-02T23:29:41.853" v="6" actId="34307"/>
          <ac:picMkLst>
            <pc:docMk/>
            <pc:sldMk cId="4003318709" sldId="262"/>
            <ac:picMk id="4" creationId="{DDF52284-8798-73DE-379D-99630F8299AA}"/>
          </ac:picMkLst>
        </pc:picChg>
        <pc:picChg chg="del">
          <ac:chgData name="Ieuan Nelson" userId="8d656db9a845a993" providerId="LiveId" clId="{AD4B3698-41A6-4A0E-BD4A-35E6578A65B4}" dt="2025-05-02T23:29:43.169" v="12"/>
          <ac:picMkLst>
            <pc:docMk/>
            <pc:sldMk cId="4003318709" sldId="262"/>
            <ac:picMk id="7" creationId="{54E74860-FA78-8F86-BABE-DA27590EA860}"/>
          </ac:picMkLst>
        </pc:picChg>
      </pc:sldChg>
      <pc:sldChg chg="addSp delSp modSp mod modTransition modAnim">
        <pc:chgData name="Ieuan Nelson" userId="8d656db9a845a993" providerId="LiveId" clId="{AD4B3698-41A6-4A0E-BD4A-35E6578A65B4}" dt="2025-05-02T23:29:43.169" v="12"/>
        <pc:sldMkLst>
          <pc:docMk/>
          <pc:sldMk cId="1432126218" sldId="263"/>
        </pc:sldMkLst>
        <pc:picChg chg="add mod ord">
          <ac:chgData name="Ieuan Nelson" userId="8d656db9a845a993" providerId="LiveId" clId="{AD4B3698-41A6-4A0E-BD4A-35E6578A65B4}" dt="2025-05-02T23:29:41.854" v="7" actId="34307"/>
          <ac:picMkLst>
            <pc:docMk/>
            <pc:sldMk cId="1432126218" sldId="263"/>
            <ac:picMk id="4" creationId="{96EEF34E-D3FA-F9BD-744B-8ADCBABDBF30}"/>
          </ac:picMkLst>
        </pc:picChg>
        <pc:picChg chg="del">
          <ac:chgData name="Ieuan Nelson" userId="8d656db9a845a993" providerId="LiveId" clId="{AD4B3698-41A6-4A0E-BD4A-35E6578A65B4}" dt="2025-05-02T23:29:43.169" v="12"/>
          <ac:picMkLst>
            <pc:docMk/>
            <pc:sldMk cId="1432126218" sldId="263"/>
            <ac:picMk id="7" creationId="{1A1C8C04-69DD-BE3A-1773-7C58491FFEC0}"/>
          </ac:picMkLst>
        </pc:picChg>
      </pc:sldChg>
      <pc:sldChg chg="addSp delSp modSp mod modTransition modAnim">
        <pc:chgData name="Ieuan Nelson" userId="8d656db9a845a993" providerId="LiveId" clId="{AD4B3698-41A6-4A0E-BD4A-35E6578A65B4}" dt="2025-05-02T23:29:43.169" v="12"/>
        <pc:sldMkLst>
          <pc:docMk/>
          <pc:sldMk cId="1403941735" sldId="264"/>
        </pc:sldMkLst>
        <pc:picChg chg="add mod ord">
          <ac:chgData name="Ieuan Nelson" userId="8d656db9a845a993" providerId="LiveId" clId="{AD4B3698-41A6-4A0E-BD4A-35E6578A65B4}" dt="2025-05-02T23:29:41.856" v="8" actId="34307"/>
          <ac:picMkLst>
            <pc:docMk/>
            <pc:sldMk cId="1403941735" sldId="264"/>
            <ac:picMk id="4" creationId="{2FA757D2-EA40-C4EF-A431-5C48081FC3A1}"/>
          </ac:picMkLst>
        </pc:picChg>
        <pc:picChg chg="del">
          <ac:chgData name="Ieuan Nelson" userId="8d656db9a845a993" providerId="LiveId" clId="{AD4B3698-41A6-4A0E-BD4A-35E6578A65B4}" dt="2025-05-02T23:29:43.169" v="12"/>
          <ac:picMkLst>
            <pc:docMk/>
            <pc:sldMk cId="1403941735" sldId="264"/>
            <ac:picMk id="7" creationId="{AC565070-E29D-39DA-C511-00185AA550EF}"/>
          </ac:picMkLst>
        </pc:picChg>
      </pc:sldChg>
      <pc:sldChg chg="addSp delSp modSp mod modTransition modAnim">
        <pc:chgData name="Ieuan Nelson" userId="8d656db9a845a993" providerId="LiveId" clId="{AD4B3698-41A6-4A0E-BD4A-35E6578A65B4}" dt="2025-05-02T23:29:43.169" v="12"/>
        <pc:sldMkLst>
          <pc:docMk/>
          <pc:sldMk cId="2146434383" sldId="265"/>
        </pc:sldMkLst>
        <pc:picChg chg="add mod ord">
          <ac:chgData name="Ieuan Nelson" userId="8d656db9a845a993" providerId="LiveId" clId="{AD4B3698-41A6-4A0E-BD4A-35E6578A65B4}" dt="2025-05-02T23:29:41.865" v="11" actId="34307"/>
          <ac:picMkLst>
            <pc:docMk/>
            <pc:sldMk cId="2146434383" sldId="265"/>
            <ac:picMk id="4" creationId="{767A455C-000D-0637-C493-E72942CBBA43}"/>
          </ac:picMkLst>
        </pc:picChg>
        <pc:picChg chg="del">
          <ac:chgData name="Ieuan Nelson" userId="8d656db9a845a993" providerId="LiveId" clId="{AD4B3698-41A6-4A0E-BD4A-35E6578A65B4}" dt="2025-05-02T23:29:43.169" v="12"/>
          <ac:picMkLst>
            <pc:docMk/>
            <pc:sldMk cId="2146434383" sldId="265"/>
            <ac:picMk id="7" creationId="{E3CE30C7-4EF8-0111-E25F-E1793585F10F}"/>
          </ac:picMkLst>
        </pc:picChg>
      </pc:sldChg>
      <pc:sldChg chg="addSp delSp modSp mod modTransition modAnim">
        <pc:chgData name="Ieuan Nelson" userId="8d656db9a845a993" providerId="LiveId" clId="{AD4B3698-41A6-4A0E-BD4A-35E6578A65B4}" dt="2025-05-02T23:29:43.169" v="12"/>
        <pc:sldMkLst>
          <pc:docMk/>
          <pc:sldMk cId="1991722939" sldId="266"/>
        </pc:sldMkLst>
        <pc:picChg chg="add mod ord">
          <ac:chgData name="Ieuan Nelson" userId="8d656db9a845a993" providerId="LiveId" clId="{AD4B3698-41A6-4A0E-BD4A-35E6578A65B4}" dt="2025-05-02T23:29:41.863" v="10" actId="34307"/>
          <ac:picMkLst>
            <pc:docMk/>
            <pc:sldMk cId="1991722939" sldId="266"/>
            <ac:picMk id="4" creationId="{0E4CE8AD-CEA8-B6AE-684D-31B92639732B}"/>
          </ac:picMkLst>
        </pc:picChg>
        <pc:picChg chg="del">
          <ac:chgData name="Ieuan Nelson" userId="8d656db9a845a993" providerId="LiveId" clId="{AD4B3698-41A6-4A0E-BD4A-35E6578A65B4}" dt="2025-05-02T23:29:43.169" v="12"/>
          <ac:picMkLst>
            <pc:docMk/>
            <pc:sldMk cId="1991722939" sldId="266"/>
            <ac:picMk id="7" creationId="{50A74CDF-069B-93E6-E97A-8857DF15DDF4}"/>
          </ac:picMkLst>
        </pc:picChg>
      </pc:sldChg>
      <pc:sldChg chg="addSp delSp modSp mod modTransition modAnim">
        <pc:chgData name="Ieuan Nelson" userId="8d656db9a845a993" providerId="LiveId" clId="{AD4B3698-41A6-4A0E-BD4A-35E6578A65B4}" dt="2025-05-02T23:29:43.169" v="12"/>
        <pc:sldMkLst>
          <pc:docMk/>
          <pc:sldMk cId="3606205200" sldId="267"/>
        </pc:sldMkLst>
        <pc:picChg chg="add mod ord">
          <ac:chgData name="Ieuan Nelson" userId="8d656db9a845a993" providerId="LiveId" clId="{AD4B3698-41A6-4A0E-BD4A-35E6578A65B4}" dt="2025-05-02T23:29:41.861" v="9" actId="34307"/>
          <ac:picMkLst>
            <pc:docMk/>
            <pc:sldMk cId="3606205200" sldId="267"/>
            <ac:picMk id="4" creationId="{7225A174-7C87-57E2-7EC5-226ED2F4DBC6}"/>
          </ac:picMkLst>
        </pc:picChg>
        <pc:picChg chg="del">
          <ac:chgData name="Ieuan Nelson" userId="8d656db9a845a993" providerId="LiveId" clId="{AD4B3698-41A6-4A0E-BD4A-35E6578A65B4}" dt="2025-05-02T23:29:43.169" v="12"/>
          <ac:picMkLst>
            <pc:docMk/>
            <pc:sldMk cId="3606205200" sldId="267"/>
            <ac:picMk id="7" creationId="{9774C6E5-9E80-8D63-DF58-02E34275EA6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06BD81-61E2-40A2-8204-1E4BCCD85718}" type="datetimeFigureOut">
              <a:rPr lang="en-GB" smtClean="0"/>
              <a:t>03/05/2025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1CD82A-6C76-481A-A28A-1E7DD0ADD4E9}" type="slidenum">
              <a:rPr lang="en-GB" smtClean="0"/>
              <a:t>‹#›</a:t>
            </a:fld>
            <a:endParaRPr lang="en-GB"/>
          </a:p>
        </p:txBody>
      </p:sp>
    </p:spTree>
    <p:extLst>
      <p:ext uri="{BB962C8B-B14F-4D97-AF65-F5344CB8AC3E}">
        <p14:creationId xmlns:p14="http://schemas.microsoft.com/office/powerpoint/2010/main" val="1008405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1CD82A-6C76-481A-A28A-1E7DD0ADD4E9}" type="slidenum">
              <a:rPr lang="en-GB" smtClean="0"/>
              <a:t>1</a:t>
            </a:fld>
            <a:endParaRPr lang="en-GB"/>
          </a:p>
        </p:txBody>
      </p:sp>
    </p:spTree>
    <p:extLst>
      <p:ext uri="{BB962C8B-B14F-4D97-AF65-F5344CB8AC3E}">
        <p14:creationId xmlns:p14="http://schemas.microsoft.com/office/powerpoint/2010/main" val="1027400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 R. F. Ferrari, City and soul in Republic (Drawn extensively on)</a:t>
            </a:r>
          </a:p>
          <a:p>
            <a:r>
              <a:rPr lang="en-GB" dirty="0"/>
              <a:t>What is he trying to teach us?</a:t>
            </a:r>
          </a:p>
          <a:p>
            <a:r>
              <a:rPr lang="en-GB" dirty="0"/>
              <a:t>Is it politics, education, warfare, art (He covers all these topics)</a:t>
            </a:r>
          </a:p>
          <a:p>
            <a:endParaRPr lang="en-GB" dirty="0"/>
          </a:p>
          <a:p>
            <a:r>
              <a:rPr lang="en-GB" dirty="0"/>
              <a:t>My take, what goes on inside our thoughts, feelings, emotions, etc. will be manifested on the outside</a:t>
            </a:r>
          </a:p>
        </p:txBody>
      </p:sp>
      <p:sp>
        <p:nvSpPr>
          <p:cNvPr id="4" name="Slide Number Placeholder 3"/>
          <p:cNvSpPr>
            <a:spLocks noGrp="1"/>
          </p:cNvSpPr>
          <p:nvPr>
            <p:ph type="sldNum" sz="quarter" idx="5"/>
          </p:nvPr>
        </p:nvSpPr>
        <p:spPr/>
        <p:txBody>
          <a:bodyPr/>
          <a:lstStyle/>
          <a:p>
            <a:fld id="{FE1CD82A-6C76-481A-A28A-1E7DD0ADD4E9}" type="slidenum">
              <a:rPr lang="en-GB" smtClean="0"/>
              <a:t>2</a:t>
            </a:fld>
            <a:endParaRPr lang="en-GB"/>
          </a:p>
        </p:txBody>
      </p:sp>
    </p:spTree>
    <p:extLst>
      <p:ext uri="{BB962C8B-B14F-4D97-AF65-F5344CB8AC3E}">
        <p14:creationId xmlns:p14="http://schemas.microsoft.com/office/powerpoint/2010/main" val="41054614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Republic is all about justice, what is justice? Where does it come from? </a:t>
            </a:r>
            <a:r>
              <a:rPr lang="en-GB" dirty="0" err="1"/>
              <a:t>Whats</a:t>
            </a:r>
            <a:r>
              <a:rPr lang="en-GB" dirty="0"/>
              <a:t> better, injustice or justice?</a:t>
            </a:r>
          </a:p>
          <a:p>
            <a:r>
              <a:rPr lang="en-GB" dirty="0"/>
              <a:t>He uses many </a:t>
            </a:r>
            <a:r>
              <a:rPr lang="en-GB" dirty="0" err="1"/>
              <a:t>allergories</a:t>
            </a:r>
            <a:r>
              <a:rPr lang="en-GB" dirty="0"/>
              <a:t> and political observations to outline this, which cover a lot of topics</a:t>
            </a:r>
          </a:p>
          <a:p>
            <a:r>
              <a:rPr lang="en-GB" dirty="0"/>
              <a:t>At the core: The soul (Books II, Justice is concerned with the inward state and the external state. Books IV the soul brings justice Brown, Cambridge researcher, and the soul is comprised of different parts)</a:t>
            </a:r>
          </a:p>
          <a:p>
            <a:r>
              <a:rPr lang="en-GB" dirty="0"/>
              <a:t>Plato puts this metaphor onto society</a:t>
            </a:r>
          </a:p>
        </p:txBody>
      </p:sp>
      <p:sp>
        <p:nvSpPr>
          <p:cNvPr id="4" name="Slide Number Placeholder 3"/>
          <p:cNvSpPr>
            <a:spLocks noGrp="1"/>
          </p:cNvSpPr>
          <p:nvPr>
            <p:ph type="sldNum" sz="quarter" idx="5"/>
          </p:nvPr>
        </p:nvSpPr>
        <p:spPr/>
        <p:txBody>
          <a:bodyPr/>
          <a:lstStyle/>
          <a:p>
            <a:fld id="{FE1CD82A-6C76-481A-A28A-1E7DD0ADD4E9}" type="slidenum">
              <a:rPr lang="en-GB" smtClean="0"/>
              <a:t>3</a:t>
            </a:fld>
            <a:endParaRPr lang="en-GB"/>
          </a:p>
        </p:txBody>
      </p:sp>
    </p:spTree>
    <p:extLst>
      <p:ext uri="{BB962C8B-B14F-4D97-AF65-F5344CB8AC3E}">
        <p14:creationId xmlns:p14="http://schemas.microsoft.com/office/powerpoint/2010/main" val="2595809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Apptite</a:t>
            </a:r>
            <a:r>
              <a:rPr lang="en-GB" dirty="0"/>
              <a:t> – often translated as desire. Our wants, pleasures, etc.</a:t>
            </a:r>
          </a:p>
          <a:p>
            <a:r>
              <a:rPr lang="en-GB" dirty="0"/>
              <a:t>Spirit – Its like our drive/fire, sometimes seen as instinct</a:t>
            </a:r>
          </a:p>
          <a:p>
            <a:r>
              <a:rPr lang="en-GB" dirty="0"/>
              <a:t>Reason – This is the </a:t>
            </a:r>
            <a:r>
              <a:rPr lang="en-GB" dirty="0" err="1"/>
              <a:t>interllectual</a:t>
            </a:r>
            <a:r>
              <a:rPr lang="en-GB" dirty="0"/>
              <a:t>/rational capacity. IT sometimes gets confused in translation but its almost our decision making/guidance process. It should rule the other two but more on that later.</a:t>
            </a:r>
          </a:p>
          <a:p>
            <a:endParaRPr lang="en-GB" dirty="0"/>
          </a:p>
          <a:p>
            <a:r>
              <a:rPr lang="en-GB" dirty="0"/>
              <a:t>WE all have these inside our souls according to Plato, but at varying degrees</a:t>
            </a:r>
          </a:p>
          <a:p>
            <a:r>
              <a:rPr lang="en-GB" dirty="0"/>
              <a:t>This is the foundation of </a:t>
            </a:r>
            <a:r>
              <a:rPr lang="en-GB" dirty="0" err="1"/>
              <a:t>Platos</a:t>
            </a:r>
            <a:r>
              <a:rPr lang="en-GB" dirty="0"/>
              <a:t> analysis of the other states</a:t>
            </a:r>
          </a:p>
        </p:txBody>
      </p:sp>
      <p:sp>
        <p:nvSpPr>
          <p:cNvPr id="4" name="Slide Number Placeholder 3"/>
          <p:cNvSpPr>
            <a:spLocks noGrp="1"/>
          </p:cNvSpPr>
          <p:nvPr>
            <p:ph type="sldNum" sz="quarter" idx="5"/>
          </p:nvPr>
        </p:nvSpPr>
        <p:spPr/>
        <p:txBody>
          <a:bodyPr/>
          <a:lstStyle/>
          <a:p>
            <a:fld id="{FE1CD82A-6C76-481A-A28A-1E7DD0ADD4E9}" type="slidenum">
              <a:rPr lang="en-GB" smtClean="0"/>
              <a:t>4</a:t>
            </a:fld>
            <a:endParaRPr lang="en-GB"/>
          </a:p>
        </p:txBody>
      </p:sp>
    </p:spTree>
    <p:extLst>
      <p:ext uri="{BB962C8B-B14F-4D97-AF65-F5344CB8AC3E}">
        <p14:creationId xmlns:p14="http://schemas.microsoft.com/office/powerpoint/2010/main" val="4223169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analysis and comparison of states is in Book 8</a:t>
            </a:r>
          </a:p>
          <a:p>
            <a:r>
              <a:rPr lang="en-GB" dirty="0"/>
              <a:t>Timocracy – Sparta, Oligarchy/aristocracy at one point Athens, Democracy (Athens at the time Plato writes) and Tyranny (we can use Nazi Germany as a modern example, </a:t>
            </a:r>
            <a:r>
              <a:rPr lang="en-GB" dirty="0" err="1"/>
              <a:t>aswell</a:t>
            </a:r>
            <a:r>
              <a:rPr lang="en-GB" dirty="0"/>
              <a:t> as historical examples</a:t>
            </a:r>
          </a:p>
          <a:p>
            <a:r>
              <a:rPr lang="en-GB" dirty="0"/>
              <a:t>These are outlined in order of corruption</a:t>
            </a:r>
          </a:p>
          <a:p>
            <a:r>
              <a:rPr lang="en-GB" dirty="0"/>
              <a:t>Plato examines these states by examining the corresponding man</a:t>
            </a:r>
          </a:p>
          <a:p>
            <a:r>
              <a:rPr lang="en-GB" dirty="0"/>
              <a:t>The Soul faculties create the society</a:t>
            </a:r>
          </a:p>
        </p:txBody>
      </p:sp>
      <p:sp>
        <p:nvSpPr>
          <p:cNvPr id="4" name="Slide Number Placeholder 3"/>
          <p:cNvSpPr>
            <a:spLocks noGrp="1"/>
          </p:cNvSpPr>
          <p:nvPr>
            <p:ph type="sldNum" sz="quarter" idx="5"/>
          </p:nvPr>
        </p:nvSpPr>
        <p:spPr/>
        <p:txBody>
          <a:bodyPr/>
          <a:lstStyle/>
          <a:p>
            <a:fld id="{FE1CD82A-6C76-481A-A28A-1E7DD0ADD4E9}" type="slidenum">
              <a:rPr lang="en-GB" smtClean="0"/>
              <a:t>5</a:t>
            </a:fld>
            <a:endParaRPr lang="en-GB"/>
          </a:p>
        </p:txBody>
      </p:sp>
    </p:spTree>
    <p:extLst>
      <p:ext uri="{BB962C8B-B14F-4D97-AF65-F5344CB8AC3E}">
        <p14:creationId xmlns:p14="http://schemas.microsoft.com/office/powerpoint/2010/main" val="31226239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Sparta, War, Honour Glory</a:t>
            </a:r>
          </a:p>
          <a:p>
            <a:r>
              <a:rPr lang="en-GB" dirty="0"/>
              <a:t>These soul inclined men are lovers of hunting, etc. very active physically. </a:t>
            </a:r>
          </a:p>
          <a:p>
            <a:r>
              <a:rPr lang="en-GB" dirty="0"/>
              <a:t>Souls governed by Spirit – fighting spirit..</a:t>
            </a:r>
          </a:p>
          <a:p>
            <a:r>
              <a:rPr lang="en-GB" dirty="0"/>
              <a:t>Theres a few criticisms here about the ruling powers and their families. For instance, a rulers son might not be as much of an accomplished leader/warrior and thus be weak ruler in this state</a:t>
            </a:r>
          </a:p>
          <a:p>
            <a:r>
              <a:rPr lang="en-GB" dirty="0"/>
              <a:t>Also criticism of  the rich. The leaders appear to care little about wealth but have a secret life</a:t>
            </a:r>
          </a:p>
          <a:p>
            <a:r>
              <a:rPr lang="en-GB" dirty="0"/>
              <a:t>Think Vikings of Valhalla/Game of Thrones </a:t>
            </a:r>
            <a:r>
              <a:rPr lang="en-GB" dirty="0" err="1"/>
              <a:t>Lannisters</a:t>
            </a:r>
            <a:endParaRPr lang="en-GB" dirty="0"/>
          </a:p>
          <a:p>
            <a:endParaRPr lang="en-GB" dirty="0"/>
          </a:p>
        </p:txBody>
      </p:sp>
      <p:sp>
        <p:nvSpPr>
          <p:cNvPr id="4" name="Slide Number Placeholder 3"/>
          <p:cNvSpPr>
            <a:spLocks noGrp="1"/>
          </p:cNvSpPr>
          <p:nvPr>
            <p:ph type="sldNum" sz="quarter" idx="5"/>
          </p:nvPr>
        </p:nvSpPr>
        <p:spPr/>
        <p:txBody>
          <a:bodyPr/>
          <a:lstStyle/>
          <a:p>
            <a:fld id="{FE1CD82A-6C76-481A-A28A-1E7DD0ADD4E9}" type="slidenum">
              <a:rPr lang="en-GB" smtClean="0"/>
              <a:t>6</a:t>
            </a:fld>
            <a:endParaRPr lang="en-GB"/>
          </a:p>
        </p:txBody>
      </p:sp>
    </p:spTree>
    <p:extLst>
      <p:ext uri="{BB962C8B-B14F-4D97-AF65-F5344CB8AC3E}">
        <p14:creationId xmlns:p14="http://schemas.microsoft.com/office/powerpoint/2010/main" val="36263971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Aristocracy</a:t>
            </a:r>
          </a:p>
          <a:p>
            <a:r>
              <a:rPr lang="en-GB" dirty="0"/>
              <a:t>AS the desire for wealth is bound to overtake the Timocratic leader, an oligarchy is formed. </a:t>
            </a:r>
          </a:p>
          <a:p>
            <a:r>
              <a:rPr lang="en-GB" dirty="0"/>
              <a:t>It’s the much more intellectually active equivalent. </a:t>
            </a:r>
          </a:p>
          <a:p>
            <a:r>
              <a:rPr lang="en-GB" dirty="0"/>
              <a:t>The contrast between rich and poor is so strong it will cause a revolution of sorts. France in the 1800s is a real life example</a:t>
            </a:r>
          </a:p>
        </p:txBody>
      </p:sp>
      <p:sp>
        <p:nvSpPr>
          <p:cNvPr id="4" name="Slide Number Placeholder 3"/>
          <p:cNvSpPr>
            <a:spLocks noGrp="1"/>
          </p:cNvSpPr>
          <p:nvPr>
            <p:ph type="sldNum" sz="quarter" idx="5"/>
          </p:nvPr>
        </p:nvSpPr>
        <p:spPr/>
        <p:txBody>
          <a:bodyPr/>
          <a:lstStyle/>
          <a:p>
            <a:fld id="{FE1CD82A-6C76-481A-A28A-1E7DD0ADD4E9}" type="slidenum">
              <a:rPr lang="en-GB" smtClean="0"/>
              <a:t>7</a:t>
            </a:fld>
            <a:endParaRPr lang="en-GB"/>
          </a:p>
        </p:txBody>
      </p:sp>
    </p:spTree>
    <p:extLst>
      <p:ext uri="{BB962C8B-B14F-4D97-AF65-F5344CB8AC3E}">
        <p14:creationId xmlns:p14="http://schemas.microsoft.com/office/powerpoint/2010/main" val="3482126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Democracy promotes a supposed freedom. People are more equal and free to do as they please</a:t>
            </a:r>
          </a:p>
          <a:p>
            <a:r>
              <a:rPr lang="en-GB" dirty="0"/>
              <a:t>There is a digression in Book 8 that explains this in great deal but at the crux is that the leaders are either </a:t>
            </a:r>
            <a:r>
              <a:rPr lang="en-GB" dirty="0" err="1"/>
              <a:t>ficticous</a:t>
            </a:r>
            <a:r>
              <a:rPr lang="en-GB" dirty="0"/>
              <a:t> speakers of the people, or are trying to hard to please everyone. Either way, the desires of the masses, which are left unchecked because of all the “freedom” will take over and a tyranny will arise</a:t>
            </a:r>
          </a:p>
        </p:txBody>
      </p:sp>
      <p:sp>
        <p:nvSpPr>
          <p:cNvPr id="4" name="Slide Number Placeholder 3"/>
          <p:cNvSpPr>
            <a:spLocks noGrp="1"/>
          </p:cNvSpPr>
          <p:nvPr>
            <p:ph type="sldNum" sz="quarter" idx="5"/>
          </p:nvPr>
        </p:nvSpPr>
        <p:spPr/>
        <p:txBody>
          <a:bodyPr/>
          <a:lstStyle/>
          <a:p>
            <a:fld id="{FE1CD82A-6C76-481A-A28A-1E7DD0ADD4E9}" type="slidenum">
              <a:rPr lang="en-GB" smtClean="0"/>
              <a:t>8</a:t>
            </a:fld>
            <a:endParaRPr lang="en-GB"/>
          </a:p>
        </p:txBody>
      </p:sp>
    </p:spTree>
    <p:extLst>
      <p:ext uri="{BB962C8B-B14F-4D97-AF65-F5344CB8AC3E}">
        <p14:creationId xmlns:p14="http://schemas.microsoft.com/office/powerpoint/2010/main" val="1950466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take away points of The Republic for me is this. Even if your inclined to disagree on all of </a:t>
            </a:r>
            <a:r>
              <a:rPr lang="en-GB" dirty="0" err="1"/>
              <a:t>Platos</a:t>
            </a:r>
            <a:r>
              <a:rPr lang="en-GB" dirty="0"/>
              <a:t> processes I think something ca definitely be said in support of the fact that how we are inside effects our outside. Other Philosophers clearly share a similar notion. For instance </a:t>
            </a:r>
            <a:r>
              <a:rPr lang="en-GB" dirty="0" err="1"/>
              <a:t>Immaniel</a:t>
            </a:r>
            <a:r>
              <a:rPr lang="en-GB" dirty="0"/>
              <a:t> Kant (Say the quotes)</a:t>
            </a:r>
          </a:p>
          <a:p>
            <a:r>
              <a:rPr lang="en-GB" dirty="0"/>
              <a:t>I can also think of Rousseau with his social contract, which is unspoken and internal but makes the society go round</a:t>
            </a:r>
          </a:p>
        </p:txBody>
      </p:sp>
      <p:sp>
        <p:nvSpPr>
          <p:cNvPr id="4" name="Slide Number Placeholder 3"/>
          <p:cNvSpPr>
            <a:spLocks noGrp="1"/>
          </p:cNvSpPr>
          <p:nvPr>
            <p:ph type="sldNum" sz="quarter" idx="5"/>
          </p:nvPr>
        </p:nvSpPr>
        <p:spPr/>
        <p:txBody>
          <a:bodyPr/>
          <a:lstStyle/>
          <a:p>
            <a:fld id="{FE1CD82A-6C76-481A-A28A-1E7DD0ADD4E9}" type="slidenum">
              <a:rPr lang="en-GB" smtClean="0"/>
              <a:t>9</a:t>
            </a:fld>
            <a:endParaRPr lang="en-GB"/>
          </a:p>
        </p:txBody>
      </p:sp>
    </p:spTree>
    <p:extLst>
      <p:ext uri="{BB962C8B-B14F-4D97-AF65-F5344CB8AC3E}">
        <p14:creationId xmlns:p14="http://schemas.microsoft.com/office/powerpoint/2010/main" val="12528768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at our lives today: </a:t>
            </a:r>
            <a:r>
              <a:rPr lang="en-GB" dirty="0" err="1"/>
              <a:t>Druguse</a:t>
            </a:r>
            <a:r>
              <a:rPr lang="en-GB" dirty="0"/>
              <a:t> in schools and unis, and the students are really struggling. Greed is on </a:t>
            </a:r>
            <a:r>
              <a:rPr lang="en-GB" dirty="0" err="1"/>
              <a:t>manyu</a:t>
            </a:r>
            <a:r>
              <a:rPr lang="en-GB" dirty="0"/>
              <a:t> peoples minds because we are so driven by the survival instinct to make money that we have greedy politicians. Etc.</a:t>
            </a:r>
          </a:p>
          <a:p>
            <a:r>
              <a:rPr lang="en-GB" dirty="0"/>
              <a:t>What if we took </a:t>
            </a:r>
            <a:r>
              <a:rPr lang="en-GB" dirty="0" err="1"/>
              <a:t>Platos</a:t>
            </a:r>
            <a:r>
              <a:rPr lang="en-GB" dirty="0"/>
              <a:t> philosopher kings and put them </a:t>
            </a:r>
            <a:r>
              <a:rPr lang="en-GB" dirty="0" err="1"/>
              <a:t>incharge</a:t>
            </a:r>
            <a:r>
              <a:rPr lang="en-GB" dirty="0"/>
              <a:t> (Mention their difficult education: Hardship, military service, no private property, exercise found in books 5 to 7) It doesn’t all line up exactly to today because the same sort of wars aren’t going on as at the time of </a:t>
            </a:r>
            <a:r>
              <a:rPr lang="en-GB" dirty="0" err="1"/>
              <a:t>Platos</a:t>
            </a:r>
            <a:r>
              <a:rPr lang="en-GB" dirty="0"/>
              <a:t> writing (After the </a:t>
            </a:r>
            <a:r>
              <a:rPr lang="en-GB" dirty="0" err="1"/>
              <a:t>Pellepiniton</a:t>
            </a:r>
            <a:r>
              <a:rPr lang="en-GB" dirty="0"/>
              <a:t> war – ancient ww1) </a:t>
            </a:r>
          </a:p>
          <a:p>
            <a:r>
              <a:rPr lang="en-GB" dirty="0"/>
              <a:t>Plato wasn’t a totalitarian, he wanted all to be free and saw a specific way to get there. Internal development you could call it. The Philosopher Kings had to have this to rule. If we rulers are free spirits, truly, then it stands to reason their governments, states, and subject would be too. WE think we are free today, but a look into somewhere like London and all its poverty suggests otherwise</a:t>
            </a:r>
          </a:p>
          <a:p>
            <a:endParaRPr lang="en-GB" dirty="0"/>
          </a:p>
        </p:txBody>
      </p:sp>
      <p:sp>
        <p:nvSpPr>
          <p:cNvPr id="4" name="Slide Number Placeholder 3"/>
          <p:cNvSpPr>
            <a:spLocks noGrp="1"/>
          </p:cNvSpPr>
          <p:nvPr>
            <p:ph type="sldNum" sz="quarter" idx="5"/>
          </p:nvPr>
        </p:nvSpPr>
        <p:spPr/>
        <p:txBody>
          <a:bodyPr/>
          <a:lstStyle/>
          <a:p>
            <a:fld id="{FE1CD82A-6C76-481A-A28A-1E7DD0ADD4E9}" type="slidenum">
              <a:rPr lang="en-GB" smtClean="0"/>
              <a:t>10</a:t>
            </a:fld>
            <a:endParaRPr lang="en-GB"/>
          </a:p>
        </p:txBody>
      </p:sp>
    </p:spTree>
    <p:extLst>
      <p:ext uri="{BB962C8B-B14F-4D97-AF65-F5344CB8AC3E}">
        <p14:creationId xmlns:p14="http://schemas.microsoft.com/office/powerpoint/2010/main" val="1479305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to agree with </a:t>
            </a:r>
            <a:r>
              <a:rPr lang="en-GB" dirty="0" err="1"/>
              <a:t>plato</a:t>
            </a:r>
            <a:r>
              <a:rPr lang="en-GB" dirty="0"/>
              <a:t> you have to acknowledge absolute truth. Soul, Morality, Gods, Etc. Today we do not, as R. H. S. Crossman points out in “Plato today”</a:t>
            </a:r>
          </a:p>
          <a:p>
            <a:endParaRPr lang="en-GB" dirty="0"/>
          </a:p>
          <a:p>
            <a:r>
              <a:rPr lang="en-GB" dirty="0"/>
              <a:t>And the truth is difficult. We are naturally verted </a:t>
            </a:r>
            <a:r>
              <a:rPr lang="en-GB" dirty="0" err="1"/>
              <a:t>ot</a:t>
            </a:r>
            <a:r>
              <a:rPr lang="en-GB" dirty="0"/>
              <a:t> aspects of the republic because its difficult and humbling to accept. </a:t>
            </a:r>
          </a:p>
          <a:p>
            <a:r>
              <a:rPr lang="en-GB" dirty="0"/>
              <a:t>But that’s </a:t>
            </a:r>
            <a:r>
              <a:rPr lang="en-GB" dirty="0" err="1"/>
              <a:t>platos</a:t>
            </a:r>
            <a:r>
              <a:rPr lang="en-GB" dirty="0"/>
              <a:t> Cave. We </a:t>
            </a:r>
          </a:p>
        </p:txBody>
      </p:sp>
      <p:sp>
        <p:nvSpPr>
          <p:cNvPr id="4" name="Slide Number Placeholder 3"/>
          <p:cNvSpPr>
            <a:spLocks noGrp="1"/>
          </p:cNvSpPr>
          <p:nvPr>
            <p:ph type="sldNum" sz="quarter" idx="5"/>
          </p:nvPr>
        </p:nvSpPr>
        <p:spPr/>
        <p:txBody>
          <a:bodyPr/>
          <a:lstStyle/>
          <a:p>
            <a:fld id="{FE1CD82A-6C76-481A-A28A-1E7DD0ADD4E9}" type="slidenum">
              <a:rPr lang="en-GB" smtClean="0"/>
              <a:t>11</a:t>
            </a:fld>
            <a:endParaRPr lang="en-GB"/>
          </a:p>
        </p:txBody>
      </p:sp>
    </p:spTree>
    <p:extLst>
      <p:ext uri="{BB962C8B-B14F-4D97-AF65-F5344CB8AC3E}">
        <p14:creationId xmlns:p14="http://schemas.microsoft.com/office/powerpoint/2010/main" val="803237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1CD82A-6C76-481A-A28A-1E7DD0ADD4E9}" type="slidenum">
              <a:rPr lang="en-GB" smtClean="0"/>
              <a:t>12</a:t>
            </a:fld>
            <a:endParaRPr lang="en-GB"/>
          </a:p>
        </p:txBody>
      </p:sp>
    </p:spTree>
    <p:extLst>
      <p:ext uri="{BB962C8B-B14F-4D97-AF65-F5344CB8AC3E}">
        <p14:creationId xmlns:p14="http://schemas.microsoft.com/office/powerpoint/2010/main" val="3628946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8E4FBC-FBA6-4F6F-99BB-CF21D96539BC}"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2615105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8E4FBC-FBA6-4F6F-99BB-CF21D96539BC}"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818720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8E4FBC-FBA6-4F6F-99BB-CF21D96539BC}"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4182963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8E4FBC-FBA6-4F6F-99BB-CF21D96539BC}" type="datetimeFigureOut">
              <a:rPr lang="en-GB" smtClean="0"/>
              <a:t>03/05/2025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3175692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8E4FBC-FBA6-4F6F-99BB-CF21D96539BC}" type="datetimeFigureOut">
              <a:rPr lang="en-GB" smtClean="0"/>
              <a:t>03/05/2025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765623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A8E4FBC-FBA6-4F6F-99BB-CF21D96539BC}" type="datetimeFigureOut">
              <a:rPr lang="en-GB" smtClean="0"/>
              <a:t>03/05/2025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4229924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A8E4FBC-FBA6-4F6F-99BB-CF21D96539BC}" type="datetimeFigureOut">
              <a:rPr lang="en-GB" smtClean="0"/>
              <a:t>03/05/2025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1074914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A8E4FBC-FBA6-4F6F-99BB-CF21D96539BC}" type="datetimeFigureOut">
              <a:rPr lang="en-GB" smtClean="0"/>
              <a:t>03/05/2025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2156502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8E4FBC-FBA6-4F6F-99BB-CF21D96539BC}" type="datetimeFigureOut">
              <a:rPr lang="en-GB" smtClean="0"/>
              <a:t>03/05/2025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2109219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8E4FBC-FBA6-4F6F-99BB-CF21D96539BC}" type="datetimeFigureOut">
              <a:rPr lang="en-GB" smtClean="0"/>
              <a:t>03/05/2025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337573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A8E4FBC-FBA6-4F6F-99BB-CF21D96539BC}"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42161640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A8E4FBC-FBA6-4F6F-99BB-CF21D96539BC}"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83CC6-4630-4D2D-835C-9E0E3F28D6C7}"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484694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8E4FBC-FBA6-4F6F-99BB-CF21D96539BC}"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42468234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A8E4FBC-FBA6-4F6F-99BB-CF21D96539BC}" type="datetimeFigureOut">
              <a:rPr lang="en-GB" smtClean="0"/>
              <a:t>03/05/2025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795811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A8E4FBC-FBA6-4F6F-99BB-CF21D96539BC}" type="datetimeFigureOut">
              <a:rPr lang="en-GB" smtClean="0"/>
              <a:t>03/05/2025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33022572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8E4FBC-FBA6-4F6F-99BB-CF21D96539BC}"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30812807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8E4FBC-FBA6-4F6F-99BB-CF21D96539BC}"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83CC6-4630-4D2D-835C-9E0E3F28D6C7}" type="slidenum">
              <a:rPr lang="en-GB" smtClean="0"/>
              <a:t>‹#›</a:t>
            </a:fld>
            <a:endParaRPr lang="en-GB"/>
          </a:p>
        </p:txBody>
      </p:sp>
    </p:spTree>
    <p:extLst>
      <p:ext uri="{BB962C8B-B14F-4D97-AF65-F5344CB8AC3E}">
        <p14:creationId xmlns:p14="http://schemas.microsoft.com/office/powerpoint/2010/main" val="1531450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A8E4FBC-FBA6-4F6F-99BB-CF21D96539BC}" type="datetimeFigureOut">
              <a:rPr lang="en-GB" smtClean="0"/>
              <a:t>03/05/2025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8783CC6-4630-4D2D-835C-9E0E3F28D6C7}" type="slidenum">
              <a:rPr lang="en-GB" smtClean="0"/>
              <a:t>‹#›</a:t>
            </a:fld>
            <a:endParaRPr lang="en-GB"/>
          </a:p>
        </p:txBody>
      </p:sp>
    </p:spTree>
    <p:extLst>
      <p:ext uri="{BB962C8B-B14F-4D97-AF65-F5344CB8AC3E}">
        <p14:creationId xmlns:p14="http://schemas.microsoft.com/office/powerpoint/2010/main" val="2775645309"/>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hyperlink" Target="https://www.goodreads.com/work/quotes/1072226"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71C9A-2FFC-39D5-DA66-EC6425783121}"/>
              </a:ext>
            </a:extLst>
          </p:cNvPr>
          <p:cNvSpPr>
            <a:spLocks noGrp="1"/>
          </p:cNvSpPr>
          <p:nvPr>
            <p:ph type="ctrTitle"/>
          </p:nvPr>
        </p:nvSpPr>
        <p:spPr/>
        <p:txBody>
          <a:bodyPr/>
          <a:lstStyle/>
          <a:p>
            <a:r>
              <a:rPr lang="en-GB" dirty="0"/>
              <a:t>Plato’s Republic</a:t>
            </a:r>
          </a:p>
        </p:txBody>
      </p:sp>
      <p:sp>
        <p:nvSpPr>
          <p:cNvPr id="3" name="Subtitle 2">
            <a:extLst>
              <a:ext uri="{FF2B5EF4-FFF2-40B4-BE49-F238E27FC236}">
                <a16:creationId xmlns:a16="http://schemas.microsoft.com/office/drawing/2014/main" id="{9484A4F8-3DDB-679F-BC71-B186EEFC421A}"/>
              </a:ext>
            </a:extLst>
          </p:cNvPr>
          <p:cNvSpPr>
            <a:spLocks noGrp="1"/>
          </p:cNvSpPr>
          <p:nvPr>
            <p:ph type="subTitle" idx="1"/>
          </p:nvPr>
        </p:nvSpPr>
        <p:spPr>
          <a:xfrm>
            <a:off x="1154955" y="4777380"/>
            <a:ext cx="8825658" cy="1562460"/>
          </a:xfrm>
        </p:spPr>
        <p:txBody>
          <a:bodyPr>
            <a:normAutofit/>
          </a:bodyPr>
          <a:lstStyle/>
          <a:p>
            <a:r>
              <a:rPr lang="en-GB" sz="4000" dirty="0"/>
              <a:t>The State and The Soul </a:t>
            </a:r>
          </a:p>
          <a:p>
            <a:r>
              <a:rPr lang="en-GB" dirty="0"/>
              <a:t>2312567 – Ieuan Nelson</a:t>
            </a:r>
          </a:p>
        </p:txBody>
      </p:sp>
      <p:pic>
        <p:nvPicPr>
          <p:cNvPr id="6" name="Video 5">
            <a:hlinkClick r:id="" action="ppaction://media"/>
            <a:extLst>
              <a:ext uri="{FF2B5EF4-FFF2-40B4-BE49-F238E27FC236}">
                <a16:creationId xmlns:a16="http://schemas.microsoft.com/office/drawing/2014/main" id="{4DA6C926-1DCF-B891-1254-DCE6BB9221C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3908518"/>
      </p:ext>
    </p:extLst>
  </p:cSld>
  <p:clrMapOvr>
    <a:masterClrMapping/>
  </p:clrMapOvr>
  <mc:AlternateContent xmlns:mc="http://schemas.openxmlformats.org/markup-compatibility/2006">
    <mc:Choice xmlns:p14="http://schemas.microsoft.com/office/powerpoint/2010/main" Requires="p14">
      <p:transition spd="slow" p14:dur="2000" advTm="1039"/>
    </mc:Choice>
    <mc:Fallback>
      <p:transition spd="slow" advTm="1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3D765-791E-FC20-5D1C-CA2C73C85253}"/>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03ABF89-10CF-1EC0-54C6-53FCA41CD2D5}"/>
              </a:ext>
            </a:extLst>
          </p:cNvPr>
          <p:cNvSpPr>
            <a:spLocks noGrp="1"/>
          </p:cNvSpPr>
          <p:nvPr>
            <p:ph idx="1"/>
          </p:nvPr>
        </p:nvSpPr>
        <p:spPr>
          <a:xfrm>
            <a:off x="1104293" y="1678449"/>
            <a:ext cx="8946541" cy="4195481"/>
          </a:xfrm>
        </p:spPr>
        <p:txBody>
          <a:bodyPr>
            <a:normAutofit lnSpcReduction="10000"/>
          </a:bodyPr>
          <a:lstStyle/>
          <a:p>
            <a:r>
              <a:rPr lang="en-GB" dirty="0"/>
              <a:t>The Soul is one of the Key topics in Plato’s Republic</a:t>
            </a:r>
          </a:p>
          <a:p>
            <a:endParaRPr lang="en-GB" dirty="0"/>
          </a:p>
          <a:p>
            <a:r>
              <a:rPr lang="en-GB" dirty="0"/>
              <a:t>It’s a discussion deeply connected to Justice: The quest for the “Just Soul”</a:t>
            </a:r>
          </a:p>
          <a:p>
            <a:r>
              <a:rPr lang="en-GB" dirty="0"/>
              <a:t>The Just Soul is a metaphor for the Just State – Plato’s perfect “</a:t>
            </a:r>
            <a:r>
              <a:rPr lang="en-GB" dirty="0" err="1"/>
              <a:t>Callipolis</a:t>
            </a:r>
            <a:r>
              <a:rPr lang="en-GB" dirty="0"/>
              <a:t>” or “</a:t>
            </a:r>
            <a:r>
              <a:rPr lang="en-GB" dirty="0" err="1"/>
              <a:t>Kallipolis</a:t>
            </a:r>
            <a:r>
              <a:rPr lang="en-GB" dirty="0"/>
              <a:t>”, as Ferrari and others outline (2005)</a:t>
            </a:r>
          </a:p>
          <a:p>
            <a:endParaRPr lang="en-GB" dirty="0"/>
          </a:p>
          <a:p>
            <a:r>
              <a:rPr lang="en-GB" dirty="0"/>
              <a:t>What is Plato trying to teach us with this?</a:t>
            </a:r>
          </a:p>
          <a:p>
            <a:pPr marL="0" indent="0">
              <a:buNone/>
            </a:pPr>
            <a:endParaRPr lang="en-GB" dirty="0"/>
          </a:p>
          <a:p>
            <a:r>
              <a:rPr lang="en-GB" dirty="0"/>
              <a:t>I believe that there is a lesson here: What goes on inside our internal worlds manifests inside our external worlds</a:t>
            </a:r>
          </a:p>
        </p:txBody>
      </p:sp>
      <p:pic>
        <p:nvPicPr>
          <p:cNvPr id="5" name="Graphic 4">
            <a:extLst>
              <a:ext uri="{FF2B5EF4-FFF2-40B4-BE49-F238E27FC236}">
                <a16:creationId xmlns:a16="http://schemas.microsoft.com/office/drawing/2014/main" id="{31D8F594-1757-50CC-D5FF-033F4ABA46DA}"/>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24084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9CEA8-27BA-57AC-E4CB-DA4A342E605B}"/>
              </a:ext>
            </a:extLst>
          </p:cNvPr>
          <p:cNvSpPr>
            <a:spLocks noGrp="1"/>
          </p:cNvSpPr>
          <p:nvPr>
            <p:ph type="title"/>
          </p:nvPr>
        </p:nvSpPr>
        <p:spPr/>
        <p:txBody>
          <a:bodyPr/>
          <a:lstStyle/>
          <a:p>
            <a:r>
              <a:rPr lang="en-GB" dirty="0"/>
              <a:t>Books II – IV: The Debate begins</a:t>
            </a:r>
          </a:p>
        </p:txBody>
      </p:sp>
      <p:sp>
        <p:nvSpPr>
          <p:cNvPr id="3" name="Content Placeholder 2">
            <a:extLst>
              <a:ext uri="{FF2B5EF4-FFF2-40B4-BE49-F238E27FC236}">
                <a16:creationId xmlns:a16="http://schemas.microsoft.com/office/drawing/2014/main" id="{3381523E-BFA5-4F7A-55B1-1E6E3BDD1994}"/>
              </a:ext>
            </a:extLst>
          </p:cNvPr>
          <p:cNvSpPr>
            <a:spLocks noGrp="1"/>
          </p:cNvSpPr>
          <p:nvPr>
            <p:ph idx="1"/>
          </p:nvPr>
        </p:nvSpPr>
        <p:spPr>
          <a:xfrm>
            <a:off x="1104293" y="1331259"/>
            <a:ext cx="8946541" cy="4773450"/>
          </a:xfrm>
        </p:spPr>
        <p:txBody>
          <a:bodyPr>
            <a:normAutofit lnSpcReduction="10000"/>
          </a:bodyPr>
          <a:lstStyle/>
          <a:p>
            <a:r>
              <a:rPr lang="en-GB" dirty="0"/>
              <a:t>Justice is the predominant theme in the Republic, but early on the Soul is bought into the discussion to understand Justice</a:t>
            </a:r>
          </a:p>
          <a:p>
            <a:endParaRPr lang="en-GB" dirty="0"/>
          </a:p>
          <a:p>
            <a:r>
              <a:rPr lang="en-GB" dirty="0"/>
              <a:t>In Book II Socrates asserts that justice is a characteristic of an individual, and of a community (368a)</a:t>
            </a:r>
          </a:p>
          <a:p>
            <a:endParaRPr lang="en-GB" dirty="0"/>
          </a:p>
          <a:p>
            <a:r>
              <a:rPr lang="en-GB" dirty="0"/>
              <a:t>In Book IV the Soul is bought into the discussion, because its asserted that Justice comes from the soul (Brown, 2012)</a:t>
            </a:r>
          </a:p>
          <a:p>
            <a:endParaRPr lang="en-GB" dirty="0"/>
          </a:p>
          <a:p>
            <a:r>
              <a:rPr lang="en-GB" dirty="0"/>
              <a:t>The Definition of Justice: Concerned with the Inward State, or soul, and keeping the it in order, thus keeping also keeping order in his home, work, etc. (444a)</a:t>
            </a:r>
          </a:p>
          <a:p>
            <a:r>
              <a:rPr lang="en-GB" dirty="0"/>
              <a:t>This is applied to society</a:t>
            </a:r>
          </a:p>
          <a:p>
            <a:endParaRPr lang="en-GB" dirty="0"/>
          </a:p>
          <a:p>
            <a:pPr marL="0" indent="0">
              <a:buNone/>
            </a:pPr>
            <a:endParaRPr lang="en-GB" dirty="0"/>
          </a:p>
          <a:p>
            <a:pPr marL="0" indent="0">
              <a:buNone/>
            </a:pPr>
            <a:endParaRPr lang="en-GB" dirty="0"/>
          </a:p>
        </p:txBody>
      </p:sp>
      <p:pic>
        <p:nvPicPr>
          <p:cNvPr id="4" name="Graphic 3">
            <a:extLst>
              <a:ext uri="{FF2B5EF4-FFF2-40B4-BE49-F238E27FC236}">
                <a16:creationId xmlns:a16="http://schemas.microsoft.com/office/drawing/2014/main" id="{E7D40001-C427-2909-DF14-02ACB2BB1114}"/>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8431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4C407-B0D3-4452-ED5E-E1D21A227EA1}"/>
              </a:ext>
            </a:extLst>
          </p:cNvPr>
          <p:cNvSpPr>
            <a:spLocks noGrp="1"/>
          </p:cNvSpPr>
          <p:nvPr>
            <p:ph type="title"/>
          </p:nvPr>
        </p:nvSpPr>
        <p:spPr/>
        <p:txBody>
          <a:bodyPr/>
          <a:lstStyle/>
          <a:p>
            <a:r>
              <a:rPr lang="en-GB" dirty="0"/>
              <a:t>Plato’s Doctrine of the Three Parts of the Soul</a:t>
            </a:r>
          </a:p>
        </p:txBody>
      </p:sp>
      <p:sp>
        <p:nvSpPr>
          <p:cNvPr id="3" name="Content Placeholder 2">
            <a:extLst>
              <a:ext uri="{FF2B5EF4-FFF2-40B4-BE49-F238E27FC236}">
                <a16:creationId xmlns:a16="http://schemas.microsoft.com/office/drawing/2014/main" id="{AC02FECF-BD8A-20D2-D533-F1C4F7E21EC2}"/>
              </a:ext>
            </a:extLst>
          </p:cNvPr>
          <p:cNvSpPr>
            <a:spLocks noGrp="1"/>
          </p:cNvSpPr>
          <p:nvPr>
            <p:ph idx="1"/>
          </p:nvPr>
        </p:nvSpPr>
        <p:spPr>
          <a:xfrm>
            <a:off x="1104293" y="1853248"/>
            <a:ext cx="8946541" cy="4895895"/>
          </a:xfrm>
        </p:spPr>
        <p:txBody>
          <a:bodyPr>
            <a:normAutofit fontScale="92500" lnSpcReduction="20000"/>
          </a:bodyPr>
          <a:lstStyle/>
          <a:p>
            <a:r>
              <a:rPr lang="en-GB" dirty="0"/>
              <a:t>In the Republic the Soul is separated into 3 parts:</a:t>
            </a:r>
          </a:p>
          <a:p>
            <a:pPr marL="457200" indent="-457200">
              <a:buAutoNum type="arabicPeriod"/>
            </a:pPr>
            <a:r>
              <a:rPr lang="en-GB" dirty="0"/>
              <a:t>Appetite - Desire</a:t>
            </a:r>
          </a:p>
          <a:p>
            <a:pPr marL="457200" indent="-457200">
              <a:buAutoNum type="arabicPeriod"/>
            </a:pPr>
            <a:r>
              <a:rPr lang="en-GB" b="1" dirty="0"/>
              <a:t>Reason - Decision</a:t>
            </a:r>
          </a:p>
          <a:p>
            <a:pPr marL="457200" indent="-457200">
              <a:buAutoNum type="arabicPeriod"/>
            </a:pPr>
            <a:r>
              <a:rPr lang="en-GB" dirty="0"/>
              <a:t>Spirit - Instinct</a:t>
            </a:r>
          </a:p>
          <a:p>
            <a:pPr marL="0" indent="0">
              <a:buNone/>
            </a:pPr>
            <a:endParaRPr lang="en-GB" dirty="0"/>
          </a:p>
          <a:p>
            <a:pPr marL="0" indent="0">
              <a:buNone/>
            </a:pPr>
            <a:r>
              <a:rPr lang="en-GB" dirty="0"/>
              <a:t>These aspects of the soul are present in each individual, but to varying degrees</a:t>
            </a:r>
          </a:p>
          <a:p>
            <a:pPr marL="0" indent="0">
              <a:buNone/>
            </a:pPr>
            <a:r>
              <a:rPr lang="en-GB" dirty="0"/>
              <a:t>(Ferrari, 2007)</a:t>
            </a:r>
          </a:p>
          <a:p>
            <a:pPr marL="0" indent="0">
              <a:buNone/>
            </a:pPr>
            <a:endParaRPr lang="en-GB" dirty="0"/>
          </a:p>
          <a:p>
            <a:pPr marL="0" indent="0">
              <a:buNone/>
            </a:pPr>
            <a:r>
              <a:rPr lang="en-GB" dirty="0"/>
              <a:t>The Just man keeps these parts governed by Reason, neither aspect trespassing on each other. (443c)</a:t>
            </a:r>
          </a:p>
          <a:p>
            <a:pPr marL="0" indent="0">
              <a:buNone/>
            </a:pPr>
            <a:endParaRPr lang="en-GB" dirty="0"/>
          </a:p>
          <a:p>
            <a:pPr marL="0" indent="0">
              <a:buNone/>
            </a:pPr>
            <a:r>
              <a:rPr lang="en-GB" dirty="0"/>
              <a:t>This doctrine is important because it creates the basic formula that Plato uses to describe how different types of states are made according to different types of individuals</a:t>
            </a:r>
          </a:p>
        </p:txBody>
      </p:sp>
      <p:pic>
        <p:nvPicPr>
          <p:cNvPr id="4" name="Graphic 3">
            <a:extLst>
              <a:ext uri="{FF2B5EF4-FFF2-40B4-BE49-F238E27FC236}">
                <a16:creationId xmlns:a16="http://schemas.microsoft.com/office/drawing/2014/main" id="{E657FBD7-A7C1-4198-6040-6991B70703B7}"/>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84066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5C33C-2E22-73A5-D853-48D06A9773A7}"/>
              </a:ext>
            </a:extLst>
          </p:cNvPr>
          <p:cNvSpPr>
            <a:spLocks noGrp="1"/>
          </p:cNvSpPr>
          <p:nvPr>
            <p:ph type="title"/>
          </p:nvPr>
        </p:nvSpPr>
        <p:spPr/>
        <p:txBody>
          <a:bodyPr/>
          <a:lstStyle/>
          <a:p>
            <a:r>
              <a:rPr lang="en-GB" dirty="0"/>
              <a:t>Book VIII: The Debate gets heated!</a:t>
            </a:r>
          </a:p>
        </p:txBody>
      </p:sp>
      <p:sp>
        <p:nvSpPr>
          <p:cNvPr id="3" name="Content Placeholder 2">
            <a:extLst>
              <a:ext uri="{FF2B5EF4-FFF2-40B4-BE49-F238E27FC236}">
                <a16:creationId xmlns:a16="http://schemas.microsoft.com/office/drawing/2014/main" id="{700A5831-918C-E585-7CBB-30A8839A9CE7}"/>
              </a:ext>
            </a:extLst>
          </p:cNvPr>
          <p:cNvSpPr>
            <a:spLocks noGrp="1"/>
          </p:cNvSpPr>
          <p:nvPr>
            <p:ph idx="1"/>
          </p:nvPr>
        </p:nvSpPr>
        <p:spPr>
          <a:xfrm>
            <a:off x="1104293" y="1367245"/>
            <a:ext cx="8946541" cy="4711338"/>
          </a:xfrm>
        </p:spPr>
        <p:txBody>
          <a:bodyPr>
            <a:normAutofit fontScale="85000" lnSpcReduction="10000"/>
          </a:bodyPr>
          <a:lstStyle/>
          <a:p>
            <a:r>
              <a:rPr lang="en-GB" dirty="0"/>
              <a:t>Socrates outlines the alternative states to ‘</a:t>
            </a:r>
            <a:r>
              <a:rPr lang="en-GB" dirty="0" err="1"/>
              <a:t>Callipolis</a:t>
            </a:r>
            <a:r>
              <a:rPr lang="en-GB" dirty="0"/>
              <a:t>’, namely: Spartan/Timocracy, Oligarchy/Aristocracy, Democracy and Tyranny (544c)</a:t>
            </a:r>
          </a:p>
          <a:p>
            <a:endParaRPr lang="en-GB" dirty="0"/>
          </a:p>
          <a:p>
            <a:r>
              <a:rPr lang="en-GB" dirty="0"/>
              <a:t>Note: These follow an order of Corruption. Plato is criticising them. Timocracy all the way to Tyranny. Because these states have imbalanced souls at the head, they are liable to corruption (Howard-Hill, 2017)</a:t>
            </a:r>
          </a:p>
          <a:p>
            <a:pPr marL="0" indent="0">
              <a:buNone/>
            </a:pPr>
            <a:endParaRPr lang="en-GB" dirty="0"/>
          </a:p>
          <a:p>
            <a:r>
              <a:rPr lang="en-GB" dirty="0"/>
              <a:t>Remember: Each individual has a soul comprised of three parts, and depending on what rules in the man will be what rules the state</a:t>
            </a:r>
          </a:p>
          <a:p>
            <a:endParaRPr lang="en-GB" dirty="0"/>
          </a:p>
          <a:p>
            <a:r>
              <a:rPr lang="en-GB" dirty="0"/>
              <a:t>I.E: A soul in power inclined toward Tyranny, by being governed by insatiable Desire, will manifest a </a:t>
            </a:r>
            <a:r>
              <a:rPr lang="en-GB" dirty="0" err="1"/>
              <a:t>Tyrranical</a:t>
            </a:r>
            <a:r>
              <a:rPr lang="en-GB" dirty="0"/>
              <a:t> State</a:t>
            </a:r>
          </a:p>
          <a:p>
            <a:endParaRPr lang="en-GB" dirty="0"/>
          </a:p>
          <a:p>
            <a:r>
              <a:rPr lang="en-GB" dirty="0"/>
              <a:t>Let us examine these States and their corresponding man:</a:t>
            </a:r>
          </a:p>
        </p:txBody>
      </p:sp>
      <p:pic>
        <p:nvPicPr>
          <p:cNvPr id="4" name="Graphic 3">
            <a:extLst>
              <a:ext uri="{FF2B5EF4-FFF2-40B4-BE49-F238E27FC236}">
                <a16:creationId xmlns:a16="http://schemas.microsoft.com/office/drawing/2014/main" id="{8CE91F4D-75C4-B363-3BE2-9D1E053D5573}"/>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06233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D8F17-C082-749B-02CD-4DDB7B260C7F}"/>
              </a:ext>
            </a:extLst>
          </p:cNvPr>
          <p:cNvSpPr>
            <a:spLocks noGrp="1"/>
          </p:cNvSpPr>
          <p:nvPr>
            <p:ph type="title"/>
          </p:nvPr>
        </p:nvSpPr>
        <p:spPr/>
        <p:txBody>
          <a:bodyPr/>
          <a:lstStyle/>
          <a:p>
            <a:r>
              <a:rPr lang="en-GB" dirty="0"/>
              <a:t>The Timocracy and the Timocratic man</a:t>
            </a:r>
          </a:p>
        </p:txBody>
      </p:sp>
      <p:sp>
        <p:nvSpPr>
          <p:cNvPr id="3" name="Content Placeholder 2">
            <a:extLst>
              <a:ext uri="{FF2B5EF4-FFF2-40B4-BE49-F238E27FC236}">
                <a16:creationId xmlns:a16="http://schemas.microsoft.com/office/drawing/2014/main" id="{F913891A-FF9D-24C5-744D-3F8A82193632}"/>
              </a:ext>
            </a:extLst>
          </p:cNvPr>
          <p:cNvSpPr>
            <a:spLocks noGrp="1"/>
          </p:cNvSpPr>
          <p:nvPr>
            <p:ph idx="1"/>
          </p:nvPr>
        </p:nvSpPr>
        <p:spPr/>
        <p:txBody>
          <a:bodyPr>
            <a:normAutofit fontScale="92500" lnSpcReduction="10000"/>
          </a:bodyPr>
          <a:lstStyle/>
          <a:p>
            <a:r>
              <a:rPr lang="en-GB" dirty="0"/>
              <a:t>The Timocratic man is a lover of Athletics, War, Hunting, etc.</a:t>
            </a:r>
          </a:p>
          <a:p>
            <a:endParaRPr lang="en-GB" dirty="0"/>
          </a:p>
          <a:p>
            <a:r>
              <a:rPr lang="en-GB" dirty="0"/>
              <a:t>In the Timocracy, Victory and honour qualifies a man for power (548c)</a:t>
            </a:r>
          </a:p>
          <a:p>
            <a:pPr marL="0" indent="0">
              <a:buNone/>
            </a:pPr>
            <a:endParaRPr lang="en-GB" dirty="0"/>
          </a:p>
          <a:p>
            <a:r>
              <a:rPr lang="en-GB" dirty="0"/>
              <a:t>Their leaders have souls governed by Spirit, and the intellectual pursuits (Reason) don’t concern them so much</a:t>
            </a:r>
          </a:p>
          <a:p>
            <a:endParaRPr lang="en-GB" dirty="0"/>
          </a:p>
          <a:p>
            <a:r>
              <a:rPr lang="en-GB" dirty="0"/>
              <a:t>They where a mask: In public they pretend to not enjoy wealth, though in their ‘nests’ they defy their own laws and live greedy and lavish lives (548a-b)</a:t>
            </a:r>
          </a:p>
          <a:p>
            <a:r>
              <a:rPr lang="en-GB" dirty="0"/>
              <a:t>This secret love of wealth is unsustainable, and develops an Oligarchal state</a:t>
            </a:r>
          </a:p>
        </p:txBody>
      </p:sp>
      <p:pic>
        <p:nvPicPr>
          <p:cNvPr id="4" name="Graphic 3">
            <a:extLst>
              <a:ext uri="{FF2B5EF4-FFF2-40B4-BE49-F238E27FC236}">
                <a16:creationId xmlns:a16="http://schemas.microsoft.com/office/drawing/2014/main" id="{8D6F6150-6822-797A-6CA8-F614E317DA1E}"/>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0675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9C37F-70C5-F5AE-7EEC-5E332B66A78D}"/>
              </a:ext>
            </a:extLst>
          </p:cNvPr>
          <p:cNvSpPr>
            <a:spLocks noGrp="1"/>
          </p:cNvSpPr>
          <p:nvPr>
            <p:ph type="title"/>
          </p:nvPr>
        </p:nvSpPr>
        <p:spPr/>
        <p:txBody>
          <a:bodyPr/>
          <a:lstStyle/>
          <a:p>
            <a:r>
              <a:rPr lang="en-GB" dirty="0"/>
              <a:t>The Oligarchy and Oligarchal man</a:t>
            </a:r>
          </a:p>
        </p:txBody>
      </p:sp>
      <p:sp>
        <p:nvSpPr>
          <p:cNvPr id="3" name="Content Placeholder 2">
            <a:extLst>
              <a:ext uri="{FF2B5EF4-FFF2-40B4-BE49-F238E27FC236}">
                <a16:creationId xmlns:a16="http://schemas.microsoft.com/office/drawing/2014/main" id="{2E8B92D1-2BFC-B5C2-F2D2-BA0304BC53FE}"/>
              </a:ext>
            </a:extLst>
          </p:cNvPr>
          <p:cNvSpPr>
            <a:spLocks noGrp="1"/>
          </p:cNvSpPr>
          <p:nvPr>
            <p:ph idx="1"/>
          </p:nvPr>
        </p:nvSpPr>
        <p:spPr/>
        <p:txBody>
          <a:bodyPr>
            <a:normAutofit fontScale="92500" lnSpcReduction="20000"/>
          </a:bodyPr>
          <a:lstStyle/>
          <a:p>
            <a:r>
              <a:rPr lang="en-GB" dirty="0"/>
              <a:t>The leaders here are described as “Hardworking Misers” 554a</a:t>
            </a:r>
          </a:p>
          <a:p>
            <a:r>
              <a:rPr lang="en-GB" dirty="0"/>
              <a:t>In this state, wealth is not hidden, but is the centre of attention</a:t>
            </a:r>
          </a:p>
          <a:p>
            <a:r>
              <a:rPr lang="en-GB" dirty="0"/>
              <a:t>The Soul of these kinds of people is governed heavily by Appetite/Desire, but also Reason, though in a bad way</a:t>
            </a:r>
          </a:p>
          <a:p>
            <a:endParaRPr lang="en-GB" dirty="0"/>
          </a:p>
          <a:p>
            <a:r>
              <a:rPr lang="en-GB" dirty="0"/>
              <a:t>The leaders of this state are hard workers, and intelligent. They are admired and obeyed</a:t>
            </a:r>
          </a:p>
          <a:p>
            <a:r>
              <a:rPr lang="en-GB" dirty="0"/>
              <a:t>There subjects are spindrift and idle. Both parties are in life for the acquisition money, but one is more cunning then the other</a:t>
            </a:r>
          </a:p>
          <a:p>
            <a:endParaRPr lang="en-GB" dirty="0"/>
          </a:p>
          <a:p>
            <a:r>
              <a:rPr lang="en-GB" dirty="0"/>
              <a:t>Interestingly, the oligarchal city described as two cities, one of rich, one of poor (551d)</a:t>
            </a:r>
          </a:p>
          <a:p>
            <a:r>
              <a:rPr lang="en-GB" dirty="0"/>
              <a:t>This division, eventually causes a democracy</a:t>
            </a:r>
          </a:p>
          <a:p>
            <a:endParaRPr lang="en-GB" dirty="0"/>
          </a:p>
        </p:txBody>
      </p:sp>
      <p:pic>
        <p:nvPicPr>
          <p:cNvPr id="4" name="Graphic 3">
            <a:extLst>
              <a:ext uri="{FF2B5EF4-FFF2-40B4-BE49-F238E27FC236}">
                <a16:creationId xmlns:a16="http://schemas.microsoft.com/office/drawing/2014/main" id="{DDF52284-8798-73DE-379D-99630F8299AA}"/>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3318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45B8D-3C12-76EA-8647-E5F4A1151F99}"/>
              </a:ext>
            </a:extLst>
          </p:cNvPr>
          <p:cNvSpPr>
            <a:spLocks noGrp="1"/>
          </p:cNvSpPr>
          <p:nvPr>
            <p:ph type="title"/>
          </p:nvPr>
        </p:nvSpPr>
        <p:spPr/>
        <p:txBody>
          <a:bodyPr/>
          <a:lstStyle/>
          <a:p>
            <a:r>
              <a:rPr lang="en-GB" dirty="0" err="1"/>
              <a:t>Democacy</a:t>
            </a:r>
            <a:r>
              <a:rPr lang="en-GB" dirty="0"/>
              <a:t> and the Democratic man</a:t>
            </a:r>
          </a:p>
        </p:txBody>
      </p:sp>
      <p:sp>
        <p:nvSpPr>
          <p:cNvPr id="3" name="Content Placeholder 2">
            <a:extLst>
              <a:ext uri="{FF2B5EF4-FFF2-40B4-BE49-F238E27FC236}">
                <a16:creationId xmlns:a16="http://schemas.microsoft.com/office/drawing/2014/main" id="{5F3D8371-5F11-696B-0CA7-8F03E116B71B}"/>
              </a:ext>
            </a:extLst>
          </p:cNvPr>
          <p:cNvSpPr>
            <a:spLocks noGrp="1"/>
          </p:cNvSpPr>
          <p:nvPr>
            <p:ph idx="1"/>
          </p:nvPr>
        </p:nvSpPr>
        <p:spPr/>
        <p:txBody>
          <a:bodyPr>
            <a:normAutofit fontScale="92500" lnSpcReduction="20000"/>
          </a:bodyPr>
          <a:lstStyle/>
          <a:p>
            <a:r>
              <a:rPr lang="en-GB" dirty="0"/>
              <a:t>The classes are freer in this state, and people lead a ‘life peculiar to himself’ (557b). Variety amongst the classes are possible</a:t>
            </a:r>
          </a:p>
          <a:p>
            <a:r>
              <a:rPr lang="en-GB" dirty="0"/>
              <a:t>On the surface it is Reason governing, but it is not controlling a both Appetite and Spirit</a:t>
            </a:r>
          </a:p>
          <a:p>
            <a:endParaRPr lang="en-GB" dirty="0"/>
          </a:p>
          <a:p>
            <a:r>
              <a:rPr lang="en-GB" dirty="0"/>
              <a:t>Plato famously asserts a democracy falls into a tyranny, because all this “freedom” is disorderly, as people are too inconsistent, switching between their Desire and their Spirit. Are they even truly free?</a:t>
            </a:r>
          </a:p>
          <a:p>
            <a:endParaRPr lang="en-GB" dirty="0"/>
          </a:p>
          <a:p>
            <a:r>
              <a:rPr lang="en-GB" dirty="0"/>
              <a:t>The Rulers here aren’t Just or Virtuous enough, and unable to enforce any order. They will either be bullied into becoming tyrants or removed by a tyrant, as the people’s desires start to overwhelm them.</a:t>
            </a:r>
          </a:p>
          <a:p>
            <a:r>
              <a:rPr lang="en-GB" dirty="0"/>
              <a:t>Not everyone can be truly pleased, and thus Tyranny is inevitable</a:t>
            </a:r>
          </a:p>
        </p:txBody>
      </p:sp>
      <p:pic>
        <p:nvPicPr>
          <p:cNvPr id="4" name="Graphic 3">
            <a:extLst>
              <a:ext uri="{FF2B5EF4-FFF2-40B4-BE49-F238E27FC236}">
                <a16:creationId xmlns:a16="http://schemas.microsoft.com/office/drawing/2014/main" id="{96EEF34E-D3FA-F9BD-744B-8ADCBABDBF30}"/>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32126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FF532-4BA1-D85C-6F55-6A8E4AB7AAAC}"/>
              </a:ext>
            </a:extLst>
          </p:cNvPr>
          <p:cNvSpPr>
            <a:spLocks noGrp="1"/>
          </p:cNvSpPr>
          <p:nvPr>
            <p:ph type="title"/>
          </p:nvPr>
        </p:nvSpPr>
        <p:spPr/>
        <p:txBody>
          <a:bodyPr/>
          <a:lstStyle/>
          <a:p>
            <a:r>
              <a:rPr lang="en-GB" dirty="0"/>
              <a:t>What makes up our external reality?</a:t>
            </a:r>
          </a:p>
        </p:txBody>
      </p:sp>
      <p:sp>
        <p:nvSpPr>
          <p:cNvPr id="3" name="Content Placeholder 2">
            <a:extLst>
              <a:ext uri="{FF2B5EF4-FFF2-40B4-BE49-F238E27FC236}">
                <a16:creationId xmlns:a16="http://schemas.microsoft.com/office/drawing/2014/main" id="{F0258B32-5BDB-9B09-5095-99780F56B4D6}"/>
              </a:ext>
            </a:extLst>
          </p:cNvPr>
          <p:cNvSpPr>
            <a:spLocks noGrp="1"/>
          </p:cNvSpPr>
          <p:nvPr>
            <p:ph idx="1"/>
          </p:nvPr>
        </p:nvSpPr>
        <p:spPr/>
        <p:txBody>
          <a:bodyPr>
            <a:normAutofit/>
          </a:bodyPr>
          <a:lstStyle/>
          <a:p>
            <a:r>
              <a:rPr lang="en-GB" dirty="0"/>
              <a:t>A way we can interpretate this section of Plato’s </a:t>
            </a:r>
            <a:r>
              <a:rPr lang="en-GB" i="1" dirty="0"/>
              <a:t>Republic</a:t>
            </a:r>
            <a:r>
              <a:rPr lang="en-GB" dirty="0"/>
              <a:t> is that whatever is inside our soul, manifests in the external world</a:t>
            </a:r>
          </a:p>
          <a:p>
            <a:pPr marL="0" indent="0">
              <a:buNone/>
            </a:pPr>
            <a:r>
              <a:rPr lang="en-GB" sz="1800" b="0" i="0" dirty="0">
                <a:effectLst/>
                <a:latin typeface="+mn-lt"/>
              </a:rPr>
              <a:t>“I cannot, therefore, perceive external things, but can only infer their existence from my own inner perception, by taking the perception as the effect of which something external must be the proximate cause.”</a:t>
            </a:r>
            <a:br>
              <a:rPr lang="en-GB" sz="1800" dirty="0">
                <a:latin typeface="+mn-lt"/>
              </a:rPr>
            </a:br>
            <a:r>
              <a:rPr lang="en-GB" sz="1800" b="0" i="0" dirty="0">
                <a:effectLst/>
                <a:latin typeface="+mn-lt"/>
              </a:rPr>
              <a:t>― </a:t>
            </a:r>
            <a:r>
              <a:rPr lang="en-GB" sz="1800" b="1" i="0" dirty="0">
                <a:effectLst/>
                <a:latin typeface="+mn-lt"/>
              </a:rPr>
              <a:t>Immanuel Kant, </a:t>
            </a:r>
            <a:r>
              <a:rPr lang="en-GB" sz="1800" b="1" i="0" strike="noStrike" dirty="0">
                <a:effectLst/>
                <a:latin typeface="+mn-lt"/>
                <a:hlinkClick r:id="rId3">
                  <a:extLst>
                    <a:ext uri="{A12FA001-AC4F-418D-AE19-62706E023703}">
                      <ahyp:hlinkClr xmlns:ahyp="http://schemas.microsoft.com/office/drawing/2018/hyperlinkcolor" val="tx"/>
                    </a:ext>
                  </a:extLst>
                </a:hlinkClick>
              </a:rPr>
              <a:t>Critique of Pure Reason</a:t>
            </a:r>
            <a:endParaRPr lang="en-GB" sz="1800" dirty="0">
              <a:latin typeface="+mn-lt"/>
            </a:endParaRPr>
          </a:p>
          <a:p>
            <a:endParaRPr lang="en-GB" dirty="0"/>
          </a:p>
          <a:p>
            <a:r>
              <a:rPr lang="en-GB" dirty="0"/>
              <a:t>My translation:</a:t>
            </a:r>
          </a:p>
          <a:p>
            <a:pPr marL="0" indent="0">
              <a:buNone/>
            </a:pPr>
            <a:endParaRPr lang="en-GB" dirty="0"/>
          </a:p>
          <a:p>
            <a:pPr marL="0" indent="0" algn="ctr">
              <a:buNone/>
            </a:pPr>
            <a:r>
              <a:rPr lang="en-GB" sz="2800" u="sng" dirty="0"/>
              <a:t>“The External is caused by the Internal”</a:t>
            </a:r>
          </a:p>
          <a:p>
            <a:pPr marL="0" indent="0">
              <a:buNone/>
            </a:pPr>
            <a:endParaRPr lang="en-GB" dirty="0"/>
          </a:p>
        </p:txBody>
      </p:sp>
      <p:pic>
        <p:nvPicPr>
          <p:cNvPr id="4" name="Graphic 3">
            <a:extLst>
              <a:ext uri="{FF2B5EF4-FFF2-40B4-BE49-F238E27FC236}">
                <a16:creationId xmlns:a16="http://schemas.microsoft.com/office/drawing/2014/main" id="{2FA757D2-EA40-C4EF-A431-5C48081FC3A1}"/>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39417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7EE9F-9059-C786-9253-BA91F8C02B8F}"/>
              </a:ext>
            </a:extLst>
          </p:cNvPr>
          <p:cNvSpPr>
            <a:spLocks noGrp="1"/>
          </p:cNvSpPr>
          <p:nvPr>
            <p:ph type="title"/>
          </p:nvPr>
        </p:nvSpPr>
        <p:spPr/>
        <p:txBody>
          <a:bodyPr/>
          <a:lstStyle/>
          <a:p>
            <a:r>
              <a:rPr lang="en-GB" dirty="0"/>
              <a:t>Why is this significant</a:t>
            </a:r>
          </a:p>
        </p:txBody>
      </p:sp>
      <p:sp>
        <p:nvSpPr>
          <p:cNvPr id="3" name="Content Placeholder 2">
            <a:extLst>
              <a:ext uri="{FF2B5EF4-FFF2-40B4-BE49-F238E27FC236}">
                <a16:creationId xmlns:a16="http://schemas.microsoft.com/office/drawing/2014/main" id="{CF7AC481-B1C8-49AE-681F-19741C00A4DB}"/>
              </a:ext>
            </a:extLst>
          </p:cNvPr>
          <p:cNvSpPr>
            <a:spLocks noGrp="1"/>
          </p:cNvSpPr>
          <p:nvPr>
            <p:ph idx="1"/>
          </p:nvPr>
        </p:nvSpPr>
        <p:spPr>
          <a:xfrm>
            <a:off x="1103312" y="2052918"/>
            <a:ext cx="8946541" cy="4352364"/>
          </a:xfrm>
        </p:spPr>
        <p:txBody>
          <a:bodyPr>
            <a:normAutofit lnSpcReduction="10000"/>
          </a:bodyPr>
          <a:lstStyle/>
          <a:p>
            <a:r>
              <a:rPr lang="en-GB" dirty="0"/>
              <a:t>What can we observe by applying Plato’s teachings on the soul to today's society?</a:t>
            </a:r>
          </a:p>
          <a:p>
            <a:endParaRPr lang="en-GB" dirty="0"/>
          </a:p>
          <a:p>
            <a:r>
              <a:rPr lang="en-GB" dirty="0"/>
              <a:t>If our leaders were Philosopher Kings, their souls governed by Reason, being virtuous and just, then our society would be just as good</a:t>
            </a:r>
          </a:p>
          <a:p>
            <a:r>
              <a:rPr lang="en-GB" dirty="0"/>
              <a:t>This is the reason behind the Philosopher Kings, who undergo the scrupulous education to create this Justice within themselves, and thus crate the Just state too</a:t>
            </a:r>
          </a:p>
          <a:p>
            <a:endParaRPr lang="en-GB" dirty="0"/>
          </a:p>
          <a:p>
            <a:r>
              <a:rPr lang="en-GB" dirty="0"/>
              <a:t>It is not that Plato was a Totalitarian or Elitest. It was that he advocated for mankind to pursue wisdom, and manifest a better life that was truly free, through a creating a better soul (Levinson, 1970)</a:t>
            </a:r>
          </a:p>
          <a:p>
            <a:endParaRPr lang="en-GB" dirty="0"/>
          </a:p>
        </p:txBody>
      </p:sp>
      <p:pic>
        <p:nvPicPr>
          <p:cNvPr id="4" name="Graphic 3">
            <a:extLst>
              <a:ext uri="{FF2B5EF4-FFF2-40B4-BE49-F238E27FC236}">
                <a16:creationId xmlns:a16="http://schemas.microsoft.com/office/drawing/2014/main" id="{7225A174-7C87-57E2-7EC5-226ED2F4DBC6}"/>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06205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945D5-BFC9-F9E0-51B3-028DAAC37E51}"/>
              </a:ext>
            </a:extLst>
          </p:cNvPr>
          <p:cNvSpPr>
            <a:spLocks noGrp="1"/>
          </p:cNvSpPr>
          <p:nvPr>
            <p:ph type="title"/>
          </p:nvPr>
        </p:nvSpPr>
        <p:spPr/>
        <p:txBody>
          <a:bodyPr/>
          <a:lstStyle/>
          <a:p>
            <a:r>
              <a:rPr lang="en-GB" dirty="0"/>
              <a:t>But do Plato’s words hold up today?</a:t>
            </a:r>
          </a:p>
        </p:txBody>
      </p:sp>
      <p:sp>
        <p:nvSpPr>
          <p:cNvPr id="3" name="Content Placeholder 2">
            <a:extLst>
              <a:ext uri="{FF2B5EF4-FFF2-40B4-BE49-F238E27FC236}">
                <a16:creationId xmlns:a16="http://schemas.microsoft.com/office/drawing/2014/main" id="{40BDBEBF-29B9-CF84-B2C5-E9D06ABD0356}"/>
              </a:ext>
            </a:extLst>
          </p:cNvPr>
          <p:cNvSpPr>
            <a:spLocks noGrp="1"/>
          </p:cNvSpPr>
          <p:nvPr>
            <p:ph idx="1"/>
          </p:nvPr>
        </p:nvSpPr>
        <p:spPr/>
        <p:txBody>
          <a:bodyPr>
            <a:normAutofit lnSpcReduction="10000"/>
          </a:bodyPr>
          <a:lstStyle/>
          <a:p>
            <a:r>
              <a:rPr lang="en-GB" dirty="0"/>
              <a:t>A problem with Plato’s reasoning is that it requires “Absolute Truth” to work (Crossman, 2008)</a:t>
            </a:r>
          </a:p>
          <a:p>
            <a:endParaRPr lang="en-GB" dirty="0"/>
          </a:p>
          <a:p>
            <a:r>
              <a:rPr lang="en-GB" dirty="0"/>
              <a:t>This truth is often too difficult for people to firstly agree upon and secondly accept.</a:t>
            </a:r>
          </a:p>
          <a:p>
            <a:endParaRPr lang="en-GB" dirty="0"/>
          </a:p>
          <a:p>
            <a:r>
              <a:rPr lang="en-GB" dirty="0"/>
              <a:t>But that is the dilemma of </a:t>
            </a:r>
            <a:r>
              <a:rPr lang="en-GB" dirty="0" err="1"/>
              <a:t>Platos</a:t>
            </a:r>
            <a:r>
              <a:rPr lang="en-GB" dirty="0"/>
              <a:t> Cave. People don’t want to step into the light. We are too comfortable in the shadows.</a:t>
            </a:r>
          </a:p>
          <a:p>
            <a:endParaRPr lang="en-GB" dirty="0"/>
          </a:p>
          <a:p>
            <a:r>
              <a:rPr lang="en-GB" dirty="0"/>
              <a:t>But for those with eyes to read and ears to listen, perhaps this interpretation of Plato’s work in the Republic will help them create a better Soul and Community for themselves</a:t>
            </a:r>
          </a:p>
        </p:txBody>
      </p:sp>
      <p:pic>
        <p:nvPicPr>
          <p:cNvPr id="4" name="Graphic 3">
            <a:extLst>
              <a:ext uri="{FF2B5EF4-FFF2-40B4-BE49-F238E27FC236}">
                <a16:creationId xmlns:a16="http://schemas.microsoft.com/office/drawing/2014/main" id="{0E4CE8AD-CEA8-B6AE-684D-31B92639732B}"/>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91722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FD938-8541-C361-B533-49A321D585AB}"/>
              </a:ext>
            </a:extLst>
          </p:cNvPr>
          <p:cNvSpPr>
            <a:spLocks noGrp="1"/>
          </p:cNvSpPr>
          <p:nvPr>
            <p:ph type="title"/>
          </p:nvPr>
        </p:nvSpPr>
        <p:spPr>
          <a:xfrm>
            <a:off x="646111" y="348216"/>
            <a:ext cx="9404723" cy="1400530"/>
          </a:xfrm>
        </p:spPr>
        <p:txBody>
          <a:bodyPr/>
          <a:lstStyle/>
          <a:p>
            <a:r>
              <a:rPr lang="en-GB" dirty="0"/>
              <a:t>References:</a:t>
            </a:r>
          </a:p>
        </p:txBody>
      </p:sp>
      <p:sp>
        <p:nvSpPr>
          <p:cNvPr id="3" name="Content Placeholder 2">
            <a:extLst>
              <a:ext uri="{FF2B5EF4-FFF2-40B4-BE49-F238E27FC236}">
                <a16:creationId xmlns:a16="http://schemas.microsoft.com/office/drawing/2014/main" id="{687C157D-7C14-C2DD-29B3-B910D0F3CFA2}"/>
              </a:ext>
            </a:extLst>
          </p:cNvPr>
          <p:cNvSpPr>
            <a:spLocks noGrp="1"/>
          </p:cNvSpPr>
          <p:nvPr>
            <p:ph idx="1"/>
          </p:nvPr>
        </p:nvSpPr>
        <p:spPr>
          <a:xfrm>
            <a:off x="981392" y="939623"/>
            <a:ext cx="8946541" cy="5469886"/>
          </a:xfrm>
        </p:spPr>
        <p:txBody>
          <a:bodyPr>
            <a:normAutofit fontScale="85000" lnSpcReduction="20000"/>
          </a:bodyPr>
          <a:lstStyle/>
          <a:p>
            <a:pPr marL="0" indent="-457200">
              <a:buNone/>
            </a:pPr>
            <a:r>
              <a:rPr lang="en-GB" sz="1800" b="0" i="0" dirty="0">
                <a:effectLst/>
                <a:latin typeface="+mn-lt"/>
              </a:rPr>
              <a:t>Brown, E. (2012) “The unity of the soul in Plato’s Republic,” in </a:t>
            </a:r>
            <a:r>
              <a:rPr lang="en-GB" sz="1800" b="0" i="1" dirty="0">
                <a:effectLst/>
                <a:latin typeface="+mn-lt"/>
              </a:rPr>
              <a:t>Plato and the Divided Self</a:t>
            </a:r>
            <a:r>
              <a:rPr lang="en-GB" sz="1800" b="0" i="0" dirty="0">
                <a:effectLst/>
                <a:latin typeface="+mn-lt"/>
              </a:rPr>
              <a:t>, R. Barney, T. Brennan, and C. Brittain, Eds. Cambridge: Cambridge University Press, pp. 53–74</a:t>
            </a:r>
          </a:p>
          <a:p>
            <a:pPr marL="0" indent="0">
              <a:buNone/>
            </a:pPr>
            <a:endParaRPr lang="en-GB" sz="1800" dirty="0">
              <a:latin typeface="+mn-lt"/>
            </a:endParaRPr>
          </a:p>
          <a:p>
            <a:pPr marL="0" indent="0">
              <a:buNone/>
            </a:pPr>
            <a:r>
              <a:rPr lang="en-GB" sz="1900" dirty="0"/>
              <a:t>Crossman, R.H.S. (1937) </a:t>
            </a:r>
            <a:r>
              <a:rPr lang="en-GB" sz="1900" i="1" dirty="0"/>
              <a:t>Plato today.</a:t>
            </a:r>
            <a:r>
              <a:rPr lang="en-GB" sz="1900" dirty="0"/>
              <a:t> London: George Allen &amp; Unwin.</a:t>
            </a:r>
          </a:p>
          <a:p>
            <a:pPr marL="0" indent="-457200">
              <a:buNone/>
            </a:pPr>
            <a:endParaRPr lang="en-GB" sz="1800" b="0" i="0" dirty="0">
              <a:effectLst/>
              <a:latin typeface="+mn-lt"/>
            </a:endParaRPr>
          </a:p>
          <a:p>
            <a:pPr marL="0" indent="-457200">
              <a:buNone/>
            </a:pPr>
            <a:r>
              <a:rPr lang="en-GB" sz="1800" b="0" i="0" dirty="0">
                <a:effectLst/>
                <a:latin typeface="+mn-lt"/>
              </a:rPr>
              <a:t>Cross, R.C., </a:t>
            </a:r>
            <a:r>
              <a:rPr lang="en-GB" sz="1800" b="0" i="0" dirty="0" err="1">
                <a:effectLst/>
                <a:latin typeface="+mn-lt"/>
              </a:rPr>
              <a:t>Woozley</a:t>
            </a:r>
            <a:r>
              <a:rPr lang="en-GB" sz="1800" b="0" i="0" dirty="0">
                <a:effectLst/>
                <a:latin typeface="+mn-lt"/>
              </a:rPr>
              <a:t>, A. D. (1994) </a:t>
            </a:r>
            <a:r>
              <a:rPr lang="en-GB" sz="1800" b="0" i="1" dirty="0">
                <a:effectLst/>
                <a:latin typeface="+mn-lt"/>
              </a:rPr>
              <a:t>Plato’s Republic : a philosophical commentary</a:t>
            </a:r>
            <a:r>
              <a:rPr lang="en-GB" sz="1800" b="0" i="0" dirty="0">
                <a:effectLst/>
                <a:latin typeface="+mn-lt"/>
              </a:rPr>
              <a:t>. London: Macmillan</a:t>
            </a:r>
            <a:endParaRPr lang="en-GB" sz="1800" dirty="0">
              <a:latin typeface="+mn-lt"/>
            </a:endParaRPr>
          </a:p>
          <a:p>
            <a:pPr marL="0" indent="-457200">
              <a:buNone/>
            </a:pPr>
            <a:endParaRPr lang="en-GB" sz="1800" b="0" i="0" dirty="0">
              <a:effectLst/>
              <a:latin typeface="+mn-lt"/>
            </a:endParaRPr>
          </a:p>
          <a:p>
            <a:pPr marL="0" indent="-457200">
              <a:buNone/>
            </a:pPr>
            <a:r>
              <a:rPr lang="en-GB" sz="1800" b="0" i="0" dirty="0">
                <a:effectLst/>
                <a:latin typeface="+mn-lt"/>
              </a:rPr>
              <a:t>Ferrari, G. R. F. (2007) “The Three-Part Soul,” in </a:t>
            </a:r>
            <a:r>
              <a:rPr lang="en-GB" sz="1800" b="0" i="1" dirty="0">
                <a:effectLst/>
                <a:latin typeface="+mn-lt"/>
              </a:rPr>
              <a:t>The Cambridge Companion to Plato’s Republic</a:t>
            </a:r>
            <a:r>
              <a:rPr lang="en-GB" sz="1800" b="0" i="0" dirty="0">
                <a:effectLst/>
                <a:latin typeface="+mn-lt"/>
              </a:rPr>
              <a:t>, G. R. F. Ferrari, Ed. Cambridge: Cambridge University Press, pp. 165–201</a:t>
            </a:r>
          </a:p>
          <a:p>
            <a:pPr marL="0" indent="-457200">
              <a:buNone/>
            </a:pPr>
            <a:r>
              <a:rPr lang="en-GB" sz="1800" dirty="0">
                <a:latin typeface="+mn-lt"/>
              </a:rPr>
              <a:t>Ferrari, G. R. F. (2005) “City and the Soul: A Metaphorical Understanding” in </a:t>
            </a:r>
            <a:r>
              <a:rPr lang="en-GB" sz="1800" i="1" dirty="0">
                <a:latin typeface="+mn-lt"/>
              </a:rPr>
              <a:t>City and Soul in Plato’s Republic</a:t>
            </a:r>
            <a:r>
              <a:rPr lang="en-GB" sz="1800" dirty="0">
                <a:latin typeface="+mn-lt"/>
              </a:rPr>
              <a:t>, G. R. F Ferrari, Chicago: Chicago University Press</a:t>
            </a:r>
            <a:endParaRPr lang="en-GB" sz="1800" b="0" i="0" dirty="0">
              <a:effectLst/>
              <a:latin typeface="+mn-lt"/>
            </a:endParaRPr>
          </a:p>
          <a:p>
            <a:pPr marL="0" indent="-457200">
              <a:buNone/>
            </a:pPr>
            <a:endParaRPr lang="en-GB" sz="1800" dirty="0">
              <a:latin typeface="+mn-lt"/>
            </a:endParaRPr>
          </a:p>
          <a:p>
            <a:pPr marL="0" indent="-457200">
              <a:buNone/>
            </a:pPr>
            <a:r>
              <a:rPr lang="en-GB" sz="1800" dirty="0">
                <a:latin typeface="+mn-lt"/>
              </a:rPr>
              <a:t>Howard-Hill, Lily (2017) “The Nature of Power and Corruption in Plato and JRR. Tolkien”, University of South Carolina</a:t>
            </a:r>
          </a:p>
          <a:p>
            <a:pPr marL="0" indent="-457200">
              <a:buNone/>
            </a:pPr>
            <a:endParaRPr lang="en-GB" sz="1800" b="0" i="0" dirty="0">
              <a:effectLst/>
              <a:latin typeface="+mn-lt"/>
            </a:endParaRPr>
          </a:p>
          <a:p>
            <a:pPr marL="0" indent="-457200">
              <a:buNone/>
            </a:pPr>
            <a:r>
              <a:rPr lang="en-GB" sz="1800" b="0" i="0" dirty="0">
                <a:effectLst/>
                <a:latin typeface="+mn-lt"/>
              </a:rPr>
              <a:t>Cross, R.C. (Robert C. and </a:t>
            </a:r>
            <a:r>
              <a:rPr lang="en-GB" sz="1800" b="0" i="0" dirty="0" err="1">
                <a:effectLst/>
                <a:latin typeface="+mn-lt"/>
              </a:rPr>
              <a:t>Woozley</a:t>
            </a:r>
            <a:r>
              <a:rPr lang="en-GB" sz="1800" b="0" i="0" dirty="0">
                <a:effectLst/>
                <a:latin typeface="+mn-lt"/>
              </a:rPr>
              <a:t>, A.D.) (1994) </a:t>
            </a:r>
            <a:r>
              <a:rPr lang="en-GB" sz="1800" b="0" i="1" dirty="0">
                <a:effectLst/>
                <a:latin typeface="+mn-lt"/>
              </a:rPr>
              <a:t>Plato’s Republic : a philosophical commentary</a:t>
            </a:r>
            <a:r>
              <a:rPr lang="en-GB" sz="1800" b="0" i="0" dirty="0">
                <a:effectLst/>
                <a:latin typeface="+mn-lt"/>
              </a:rPr>
              <a:t>. London: Macmillan</a:t>
            </a:r>
            <a:endParaRPr lang="en-GB" sz="1800" dirty="0">
              <a:latin typeface="+mn-lt"/>
            </a:endParaRPr>
          </a:p>
          <a:p>
            <a:pPr marL="0" indent="-457200">
              <a:buNone/>
            </a:pPr>
            <a:endParaRPr lang="en-GB" sz="1800" dirty="0">
              <a:latin typeface="+mn-lt"/>
            </a:endParaRPr>
          </a:p>
          <a:p>
            <a:pPr marL="0" indent="-457200">
              <a:buNone/>
            </a:pPr>
            <a:r>
              <a:rPr lang="en-GB" dirty="0"/>
              <a:t>Plato, </a:t>
            </a:r>
            <a:r>
              <a:rPr lang="en-GB" i="1" dirty="0"/>
              <a:t>The Republic</a:t>
            </a:r>
            <a:r>
              <a:rPr lang="en-GB" dirty="0"/>
              <a:t>, Trans. H. D. P. Lee. 1955 Ed. London: The Whitefriars Press Ltd</a:t>
            </a:r>
          </a:p>
          <a:p>
            <a:pPr marL="0" indent="-457200">
              <a:buNone/>
            </a:pPr>
            <a:endParaRPr lang="en-GB" dirty="0"/>
          </a:p>
          <a:p>
            <a:pPr marL="0" indent="-457200">
              <a:buNone/>
            </a:pPr>
            <a:endParaRPr lang="en-GB" dirty="0"/>
          </a:p>
        </p:txBody>
      </p:sp>
      <p:pic>
        <p:nvPicPr>
          <p:cNvPr id="4" name="Graphic 3">
            <a:extLst>
              <a:ext uri="{FF2B5EF4-FFF2-40B4-BE49-F238E27FC236}">
                <a16:creationId xmlns:a16="http://schemas.microsoft.com/office/drawing/2014/main" id="{767A455C-000D-0637-C493-E72942CBBA43}"/>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464343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352</TotalTime>
  <Words>2289</Words>
  <Application>Microsoft Office PowerPoint</Application>
  <PresentationFormat>Widescreen</PresentationFormat>
  <Paragraphs>161</Paragraphs>
  <Slides>12</Slides>
  <Notes>12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Century Gothic</vt:lpstr>
      <vt:lpstr>Wingdings 3</vt:lpstr>
      <vt:lpstr>Ion</vt:lpstr>
      <vt:lpstr>Plato’s Republic</vt:lpstr>
      <vt:lpstr>Introduction</vt:lpstr>
      <vt:lpstr>Books II – IV: The Debate begins</vt:lpstr>
      <vt:lpstr>Plato’s Doctrine of the Three Parts of the Soul</vt:lpstr>
      <vt:lpstr>Book VIII: The Debate gets heated!</vt:lpstr>
      <vt:lpstr>The Timocracy and the Timocratic man</vt:lpstr>
      <vt:lpstr>The Oligarchy and Oligarchal man</vt:lpstr>
      <vt:lpstr>Democacy and the Democratic man</vt:lpstr>
      <vt:lpstr>What makes up our external reality?</vt:lpstr>
      <vt:lpstr>Why is this significant</vt:lpstr>
      <vt:lpstr>But do Plato’s words hold up today?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Ieuan Nelson</dc:creator>
  <cp:lastModifiedBy>Ieuan Nelson</cp:lastModifiedBy>
  <cp:revision>2</cp:revision>
  <dcterms:created xsi:type="dcterms:W3CDTF">2025-05-01T19:14:26Z</dcterms:created>
  <dcterms:modified xsi:type="dcterms:W3CDTF">2025-05-02T23:29:51Z</dcterms:modified>
</cp:coreProperties>
</file>