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3" r:id="rId3"/>
    <p:sldId id="306" r:id="rId4"/>
    <p:sldId id="308" r:id="rId5"/>
    <p:sldId id="315" r:id="rId6"/>
    <p:sldId id="316" r:id="rId7"/>
    <p:sldId id="317" r:id="rId8"/>
    <p:sldId id="301" r:id="rId9"/>
    <p:sldId id="302" r:id="rId10"/>
    <p:sldId id="287" r:id="rId11"/>
    <p:sldId id="290" r:id="rId12"/>
    <p:sldId id="291" r:id="rId13"/>
    <p:sldId id="289" r:id="rId14"/>
    <p:sldId id="311" r:id="rId15"/>
    <p:sldId id="312" r:id="rId16"/>
    <p:sldId id="293" r:id="rId17"/>
    <p:sldId id="294" r:id="rId18"/>
    <p:sldId id="303" r:id="rId19"/>
    <p:sldId id="295" r:id="rId20"/>
    <p:sldId id="280" r:id="rId21"/>
    <p:sldId id="281" r:id="rId22"/>
    <p:sldId id="310" r:id="rId23"/>
    <p:sldId id="307" r:id="rId24"/>
    <p:sldId id="309" r:id="rId25"/>
    <p:sldId id="275" r:id="rId26"/>
    <p:sldId id="313" r:id="rId27"/>
    <p:sldId id="314" r:id="rId28"/>
    <p:sldId id="299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10" autoAdjust="0"/>
    <p:restoredTop sz="94660"/>
  </p:normalViewPr>
  <p:slideViewPr>
    <p:cSldViewPr>
      <p:cViewPr varScale="1">
        <p:scale>
          <a:sx n="109" d="100"/>
          <a:sy n="109" d="100"/>
        </p:scale>
        <p:origin x="118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6914E9B-320C-4886-B9BE-E48729D109D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49E5A7C-8B55-49C4-BB8C-A8107B501E1F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82DBBF8-8712-4E45-8121-51C275DE147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.uk/url?sa=i&amp;rct=j&amp;q=&amp;esrc=s&amp;source=images&amp;cd=&amp;cad=rja&amp;uact=8&amp;ved=0ahUKEwjqu_qIsOrKAhVIvhQKHUL1BgkQjRwIBw&amp;url=http://www.fazturkey.com/show/105/kanesh-(kultepe)-%E2%80%93-kayseri.aspx&amp;psig=AFQjCNERr0SjL171TSHXwyVeEilPVnmMdw&amp;ust=1455096778574357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o.uk/url?sa=i&amp;rct=j&amp;q=&amp;esrc=s&amp;source=images&amp;cd=&amp;cad=rja&amp;uact=8&amp;ved=0ahUKEwj86-eewurKAhXH8RQKHQ8AAgEQjRwIBw&amp;url=http://www.harvardartmuseums.org/art/146548&amp;bvm=bv.113943665,d.d24&amp;psig=AFQjCNHW-cNv8TDLVPk342hgqgtb-0YTcw&amp;ust=1455101656562849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www.fazturkey.com/Files/User/Product/Orjinal/704_kultepe_kan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988840"/>
            <a:ext cx="8666159" cy="417646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75856" y="5301208"/>
            <a:ext cx="5328592" cy="1296144"/>
          </a:xfrm>
        </p:spPr>
        <p:txBody>
          <a:bodyPr/>
          <a:lstStyle/>
          <a:p>
            <a:pPr algn="r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Entanglements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260648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An Assyrian trading colony at </a:t>
            </a:r>
            <a:r>
              <a:rPr lang="en-GB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Kültepe</a:t>
            </a: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(</a:t>
            </a:r>
            <a:r>
              <a:rPr lang="en-GB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Kanesh</a:t>
            </a: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)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Old Assyrian Trading Colonies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335680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One of the best examples of ancient long-distance trade</a:t>
            </a:r>
          </a:p>
          <a:p>
            <a:r>
              <a:rPr lang="en-GB" dirty="0" smtClean="0"/>
              <a:t>Early second millennium BC: </a:t>
            </a:r>
          </a:p>
          <a:p>
            <a:pPr lvl="1"/>
            <a:r>
              <a:rPr lang="en-GB" dirty="0" smtClean="0"/>
              <a:t>Collapse of  Ur Dynasty III &amp; breakdown of the </a:t>
            </a:r>
            <a:r>
              <a:rPr lang="en-GB" dirty="0" err="1" smtClean="0"/>
              <a:t>Akkadian</a:t>
            </a:r>
            <a:r>
              <a:rPr lang="en-GB" dirty="0" smtClean="0"/>
              <a:t> Empire</a:t>
            </a:r>
          </a:p>
          <a:p>
            <a:pPr lvl="1"/>
            <a:r>
              <a:rPr lang="en-GB" dirty="0" smtClean="0"/>
              <a:t>New trading centres (</a:t>
            </a:r>
            <a:r>
              <a:rPr lang="en-GB" dirty="0" err="1" smtClean="0"/>
              <a:t>Assur</a:t>
            </a:r>
            <a:r>
              <a:rPr lang="en-GB" dirty="0" smtClean="0"/>
              <a:t> &amp; Babylon) emerged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08304" y="4869160"/>
            <a:ext cx="1383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Trade routes</a:t>
            </a:r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5899120" y="2420888"/>
            <a:ext cx="2201272" cy="1944216"/>
            <a:chOff x="5899120" y="2420888"/>
            <a:chExt cx="2201272" cy="1944216"/>
          </a:xfrm>
        </p:grpSpPr>
        <p:sp>
          <p:nvSpPr>
            <p:cNvPr id="8" name="TextBox 7"/>
            <p:cNvSpPr txBox="1"/>
            <p:nvPr/>
          </p:nvSpPr>
          <p:spPr>
            <a:xfrm>
              <a:off x="5899120" y="2420888"/>
              <a:ext cx="4010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b="1" dirty="0" smtClean="0">
                  <a:solidFill>
                    <a:srgbClr val="FF0000"/>
                  </a:solidFill>
                  <a:latin typeface="Arial Rounded MT Bold" pitchFamily="34" charset="0"/>
                </a:rPr>
                <a:t>.</a:t>
              </a:r>
              <a:endParaRPr lang="en-GB" sz="5400" b="1" dirty="0">
                <a:solidFill>
                  <a:srgbClr val="FF0000"/>
                </a:solidFill>
                <a:latin typeface="Arial Rounded MT Bold" pitchFamily="34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99320" y="3441774"/>
              <a:ext cx="4010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b="1" dirty="0" smtClean="0">
                  <a:solidFill>
                    <a:srgbClr val="FF0000"/>
                  </a:solidFill>
                  <a:latin typeface="Arial Rounded MT Bold" pitchFamily="34" charset="0"/>
                </a:rPr>
                <a:t>.</a:t>
              </a:r>
              <a:endParaRPr lang="en-GB" sz="5400" b="1" dirty="0">
                <a:solidFill>
                  <a:srgbClr val="FF0000"/>
                </a:solidFill>
                <a:latin typeface="Arial Rounded MT Bold" pitchFamily="34" charset="0"/>
              </a:endParaRPr>
            </a:p>
          </p:txBody>
        </p:sp>
      </p:grpSp>
      <p:pic>
        <p:nvPicPr>
          <p:cNvPr id="28674" name="Picture 2" descr="http://antiquity.ac.uk/sites/default/files/projgall/498/ANT20140388%20Map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204864"/>
            <a:ext cx="3910779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Old Assyrian Trading Colonies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92488" cy="489654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Textual evidence &amp; archaeological remains:</a:t>
            </a:r>
          </a:p>
          <a:p>
            <a:pPr lvl="1"/>
            <a:r>
              <a:rPr lang="en-GB" sz="2800" dirty="0" smtClean="0"/>
              <a:t>Mercantile prosperity</a:t>
            </a:r>
          </a:p>
          <a:p>
            <a:pPr lvl="1"/>
            <a:r>
              <a:rPr lang="en-GB" sz="2800" dirty="0" smtClean="0"/>
              <a:t>Development of a highly complex &amp; sophisticated trading network linking </a:t>
            </a:r>
            <a:r>
              <a:rPr lang="en-GB" sz="2800" dirty="0" err="1" smtClean="0"/>
              <a:t>Assur</a:t>
            </a:r>
            <a:r>
              <a:rPr lang="en-GB" sz="2800" dirty="0" smtClean="0"/>
              <a:t>  &amp; Cappadocia</a:t>
            </a:r>
            <a:endParaRPr lang="en-GB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5436096" y="5552884"/>
            <a:ext cx="3164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Anatolia &amp; North Mesopotamia</a:t>
            </a:r>
            <a:endParaRPr lang="en-GB" dirty="0"/>
          </a:p>
        </p:txBody>
      </p:sp>
      <p:pic>
        <p:nvPicPr>
          <p:cNvPr id="7" name="Content Placeholder 6" descr="map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788024" y="2204863"/>
            <a:ext cx="4065179" cy="2981131"/>
          </a:xfrm>
          <a:ln w="38100">
            <a:solidFill>
              <a:srgbClr val="FFC000"/>
            </a:solidFill>
          </a:ln>
        </p:spPr>
      </p:pic>
      <p:grpSp>
        <p:nvGrpSpPr>
          <p:cNvPr id="5" name="Group 11"/>
          <p:cNvGrpSpPr/>
          <p:nvPr/>
        </p:nvGrpSpPr>
        <p:grpSpPr>
          <a:xfrm>
            <a:off x="5508104" y="2492896"/>
            <a:ext cx="2520280" cy="2088232"/>
            <a:chOff x="5899120" y="2420888"/>
            <a:chExt cx="2201272" cy="1944216"/>
          </a:xfrm>
        </p:grpSpPr>
        <p:sp>
          <p:nvSpPr>
            <p:cNvPr id="8" name="TextBox 7"/>
            <p:cNvSpPr txBox="1"/>
            <p:nvPr/>
          </p:nvSpPr>
          <p:spPr>
            <a:xfrm>
              <a:off x="5899120" y="2420888"/>
              <a:ext cx="4010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b="1" dirty="0" smtClean="0">
                  <a:solidFill>
                    <a:srgbClr val="FF0000"/>
                  </a:solidFill>
                  <a:latin typeface="Arial Rounded MT Bold" pitchFamily="34" charset="0"/>
                </a:rPr>
                <a:t>.</a:t>
              </a:r>
              <a:endParaRPr lang="en-GB" sz="5400" b="1" dirty="0">
                <a:solidFill>
                  <a:srgbClr val="FF0000"/>
                </a:solidFill>
                <a:latin typeface="Arial Rounded MT Bold" pitchFamily="34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99320" y="3441774"/>
              <a:ext cx="4010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b="1" dirty="0" smtClean="0">
                  <a:solidFill>
                    <a:srgbClr val="FF0000"/>
                  </a:solidFill>
                  <a:latin typeface="Arial Rounded MT Bold" pitchFamily="34" charset="0"/>
                </a:rPr>
                <a:t>.</a:t>
              </a:r>
              <a:endParaRPr lang="en-GB" sz="5400" b="1" dirty="0">
                <a:solidFill>
                  <a:srgbClr val="FF0000"/>
                </a:solidFill>
                <a:latin typeface="Arial Rounded MT Bold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Earliest Evidence for Contacts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680520" cy="49685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EB III (late 3</a:t>
            </a:r>
            <a:r>
              <a:rPr lang="en-GB" baseline="30000" dirty="0" smtClean="0"/>
              <a:t>rd</a:t>
            </a:r>
            <a:r>
              <a:rPr lang="en-GB" dirty="0" smtClean="0"/>
              <a:t> millennium)</a:t>
            </a:r>
          </a:p>
          <a:p>
            <a:r>
              <a:rPr lang="en-GB" dirty="0" smtClean="0"/>
              <a:t>Monumental building (70 x 55m):</a:t>
            </a:r>
          </a:p>
          <a:p>
            <a:pPr lvl="1"/>
            <a:r>
              <a:rPr lang="en-GB" dirty="0" smtClean="0"/>
              <a:t>Clay bullae </a:t>
            </a:r>
            <a:r>
              <a:rPr lang="en-GB" dirty="0" smtClean="0"/>
              <a:t>as evidence </a:t>
            </a:r>
            <a:r>
              <a:rPr lang="en-GB" dirty="0" smtClean="0"/>
              <a:t>for administration/storage</a:t>
            </a:r>
          </a:p>
          <a:p>
            <a:pPr lvl="1"/>
            <a:r>
              <a:rPr lang="en-GB" dirty="0" smtClean="0"/>
              <a:t>Mesopotamian cylinder)seal impressions</a:t>
            </a:r>
          </a:p>
          <a:p>
            <a:r>
              <a:rPr lang="en-GB" dirty="0" smtClean="0"/>
              <a:t>King of Battle epic (</a:t>
            </a:r>
            <a:r>
              <a:rPr lang="en-GB" dirty="0" err="1" smtClean="0"/>
              <a:t>Šar</a:t>
            </a:r>
            <a:r>
              <a:rPr lang="en-GB" dirty="0" smtClean="0"/>
              <a:t> </a:t>
            </a:r>
            <a:r>
              <a:rPr lang="en-GB" dirty="0" err="1" smtClean="0"/>
              <a:t>tamhari</a:t>
            </a:r>
            <a:r>
              <a:rPr lang="en-GB" dirty="0" smtClean="0"/>
              <a:t>):</a:t>
            </a:r>
          </a:p>
          <a:p>
            <a:pPr lvl="1"/>
            <a:r>
              <a:rPr lang="en-GB" dirty="0" smtClean="0"/>
              <a:t>War between Akkadian kings &amp; rulers of central Anatolia</a:t>
            </a:r>
          </a:p>
          <a:p>
            <a:pPr lvl="1"/>
            <a:r>
              <a:rPr lang="en-GB" dirty="0" smtClean="0"/>
              <a:t>Mentions </a:t>
            </a:r>
            <a:r>
              <a:rPr lang="en-GB" dirty="0" err="1" smtClean="0"/>
              <a:t>Kanesh</a:t>
            </a:r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44034" name="Picture 2" descr="http://antiquity.ac.uk/sites/default/files/projgall/498/ANT20140388%20Figure%2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149080"/>
            <a:ext cx="3347864" cy="207215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948264" y="6309320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Seal impressions</a:t>
            </a:r>
            <a:endParaRPr lang="en-GB" dirty="0"/>
          </a:p>
        </p:txBody>
      </p:sp>
      <p:pic>
        <p:nvPicPr>
          <p:cNvPr id="8" name="Picture 2" descr="http://antiquity.ac.uk/sites/default/files/projgall/498/ANT20140388%20Figure%2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268759"/>
            <a:ext cx="3462536" cy="2299853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6228184" y="3573016"/>
            <a:ext cx="2230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Monumental building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Old Assyrian Trading Colonies</a:t>
            </a:r>
            <a:endParaRPr lang="en-GB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330824" cy="475140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dirty="0" smtClean="0"/>
              <a:t>Assyrians established around 20 independent trade colonies in Anatolia</a:t>
            </a:r>
          </a:p>
          <a:p>
            <a:r>
              <a:rPr lang="en-GB" dirty="0" smtClean="0"/>
              <a:t>Evidence: thousands of cuneiform tablets, found at </a:t>
            </a:r>
            <a:r>
              <a:rPr lang="en-GB" dirty="0" err="1" smtClean="0">
                <a:solidFill>
                  <a:srgbClr val="FFC000"/>
                </a:solidFill>
              </a:rPr>
              <a:t>Kültepe</a:t>
            </a:r>
            <a:r>
              <a:rPr lang="en-GB" dirty="0" smtClean="0">
                <a:solidFill>
                  <a:srgbClr val="FFC000"/>
                </a:solidFill>
              </a:rPr>
              <a:t> (</a:t>
            </a:r>
            <a:r>
              <a:rPr lang="en-GB" dirty="0" err="1" smtClean="0">
                <a:solidFill>
                  <a:srgbClr val="FFC000"/>
                </a:solidFill>
              </a:rPr>
              <a:t>Kanesh</a:t>
            </a:r>
            <a:r>
              <a:rPr lang="en-GB" dirty="0" smtClean="0">
                <a:solidFill>
                  <a:srgbClr val="FFC000"/>
                </a:solidFill>
              </a:rPr>
              <a:t>)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Exchanges operated from </a:t>
            </a:r>
            <a:r>
              <a:rPr lang="en-GB" dirty="0" err="1" smtClean="0"/>
              <a:t>Assur</a:t>
            </a:r>
            <a:endParaRPr lang="en-GB" dirty="0"/>
          </a:p>
          <a:p>
            <a:pPr lvl="1">
              <a:lnSpc>
                <a:spcPct val="80000"/>
              </a:lnSpc>
            </a:pPr>
            <a:r>
              <a:rPr lang="en-GB" dirty="0" smtClean="0"/>
              <a:t>Movement of metals (tin &amp; silver) &amp; textiles</a:t>
            </a:r>
            <a:endParaRPr lang="en-GB" dirty="0"/>
          </a:p>
        </p:txBody>
      </p:sp>
      <p:pic>
        <p:nvPicPr>
          <p:cNvPr id="6" name="Picture 6" descr="tablet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84168" y="1988840"/>
            <a:ext cx="2407374" cy="4130223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444208" y="6165304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Letter &amp; envelope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ea typeface="Arial Unicode MS" pitchFamily="34" charset="-128"/>
                <a:cs typeface="Arial Unicode MS" pitchFamily="34" charset="-128"/>
              </a:rPr>
              <a:t>Old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Assyrian Trading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Colonies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464496" cy="482341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Characteristics of Old Assyrian Trade:</a:t>
            </a:r>
          </a:p>
          <a:p>
            <a:pPr lvl="1"/>
            <a:r>
              <a:rPr lang="en-GB" sz="2400" dirty="0" smtClean="0"/>
              <a:t>‘Colonies</a:t>
            </a:r>
            <a:r>
              <a:rPr lang="en-GB" sz="2400" dirty="0"/>
              <a:t>' in trading towns = </a:t>
            </a:r>
            <a:r>
              <a:rPr lang="en-GB" sz="2400" i="1" dirty="0" err="1"/>
              <a:t>karum</a:t>
            </a:r>
            <a:endParaRPr lang="en-GB" sz="2400" i="1" dirty="0"/>
          </a:p>
          <a:p>
            <a:pPr lvl="1"/>
            <a:r>
              <a:rPr lang="en-GB" sz="2400" dirty="0"/>
              <a:t>Family-based trading firms &amp; partnerships</a:t>
            </a:r>
          </a:p>
          <a:p>
            <a:pPr lvl="1"/>
            <a:r>
              <a:rPr lang="en-GB" sz="2400" dirty="0"/>
              <a:t>Self-governing community</a:t>
            </a:r>
          </a:p>
          <a:p>
            <a:pPr lvl="1"/>
            <a:r>
              <a:rPr lang="en-GB" sz="2400" dirty="0"/>
              <a:t>High literacy rate, large family </a:t>
            </a:r>
            <a:r>
              <a:rPr lang="en-GB" sz="2400" dirty="0" smtClean="0"/>
              <a:t>archives</a:t>
            </a:r>
          </a:p>
        </p:txBody>
      </p:sp>
      <p:pic>
        <p:nvPicPr>
          <p:cNvPr id="7" name="Picture 5" descr="karum_reconstruct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58204" y="2492897"/>
            <a:ext cx="3840427" cy="252028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508104" y="5085184"/>
            <a:ext cx="3378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Reconstruction of ancient </a:t>
            </a:r>
            <a:r>
              <a:rPr lang="en-GB" dirty="0" err="1" smtClean="0"/>
              <a:t>Kanesh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Archaeologically &amp; textually the data are one-sided</a:t>
            </a:r>
          </a:p>
          <a:p>
            <a:r>
              <a:rPr lang="en-GB" dirty="0" smtClean="0"/>
              <a:t>Only limited archaeological data for the Old Assyrian period in its Mesopotamian homeland</a:t>
            </a:r>
          </a:p>
          <a:p>
            <a:pPr lvl="1"/>
            <a:r>
              <a:rPr lang="en-GB" dirty="0" smtClean="0"/>
              <a:t>Little parallel textual &amp; archaeological data from Assur</a:t>
            </a:r>
          </a:p>
          <a:p>
            <a:endParaRPr lang="en-GB" dirty="0"/>
          </a:p>
        </p:txBody>
      </p:sp>
      <p:pic>
        <p:nvPicPr>
          <p:cNvPr id="7" name="Content Placeholder 6" descr="map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5220072" y="2204864"/>
            <a:ext cx="3633131" cy="2664296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grpSp>
        <p:nvGrpSpPr>
          <p:cNvPr id="8" name="Group 11"/>
          <p:cNvGrpSpPr/>
          <p:nvPr/>
        </p:nvGrpSpPr>
        <p:grpSpPr>
          <a:xfrm>
            <a:off x="5899120" y="2420888"/>
            <a:ext cx="2201272" cy="1944216"/>
            <a:chOff x="5899120" y="2420888"/>
            <a:chExt cx="2201272" cy="1944216"/>
          </a:xfrm>
        </p:grpSpPr>
        <p:sp>
          <p:nvSpPr>
            <p:cNvPr id="9" name="TextBox 8"/>
            <p:cNvSpPr txBox="1"/>
            <p:nvPr/>
          </p:nvSpPr>
          <p:spPr>
            <a:xfrm>
              <a:off x="5899120" y="2420888"/>
              <a:ext cx="4010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b="1" dirty="0" smtClean="0">
                  <a:solidFill>
                    <a:srgbClr val="FF0000"/>
                  </a:solidFill>
                  <a:latin typeface="Arial Rounded MT Bold" pitchFamily="34" charset="0"/>
                </a:rPr>
                <a:t>.</a:t>
              </a:r>
              <a:endParaRPr lang="en-GB" sz="5400" b="1" dirty="0">
                <a:solidFill>
                  <a:srgbClr val="FF0000"/>
                </a:solidFill>
                <a:latin typeface="Arial Rounded MT Bold" pitchFamily="34" charset="0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699320" y="3441774"/>
              <a:ext cx="4010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b="1" dirty="0" smtClean="0">
                  <a:solidFill>
                    <a:srgbClr val="FF0000"/>
                  </a:solidFill>
                  <a:latin typeface="Arial Rounded MT Bold" pitchFamily="34" charset="0"/>
                </a:rPr>
                <a:t>.</a:t>
              </a:r>
              <a:endParaRPr lang="en-GB" sz="5400" b="1" dirty="0">
                <a:solidFill>
                  <a:srgbClr val="FF0000"/>
                </a:solidFill>
                <a:latin typeface="Arial Rounded MT Bold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Kültepe</a:t>
            </a:r>
            <a:r>
              <a:rPr lang="en-GB" dirty="0" smtClean="0"/>
              <a:t>: Archaeological Evidence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752528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Merchant </a:t>
            </a:r>
            <a:r>
              <a:rPr lang="en-GB" dirty="0"/>
              <a:t>enclaves installed in lower city, around the eastern &amp; south-eastern edge of mound</a:t>
            </a:r>
          </a:p>
          <a:p>
            <a:r>
              <a:rPr lang="en-GB" dirty="0"/>
              <a:t>Four building </a:t>
            </a:r>
            <a:r>
              <a:rPr lang="en-GB" dirty="0" smtClean="0"/>
              <a:t>levels:</a:t>
            </a:r>
            <a:endParaRPr lang="en-GB" dirty="0"/>
          </a:p>
          <a:p>
            <a:pPr lvl="1"/>
            <a:r>
              <a:rPr lang="en-GB" dirty="0"/>
              <a:t>Level IV </a:t>
            </a:r>
            <a:r>
              <a:rPr lang="en-GB" dirty="0" smtClean="0"/>
              <a:t>built </a:t>
            </a:r>
            <a:r>
              <a:rPr lang="en-GB" dirty="0"/>
              <a:t>on virgin soil</a:t>
            </a:r>
          </a:p>
          <a:p>
            <a:pPr lvl="1"/>
            <a:r>
              <a:rPr lang="en-GB" dirty="0"/>
              <a:t>Levels IV &amp; III: no evidence for writing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Level II: Assyrian colonies, c.1950 to 1850 </a:t>
            </a:r>
            <a:r>
              <a:rPr lang="en-GB" dirty="0" smtClean="0">
                <a:solidFill>
                  <a:srgbClr val="FFC000"/>
                </a:solidFill>
              </a:rPr>
              <a:t>BC</a:t>
            </a:r>
          </a:p>
          <a:p>
            <a:pPr lvl="1"/>
            <a:r>
              <a:rPr lang="en-GB" dirty="0" smtClean="0"/>
              <a:t>Destroyed </a:t>
            </a:r>
            <a:r>
              <a:rPr lang="en-GB" dirty="0"/>
              <a:t>by </a:t>
            </a:r>
            <a:r>
              <a:rPr lang="en-GB" dirty="0" smtClean="0"/>
              <a:t>fire</a:t>
            </a:r>
            <a:endParaRPr lang="en-GB" dirty="0"/>
          </a:p>
        </p:txBody>
      </p:sp>
      <p:pic>
        <p:nvPicPr>
          <p:cNvPr id="9" name="Content Placeholder 6" descr="aerial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92080" y="2348880"/>
            <a:ext cx="3593054" cy="2355924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372200" y="4797152"/>
            <a:ext cx="2265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Aerial view of </a:t>
            </a:r>
            <a:r>
              <a:rPr lang="en-GB" dirty="0" err="1"/>
              <a:t>Kültepe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062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Karum</a:t>
            </a:r>
            <a:r>
              <a:rPr lang="en-GB" dirty="0" smtClean="0"/>
              <a:t>: Level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80520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Various buildings excavated:</a:t>
            </a:r>
          </a:p>
          <a:p>
            <a:pPr lvl="1"/>
            <a:r>
              <a:rPr lang="en-GB" dirty="0" smtClean="0"/>
              <a:t>Public &amp; religious buildings</a:t>
            </a:r>
          </a:p>
          <a:p>
            <a:pPr lvl="1"/>
            <a:r>
              <a:rPr lang="en-GB" dirty="0" smtClean="0"/>
              <a:t>Houses, shops &amp; workshops</a:t>
            </a:r>
          </a:p>
          <a:p>
            <a:r>
              <a:rPr lang="en-GB" dirty="0" smtClean="0"/>
              <a:t>Use of local architecture:</a:t>
            </a:r>
          </a:p>
          <a:p>
            <a:pPr lvl="1"/>
            <a:r>
              <a:rPr lang="en-GB" dirty="0" smtClean="0"/>
              <a:t>Stone foundations &amp; mud-brick walls</a:t>
            </a:r>
          </a:p>
          <a:p>
            <a:pPr lvl="1"/>
            <a:r>
              <a:rPr lang="en-GB" dirty="0" smtClean="0"/>
              <a:t>Stand to a height of one or two storeys</a:t>
            </a:r>
          </a:p>
          <a:p>
            <a:pPr lvl="1"/>
            <a:r>
              <a:rPr lang="en-GB" dirty="0" smtClean="0"/>
              <a:t>Up to 5-6 rooms &amp; wide hall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28184" y="6165304"/>
            <a:ext cx="853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Level </a:t>
            </a:r>
            <a:r>
              <a:rPr lang="en-GB" dirty="0" smtClean="0"/>
              <a:t>II</a:t>
            </a:r>
            <a:endParaRPr lang="en-GB" dirty="0"/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706597"/>
            <a:ext cx="3333750" cy="4286250"/>
          </a:xfrm>
        </p:spPr>
      </p:pic>
    </p:spTree>
    <p:extLst>
      <p:ext uri="{BB962C8B-B14F-4D97-AF65-F5344CB8AC3E}">
        <p14:creationId xmlns:p14="http://schemas.microsoft.com/office/powerpoint/2010/main" val="72518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Karum</a:t>
            </a:r>
            <a:r>
              <a:rPr lang="en-GB" dirty="0" smtClean="0"/>
              <a:t>: Level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392488" cy="4968552"/>
          </a:xfrm>
        </p:spPr>
        <p:txBody>
          <a:bodyPr>
            <a:normAutofit/>
          </a:bodyPr>
          <a:lstStyle/>
          <a:p>
            <a:r>
              <a:rPr lang="en-GB" dirty="0"/>
              <a:t>Spatial analysis: functionally discrete rooms:</a:t>
            </a:r>
          </a:p>
          <a:p>
            <a:pPr lvl="1"/>
            <a:r>
              <a:rPr lang="en-GB" dirty="0"/>
              <a:t>Reception rooms, kitchens, storerooms  &amp; bedrooms</a:t>
            </a:r>
          </a:p>
          <a:p>
            <a:r>
              <a:rPr lang="en-GB" dirty="0" smtClean="0"/>
              <a:t>Archives placed in separate rooms:</a:t>
            </a:r>
            <a:endParaRPr lang="en-GB" dirty="0"/>
          </a:p>
          <a:p>
            <a:pPr lvl="1"/>
            <a:r>
              <a:rPr lang="en-GB" dirty="0"/>
              <a:t>Record of trading activities </a:t>
            </a:r>
            <a:endParaRPr lang="en-GB" dirty="0" smtClean="0"/>
          </a:p>
          <a:p>
            <a:pPr lvl="1"/>
            <a:r>
              <a:rPr lang="en-GB" dirty="0" smtClean="0"/>
              <a:t>Kept </a:t>
            </a:r>
            <a:r>
              <a:rPr lang="en-GB" dirty="0"/>
              <a:t>separate from other household activities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68144" y="6093296"/>
            <a:ext cx="1822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House at </a:t>
            </a:r>
            <a:r>
              <a:rPr lang="en-GB" dirty="0" err="1" smtClean="0"/>
              <a:t>Kültepe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3050" y="1700808"/>
            <a:ext cx="3333750" cy="42862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 World of Colonists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679400"/>
          </a:xfrm>
        </p:spPr>
        <p:txBody>
          <a:bodyPr>
            <a:normAutofit/>
          </a:bodyPr>
          <a:lstStyle/>
          <a:p>
            <a:r>
              <a:rPr lang="en-GB" dirty="0" smtClean="0"/>
              <a:t>Adopted local material culture</a:t>
            </a:r>
          </a:p>
          <a:p>
            <a:r>
              <a:rPr lang="en-GB" dirty="0" smtClean="0"/>
              <a:t>Adoption of local </a:t>
            </a:r>
            <a:r>
              <a:rPr lang="en-GB" i="1" dirty="0" smtClean="0"/>
              <a:t>habitus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Household utensils</a:t>
            </a:r>
          </a:p>
          <a:p>
            <a:pPr lvl="1"/>
            <a:r>
              <a:rPr lang="en-GB" dirty="0" smtClean="0"/>
              <a:t>Pottery</a:t>
            </a:r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7380312" y="6021288"/>
            <a:ext cx="892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Pottery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700809"/>
            <a:ext cx="2818656" cy="4252284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312734"/>
            <a:ext cx="3124966" cy="21406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 World of Colonists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751408"/>
          </a:xfrm>
        </p:spPr>
        <p:txBody>
          <a:bodyPr/>
          <a:lstStyle/>
          <a:p>
            <a:r>
              <a:rPr lang="en-GB" dirty="0" smtClean="0"/>
              <a:t>Also adopted more esoteric aspects of daily life: </a:t>
            </a:r>
          </a:p>
          <a:p>
            <a:r>
              <a:rPr lang="en-GB" dirty="0" smtClean="0"/>
              <a:t>Symbolic Religious goods:</a:t>
            </a:r>
          </a:p>
          <a:p>
            <a:pPr lvl="1"/>
            <a:r>
              <a:rPr lang="en-GB" dirty="0" smtClean="0"/>
              <a:t>Animal-shaped rhyta </a:t>
            </a:r>
          </a:p>
          <a:p>
            <a:pPr lvl="1"/>
            <a:r>
              <a:rPr lang="en-GB" dirty="0" smtClean="0"/>
              <a:t>Statuettes</a:t>
            </a:r>
          </a:p>
          <a:p>
            <a:r>
              <a:rPr lang="en-GB" dirty="0" smtClean="0"/>
              <a:t>What might this tell us?</a:t>
            </a:r>
          </a:p>
          <a:p>
            <a:endParaRPr lang="en-GB" dirty="0"/>
          </a:p>
        </p:txBody>
      </p:sp>
      <p:pic>
        <p:nvPicPr>
          <p:cNvPr id="5" name="Picture 2" descr="kultepe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55976" y="4365103"/>
            <a:ext cx="2170012" cy="2319097"/>
          </a:xfrm>
          <a:prstGeom prst="rect">
            <a:avLst/>
          </a:prstGeom>
          <a:noFill/>
        </p:spPr>
      </p:pic>
      <p:pic>
        <p:nvPicPr>
          <p:cNvPr id="6" name="Picture 5" descr="kultepe figurine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48716" y="2816932"/>
            <a:ext cx="1760596" cy="3240360"/>
          </a:xfrm>
          <a:prstGeom prst="rect">
            <a:avLst/>
          </a:prstGeom>
        </p:spPr>
      </p:pic>
      <p:pic>
        <p:nvPicPr>
          <p:cNvPr id="7" name="Picture 6" descr="kanesh figurine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40647" y="1484784"/>
            <a:ext cx="2050702" cy="266429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91349" y="1773936"/>
            <a:ext cx="1975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Alabaster figurines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470944" y="6340678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Rhyton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308304" y="6165304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Ivory figurine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Burial Practices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751408"/>
          </a:xfrm>
        </p:spPr>
        <p:txBody>
          <a:bodyPr>
            <a:normAutofit/>
          </a:bodyPr>
          <a:lstStyle/>
          <a:p>
            <a:r>
              <a:rPr lang="en-GB" dirty="0" smtClean="0"/>
              <a:t>Dead buried beneath the houses in stone cist-graves</a:t>
            </a:r>
          </a:p>
          <a:p>
            <a:r>
              <a:rPr lang="en-GB" dirty="0" smtClean="0"/>
              <a:t>Richly equipped with local </a:t>
            </a:r>
            <a:r>
              <a:rPr lang="en-GB" dirty="0" smtClean="0"/>
              <a:t>goods</a:t>
            </a:r>
          </a:p>
          <a:p>
            <a:pPr lvl="1"/>
            <a:r>
              <a:rPr lang="en-GB" dirty="0" smtClean="0"/>
              <a:t>Local pottery, </a:t>
            </a:r>
            <a:r>
              <a:rPr lang="en-GB" dirty="0" err="1" smtClean="0"/>
              <a:t>eg</a:t>
            </a:r>
            <a:r>
              <a:rPr lang="en-GB" dirty="0" smtClean="0"/>
              <a:t>. animal-head cups</a:t>
            </a:r>
            <a:endParaRPr lang="en-GB" dirty="0" smtClean="0"/>
          </a:p>
          <a:p>
            <a:r>
              <a:rPr lang="en-GB" dirty="0" smtClean="0"/>
              <a:t>Not considered important to return home for burial</a:t>
            </a:r>
          </a:p>
          <a:p>
            <a:r>
              <a:rPr lang="en-GB" dirty="0" smtClean="0"/>
              <a:t>Not expressing their own identity in </a:t>
            </a:r>
            <a:r>
              <a:rPr lang="en-GB" dirty="0" smtClean="0"/>
              <a:t>burial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03658" y="3797036"/>
            <a:ext cx="1510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Level II tombs</a:t>
            </a:r>
            <a:endParaRPr lang="en-GB" dirty="0"/>
          </a:p>
        </p:txBody>
      </p:sp>
      <p:pic>
        <p:nvPicPr>
          <p:cNvPr id="15362" name="Picture 2" descr="http://bibleplaces.photoshelter.com/img/pixel.g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662737" y="4080669"/>
            <a:ext cx="9525" cy="9525"/>
          </a:xfrm>
          <a:prstGeom prst="rect">
            <a:avLst/>
          </a:prstGeom>
          <a:noFill/>
        </p:spPr>
      </p:pic>
      <p:pic>
        <p:nvPicPr>
          <p:cNvPr id="15364" name="Picture 4" descr="http://bibleplaces.photoshelter.com/img/pixel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0" y="-136525"/>
            <a:ext cx="9525" cy="9525"/>
          </a:xfrm>
          <a:prstGeom prst="rect">
            <a:avLst/>
          </a:prstGeom>
          <a:noFill/>
        </p:spPr>
      </p:pic>
      <p:pic>
        <p:nvPicPr>
          <p:cNvPr id="15366" name="Picture 6" descr="http://bibleplaces.photoshelter.com/img/pixel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0" y="-136525"/>
            <a:ext cx="9525" cy="9525"/>
          </a:xfrm>
          <a:prstGeom prst="rect">
            <a:avLst/>
          </a:prstGeom>
          <a:noFill/>
        </p:spPr>
      </p:pic>
      <p:pic>
        <p:nvPicPr>
          <p:cNvPr id="10" name="Content Placeholder 4" descr="karum0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37592" y="1492780"/>
            <a:ext cx="3473753" cy="2304256"/>
          </a:xfrm>
          <a:prstGeom prst="rect">
            <a:avLst/>
          </a:prstGeom>
          <a:noFill/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59057" y="4168210"/>
            <a:ext cx="2592288" cy="208823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59057" y="6285958"/>
            <a:ext cx="1624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Drinking vessel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Gender Relations</a:t>
            </a:r>
            <a:endParaRPr lang="en-GB" sz="4000" dirty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628800"/>
            <a:ext cx="8435280" cy="5040560"/>
          </a:xfrm>
        </p:spPr>
        <p:txBody>
          <a:bodyPr>
            <a:noAutofit/>
          </a:bodyPr>
          <a:lstStyle/>
          <a:p>
            <a:r>
              <a:rPr lang="en-GB" sz="2800" dirty="0"/>
              <a:t>Intermarriage? One letter describes how one man </a:t>
            </a:r>
            <a:r>
              <a:rPr lang="en-GB" sz="2800" dirty="0">
                <a:solidFill>
                  <a:srgbClr val="FFC000"/>
                </a:solidFill>
              </a:rPr>
              <a:t>“felt lonely </a:t>
            </a:r>
            <a:r>
              <a:rPr lang="en-GB" sz="2800" dirty="0" smtClean="0">
                <a:solidFill>
                  <a:srgbClr val="FFC000"/>
                </a:solidFill>
              </a:rPr>
              <a:t>&amp; needed </a:t>
            </a:r>
            <a:r>
              <a:rPr lang="en-GB" sz="2800" dirty="0">
                <a:solidFill>
                  <a:srgbClr val="FFC000"/>
                </a:solidFill>
              </a:rPr>
              <a:t>someone to take care of them”</a:t>
            </a:r>
          </a:p>
          <a:p>
            <a:r>
              <a:rPr lang="en-GB" sz="2800" dirty="0"/>
              <a:t>Took care to protect the status of the first </a:t>
            </a:r>
            <a:r>
              <a:rPr lang="en-GB" sz="2800" dirty="0" smtClean="0"/>
              <a:t>&amp; main </a:t>
            </a:r>
            <a:r>
              <a:rPr lang="en-GB" sz="2800" dirty="0"/>
              <a:t>wives in </a:t>
            </a:r>
            <a:r>
              <a:rPr lang="en-GB" sz="2800" dirty="0" err="1"/>
              <a:t>Assur</a:t>
            </a:r>
            <a:endParaRPr lang="en-US" sz="2800" dirty="0"/>
          </a:p>
          <a:p>
            <a:pPr lvl="1"/>
            <a:r>
              <a:rPr lang="en-GB" sz="2400" dirty="0" err="1" smtClean="0"/>
              <a:t>Assur</a:t>
            </a:r>
            <a:r>
              <a:rPr lang="en-GB" sz="2400" dirty="0" smtClean="0"/>
              <a:t>: merchants</a:t>
            </a:r>
            <a:r>
              <a:rPr lang="en-GB" sz="2400" dirty="0"/>
              <a:t>’ wives acted </a:t>
            </a:r>
            <a:r>
              <a:rPr lang="en-GB" sz="2400" dirty="0" smtClean="0"/>
              <a:t>as </a:t>
            </a:r>
            <a:r>
              <a:rPr lang="en-GB" sz="2400" dirty="0"/>
              <a:t>head of the household in the absence of their husbands &amp; also in many commercial </a:t>
            </a:r>
            <a:r>
              <a:rPr lang="en-GB" sz="2400" dirty="0" smtClean="0"/>
              <a:t>activities</a:t>
            </a:r>
            <a:endParaRPr lang="en-GB" sz="2400" dirty="0"/>
          </a:p>
          <a:p>
            <a:pPr lvl="1"/>
            <a:r>
              <a:rPr lang="en-GB" sz="2400" dirty="0" smtClean="0"/>
              <a:t>Owned property in their own right, independent of their husbands and also distinct from their dowries</a:t>
            </a:r>
          </a:p>
          <a:p>
            <a:pPr lvl="1"/>
            <a:r>
              <a:rPr lang="en-GB" sz="2400" dirty="0" smtClean="0"/>
              <a:t>Marriage </a:t>
            </a:r>
            <a:r>
              <a:rPr lang="en-GB" sz="2400" dirty="0"/>
              <a:t>contracts illustrate that these women shared equality of rights as to marriage </a:t>
            </a:r>
            <a:r>
              <a:rPr lang="en-GB" sz="2400" dirty="0" smtClean="0"/>
              <a:t>&amp; divorce</a:t>
            </a:r>
            <a:r>
              <a:rPr lang="en-US" sz="2400" dirty="0" smtClean="0"/>
              <a:t>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60183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Contacts: Identity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5191"/>
            <a:ext cx="8075240" cy="482216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Archaeology: adoption of local </a:t>
            </a:r>
            <a:r>
              <a:rPr lang="en-GB" i="1" dirty="0" smtClean="0"/>
              <a:t>habitus</a:t>
            </a: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Texts: Assyrians </a:t>
            </a:r>
            <a:r>
              <a:rPr lang="en-GB" dirty="0"/>
              <a:t>maintained their own unique identity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Very little impact of the Anatolian </a:t>
            </a:r>
            <a:r>
              <a:rPr lang="en-GB" dirty="0" smtClean="0"/>
              <a:t>language: a </a:t>
            </a:r>
            <a:r>
              <a:rPr lang="en-GB" dirty="0"/>
              <a:t>few loan words </a:t>
            </a:r>
            <a:endParaRPr lang="en-GB" dirty="0" smtClean="0"/>
          </a:p>
          <a:p>
            <a:pPr lvl="1">
              <a:lnSpc>
                <a:spcPct val="90000"/>
              </a:lnSpc>
            </a:pPr>
            <a:r>
              <a:rPr lang="en-GB" dirty="0" smtClean="0"/>
              <a:t>Local population referred to as </a:t>
            </a:r>
            <a:r>
              <a:rPr lang="en-GB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nu’dum</a:t>
            </a:r>
            <a:r>
              <a:rPr lang="en-GB" dirty="0"/>
              <a:t> </a:t>
            </a:r>
            <a:r>
              <a:rPr lang="en-GB" dirty="0" smtClean="0"/>
              <a:t>(dumb</a:t>
            </a:r>
            <a:r>
              <a:rPr lang="en-GB" dirty="0"/>
              <a:t>, </a:t>
            </a:r>
            <a:r>
              <a:rPr lang="en-GB" dirty="0" smtClean="0"/>
              <a:t>stupid)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err="1"/>
              <a:t>Veenhof</a:t>
            </a:r>
            <a:r>
              <a:rPr lang="en-GB" dirty="0"/>
              <a:t> argues that this is not used in a derogatory sense but is instead a general/neutral term for the native population</a:t>
            </a:r>
            <a:r>
              <a:rPr lang="en-US" dirty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 of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751408"/>
          </a:xfrm>
        </p:spPr>
        <p:txBody>
          <a:bodyPr>
            <a:normAutofit/>
          </a:bodyPr>
          <a:lstStyle/>
          <a:p>
            <a:r>
              <a:rPr lang="en-GB" dirty="0" smtClean="0"/>
              <a:t>Assyrians assimilated within local way of life</a:t>
            </a:r>
          </a:p>
          <a:p>
            <a:r>
              <a:rPr lang="en-GB" dirty="0" smtClean="0"/>
              <a:t>Their presences is only identified by textual evidence:</a:t>
            </a:r>
          </a:p>
          <a:p>
            <a:pPr lvl="1"/>
            <a:r>
              <a:rPr lang="en-GB" dirty="0" smtClean="0"/>
              <a:t>c.15000 tablets discovered at </a:t>
            </a:r>
            <a:r>
              <a:rPr lang="en-GB" dirty="0" err="1" smtClean="0"/>
              <a:t>Kültepe</a:t>
            </a:r>
            <a:r>
              <a:rPr lang="en-GB" dirty="0" smtClean="0"/>
              <a:t>, level II</a:t>
            </a:r>
          </a:p>
          <a:p>
            <a:pPr lvl="1"/>
            <a:r>
              <a:rPr lang="en-GB" dirty="0" smtClean="0"/>
              <a:t>Name site as </a:t>
            </a:r>
            <a:r>
              <a:rPr lang="en-GB" dirty="0" err="1" smtClean="0"/>
              <a:t>Kanesh-Karum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516216" y="6093296"/>
            <a:ext cx="1914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Letter in envelope</a:t>
            </a:r>
            <a:endParaRPr lang="en-GB" dirty="0"/>
          </a:p>
        </p:txBody>
      </p:sp>
      <p:pic>
        <p:nvPicPr>
          <p:cNvPr id="14338" name="Picture 2" descr="http://nrs.harvard.edu/urn-3:HUAM:53551_dynmc?width=3000&amp;height=3000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696873"/>
            <a:ext cx="2952328" cy="43374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</a:t>
            </a:r>
            <a:r>
              <a:rPr lang="en-GB" dirty="0" err="1" smtClean="0">
                <a:cs typeface="Times New Roman" pitchFamily="18" charset="0"/>
              </a:rPr>
              <a:t>ültepe</a:t>
            </a:r>
            <a:r>
              <a:rPr lang="en-GB" dirty="0" smtClean="0">
                <a:cs typeface="Times New Roman" pitchFamily="18" charset="0"/>
              </a:rPr>
              <a:t> Archives &amp; Trade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896544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Only deal with trade between </a:t>
            </a:r>
            <a:r>
              <a:rPr lang="en-GB" dirty="0" err="1" smtClean="0"/>
              <a:t>Kültepe</a:t>
            </a:r>
            <a:r>
              <a:rPr lang="en-GB" dirty="0" smtClean="0"/>
              <a:t> &amp; </a:t>
            </a:r>
            <a:r>
              <a:rPr lang="en-GB" dirty="0" err="1" smtClean="0"/>
              <a:t>Assur</a:t>
            </a:r>
            <a:r>
              <a:rPr lang="en-GB" dirty="0" smtClean="0"/>
              <a:t> </a:t>
            </a:r>
          </a:p>
          <a:p>
            <a:r>
              <a:rPr lang="en-GB" dirty="0" smtClean="0"/>
              <a:t>Part of a far more wide-ranging trading network (trade in tin from Iran)</a:t>
            </a:r>
          </a:p>
          <a:p>
            <a:pPr lvl="1"/>
            <a:r>
              <a:rPr lang="en-GB" dirty="0" smtClean="0"/>
              <a:t>Documents received from </a:t>
            </a:r>
            <a:r>
              <a:rPr lang="en-GB" dirty="0" err="1" smtClean="0"/>
              <a:t>Assur</a:t>
            </a:r>
            <a:endParaRPr lang="en-GB" dirty="0" smtClean="0"/>
          </a:p>
          <a:p>
            <a:pPr lvl="1"/>
            <a:r>
              <a:rPr lang="en-GB" dirty="0" smtClean="0"/>
              <a:t>Copies of documents sent to </a:t>
            </a:r>
            <a:r>
              <a:rPr lang="en-GB" dirty="0" err="1" smtClean="0"/>
              <a:t>Assur</a:t>
            </a:r>
            <a:r>
              <a:rPr lang="en-GB" dirty="0" smtClean="0"/>
              <a:t> </a:t>
            </a:r>
          </a:p>
        </p:txBody>
      </p:sp>
      <p:pic>
        <p:nvPicPr>
          <p:cNvPr id="7" name="Picture 5" descr="Oldassyrian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96136" y="2204864"/>
            <a:ext cx="2711450" cy="29464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7452320" y="5283928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</a:t>
            </a:r>
            <a:r>
              <a:rPr lang="en-GB" dirty="0" err="1" smtClean="0">
                <a:cs typeface="Times New Roman" pitchFamily="18" charset="0"/>
              </a:rPr>
              <a:t>ültepe</a:t>
            </a:r>
            <a:r>
              <a:rPr lang="en-GB" dirty="0" smtClean="0">
                <a:cs typeface="Times New Roman" pitchFamily="18" charset="0"/>
              </a:rPr>
              <a:t> Archives &amp; Trade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392488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Assur: exported textiles &amp; </a:t>
            </a:r>
            <a:r>
              <a:rPr lang="en-GB" dirty="0" smtClean="0">
                <a:cs typeface="Times New Roman" pitchFamily="18" charset="0"/>
              </a:rPr>
              <a:t>tin </a:t>
            </a:r>
            <a:r>
              <a:rPr lang="en-GB" dirty="0">
                <a:cs typeface="Times New Roman" pitchFamily="18" charset="0"/>
              </a:rPr>
              <a:t>to </a:t>
            </a:r>
            <a:r>
              <a:rPr lang="en-GB" dirty="0" err="1" smtClean="0">
                <a:cs typeface="Times New Roman" pitchFamily="18" charset="0"/>
              </a:rPr>
              <a:t>Kültepe</a:t>
            </a:r>
            <a:endParaRPr lang="en-GB" dirty="0" smtClean="0"/>
          </a:p>
          <a:p>
            <a:pPr lvl="1"/>
            <a:r>
              <a:rPr lang="en-GB" dirty="0" smtClean="0"/>
              <a:t>Regular donkey caravans carrying tin (65 minas), divided equally on each side of donkey (32.5kg)</a:t>
            </a:r>
          </a:p>
          <a:p>
            <a:pPr lvl="1"/>
            <a:r>
              <a:rPr lang="en-GB" dirty="0" smtClean="0"/>
              <a:t>Estimated up to 200 donkeys, carrying some 160kg of goods, travelled 1600 km between </a:t>
            </a:r>
            <a:r>
              <a:rPr lang="en-GB" dirty="0" err="1" smtClean="0"/>
              <a:t>Assur</a:t>
            </a:r>
            <a:r>
              <a:rPr lang="en-GB" dirty="0" smtClean="0"/>
              <a:t> &amp; Anatolia</a:t>
            </a:r>
          </a:p>
          <a:p>
            <a:pPr lvl="1"/>
            <a:endParaRPr lang="en-GB" sz="2800" dirty="0" smtClean="0"/>
          </a:p>
        </p:txBody>
      </p:sp>
      <p:pic>
        <p:nvPicPr>
          <p:cNvPr id="7" name="Content Placeholder 8" descr="donke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3352800" cy="251460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5220072" y="4869160"/>
            <a:ext cx="3663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Donkey caravan in Taurus Mountains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004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 in Textiles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823416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/>
              <a:t>Assyrian textile production: highly prized 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err="1" smtClean="0"/>
              <a:t>Assur</a:t>
            </a:r>
            <a:r>
              <a:rPr lang="en-GB" sz="2800" dirty="0" smtClean="0"/>
              <a:t>: sheep were kept for wool</a:t>
            </a:r>
          </a:p>
          <a:p>
            <a:pPr lvl="1"/>
            <a:r>
              <a:rPr lang="en-GB" dirty="0" smtClean="0"/>
              <a:t>Household production controlled by women</a:t>
            </a:r>
          </a:p>
          <a:p>
            <a:pPr lvl="1"/>
            <a:r>
              <a:rPr lang="en-GB" dirty="0" smtClean="0"/>
              <a:t>Large textile workshops within the temple or palace institution</a:t>
            </a:r>
          </a:p>
        </p:txBody>
      </p:sp>
      <p:pic>
        <p:nvPicPr>
          <p:cNvPr id="5" name="Content Placeholder 4" descr="assyria_old03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9357" y="1772817"/>
            <a:ext cx="2477382" cy="4248471"/>
          </a:xfrm>
        </p:spPr>
      </p:pic>
      <p:sp>
        <p:nvSpPr>
          <p:cNvPr id="4" name="TextBox 3"/>
          <p:cNvSpPr txBox="1"/>
          <p:nvPr/>
        </p:nvSpPr>
        <p:spPr>
          <a:xfrm>
            <a:off x="7236296" y="6237312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Envelope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Mechanics of Trade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28800"/>
            <a:ext cx="4546848" cy="5084064"/>
          </a:xfrm>
        </p:spPr>
        <p:txBody>
          <a:bodyPr>
            <a:normAutofit lnSpcReduction="10000"/>
          </a:bodyPr>
          <a:lstStyle/>
          <a:p>
            <a:r>
              <a:rPr lang="en-GB" sz="2800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Karum</a:t>
            </a:r>
            <a:r>
              <a:rPr lang="en-GB" sz="2800" dirty="0"/>
              <a:t>: corporate body of merchants</a:t>
            </a:r>
          </a:p>
          <a:p>
            <a:r>
              <a:rPr lang="en-GB" sz="2800" dirty="0"/>
              <a:t>Acceptance by </a:t>
            </a:r>
            <a:r>
              <a:rPr lang="en-GB" sz="28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bit </a:t>
            </a:r>
            <a:r>
              <a:rPr lang="en-GB" sz="2800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limin</a:t>
            </a:r>
            <a:r>
              <a:rPr lang="en-GB" sz="2800" dirty="0"/>
              <a:t> </a:t>
            </a:r>
            <a:r>
              <a:rPr lang="en-GB" sz="2800" dirty="0" smtClean="0"/>
              <a:t>(Envoys of the city): export </a:t>
            </a:r>
            <a:r>
              <a:rPr lang="en-GB" sz="2800" dirty="0"/>
              <a:t>taxes </a:t>
            </a:r>
            <a:r>
              <a:rPr lang="en-GB" sz="2800" dirty="0" err="1" smtClean="0"/>
              <a:t>etc</a:t>
            </a:r>
            <a:endParaRPr lang="en-GB" sz="2800" dirty="0"/>
          </a:p>
          <a:p>
            <a:r>
              <a:rPr lang="en-GB" sz="2800" dirty="0"/>
              <a:t>Admission to houses/firms of traders</a:t>
            </a:r>
          </a:p>
          <a:p>
            <a:r>
              <a:rPr lang="en-GB" sz="2800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Naruqqum</a:t>
            </a:r>
            <a:r>
              <a:rPr lang="en-GB" sz="2800" dirty="0">
                <a:solidFill>
                  <a:schemeClr val="accent1"/>
                </a:solidFill>
              </a:rPr>
              <a:t>:</a:t>
            </a:r>
            <a:r>
              <a:rPr lang="en-GB" sz="2800" dirty="0"/>
              <a:t> commercial </a:t>
            </a:r>
            <a:r>
              <a:rPr lang="en-GB" sz="2800" dirty="0" smtClean="0"/>
              <a:t>capital/investment</a:t>
            </a:r>
          </a:p>
          <a:p>
            <a:pPr lvl="1"/>
            <a:r>
              <a:rPr lang="en-GB" dirty="0" smtClean="0"/>
              <a:t>Contract pooling resources &amp; spreading risk</a:t>
            </a:r>
          </a:p>
          <a:p>
            <a:pPr lvl="1"/>
            <a:r>
              <a:rPr lang="en-GB" dirty="0" smtClean="0"/>
              <a:t>Copies kept in Assur &amp; </a:t>
            </a:r>
            <a:r>
              <a:rPr lang="en-GB" dirty="0" err="1" smtClean="0"/>
              <a:t>Kanesh</a:t>
            </a:r>
            <a:endParaRPr lang="en-GB" dirty="0" smtClean="0"/>
          </a:p>
          <a:p>
            <a:pPr lvl="1"/>
            <a:endParaRPr lang="en-GB" sz="2400" dirty="0"/>
          </a:p>
        </p:txBody>
      </p:sp>
      <p:pic>
        <p:nvPicPr>
          <p:cNvPr id="5" name="Picture 8" descr="tablet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96136" y="1412776"/>
            <a:ext cx="2767179" cy="4752528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372200" y="6237312"/>
            <a:ext cx="1892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Letter &amp; envelope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 </a:t>
            </a:r>
            <a:r>
              <a:rPr lang="en-GB" dirty="0"/>
              <a:t>of Trade?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147248" cy="4822161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</a:pPr>
            <a:r>
              <a:rPr lang="en-GB" sz="2800" dirty="0"/>
              <a:t>Organised </a:t>
            </a:r>
            <a:r>
              <a:rPr lang="en-GB" sz="2800" dirty="0" smtClean="0"/>
              <a:t>&amp; financed </a:t>
            </a:r>
            <a:r>
              <a:rPr lang="en-GB" sz="2800" dirty="0"/>
              <a:t>by private </a:t>
            </a:r>
            <a:r>
              <a:rPr lang="en-GB" sz="2800" dirty="0" smtClean="0"/>
              <a:t>merchants</a:t>
            </a:r>
          </a:p>
          <a:p>
            <a:pPr marL="609600" indent="-609600">
              <a:lnSpc>
                <a:spcPct val="90000"/>
              </a:lnSpc>
            </a:pPr>
            <a:r>
              <a:rPr lang="en-GB" sz="2800" dirty="0" smtClean="0"/>
              <a:t>Some </a:t>
            </a:r>
            <a:r>
              <a:rPr lang="en-GB" sz="2800" dirty="0"/>
              <a:t>governmental </a:t>
            </a:r>
            <a:r>
              <a:rPr lang="en-GB" sz="2800" dirty="0" smtClean="0"/>
              <a:t>control:</a:t>
            </a:r>
          </a:p>
          <a:p>
            <a:pPr marL="902208" lvl="1" indent="-609600">
              <a:lnSpc>
                <a:spcPct val="90000"/>
              </a:lnSpc>
            </a:pPr>
            <a:r>
              <a:rPr lang="en-GB" sz="2400" dirty="0" smtClean="0"/>
              <a:t>Creation </a:t>
            </a:r>
            <a:r>
              <a:rPr lang="en-GB" sz="2400" dirty="0"/>
              <a:t>of institution of the </a:t>
            </a:r>
            <a:r>
              <a:rPr lang="en-GB" sz="2400" dirty="0">
                <a:solidFill>
                  <a:srgbClr val="FFC000"/>
                </a:solidFill>
              </a:rPr>
              <a:t>Envoys of the City (</a:t>
            </a:r>
            <a:r>
              <a:rPr lang="en-GB" sz="2400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bit </a:t>
            </a:r>
            <a:r>
              <a:rPr lang="en-GB" sz="2400" i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alim</a:t>
            </a:r>
            <a:r>
              <a:rPr lang="en-GB" sz="2400" dirty="0">
                <a:solidFill>
                  <a:srgbClr val="FFC000"/>
                </a:solidFill>
              </a:rPr>
              <a:t>) </a:t>
            </a:r>
            <a:r>
              <a:rPr lang="en-GB" sz="2400" dirty="0"/>
              <a:t>responsible for collection of export duties &amp; other revenues</a:t>
            </a:r>
          </a:p>
          <a:p>
            <a:pPr marL="902208" lvl="1" indent="-609600">
              <a:lnSpc>
                <a:spcPct val="90000"/>
              </a:lnSpc>
            </a:pPr>
            <a:r>
              <a:rPr lang="en-GB" sz="2400" dirty="0"/>
              <a:t>Regulations prohibiting trade in Anatolian textile products &amp; heavy fines</a:t>
            </a:r>
            <a:endParaRPr lang="en-GB" sz="2400" i="1" dirty="0">
              <a:solidFill>
                <a:schemeClr val="accent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609600" indent="-609600">
              <a:lnSpc>
                <a:spcPct val="90000"/>
              </a:lnSpc>
            </a:pPr>
            <a:r>
              <a:rPr lang="en-GB" sz="2800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luqutum</a:t>
            </a:r>
            <a:r>
              <a:rPr lang="en-GB" sz="28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800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ana</a:t>
            </a:r>
            <a:r>
              <a:rPr lang="en-GB" sz="28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800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kaspim</a:t>
            </a:r>
            <a:r>
              <a:rPr lang="en-GB" sz="28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800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ta’urum</a:t>
            </a:r>
            <a:r>
              <a:rPr lang="en-GB" sz="2800" dirty="0">
                <a:solidFill>
                  <a:srgbClr val="FFC000"/>
                </a:solidFill>
              </a:rPr>
              <a:t>:</a:t>
            </a:r>
            <a:r>
              <a:rPr lang="en-GB" sz="2800" dirty="0"/>
              <a:t> to turn merchandise again [back] into silver</a:t>
            </a:r>
          </a:p>
          <a:p>
            <a:pPr marL="609600" indent="-609600">
              <a:lnSpc>
                <a:spcPct val="90000"/>
              </a:lnSpc>
            </a:pPr>
            <a:r>
              <a:rPr lang="en-GB" sz="2800" dirty="0" err="1"/>
              <a:t>Veenhof</a:t>
            </a:r>
            <a:r>
              <a:rPr lang="en-GB" sz="2800" dirty="0"/>
              <a:t>: ‘monetary’ value of </a:t>
            </a:r>
            <a:r>
              <a:rPr lang="en-GB" sz="2800" dirty="0" smtClean="0"/>
              <a:t>silver:</a:t>
            </a:r>
          </a:p>
          <a:p>
            <a:pPr marL="902208" lvl="1" indent="-609600">
              <a:lnSpc>
                <a:spcPct val="90000"/>
              </a:lnSpc>
            </a:pPr>
            <a:r>
              <a:rPr lang="en-GB" sz="2400" dirty="0" smtClean="0"/>
              <a:t>Mercantile trade</a:t>
            </a:r>
            <a:endParaRPr lang="en-GB" sz="2400" dirty="0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684213" y="3213100"/>
            <a:ext cx="7772400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SzPts val="3200"/>
              <a:buFont typeface="Comic Sans MS" pitchFamily="66" charset="0"/>
              <a:buChar char="•"/>
            </a:pPr>
            <a:endParaRPr lang="en-US" sz="280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Karum</a:t>
            </a:r>
            <a:r>
              <a:rPr lang="en-GB" dirty="0" smtClean="0"/>
              <a:t>: Market 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Rare references to </a:t>
            </a:r>
            <a:r>
              <a:rPr lang="en-GB" sz="2800" i="1" dirty="0" err="1" smtClean="0">
                <a:solidFill>
                  <a:srgbClr val="FFC000"/>
                </a:solidFill>
              </a:rPr>
              <a:t>mahirum</a:t>
            </a:r>
            <a:r>
              <a:rPr lang="en-GB" sz="2800" dirty="0" smtClean="0"/>
              <a:t> (market places) in Mesopotamian texts:</a:t>
            </a:r>
          </a:p>
          <a:p>
            <a:pPr lvl="1"/>
            <a:r>
              <a:rPr lang="en-GB" sz="2400" dirty="0" smtClean="0"/>
              <a:t>Exchange of goods</a:t>
            </a:r>
          </a:p>
          <a:p>
            <a:pPr lvl="1"/>
            <a:r>
              <a:rPr lang="en-GB" sz="2400" dirty="0" smtClean="0"/>
              <a:t>Place where this exchange was practised</a:t>
            </a:r>
          </a:p>
          <a:p>
            <a:pPr lvl="1"/>
            <a:r>
              <a:rPr lang="en-GB" sz="2400" dirty="0" smtClean="0"/>
              <a:t>Usually placed in or near the town gates</a:t>
            </a:r>
            <a:endParaRPr lang="en-GB" dirty="0" smtClean="0"/>
          </a:p>
          <a:p>
            <a:r>
              <a:rPr lang="en-GB" sz="2800" dirty="0" smtClean="0"/>
              <a:t>From Old Babylonian period it also denotes the amount of goods that can be obtained for </a:t>
            </a:r>
            <a:r>
              <a:rPr lang="en-GB" sz="2800" dirty="0" smtClean="0">
                <a:solidFill>
                  <a:srgbClr val="FFC000"/>
                </a:solidFill>
              </a:rPr>
              <a:t>1 shekel of silver:</a:t>
            </a:r>
          </a:p>
          <a:p>
            <a:pPr lvl="1"/>
            <a:r>
              <a:rPr lang="en-GB" dirty="0" smtClean="0"/>
              <a:t>Development of an international “currency” standard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Mahirum</a:t>
            </a:r>
            <a:r>
              <a:rPr lang="en-GB" dirty="0" smtClean="0"/>
              <a:t> in Old Assyrian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80520" cy="4896544"/>
          </a:xfrm>
        </p:spPr>
        <p:txBody>
          <a:bodyPr>
            <a:noAutofit/>
          </a:bodyPr>
          <a:lstStyle/>
          <a:p>
            <a:r>
              <a:rPr lang="en-GB" dirty="0" smtClean="0"/>
              <a:t>20 references to the </a:t>
            </a:r>
            <a:r>
              <a:rPr lang="en-GB" i="1" dirty="0" err="1" smtClean="0"/>
              <a:t>mahirum</a:t>
            </a:r>
            <a:r>
              <a:rPr lang="en-GB" dirty="0" smtClean="0"/>
              <a:t>: </a:t>
            </a:r>
          </a:p>
          <a:p>
            <a:r>
              <a:rPr lang="en-GB" dirty="0" smtClean="0"/>
              <a:t>Indicate it  to be a special place for trade in textiles &amp; metals </a:t>
            </a:r>
          </a:p>
          <a:p>
            <a:r>
              <a:rPr lang="en-GB" dirty="0" smtClean="0"/>
              <a:t>Texts also refer to purchases in the </a:t>
            </a:r>
            <a:r>
              <a:rPr lang="en-GB" i="1" dirty="0" err="1" smtClean="0">
                <a:solidFill>
                  <a:srgbClr val="FFC000"/>
                </a:solidFill>
              </a:rPr>
              <a:t>bitum</a:t>
            </a:r>
            <a:r>
              <a:rPr lang="en-GB" dirty="0" smtClean="0"/>
              <a:t> (house or firm)</a:t>
            </a:r>
          </a:p>
          <a:p>
            <a:r>
              <a:rPr lang="en-GB" dirty="0" smtClean="0"/>
              <a:t>The house therefore played an important role in the exchange of merchandise</a:t>
            </a:r>
            <a:endParaRPr lang="en-GB" dirty="0"/>
          </a:p>
        </p:txBody>
      </p:sp>
      <p:pic>
        <p:nvPicPr>
          <p:cNvPr id="5" name="Content Placeholder 4" descr="Kultepe_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2327277"/>
            <a:ext cx="3600400" cy="2397867"/>
          </a:xfrm>
        </p:spPr>
      </p:pic>
      <p:sp>
        <p:nvSpPr>
          <p:cNvPr id="6" name="TextBox 5"/>
          <p:cNvSpPr txBox="1"/>
          <p:nvPr/>
        </p:nvSpPr>
        <p:spPr>
          <a:xfrm>
            <a:off x="7596336" y="4869160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Kültepe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</a:t>
            </a:r>
            <a:r>
              <a:rPr lang="en-GB" dirty="0" err="1" smtClean="0">
                <a:cs typeface="Times New Roman" pitchFamily="18" charset="0"/>
              </a:rPr>
              <a:t>ültepe</a:t>
            </a:r>
            <a:r>
              <a:rPr lang="en-GB" dirty="0" smtClean="0">
                <a:cs typeface="Times New Roman" pitchFamily="18" charset="0"/>
              </a:rPr>
              <a:t>: </a:t>
            </a:r>
            <a:r>
              <a:rPr lang="en-GB" dirty="0" err="1" smtClean="0">
                <a:cs typeface="Times New Roman" pitchFamily="18" charset="0"/>
              </a:rPr>
              <a:t>Kanesh</a:t>
            </a:r>
            <a:r>
              <a:rPr lang="en-GB" dirty="0" smtClean="0">
                <a:cs typeface="Times New Roman" pitchFamily="18" charset="0"/>
              </a:rPr>
              <a:t> Archives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Assyrian merchant to agent at </a:t>
            </a:r>
            <a:r>
              <a:rPr lang="en-GB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Kültepe</a:t>
            </a:r>
            <a:endParaRPr lang="en-GB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Say to </a:t>
            </a:r>
            <a:r>
              <a:rPr lang="en-GB" dirty="0" err="1" smtClean="0"/>
              <a:t>Assur-na’da</a:t>
            </a:r>
            <a:r>
              <a:rPr lang="en-GB" dirty="0" smtClean="0"/>
              <a:t> &amp; </a:t>
            </a:r>
            <a:r>
              <a:rPr lang="en-GB" dirty="0" err="1" smtClean="0"/>
              <a:t>Assur-taklaku</a:t>
            </a:r>
            <a:r>
              <a:rPr lang="en-GB" dirty="0" smtClean="0"/>
              <a:t>, Ili-alum says: 16 cloths, 18 black textiles, 2 fine textiles, 1 garment, 1 </a:t>
            </a:r>
            <a:r>
              <a:rPr lang="en-GB" dirty="0" err="1" smtClean="0"/>
              <a:t>Shilipkian</a:t>
            </a:r>
            <a:r>
              <a:rPr lang="en-GB" dirty="0" smtClean="0"/>
              <a:t> textile, 2 head-scarves, 32 ½ minas of tin under my seal, 10 minas for current expenditure, 2 black donkeys: of these goods one-third is an interest-free loan of our father, the remainder is my loan. You have paid in person my consignment tax to the </a:t>
            </a:r>
            <a:r>
              <a:rPr lang="en-GB" i="1" dirty="0" err="1" smtClean="0"/>
              <a:t>karum</a:t>
            </a:r>
            <a:r>
              <a:rPr lang="en-GB" dirty="0" smtClean="0"/>
              <a:t> – do not deposit any other consignment tax.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</a:t>
            </a:r>
            <a:r>
              <a:rPr lang="en-GB" dirty="0" err="1">
                <a:cs typeface="Times New Roman" pitchFamily="18" charset="0"/>
              </a:rPr>
              <a:t>ültepe</a:t>
            </a:r>
            <a:r>
              <a:rPr lang="en-GB" dirty="0">
                <a:cs typeface="Times New Roman" pitchFamily="18" charset="0"/>
              </a:rPr>
              <a:t>: </a:t>
            </a:r>
            <a:r>
              <a:rPr lang="en-GB" dirty="0" err="1">
                <a:cs typeface="Times New Roman" pitchFamily="18" charset="0"/>
              </a:rPr>
              <a:t>Kanesh</a:t>
            </a:r>
            <a:r>
              <a:rPr lang="en-GB" dirty="0">
                <a:cs typeface="Times New Roman" pitchFamily="18" charset="0"/>
              </a:rPr>
              <a:t> Archives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7787208" cy="489416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Assyrian merchant to partner at </a:t>
            </a:r>
            <a:r>
              <a:rPr lang="en-GB" dirty="0" err="1" smtClean="0">
                <a:solidFill>
                  <a:srgbClr val="FFC000"/>
                </a:solidFill>
              </a:rPr>
              <a:t>Kültepe</a:t>
            </a:r>
            <a:endParaRPr lang="en-GB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As </a:t>
            </a:r>
            <a:r>
              <a:rPr lang="en-GB" dirty="0"/>
              <a:t>to the purchase of Akkadian textiles, about which you wrote to me, since you left the </a:t>
            </a:r>
            <a:r>
              <a:rPr lang="en-GB" dirty="0" err="1"/>
              <a:t>Akkadians</a:t>
            </a:r>
            <a:r>
              <a:rPr lang="en-GB" dirty="0"/>
              <a:t> have not entered the City [</a:t>
            </a:r>
            <a:r>
              <a:rPr lang="en-GB" dirty="0" err="1"/>
              <a:t>Assur</a:t>
            </a:r>
            <a:r>
              <a:rPr lang="en-GB" dirty="0"/>
              <a:t>]. Their country is in revolt. If they arrive before winter, </a:t>
            </a:r>
            <a:r>
              <a:rPr lang="en-GB" dirty="0" smtClean="0"/>
              <a:t>&amp; there </a:t>
            </a:r>
            <a:r>
              <a:rPr lang="en-GB" dirty="0"/>
              <a:t>is the possibility of a purchase which allows you profit, we will buy for you </a:t>
            </a:r>
            <a:r>
              <a:rPr lang="en-GB" dirty="0" smtClean="0"/>
              <a:t>&amp; pay </a:t>
            </a:r>
            <a:r>
              <a:rPr lang="en-GB" dirty="0"/>
              <a:t>the silver from our own resources. You should take care to spend the silver…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Characterising Old Assyrian Trade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r>
              <a:rPr lang="en-GB" dirty="0" err="1" smtClean="0"/>
              <a:t>Veenhof</a:t>
            </a:r>
            <a:r>
              <a:rPr lang="en-GB" dirty="0"/>
              <a:t>: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C000"/>
                </a:solidFill>
              </a:rPr>
              <a:t>market exchange </a:t>
            </a:r>
            <a:r>
              <a:rPr lang="en-GB" dirty="0" smtClean="0"/>
              <a:t>=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smtClean="0"/>
              <a:t>the mercantile exchange of </a:t>
            </a:r>
            <a:r>
              <a:rPr lang="en-GB" dirty="0" smtClean="0">
                <a:solidFill>
                  <a:srgbClr val="FFC000"/>
                </a:solidFill>
              </a:rPr>
              <a:t>commodities:</a:t>
            </a:r>
          </a:p>
          <a:p>
            <a:r>
              <a:rPr lang="en-GB" dirty="0" smtClean="0"/>
              <a:t>Emphasis on the </a:t>
            </a:r>
            <a:r>
              <a:rPr lang="en-GB" dirty="0" smtClean="0">
                <a:solidFill>
                  <a:schemeClr val="accent1"/>
                </a:solidFill>
              </a:rPr>
              <a:t>“market value” </a:t>
            </a:r>
            <a:r>
              <a:rPr lang="en-GB" dirty="0" smtClean="0"/>
              <a:t>of the exchange items not the underlying social relations between 2 exchange parties</a:t>
            </a:r>
          </a:p>
          <a:p>
            <a:r>
              <a:rPr lang="en-GB" dirty="0" smtClean="0"/>
              <a:t>Market exchange might imply a specific location (market place) in which transactions take place: the </a:t>
            </a:r>
            <a:r>
              <a:rPr lang="en-GB" i="1" dirty="0" err="1" smtClean="0">
                <a:solidFill>
                  <a:srgbClr val="FFC000"/>
                </a:solidFill>
              </a:rPr>
              <a:t>karum</a:t>
            </a:r>
            <a:endParaRPr lang="en-GB" i="1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In the house of the merchant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Characterising Old Assyrian Trade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8003232" cy="4822161"/>
          </a:xfrm>
        </p:spPr>
        <p:txBody>
          <a:bodyPr>
            <a:normAutofit/>
          </a:bodyPr>
          <a:lstStyle/>
          <a:p>
            <a:r>
              <a:rPr lang="en-GB" dirty="0" smtClean="0"/>
              <a:t>Does mercantile exchange rely on some form of monetary system?</a:t>
            </a:r>
          </a:p>
          <a:p>
            <a:pPr lvl="1"/>
            <a:r>
              <a:rPr lang="en-GB" dirty="0" smtClean="0"/>
              <a:t>Standard weight systems in use throughout the Near East during this period </a:t>
            </a:r>
          </a:p>
          <a:p>
            <a:pPr lvl="1"/>
            <a:r>
              <a:rPr lang="en-GB" dirty="0" smtClean="0"/>
              <a:t>Silver possibly served as an exchange standard during the second millennium BC</a:t>
            </a:r>
          </a:p>
          <a:p>
            <a:r>
              <a:rPr lang="en-GB" dirty="0" smtClean="0"/>
              <a:t>Metals lie at heart of Assyrian trading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12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Kültepe</a:t>
            </a:r>
            <a:r>
              <a:rPr lang="en-GB" dirty="0" smtClean="0"/>
              <a:t>: interesting archaeological &amp; textual data for development of sophisticated trade networks in Mesopotamia in 2</a:t>
            </a:r>
            <a:r>
              <a:rPr lang="en-GB" baseline="30000" dirty="0" smtClean="0"/>
              <a:t>nd</a:t>
            </a:r>
            <a:r>
              <a:rPr lang="en-GB" dirty="0" smtClean="0"/>
              <a:t> millennium</a:t>
            </a:r>
          </a:p>
          <a:p>
            <a:r>
              <a:rPr lang="en-GB" dirty="0" smtClean="0"/>
              <a:t>Establishment of colonies: </a:t>
            </a:r>
          </a:p>
          <a:p>
            <a:pPr lvl="1"/>
            <a:r>
              <a:rPr lang="en-GB" dirty="0" smtClean="0"/>
              <a:t>Archaeologically invisible</a:t>
            </a:r>
          </a:p>
          <a:p>
            <a:pPr lvl="1"/>
            <a:r>
              <a:rPr lang="en-GB" dirty="0" smtClean="0"/>
              <a:t>Identified through texts</a:t>
            </a:r>
          </a:p>
          <a:p>
            <a:r>
              <a:rPr lang="en-GB" dirty="0" smtClean="0"/>
              <a:t>Texts illustrate organisation of trade &amp; relations with local population</a:t>
            </a:r>
          </a:p>
          <a:p>
            <a:r>
              <a:rPr lang="en-GB" dirty="0" err="1" smtClean="0"/>
              <a:t>Veenhof</a:t>
            </a:r>
            <a:r>
              <a:rPr lang="en-GB" dirty="0" smtClean="0"/>
              <a:t>: market trade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48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417</TotalTime>
  <Words>1343</Words>
  <Application>Microsoft Office PowerPoint</Application>
  <PresentationFormat>On-screen Show (4:3)</PresentationFormat>
  <Paragraphs>180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Arial</vt:lpstr>
      <vt:lpstr>Arial Rounded MT Bold</vt:lpstr>
      <vt:lpstr>Arial Unicode MS</vt:lpstr>
      <vt:lpstr>Comic Sans MS</vt:lpstr>
      <vt:lpstr>Corbel</vt:lpstr>
      <vt:lpstr>Times New Roman</vt:lpstr>
      <vt:lpstr>Wingdings</vt:lpstr>
      <vt:lpstr>Wingdings 2</vt:lpstr>
      <vt:lpstr>Wingdings 3</vt:lpstr>
      <vt:lpstr>Module</vt:lpstr>
      <vt:lpstr>Entanglements</vt:lpstr>
      <vt:lpstr>Old Assyrian Trading Colonies</vt:lpstr>
      <vt:lpstr>Old Assyrian Trading Colonies</vt:lpstr>
      <vt:lpstr>Earliest Evidence for Contacts</vt:lpstr>
      <vt:lpstr>Old Assyrian Trading Colonies</vt:lpstr>
      <vt:lpstr>Old Assyrian Trading Colonies</vt:lpstr>
      <vt:lpstr>Problems</vt:lpstr>
      <vt:lpstr>Kültepe: Archaeological Evidence</vt:lpstr>
      <vt:lpstr>Karum: Level II</vt:lpstr>
      <vt:lpstr>Karum: Level II</vt:lpstr>
      <vt:lpstr>Material World of Colonists</vt:lpstr>
      <vt:lpstr>Material World of Colonists</vt:lpstr>
      <vt:lpstr>Burial Practices </vt:lpstr>
      <vt:lpstr>Gender Relations</vt:lpstr>
      <vt:lpstr>Social Contacts: Identity</vt:lpstr>
      <vt:lpstr>Importance of Texts</vt:lpstr>
      <vt:lpstr>Kültepe Archives &amp; Trade</vt:lpstr>
      <vt:lpstr>Kültepe Archives &amp; Trade</vt:lpstr>
      <vt:lpstr>Trade in Textiles</vt:lpstr>
      <vt:lpstr>Mechanics of Trade</vt:lpstr>
      <vt:lpstr>Nature of Trade?</vt:lpstr>
      <vt:lpstr>Karum: Market Place</vt:lpstr>
      <vt:lpstr>Mahirum in Old Assyrian Texts</vt:lpstr>
      <vt:lpstr>Kültepe: Kanesh Archives</vt:lpstr>
      <vt:lpstr>Kültepe: Kanesh Archives</vt:lpstr>
      <vt:lpstr>Characterising Old Assyrian Trade</vt:lpstr>
      <vt:lpstr>Characterising Old Assyrian Trade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Wolds</dc:title>
  <dc:creator>Louise</dc:creator>
  <cp:lastModifiedBy>Louise Steel</cp:lastModifiedBy>
  <cp:revision>49</cp:revision>
  <dcterms:created xsi:type="dcterms:W3CDTF">2013-02-15T08:41:50Z</dcterms:created>
  <dcterms:modified xsi:type="dcterms:W3CDTF">2019-10-24T13:32:31Z</dcterms:modified>
</cp:coreProperties>
</file>