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634C79-4A42-46C6-9103-5282E5E004D5}" v="27" dt="2026-07-01T13:08:29.6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8499" autoAdjust="0"/>
  </p:normalViewPr>
  <p:slideViewPr>
    <p:cSldViewPr snapToGrid="0" snapToObjects="1">
      <p:cViewPr varScale="1">
        <p:scale>
          <a:sx n="98" d="100"/>
          <a:sy n="98" d="100"/>
        </p:scale>
        <p:origin x="1038" y="72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derico Mossa (2314622)" userId="8995ea9a-9c2f-4731-984c-99d77b01a207" providerId="ADAL" clId="{CD9073C1-27DA-44E5-8C38-CE11E3223D24}"/>
    <pc:docChg chg="undo custSel modSld">
      <pc:chgData name="Federico Mossa (2314622)" userId="8995ea9a-9c2f-4731-984c-99d77b01a207" providerId="ADAL" clId="{CD9073C1-27DA-44E5-8C38-CE11E3223D24}" dt="2026-07-20T08:44:14.929" v="273" actId="20577"/>
      <pc:docMkLst>
        <pc:docMk/>
      </pc:docMkLst>
      <pc:sldChg chg="modNotesTx">
        <pc:chgData name="Federico Mossa (2314622)" userId="8995ea9a-9c2f-4731-984c-99d77b01a207" providerId="ADAL" clId="{CD9073C1-27DA-44E5-8C38-CE11E3223D24}" dt="2026-07-01T12:19:36.030" v="175" actId="20577"/>
        <pc:sldMkLst>
          <pc:docMk/>
          <pc:sldMk cId="0" sldId="256"/>
        </pc:sldMkLst>
      </pc:sldChg>
      <pc:sldChg chg="modNotesTx">
        <pc:chgData name="Federico Mossa (2314622)" userId="8995ea9a-9c2f-4731-984c-99d77b01a207" providerId="ADAL" clId="{CD9073C1-27DA-44E5-8C38-CE11E3223D24}" dt="2026-07-20T08:43:21.929" v="258" actId="20577"/>
        <pc:sldMkLst>
          <pc:docMk/>
          <pc:sldMk cId="0" sldId="257"/>
        </pc:sldMkLst>
      </pc:sldChg>
      <pc:sldChg chg="modSp mod modNotesTx">
        <pc:chgData name="Federico Mossa (2314622)" userId="8995ea9a-9c2f-4731-984c-99d77b01a207" providerId="ADAL" clId="{CD9073C1-27DA-44E5-8C38-CE11E3223D24}" dt="2026-07-20T08:43:25.545" v="259" actId="20577"/>
        <pc:sldMkLst>
          <pc:docMk/>
          <pc:sldMk cId="0" sldId="258"/>
        </pc:sldMkLst>
        <pc:spChg chg="mod">
          <ac:chgData name="Federico Mossa (2314622)" userId="8995ea9a-9c2f-4731-984c-99d77b01a207" providerId="ADAL" clId="{CD9073C1-27DA-44E5-8C38-CE11E3223D24}" dt="2026-07-01T12:22:25.053" v="178" actId="20577"/>
          <ac:spMkLst>
            <pc:docMk/>
            <pc:sldMk cId="0" sldId="258"/>
            <ac:spMk id="12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7-01T10:57:08.358" v="1" actId="20577"/>
          <ac:spMkLst>
            <pc:docMk/>
            <pc:sldMk cId="0" sldId="258"/>
            <ac:spMk id="16" creationId="{00000000-0000-0000-0000-000000000000}"/>
          </ac:spMkLst>
        </pc:spChg>
      </pc:sldChg>
      <pc:sldChg chg="modNotesTx">
        <pc:chgData name="Federico Mossa (2314622)" userId="8995ea9a-9c2f-4731-984c-99d77b01a207" providerId="ADAL" clId="{CD9073C1-27DA-44E5-8C38-CE11E3223D24}" dt="2026-07-20T08:43:32.270" v="260" actId="20577"/>
        <pc:sldMkLst>
          <pc:docMk/>
          <pc:sldMk cId="0" sldId="259"/>
        </pc:sldMkLst>
      </pc:sldChg>
      <pc:sldChg chg="modSp mod modNotesTx">
        <pc:chgData name="Federico Mossa (2314622)" userId="8995ea9a-9c2f-4731-984c-99d77b01a207" providerId="ADAL" clId="{CD9073C1-27DA-44E5-8C38-CE11E3223D24}" dt="2026-07-20T08:43:35.419" v="261" actId="20577"/>
        <pc:sldMkLst>
          <pc:docMk/>
          <pc:sldMk cId="0" sldId="260"/>
        </pc:sldMkLst>
        <pc:spChg chg="mod">
          <ac:chgData name="Federico Mossa (2314622)" userId="8995ea9a-9c2f-4731-984c-99d77b01a207" providerId="ADAL" clId="{CD9073C1-27DA-44E5-8C38-CE11E3223D24}" dt="2026-07-01T11:13:27.050" v="50" actId="107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7-01T11:14:08.014" v="52" actId="108"/>
          <ac:spMkLst>
            <pc:docMk/>
            <pc:sldMk cId="0" sldId="260"/>
            <ac:spMk id="14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7-01T11:13:32.432" v="51" actId="108"/>
          <ac:spMkLst>
            <pc:docMk/>
            <pc:sldMk cId="0" sldId="260"/>
            <ac:spMk id="15" creationId="{00000000-0000-0000-0000-000000000000}"/>
          </ac:spMkLst>
        </pc:spChg>
      </pc:sldChg>
      <pc:sldChg chg="modNotesTx">
        <pc:chgData name="Federico Mossa (2314622)" userId="8995ea9a-9c2f-4731-984c-99d77b01a207" providerId="ADAL" clId="{CD9073C1-27DA-44E5-8C38-CE11E3223D24}" dt="2026-07-20T08:43:40.730" v="262" actId="20577"/>
        <pc:sldMkLst>
          <pc:docMk/>
          <pc:sldMk cId="0" sldId="261"/>
        </pc:sldMkLst>
      </pc:sldChg>
      <pc:sldChg chg="modNotesTx">
        <pc:chgData name="Federico Mossa (2314622)" userId="8995ea9a-9c2f-4731-984c-99d77b01a207" providerId="ADAL" clId="{CD9073C1-27DA-44E5-8C38-CE11E3223D24}" dt="2026-07-20T08:43:43.758" v="263" actId="20577"/>
        <pc:sldMkLst>
          <pc:docMk/>
          <pc:sldMk cId="0" sldId="262"/>
        </pc:sldMkLst>
      </pc:sldChg>
      <pc:sldChg chg="modNotesTx">
        <pc:chgData name="Federico Mossa (2314622)" userId="8995ea9a-9c2f-4731-984c-99d77b01a207" providerId="ADAL" clId="{CD9073C1-27DA-44E5-8C38-CE11E3223D24}" dt="2026-07-20T08:43:46.304" v="264" actId="20577"/>
        <pc:sldMkLst>
          <pc:docMk/>
          <pc:sldMk cId="0" sldId="263"/>
        </pc:sldMkLst>
      </pc:sldChg>
      <pc:sldChg chg="modNotesTx">
        <pc:chgData name="Federico Mossa (2314622)" userId="8995ea9a-9c2f-4731-984c-99d77b01a207" providerId="ADAL" clId="{CD9073C1-27DA-44E5-8C38-CE11E3223D24}" dt="2026-07-20T08:43:50.088" v="265" actId="20577"/>
        <pc:sldMkLst>
          <pc:docMk/>
          <pc:sldMk cId="0" sldId="264"/>
        </pc:sldMkLst>
      </pc:sldChg>
      <pc:sldChg chg="modSp mod modNotesTx">
        <pc:chgData name="Federico Mossa (2314622)" userId="8995ea9a-9c2f-4731-984c-99d77b01a207" providerId="ADAL" clId="{CD9073C1-27DA-44E5-8C38-CE11E3223D24}" dt="2026-07-20T08:43:53.110" v="266" actId="20577"/>
        <pc:sldMkLst>
          <pc:docMk/>
          <pc:sldMk cId="0" sldId="265"/>
        </pc:sldMkLst>
        <pc:picChg chg="mod">
          <ac:chgData name="Federico Mossa (2314622)" userId="8995ea9a-9c2f-4731-984c-99d77b01a207" providerId="ADAL" clId="{CD9073C1-27DA-44E5-8C38-CE11E3223D24}" dt="2026-07-01T12:52:06.222" v="232" actId="1076"/>
          <ac:picMkLst>
            <pc:docMk/>
            <pc:sldMk cId="0" sldId="265"/>
            <ac:picMk id="5" creationId="{00000000-0000-0000-0000-000000000000}"/>
          </ac:picMkLst>
        </pc:picChg>
      </pc:sldChg>
      <pc:sldChg chg="addSp delSp modSp mod modAnim modNotesTx">
        <pc:chgData name="Federico Mossa (2314622)" userId="8995ea9a-9c2f-4731-984c-99d77b01a207" providerId="ADAL" clId="{CD9073C1-27DA-44E5-8C38-CE11E3223D24}" dt="2026-07-20T08:43:57.330" v="267" actId="20577"/>
        <pc:sldMkLst>
          <pc:docMk/>
          <pc:sldMk cId="0" sldId="266"/>
        </pc:sldMkLst>
        <pc:picChg chg="add mod">
          <ac:chgData name="Federico Mossa (2314622)" userId="8995ea9a-9c2f-4731-984c-99d77b01a207" providerId="ADAL" clId="{CD9073C1-27DA-44E5-8C38-CE11E3223D24}" dt="2026-07-01T13:10:03.015" v="257" actId="14100"/>
          <ac:picMkLst>
            <pc:docMk/>
            <pc:sldMk cId="0" sldId="266"/>
            <ac:picMk id="19" creationId="{360BE788-12A0-B990-274A-BAEC86EC1974}"/>
          </ac:picMkLst>
        </pc:picChg>
      </pc:sldChg>
      <pc:sldChg chg="modNotesTx">
        <pc:chgData name="Federico Mossa (2314622)" userId="8995ea9a-9c2f-4731-984c-99d77b01a207" providerId="ADAL" clId="{CD9073C1-27DA-44E5-8C38-CE11E3223D24}" dt="2026-07-20T08:44:02.864" v="269" actId="20577"/>
        <pc:sldMkLst>
          <pc:docMk/>
          <pc:sldMk cId="0" sldId="267"/>
        </pc:sldMkLst>
      </pc:sldChg>
      <pc:sldChg chg="modNotesTx">
        <pc:chgData name="Federico Mossa (2314622)" userId="8995ea9a-9c2f-4731-984c-99d77b01a207" providerId="ADAL" clId="{CD9073C1-27DA-44E5-8C38-CE11E3223D24}" dt="2026-07-20T08:44:05.583" v="270" actId="20577"/>
        <pc:sldMkLst>
          <pc:docMk/>
          <pc:sldMk cId="0" sldId="268"/>
        </pc:sldMkLst>
      </pc:sldChg>
      <pc:sldChg chg="modNotesTx">
        <pc:chgData name="Federico Mossa (2314622)" userId="8995ea9a-9c2f-4731-984c-99d77b01a207" providerId="ADAL" clId="{CD9073C1-27DA-44E5-8C38-CE11E3223D24}" dt="2026-07-20T08:44:09.975" v="271" actId="20577"/>
        <pc:sldMkLst>
          <pc:docMk/>
          <pc:sldMk cId="0" sldId="269"/>
        </pc:sldMkLst>
      </pc:sldChg>
      <pc:sldChg chg="addSp delSp modSp mod modNotesTx">
        <pc:chgData name="Federico Mossa (2314622)" userId="8995ea9a-9c2f-4731-984c-99d77b01a207" providerId="ADAL" clId="{CD9073C1-27DA-44E5-8C38-CE11E3223D24}" dt="2026-07-20T08:44:12.009" v="272" actId="20577"/>
        <pc:sldMkLst>
          <pc:docMk/>
          <pc:sldMk cId="0" sldId="270"/>
        </pc:sldMkLst>
        <pc:spChg chg="mod">
          <ac:chgData name="Federico Mossa (2314622)" userId="8995ea9a-9c2f-4731-984c-99d77b01a207" providerId="ADAL" clId="{CD9073C1-27DA-44E5-8C38-CE11E3223D24}" dt="2026-07-01T11:01:33.375" v="11" actId="20577"/>
          <ac:spMkLst>
            <pc:docMk/>
            <pc:sldMk cId="0" sldId="270"/>
            <ac:spMk id="4" creationId="{00000000-0000-0000-0000-000000000000}"/>
          </ac:spMkLst>
        </pc:spChg>
        <pc:spChg chg="add del mod">
          <ac:chgData name="Federico Mossa (2314622)" userId="8995ea9a-9c2f-4731-984c-99d77b01a207" providerId="ADAL" clId="{CD9073C1-27DA-44E5-8C38-CE11E3223D24}" dt="2026-07-01T11:01:46.127" v="12"/>
          <ac:spMkLst>
            <pc:docMk/>
            <pc:sldMk cId="0" sldId="270"/>
            <ac:spMk id="6" creationId="{00000000-0000-0000-0000-000000000000}"/>
          </ac:spMkLst>
        </pc:spChg>
        <pc:spChg chg="add del mod">
          <ac:chgData name="Federico Mossa (2314622)" userId="8995ea9a-9c2f-4731-984c-99d77b01a207" providerId="ADAL" clId="{CD9073C1-27DA-44E5-8C38-CE11E3223D24}" dt="2026-07-01T11:01:55.363" v="13"/>
          <ac:spMkLst>
            <pc:docMk/>
            <pc:sldMk cId="0" sldId="270"/>
            <ac:spMk id="8" creationId="{00000000-0000-0000-0000-000000000000}"/>
          </ac:spMkLst>
        </pc:spChg>
        <pc:spChg chg="add del mod">
          <ac:chgData name="Federico Mossa (2314622)" userId="8995ea9a-9c2f-4731-984c-99d77b01a207" providerId="ADAL" clId="{CD9073C1-27DA-44E5-8C38-CE11E3223D24}" dt="2026-07-01T11:02:04.603" v="14"/>
          <ac:spMkLst>
            <pc:docMk/>
            <pc:sldMk cId="0" sldId="270"/>
            <ac:spMk id="10" creationId="{00000000-0000-0000-0000-000000000000}"/>
          </ac:spMkLst>
        </pc:spChg>
        <pc:spChg chg="add del mod">
          <ac:chgData name="Federico Mossa (2314622)" userId="8995ea9a-9c2f-4731-984c-99d77b01a207" providerId="ADAL" clId="{CD9073C1-27DA-44E5-8C38-CE11E3223D24}" dt="2026-07-01T11:02:17.337" v="15"/>
          <ac:spMkLst>
            <pc:docMk/>
            <pc:sldMk cId="0" sldId="270"/>
            <ac:spMk id="12" creationId="{00000000-0000-0000-0000-000000000000}"/>
          </ac:spMkLst>
        </pc:spChg>
      </pc:sldChg>
      <pc:sldChg chg="modNotesTx">
        <pc:chgData name="Federico Mossa (2314622)" userId="8995ea9a-9c2f-4731-984c-99d77b01a207" providerId="ADAL" clId="{CD9073C1-27DA-44E5-8C38-CE11E3223D24}" dt="2026-07-20T08:44:14.929" v="273" actId="20577"/>
        <pc:sldMkLst>
          <pc:docMk/>
          <pc:sldMk cId="0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6813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1.png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753/MIS0742-1222240302" TargetMode="External"/><Relationship Id="rId7" Type="http://schemas.openxmlformats.org/officeDocument/2006/relationships/hyperlink" Target="https://sigir-ecom.github.io/eCom24Paper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ons.gov.uk/businessindustryandtrade/retailindustry" TargetMode="External"/><Relationship Id="rId5" Type="http://schemas.openxmlformats.org/officeDocument/2006/relationships/hyperlink" Target="https://link.springer.com/book/10.1007/978-3-642-48318-9" TargetMode="External"/><Relationship Id="rId4" Type="http://schemas.openxmlformats.org/officeDocument/2006/relationships/hyperlink" Target="https://doi.org/10.1016/j.im.2024.104011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321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961120" y="-2011680"/>
            <a:ext cx="5486400" cy="5486400"/>
          </a:xfrm>
          <a:prstGeom prst="ellipse">
            <a:avLst/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241280" y="-914400"/>
            <a:ext cx="2926080" cy="2926080"/>
          </a:xfrm>
          <a:prstGeom prst="ellipse">
            <a:avLst/>
          </a:prstGeom>
          <a:solidFill>
            <a:srgbClr val="D97706">
              <a:alpha val="12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40080" y="640080"/>
            <a:ext cx="640080" cy="64008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501" y="806501"/>
            <a:ext cx="307238" cy="30723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2286000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MDSS</a:t>
            </a:r>
            <a:endParaRPr lang="en-US" sz="5400" dirty="0"/>
          </a:p>
        </p:txBody>
      </p:sp>
      <p:sp>
        <p:nvSpPr>
          <p:cNvPr id="7" name="Text 4"/>
          <p:cNvSpPr/>
          <p:nvPr/>
        </p:nvSpPr>
        <p:spPr>
          <a:xfrm>
            <a:off x="566928" y="320040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Merchandising Decision Support System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566928" y="374904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 Presentation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566928" y="4846320"/>
            <a:ext cx="3200400" cy="0"/>
          </a:xfrm>
          <a:prstGeom prst="line">
            <a:avLst/>
          </a:prstGeom>
          <a:noFill/>
          <a:ln w="12700">
            <a:solidFill>
              <a:srgbClr val="2E4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66928" y="502920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Federico Mossa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566928" y="539496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(Hons) Applied Computing  |  UWTSD Canary Wharf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566928" y="576072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Thursday 2 July 2026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48640" y="1325880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31520" y="1444752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508760" y="1435608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Rationale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508760" y="1801368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MDSS is and why I chose this project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6278728" y="1325880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61608" y="1444752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7238848" y="1435608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238848" y="1801368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project sets out to achieve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548640" y="2404872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31520" y="2523744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1508760" y="2514600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1508760" y="2880360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underpinning the design decisions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6278728" y="2404872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61608" y="2523744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7238848" y="2514600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238848" y="2880360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approach, tech stack, scoring model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48640" y="3483864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731520" y="3602736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600" dirty="0"/>
          </a:p>
        </p:txBody>
      </p:sp>
      <p:sp>
        <p:nvSpPr>
          <p:cNvPr id="21" name="Text 19"/>
          <p:cNvSpPr/>
          <p:nvPr/>
        </p:nvSpPr>
        <p:spPr>
          <a:xfrm>
            <a:off x="1508760" y="3593592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1508760" y="3959352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Gantt chart and progress to date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6278728" y="3483864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461608" y="3602736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600" dirty="0"/>
          </a:p>
        </p:txBody>
      </p:sp>
      <p:sp>
        <p:nvSpPr>
          <p:cNvPr id="25" name="Text 23"/>
          <p:cNvSpPr/>
          <p:nvPr/>
        </p:nvSpPr>
        <p:spPr>
          <a:xfrm>
            <a:off x="7238848" y="3593592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&amp; Findings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238848" y="3959352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walkthrough and evaluation results so far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548640" y="4562856"/>
            <a:ext cx="5547208" cy="914400"/>
          </a:xfrm>
          <a:prstGeom prst="roundRect">
            <a:avLst>
              <a:gd name="adj" fmla="val 8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31520" y="4681728"/>
            <a:ext cx="731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600" dirty="0"/>
          </a:p>
        </p:txBody>
      </p:sp>
      <p:sp>
        <p:nvSpPr>
          <p:cNvPr id="29" name="Text 27"/>
          <p:cNvSpPr/>
          <p:nvPr/>
        </p:nvSpPr>
        <p:spPr>
          <a:xfrm>
            <a:off x="1508760" y="4672584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Next Steps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1508760" y="5038344"/>
            <a:ext cx="440420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Hardening the scoring engine before final submission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project is, and why it matters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1321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783080"/>
            <a:ext cx="502920" cy="502920"/>
          </a:xfrm>
          <a:prstGeom prst="ellipse">
            <a:avLst/>
          </a:prstGeom>
          <a:solidFill>
            <a:srgbClr val="2E40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439" y="1913839"/>
            <a:ext cx="241402" cy="24140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08760" y="1828800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68680" y="2468880"/>
            <a:ext cx="47548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Ecommerce merchandisers must cross-reference Business Intelligence (BI) stock data and Google Analytics 4 (GA4) behavioural data manually every week to decide which products to promote, restock, or markdown.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868680" y="3703320"/>
            <a:ext cx="47548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process is slow, inconsistent between team members, and leaves no documented rationale for the decisions made.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868680" y="4663440"/>
            <a:ext cx="4754880" cy="0"/>
          </a:xfrm>
          <a:prstGeom prst="line">
            <a:avLst/>
          </a:prstGeom>
          <a:noFill/>
          <a:ln w="12700">
            <a:solidFill>
              <a:srgbClr val="2E40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868680" y="480060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Motivation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868680" y="5138928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years at Childrensalon, manually cross-referencing this exact kind of BI and GA4 data every week, the experience that inspired this project.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6263640" y="1463040"/>
            <a:ext cx="5394960" cy="4480560"/>
          </a:xfrm>
          <a:prstGeom prst="roundRect">
            <a:avLst>
              <a:gd name="adj" fmla="val 1633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583680" y="1783080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4439" y="1913839"/>
            <a:ext cx="241402" cy="241402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7223760" y="1828800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Solution - MDSS</a:t>
            </a:r>
            <a:endParaRPr lang="en-US" sz="1700" dirty="0"/>
          </a:p>
        </p:txBody>
      </p:sp>
      <p:sp>
        <p:nvSpPr>
          <p:cNvPr id="17" name="Text 13"/>
          <p:cNvSpPr/>
          <p:nvPr/>
        </p:nvSpPr>
        <p:spPr>
          <a:xfrm>
            <a:off x="6583680" y="2468880"/>
            <a:ext cx="4754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web-based decision support system that combines BI and GA4 data into one ranked, explainable view, surfacing exactly which products need action and why.</a:t>
            </a:r>
            <a:endParaRPr lang="en-US" sz="1250" dirty="0"/>
          </a:p>
        </p:txBody>
      </p:sp>
      <p:sp>
        <p:nvSpPr>
          <p:cNvPr id="18" name="Shape 14"/>
          <p:cNvSpPr/>
          <p:nvPr/>
        </p:nvSpPr>
        <p:spPr>
          <a:xfrm>
            <a:off x="6583680" y="3657600"/>
            <a:ext cx="128016" cy="128016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6830568" y="3547872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Weighted, adjustable ranking model</a:t>
            </a:r>
            <a:endParaRPr lang="en-US" sz="1200" dirty="0"/>
          </a:p>
        </p:txBody>
      </p:sp>
      <p:sp>
        <p:nvSpPr>
          <p:cNvPr id="20" name="Shape 16"/>
          <p:cNvSpPr/>
          <p:nvPr/>
        </p:nvSpPr>
        <p:spPr>
          <a:xfrm>
            <a:off x="6583680" y="4069080"/>
            <a:ext cx="128016" cy="128016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6830568" y="3959352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Rule-based insight generation</a:t>
            </a:r>
            <a:endParaRPr lang="en-US" sz="1200" dirty="0"/>
          </a:p>
        </p:txBody>
      </p:sp>
      <p:sp>
        <p:nvSpPr>
          <p:cNvPr id="22" name="Shape 18"/>
          <p:cNvSpPr/>
          <p:nvPr/>
        </p:nvSpPr>
        <p:spPr>
          <a:xfrm>
            <a:off x="6583680" y="4480560"/>
            <a:ext cx="128016" cy="128016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6830568" y="4370832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 comparison for strategy testing</a:t>
            </a:r>
            <a:endParaRPr lang="en-US" sz="1200" dirty="0"/>
          </a:p>
        </p:txBody>
      </p:sp>
      <p:sp>
        <p:nvSpPr>
          <p:cNvPr id="24" name="Shape 20"/>
          <p:cNvSpPr/>
          <p:nvPr/>
        </p:nvSpPr>
        <p:spPr>
          <a:xfrm>
            <a:off x="6583680" y="4892040"/>
            <a:ext cx="128016" cy="128016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6830568" y="4782312"/>
            <a:ext cx="44805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evaluation suite (25 tests)</a:t>
            </a:r>
            <a:endParaRPr lang="en-US" sz="1200" dirty="0"/>
          </a:p>
        </p:txBody>
      </p:sp>
      <p:sp>
        <p:nvSpPr>
          <p:cNvPr id="26" name="Text 22"/>
          <p:cNvSpPr/>
          <p:nvPr/>
        </p:nvSpPr>
        <p:spPr>
          <a:xfrm>
            <a:off x="6583680" y="5257800"/>
            <a:ext cx="4754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Career relevance:</a:t>
            </a:r>
            <a:endParaRPr lang="en-US" sz="1150" dirty="0"/>
          </a:p>
        </p:txBody>
      </p:sp>
      <p:sp>
        <p:nvSpPr>
          <p:cNvPr id="27" name="Text 23"/>
          <p:cNvSpPr/>
          <p:nvPr/>
        </p:nvSpPr>
        <p:spPr>
          <a:xfrm>
            <a:off x="6583680" y="553212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targets Digital Analyst and Ecommerce Trading roles requiring GA4, BI, and Python skills.</a:t>
            </a:r>
            <a:endParaRPr lang="en-US" sz="1100" dirty="0"/>
          </a:p>
        </p:txBody>
      </p:sp>
      <p:sp>
        <p:nvSpPr>
          <p:cNvPr id="29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&amp; Objectives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48640" y="1188720"/>
            <a:ext cx="11091672" cy="1051560"/>
          </a:xfrm>
          <a:prstGeom prst="roundRect">
            <a:avLst>
              <a:gd name="adj" fmla="val 6957"/>
            </a:avLst>
          </a:prstGeom>
          <a:solidFill>
            <a:srgbClr val="1321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77240" y="1417320"/>
            <a:ext cx="566928" cy="5669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641" y="1564721"/>
            <a:ext cx="272125" cy="27212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554480" y="132588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1554480" y="1591056"/>
            <a:ext cx="9784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evaluate a decision support system that ranks ecommerce products by combining BI and GA4 signals, reducing the time and inconsistency in weekly merchandising decisions.</a:t>
            </a:r>
            <a:endParaRPr lang="en-US" sz="1350" dirty="0"/>
          </a:p>
        </p:txBody>
      </p:sp>
      <p:sp>
        <p:nvSpPr>
          <p:cNvPr id="8" name="Shape 5"/>
          <p:cNvSpPr/>
          <p:nvPr/>
        </p:nvSpPr>
        <p:spPr>
          <a:xfrm>
            <a:off x="548640" y="251460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77240" y="274320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777240" y="2743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777240" y="331927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literature on DSS design, MCDA ranking models, and ecommerce analytics to ground the system in established theory.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4306824" y="251460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4535424" y="274320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4535424" y="2743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5" name="Text 12"/>
          <p:cNvSpPr/>
          <p:nvPr/>
        </p:nvSpPr>
        <p:spPr>
          <a:xfrm>
            <a:off x="4535424" y="331927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weighted, explainable scoring model combining conversion rate, stock, popularity, and price signals.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8065008" y="251460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8293608" y="274320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8293608" y="27432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16"/>
          <p:cNvSpPr/>
          <p:nvPr/>
        </p:nvSpPr>
        <p:spPr>
          <a:xfrm>
            <a:off x="8293608" y="331927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working Flask/Python/SQLite prototype with rule-based insight generation and scenario comparison.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548640" y="438912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777240" y="461772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77240" y="4617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23" name="Text 20"/>
          <p:cNvSpPr/>
          <p:nvPr/>
        </p:nvSpPr>
        <p:spPr>
          <a:xfrm>
            <a:off x="777240" y="519379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formal evaluation suite testing KPI accuracy, ranking sensitivity, and system robustness.</a:t>
            </a:r>
            <a:endParaRPr lang="en-US" sz="1050" dirty="0"/>
          </a:p>
        </p:txBody>
      </p:sp>
      <p:sp>
        <p:nvSpPr>
          <p:cNvPr id="24" name="Shape 21"/>
          <p:cNvSpPr/>
          <p:nvPr/>
        </p:nvSpPr>
        <p:spPr>
          <a:xfrm>
            <a:off x="4306824" y="438912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4535424" y="461772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535424" y="4617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27" name="Text 24"/>
          <p:cNvSpPr/>
          <p:nvPr/>
        </p:nvSpPr>
        <p:spPr>
          <a:xfrm>
            <a:off x="4535424" y="519379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the system against the success criteria defined in the project proposal.</a:t>
            </a:r>
            <a:endParaRPr lang="en-US" sz="1050" dirty="0"/>
          </a:p>
        </p:txBody>
      </p:sp>
      <p:sp>
        <p:nvSpPr>
          <p:cNvPr id="28" name="Shape 25"/>
          <p:cNvSpPr/>
          <p:nvPr/>
        </p:nvSpPr>
        <p:spPr>
          <a:xfrm>
            <a:off x="8065008" y="4389120"/>
            <a:ext cx="3575304" cy="1691640"/>
          </a:xfrm>
          <a:prstGeom prst="roundRect">
            <a:avLst>
              <a:gd name="adj" fmla="val 4324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8293608" y="461772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8293608" y="4617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800" dirty="0"/>
          </a:p>
        </p:txBody>
      </p:sp>
      <p:sp>
        <p:nvSpPr>
          <p:cNvPr id="31" name="Text 28"/>
          <p:cNvSpPr/>
          <p:nvPr/>
        </p:nvSpPr>
        <p:spPr>
          <a:xfrm>
            <a:off x="8293608" y="5193792"/>
            <a:ext cx="311810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limitations and a roadmap for production readiness.</a:t>
            </a:r>
            <a:endParaRPr lang="en-US" sz="1050" dirty="0"/>
          </a:p>
        </p:txBody>
      </p:sp>
      <p:sp>
        <p:nvSpPr>
          <p:cNvPr id="33" name="Text 3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underpinning the system design  ·  1 of 2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11091672" cy="1417320"/>
          </a:xfrm>
          <a:prstGeom prst="roundRect">
            <a:avLst>
              <a:gd name="adj" fmla="val 5161"/>
            </a:avLst>
          </a:prstGeom>
          <a:solidFill>
            <a:srgbClr val="EAF1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581912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999" y="1712671"/>
            <a:ext cx="241402" cy="24140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08760" y="1527048"/>
            <a:ext cx="987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Peffers et al. - Design Science Research Methodology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1508760" y="1892808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Finding: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the iterative build-evaluate-refine framework used to structure this project: design science treats the artefact itself as the research contribution.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1508760" y="233172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Applied: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to justify the prototype-driven approach over a purely theoretical study.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548640" y="3017520"/>
            <a:ext cx="11091672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77240" y="3182112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999" y="3312871"/>
            <a:ext cx="241402" cy="241402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508760" y="3127248"/>
            <a:ext cx="987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Hjelle et al. - Limitations of Static Dashboards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1508760" y="3493008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Finding: </a:t>
            </a:r>
            <a:r>
              <a:rPr lang="en-GB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Demonstrated experimentally that dashboards reduce perceived task complexity and improve decision quality, but only when information is well-structured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</a:p>
        </p:txBody>
      </p:sp>
      <p:sp>
        <p:nvSpPr>
          <p:cNvPr id="15" name="Text 11"/>
          <p:cNvSpPr/>
          <p:nvPr/>
        </p:nvSpPr>
        <p:spPr>
          <a:xfrm>
            <a:off x="1508760" y="393192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Applied: </a:t>
            </a:r>
            <a:r>
              <a:rPr lang="en-GB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the gap MDSS addresses: presenting ranked, actionable output rather than raw data tables.</a:t>
            </a:r>
            <a:endParaRPr lang="en-US" sz="1100" dirty="0">
              <a:solidFill>
                <a:srgbClr val="475569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548640" y="4617720"/>
            <a:ext cx="11091672" cy="1417320"/>
          </a:xfrm>
          <a:prstGeom prst="roundRect">
            <a:avLst>
              <a:gd name="adj" fmla="val 5161"/>
            </a:avLst>
          </a:prstGeom>
          <a:solidFill>
            <a:srgbClr val="EAF1FB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777240" y="4782312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999" y="4913071"/>
            <a:ext cx="241402" cy="241402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508760" y="4727448"/>
            <a:ext cx="987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Hwang &amp; Yoon - Multiple Attribute Decision Making</a:t>
            </a:r>
            <a:endParaRPr lang="en-US" sz="1400" dirty="0"/>
          </a:p>
        </p:txBody>
      </p:sp>
      <p:sp>
        <p:nvSpPr>
          <p:cNvPr id="20" name="Text 15"/>
          <p:cNvSpPr/>
          <p:nvPr/>
        </p:nvSpPr>
        <p:spPr>
          <a:xfrm>
            <a:off x="1508760" y="5093208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Finding: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Establishes Multi-Criteria Decision Analysis (MCDA) as the theoretical basis for weighted scoring models like Simple Additive Weighting (SAW).</a:t>
            </a:r>
            <a:endParaRPr lang="en-US" sz="1100" dirty="0"/>
          </a:p>
        </p:txBody>
      </p:sp>
      <p:sp>
        <p:nvSpPr>
          <p:cNvPr id="21" name="Text 16"/>
          <p:cNvSpPr/>
          <p:nvPr/>
        </p:nvSpPr>
        <p:spPr>
          <a:xfrm>
            <a:off x="1508760" y="553212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Applied: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the ranking formula academically, beyond ad-hoc weighting.</a:t>
            </a:r>
            <a:endParaRPr lang="en-US" sz="1100" dirty="0"/>
          </a:p>
        </p:txBody>
      </p:sp>
      <p:sp>
        <p:nvSpPr>
          <p:cNvPr id="23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9601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comparison: why a rule-based model, not Machine Learning  ·  2 of 2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5394960" cy="3657600"/>
          </a:xfrm>
          <a:prstGeom prst="roundRect">
            <a:avLst>
              <a:gd name="adj" fmla="val 200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691640"/>
            <a:ext cx="4846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/ Learning to Rank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22960" y="2304288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170432" y="2331720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adapt automatically to shifting customer behaviour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822960" y="2926080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✕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1170432" y="2953512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large labelled outcome datasets — not available here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822960" y="354787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✕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170432" y="3575304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Acts as a 'black box' — difficult for a merchandiser to challenge or trust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22960" y="4169664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✕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170432" y="4197096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 critique: weight subjectivity replaced with opaque model logic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263640" y="1463040"/>
            <a:ext cx="5394960" cy="3657600"/>
          </a:xfrm>
          <a:prstGeom prst="roundRect">
            <a:avLst>
              <a:gd name="adj" fmla="val 2000"/>
            </a:avLst>
          </a:prstGeom>
          <a:solidFill>
            <a:srgbClr val="1321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537960" y="1691640"/>
            <a:ext cx="4846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Rule-Based Weighted Scoring  (chosen)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6537960" y="2304288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885432" y="2331720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score traceable to a transparent formula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537960" y="2926080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885432" y="2953512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labelled training data required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537960" y="3547872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885432" y="3575304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Merchandiser can challenge and adjust weights directly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537960" y="4169664"/>
            <a:ext cx="320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885432" y="4197096"/>
            <a:ext cx="4480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 acknowledged: weights set by judgement, not yet validated against outcomes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 ·  Build → Evaluate → Refine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2635758" cy="868680"/>
          </a:xfrm>
          <a:prstGeom prst="roundRect">
            <a:avLst>
              <a:gd name="adj" fmla="val 8421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1508760"/>
            <a:ext cx="236143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685800" y="1874520"/>
            <a:ext cx="236143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web framework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3367278" y="1417320"/>
            <a:ext cx="2635758" cy="868680"/>
          </a:xfrm>
          <a:prstGeom prst="roundRect">
            <a:avLst>
              <a:gd name="adj" fmla="val 8421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504438" y="1508760"/>
            <a:ext cx="236143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pandas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3504438" y="1874520"/>
            <a:ext cx="236143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processing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6185916" y="1417320"/>
            <a:ext cx="2635758" cy="868680"/>
          </a:xfrm>
          <a:prstGeom prst="roundRect">
            <a:avLst>
              <a:gd name="adj" fmla="val 8421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323076" y="1508760"/>
            <a:ext cx="236143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SQLite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323076" y="1874520"/>
            <a:ext cx="236143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9004554" y="1417320"/>
            <a:ext cx="2635758" cy="868680"/>
          </a:xfrm>
          <a:prstGeom prst="roundRect">
            <a:avLst>
              <a:gd name="adj" fmla="val 8421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1714" y="1508760"/>
            <a:ext cx="236143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openpyxl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9141714" y="1874520"/>
            <a:ext cx="236143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 ingestion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548640" y="2514600"/>
            <a:ext cx="11091672" cy="1554480"/>
          </a:xfrm>
          <a:prstGeom prst="roundRect">
            <a:avLst>
              <a:gd name="adj" fmla="val 4706"/>
            </a:avLst>
          </a:prstGeom>
          <a:solidFill>
            <a:srgbClr val="1321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77240" y="2697480"/>
            <a:ext cx="457200" cy="45720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112" y="2816352"/>
            <a:ext cx="219456" cy="219456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1417320" y="26974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Scoring Model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1417320" y="3063240"/>
            <a:ext cx="9875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final_score = (w₁·CVR) + (w₂·Stock) + (w₃·Popularity) + (w₄·Price)</a:t>
            </a:r>
            <a:endParaRPr lang="en-US" sz="1500" dirty="0"/>
          </a:p>
        </p:txBody>
      </p:sp>
      <p:sp>
        <p:nvSpPr>
          <p:cNvPr id="21" name="Text 18"/>
          <p:cNvSpPr/>
          <p:nvPr/>
        </p:nvSpPr>
        <p:spPr>
          <a:xfrm>
            <a:off x="1417320" y="3520440"/>
            <a:ext cx="9692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signal min-max normalised to [0,1]. Weights are adjustable — a merchandiser can shift strategy (e.g. prioritise stock clearance vs conversion) and instantly re-rank all products.</a:t>
            </a:r>
            <a:endParaRPr lang="en-US" sz="1100" dirty="0"/>
          </a:p>
        </p:txBody>
      </p:sp>
      <p:sp>
        <p:nvSpPr>
          <p:cNvPr id="22" name="Shape 19"/>
          <p:cNvSpPr/>
          <p:nvPr/>
        </p:nvSpPr>
        <p:spPr>
          <a:xfrm>
            <a:off x="548640" y="4297680"/>
            <a:ext cx="3575304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777240" y="4526280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9" y="4657039"/>
            <a:ext cx="241402" cy="241402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777240" y="5166360"/>
            <a:ext cx="311810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Export</a:t>
            </a:r>
            <a:endParaRPr lang="en-US" sz="1300" dirty="0"/>
          </a:p>
        </p:txBody>
      </p:sp>
      <p:sp>
        <p:nvSpPr>
          <p:cNvPr id="26" name="Text 22"/>
          <p:cNvSpPr/>
          <p:nvPr/>
        </p:nvSpPr>
        <p:spPr>
          <a:xfrm>
            <a:off x="777240" y="5486400"/>
            <a:ext cx="31181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Stock, revenue, sell-through, margin</a:t>
            </a:r>
            <a:endParaRPr lang="en-US" sz="1050" dirty="0"/>
          </a:p>
        </p:txBody>
      </p:sp>
      <p:sp>
        <p:nvSpPr>
          <p:cNvPr id="28" name="Shape 23"/>
          <p:cNvSpPr/>
          <p:nvPr/>
        </p:nvSpPr>
        <p:spPr>
          <a:xfrm>
            <a:off x="4306824" y="4297680"/>
            <a:ext cx="3575304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4"/>
          <p:cNvSpPr/>
          <p:nvPr/>
        </p:nvSpPr>
        <p:spPr>
          <a:xfrm>
            <a:off x="4535424" y="4526280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0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183" y="4657039"/>
            <a:ext cx="241402" cy="241402"/>
          </a:xfrm>
          <a:prstGeom prst="rect">
            <a:avLst/>
          </a:prstGeom>
        </p:spPr>
      </p:pic>
      <p:sp>
        <p:nvSpPr>
          <p:cNvPr id="31" name="Text 25"/>
          <p:cNvSpPr/>
          <p:nvPr/>
        </p:nvSpPr>
        <p:spPr>
          <a:xfrm>
            <a:off x="4535424" y="5166360"/>
            <a:ext cx="311810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GA4 Export</a:t>
            </a:r>
            <a:endParaRPr lang="en-US" sz="1300" dirty="0"/>
          </a:p>
        </p:txBody>
      </p:sp>
      <p:sp>
        <p:nvSpPr>
          <p:cNvPr id="32" name="Text 26"/>
          <p:cNvSpPr/>
          <p:nvPr/>
        </p:nvSpPr>
        <p:spPr>
          <a:xfrm>
            <a:off x="4535424" y="5486400"/>
            <a:ext cx="31181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Sessions, conversion, behaviour</a:t>
            </a:r>
            <a:endParaRPr lang="en-US" sz="1050" dirty="0"/>
          </a:p>
        </p:txBody>
      </p:sp>
      <p:sp>
        <p:nvSpPr>
          <p:cNvPr id="34" name="Shape 27"/>
          <p:cNvSpPr/>
          <p:nvPr/>
        </p:nvSpPr>
        <p:spPr>
          <a:xfrm>
            <a:off x="8065008" y="4297680"/>
            <a:ext cx="3575304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28"/>
          <p:cNvSpPr/>
          <p:nvPr/>
        </p:nvSpPr>
        <p:spPr>
          <a:xfrm>
            <a:off x="8293608" y="4526280"/>
            <a:ext cx="502920" cy="50292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4367" y="4657039"/>
            <a:ext cx="241402" cy="241402"/>
          </a:xfrm>
          <a:prstGeom prst="rect">
            <a:avLst/>
          </a:prstGeom>
        </p:spPr>
      </p:pic>
      <p:sp>
        <p:nvSpPr>
          <p:cNvPr id="37" name="Text 29"/>
          <p:cNvSpPr/>
          <p:nvPr/>
        </p:nvSpPr>
        <p:spPr>
          <a:xfrm>
            <a:off x="8293608" y="5166360"/>
            <a:ext cx="311810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Merged Dataset</a:t>
            </a:r>
            <a:endParaRPr lang="en-US" sz="1300" dirty="0"/>
          </a:p>
        </p:txBody>
      </p:sp>
      <p:sp>
        <p:nvSpPr>
          <p:cNvPr id="38" name="Text 30"/>
          <p:cNvSpPr/>
          <p:nvPr/>
        </p:nvSpPr>
        <p:spPr>
          <a:xfrm>
            <a:off x="8293608" y="5486400"/>
            <a:ext cx="311810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0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row per product per week</a:t>
            </a:r>
            <a:endParaRPr lang="en-US" sz="1050" dirty="0"/>
          </a:p>
        </p:txBody>
      </p:sp>
      <p:sp>
        <p:nvSpPr>
          <p:cNvPr id="40" name="Text 32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pic>
        <p:nvPicPr>
          <p:cNvPr id="27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3944" y="5074920"/>
            <a:ext cx="274320" cy="274320"/>
          </a:xfrm>
          <a:prstGeom prst="rect">
            <a:avLst/>
          </a:prstGeom>
        </p:spPr>
      </p:pic>
      <p:pic>
        <p:nvPicPr>
          <p:cNvPr id="3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2128" y="5074920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Plan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Eleven-month Gantt chart, October 2025 to August 2026 submission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1207008"/>
            <a:ext cx="10972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FF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</a:t>
            </a:r>
            <a:r>
              <a:rPr lang="en-US" sz="1000" i="1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October - April was spent on problem definition, design thinking, and early prototype iteration; the formal proposal was submitted end of April 2026.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3017520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Oct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3801410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Nov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4585300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536919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15308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Feb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693697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772086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850475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May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9288641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Jun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10072532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Jul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10856422" y="1463040"/>
            <a:ext cx="78389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548640" y="1755648"/>
            <a:ext cx="11091672" cy="0"/>
          </a:xfrm>
          <a:prstGeom prst="line">
            <a:avLst/>
          </a:prstGeom>
          <a:noFill/>
          <a:ln w="1905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017520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801410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4585300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36919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15308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93697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772086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850475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9288641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072532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10856422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11640312" y="1828800"/>
            <a:ext cx="0" cy="3703320"/>
          </a:xfrm>
          <a:prstGeom prst="line">
            <a:avLst/>
          </a:prstGeom>
          <a:noFill/>
          <a:ln w="12700">
            <a:solidFill>
              <a:srgbClr val="F0F2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48640" y="1895460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Concept, Problem Thinking &amp; Early Build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3017520" y="1910273"/>
            <a:ext cx="4703341" cy="207386"/>
          </a:xfrm>
          <a:prstGeom prst="roundRect">
            <a:avLst>
              <a:gd name="adj" fmla="val 17637"/>
            </a:avLst>
          </a:prstGeom>
          <a:solidFill>
            <a:srgbClr val="1E3A5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48640" y="2265792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Iteration (v1- v4)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6153081" y="2280605"/>
            <a:ext cx="2351671" cy="207386"/>
          </a:xfrm>
          <a:prstGeom prst="roundRect">
            <a:avLst>
              <a:gd name="adj" fmla="val 17637"/>
            </a:avLst>
          </a:prstGeom>
          <a:solidFill>
            <a:srgbClr val="2E5C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48640" y="2636124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Formal Proposal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7956028" y="2650937"/>
            <a:ext cx="783890" cy="207386"/>
          </a:xfrm>
          <a:prstGeom prst="roundRect">
            <a:avLst>
              <a:gd name="adj" fmla="val 17637"/>
            </a:avLst>
          </a:prstGeom>
          <a:solidFill>
            <a:srgbClr val="3E7CA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48640" y="3006456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Suite Development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8739918" y="3021269"/>
            <a:ext cx="783890" cy="207386"/>
          </a:xfrm>
          <a:prstGeom prst="roundRect">
            <a:avLst>
              <a:gd name="adj" fmla="val 17637"/>
            </a:avLst>
          </a:prstGeom>
          <a:solidFill>
            <a:srgbClr val="5B9BC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548640" y="3376788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Interim Viva</a:t>
            </a:r>
            <a:endParaRPr lang="en-US" sz="1000" dirty="0"/>
          </a:p>
        </p:txBody>
      </p:sp>
      <p:sp>
        <p:nvSpPr>
          <p:cNvPr id="38" name="Shape 36"/>
          <p:cNvSpPr/>
          <p:nvPr/>
        </p:nvSpPr>
        <p:spPr>
          <a:xfrm>
            <a:off x="10072532" y="3384194"/>
            <a:ext cx="222199" cy="222199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548640" y="3747120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Scoring &amp; Weight Test Expansion</a:t>
            </a:r>
            <a:endParaRPr lang="en-US" sz="1000" dirty="0"/>
          </a:p>
        </p:txBody>
      </p:sp>
      <p:sp>
        <p:nvSpPr>
          <p:cNvPr id="40" name="Shape 38"/>
          <p:cNvSpPr/>
          <p:nvPr/>
        </p:nvSpPr>
        <p:spPr>
          <a:xfrm>
            <a:off x="10307699" y="3761933"/>
            <a:ext cx="783890" cy="207386"/>
          </a:xfrm>
          <a:prstGeom prst="roundRect">
            <a:avLst>
              <a:gd name="adj" fmla="val 17637"/>
            </a:avLst>
          </a:prstGeom>
          <a:solidFill>
            <a:srgbClr val="E08E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548640" y="4117452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Cleanup &amp; Optimisation</a:t>
            </a:r>
            <a:endParaRPr lang="en-US" sz="1000" dirty="0"/>
          </a:p>
        </p:txBody>
      </p:sp>
      <p:sp>
        <p:nvSpPr>
          <p:cNvPr id="42" name="Shape 40"/>
          <p:cNvSpPr/>
          <p:nvPr/>
        </p:nvSpPr>
        <p:spPr>
          <a:xfrm>
            <a:off x="10307699" y="4132265"/>
            <a:ext cx="627112" cy="207386"/>
          </a:xfrm>
          <a:prstGeom prst="roundRect">
            <a:avLst>
              <a:gd name="adj" fmla="val 17637"/>
            </a:avLst>
          </a:prstGeom>
          <a:solidFill>
            <a:srgbClr val="E8A23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548640" y="4487784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Testing &amp; Refinement</a:t>
            </a:r>
            <a:endParaRPr lang="en-US" sz="1000" dirty="0"/>
          </a:p>
        </p:txBody>
      </p:sp>
      <p:sp>
        <p:nvSpPr>
          <p:cNvPr id="44" name="Shape 42"/>
          <p:cNvSpPr/>
          <p:nvPr/>
        </p:nvSpPr>
        <p:spPr>
          <a:xfrm>
            <a:off x="10464477" y="4502597"/>
            <a:ext cx="548723" cy="207386"/>
          </a:xfrm>
          <a:prstGeom prst="roundRect">
            <a:avLst>
              <a:gd name="adj" fmla="val 17637"/>
            </a:avLst>
          </a:prstGeom>
          <a:solidFill>
            <a:srgbClr val="EFB65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548640" y="4858116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Report Writing</a:t>
            </a:r>
            <a:endParaRPr lang="en-US" sz="1000" dirty="0"/>
          </a:p>
        </p:txBody>
      </p:sp>
      <p:sp>
        <p:nvSpPr>
          <p:cNvPr id="46" name="Shape 44"/>
          <p:cNvSpPr/>
          <p:nvPr/>
        </p:nvSpPr>
        <p:spPr>
          <a:xfrm>
            <a:off x="10856422" y="4872929"/>
            <a:ext cx="548723" cy="207386"/>
          </a:xfrm>
          <a:prstGeom prst="roundRect">
            <a:avLst>
              <a:gd name="adj" fmla="val 17637"/>
            </a:avLst>
          </a:prstGeom>
          <a:solidFill>
            <a:srgbClr val="D972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548640" y="5228448"/>
            <a:ext cx="2331720" cy="2370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Submission</a:t>
            </a:r>
            <a:endParaRPr lang="en-US" sz="1000" dirty="0"/>
          </a:p>
        </p:txBody>
      </p:sp>
      <p:sp>
        <p:nvSpPr>
          <p:cNvPr id="48" name="Shape 46"/>
          <p:cNvSpPr/>
          <p:nvPr/>
        </p:nvSpPr>
        <p:spPr>
          <a:xfrm>
            <a:off x="11405145" y="5235854"/>
            <a:ext cx="222199" cy="222199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9" name="Shape 47"/>
          <p:cNvSpPr/>
          <p:nvPr/>
        </p:nvSpPr>
        <p:spPr>
          <a:xfrm>
            <a:off x="3017520" y="5760720"/>
            <a:ext cx="228600" cy="164592"/>
          </a:xfrm>
          <a:prstGeom prst="roundRect">
            <a:avLst/>
          </a:prstGeom>
          <a:solidFill>
            <a:srgbClr val="2E5C8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3310128" y="5705856"/>
            <a:ext cx="1188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phase</a:t>
            </a:r>
            <a:endParaRPr lang="en-US" sz="1000" dirty="0"/>
          </a:p>
        </p:txBody>
      </p:sp>
      <p:sp>
        <p:nvSpPr>
          <p:cNvPr id="51" name="Shape 49"/>
          <p:cNvSpPr/>
          <p:nvPr/>
        </p:nvSpPr>
        <p:spPr>
          <a:xfrm>
            <a:off x="4572000" y="5760720"/>
            <a:ext cx="228600" cy="164592"/>
          </a:xfrm>
          <a:prstGeom prst="roundRect">
            <a:avLst/>
          </a:prstGeom>
          <a:solidFill>
            <a:srgbClr val="E08E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4864608" y="5705856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refinement</a:t>
            </a:r>
            <a:endParaRPr lang="en-US" sz="1000" dirty="0"/>
          </a:p>
        </p:txBody>
      </p:sp>
      <p:sp>
        <p:nvSpPr>
          <p:cNvPr id="53" name="Shape 51"/>
          <p:cNvSpPr/>
          <p:nvPr/>
        </p:nvSpPr>
        <p:spPr>
          <a:xfrm>
            <a:off x="6400800" y="5751576"/>
            <a:ext cx="182880" cy="18288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6693408" y="5705856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Milestone</a:t>
            </a:r>
            <a:endParaRPr lang="en-US" sz="1000" dirty="0"/>
          </a:p>
        </p:txBody>
      </p:sp>
      <p:sp>
        <p:nvSpPr>
          <p:cNvPr id="56" name="Text 5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Prototype Overview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Eight working pages  ·  Screenshots from the live system follow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49808" y="170992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680" y="1828800"/>
            <a:ext cx="219456" cy="21945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31520" y="228600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731520" y="262432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Ranked products, KPIs, trend charts</a:t>
            </a:r>
            <a:endParaRPr lang="en-US" sz="950" dirty="0"/>
          </a:p>
        </p:txBody>
      </p:sp>
      <p:sp>
        <p:nvSpPr>
          <p:cNvPr id="9" name="Shape 6"/>
          <p:cNvSpPr/>
          <p:nvPr/>
        </p:nvSpPr>
        <p:spPr>
          <a:xfrm>
            <a:off x="3390138" y="150876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591306" y="170992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0178" y="1828800"/>
            <a:ext cx="219456" cy="21945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573018" y="228600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Trading Report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3573018" y="262432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vs forecast by category</a:t>
            </a:r>
            <a:endParaRPr lang="en-US" sz="950" dirty="0"/>
          </a:p>
        </p:txBody>
      </p:sp>
      <p:sp>
        <p:nvSpPr>
          <p:cNvPr id="14" name="Shape 10"/>
          <p:cNvSpPr/>
          <p:nvPr/>
        </p:nvSpPr>
        <p:spPr>
          <a:xfrm>
            <a:off x="6231636" y="150876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6432804" y="170992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1676" y="1828800"/>
            <a:ext cx="219456" cy="21945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414516" y="228600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Stock &amp; Opportunity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6414516" y="262432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Sell-through, markdown signals</a:t>
            </a:r>
            <a:endParaRPr lang="en-US" sz="950" dirty="0"/>
          </a:p>
        </p:txBody>
      </p:sp>
      <p:sp>
        <p:nvSpPr>
          <p:cNvPr id="19" name="Shape 14"/>
          <p:cNvSpPr/>
          <p:nvPr/>
        </p:nvSpPr>
        <p:spPr>
          <a:xfrm>
            <a:off x="9073134" y="150876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9274302" y="170992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3174" y="1828800"/>
            <a:ext cx="219456" cy="219456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9256014" y="228600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 Performance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9256014" y="262432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ranked list, aged stock alerts</a:t>
            </a:r>
            <a:endParaRPr lang="en-US" sz="950" dirty="0"/>
          </a:p>
        </p:txBody>
      </p:sp>
      <p:sp>
        <p:nvSpPr>
          <p:cNvPr id="24" name="Shape 18"/>
          <p:cNvSpPr/>
          <p:nvPr/>
        </p:nvSpPr>
        <p:spPr>
          <a:xfrm>
            <a:off x="548640" y="365760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19"/>
          <p:cNvSpPr/>
          <p:nvPr/>
        </p:nvSpPr>
        <p:spPr>
          <a:xfrm>
            <a:off x="749808" y="385876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680" y="3977640"/>
            <a:ext cx="219456" cy="219456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731520" y="443484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Demand &amp; Search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731520" y="477316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Site search gaps, device behaviour</a:t>
            </a:r>
            <a:endParaRPr lang="en-US" sz="950" dirty="0"/>
          </a:p>
        </p:txBody>
      </p:sp>
      <p:sp>
        <p:nvSpPr>
          <p:cNvPr id="29" name="Shape 22"/>
          <p:cNvSpPr/>
          <p:nvPr/>
        </p:nvSpPr>
        <p:spPr>
          <a:xfrm>
            <a:off x="3390138" y="365760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3591306" y="385876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10178" y="3977640"/>
            <a:ext cx="219456" cy="219456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3573018" y="443484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Regional Opportunity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3573018" y="477316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split by region</a:t>
            </a:r>
            <a:endParaRPr lang="en-US" sz="950" dirty="0"/>
          </a:p>
        </p:txBody>
      </p:sp>
      <p:sp>
        <p:nvSpPr>
          <p:cNvPr id="34" name="Shape 26"/>
          <p:cNvSpPr/>
          <p:nvPr/>
        </p:nvSpPr>
        <p:spPr>
          <a:xfrm>
            <a:off x="6231636" y="365760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27"/>
          <p:cNvSpPr/>
          <p:nvPr/>
        </p:nvSpPr>
        <p:spPr>
          <a:xfrm>
            <a:off x="6432804" y="385876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51676" y="3977640"/>
            <a:ext cx="219456" cy="219456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6414516" y="443484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Scenarios</a:t>
            </a:r>
            <a:endParaRPr lang="en-US" sz="1200" dirty="0"/>
          </a:p>
        </p:txBody>
      </p:sp>
      <p:sp>
        <p:nvSpPr>
          <p:cNvPr id="38" name="Text 29"/>
          <p:cNvSpPr/>
          <p:nvPr/>
        </p:nvSpPr>
        <p:spPr>
          <a:xfrm>
            <a:off x="6414516" y="477316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Adjustable weights, strategy comparison</a:t>
            </a:r>
            <a:endParaRPr lang="en-US" sz="950" dirty="0"/>
          </a:p>
        </p:txBody>
      </p:sp>
      <p:sp>
        <p:nvSpPr>
          <p:cNvPr id="39" name="Shape 30"/>
          <p:cNvSpPr/>
          <p:nvPr/>
        </p:nvSpPr>
        <p:spPr>
          <a:xfrm>
            <a:off x="9073134" y="3657600"/>
            <a:ext cx="2567178" cy="1920240"/>
          </a:xfrm>
          <a:prstGeom prst="roundRect">
            <a:avLst>
              <a:gd name="adj" fmla="val 3810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Shape 31"/>
          <p:cNvSpPr/>
          <p:nvPr/>
        </p:nvSpPr>
        <p:spPr>
          <a:xfrm>
            <a:off x="9274302" y="3858768"/>
            <a:ext cx="457200" cy="457200"/>
          </a:xfrm>
          <a:prstGeom prst="ellipse">
            <a:avLst/>
          </a:prstGeom>
          <a:solidFill>
            <a:srgbClr val="FEF3E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1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93174" y="3977640"/>
            <a:ext cx="219456" cy="219456"/>
          </a:xfrm>
          <a:prstGeom prst="rect">
            <a:avLst/>
          </a:prstGeom>
        </p:spPr>
      </p:pic>
      <p:sp>
        <p:nvSpPr>
          <p:cNvPr id="42" name="Text 32"/>
          <p:cNvSpPr/>
          <p:nvPr/>
        </p:nvSpPr>
        <p:spPr>
          <a:xfrm>
            <a:off x="9256014" y="4434840"/>
            <a:ext cx="220141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200" dirty="0"/>
          </a:p>
        </p:txBody>
      </p:sp>
      <p:sp>
        <p:nvSpPr>
          <p:cNvPr id="43" name="Text 33"/>
          <p:cNvSpPr/>
          <p:nvPr/>
        </p:nvSpPr>
        <p:spPr>
          <a:xfrm>
            <a:off x="9256014" y="4773168"/>
            <a:ext cx="220141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5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25-test automated benchmark suite</a:t>
            </a:r>
            <a:endParaRPr lang="en-US" sz="950" dirty="0"/>
          </a:p>
        </p:txBody>
      </p:sp>
      <p:sp>
        <p:nvSpPr>
          <p:cNvPr id="45" name="Text 3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Dashboard - Live System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48640" y="804672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Ranked products, KPI summary, revenue trend - week 2025-W52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838048" y="1234440"/>
            <a:ext cx="10515600" cy="5228346"/>
          </a:xfrm>
          <a:prstGeom prst="roundRect">
            <a:avLst>
              <a:gd name="adj" fmla="val 874"/>
            </a:avLst>
          </a:prstGeom>
          <a:solidFill>
            <a:srgbClr val="13213B"/>
          </a:solidFill>
          <a:ln/>
          <a:effectLst>
            <a:outerShdw blurRad="127000" dist="381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viva_deck/screenshots/dashboar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768" y="1280160"/>
            <a:ext cx="10424160" cy="513690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Scenario Comparison - Live System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48640" y="804672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Adjustable weights with live strategy description and saved scenarios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  <p:pic>
        <p:nvPicPr>
          <p:cNvPr id="19" name="20260701-1306-42.1017596">
            <a:hlinkClick r:id="" action="ppaction://media"/>
            <a:extLst>
              <a:ext uri="{FF2B5EF4-FFF2-40B4-BE49-F238E27FC236}">
                <a16:creationId xmlns:a16="http://schemas.microsoft.com/office/drawing/2014/main" id="{360BE788-12A0-B990-274A-BAEC86EC19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3825" y="1124712"/>
            <a:ext cx="11982450" cy="64119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33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Stock Pressure &amp; Opportunity - Live System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48640" y="804672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Markdown and restock signals generated automatically from BI data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1203808" y="1234440"/>
            <a:ext cx="9784080" cy="5205384"/>
          </a:xfrm>
          <a:prstGeom prst="roundRect">
            <a:avLst>
              <a:gd name="adj" fmla="val 878"/>
            </a:avLst>
          </a:prstGeom>
          <a:solidFill>
            <a:srgbClr val="13213B"/>
          </a:solidFill>
          <a:ln/>
          <a:effectLst>
            <a:outerShdw blurRad="127000" dist="38100" dir="54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viva_deck/screenshots/st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9528" y="1280160"/>
            <a:ext cx="9692640" cy="511394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321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Findings So Far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suite results, verifying the artefact works as designed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2567178" cy="1371600"/>
          </a:xfrm>
          <a:prstGeom prst="roundRect">
            <a:avLst>
              <a:gd name="adj" fmla="val 5333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645920"/>
            <a:ext cx="256717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25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548640" y="2331720"/>
            <a:ext cx="25671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Automated Tests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3390138" y="1508760"/>
            <a:ext cx="2567178" cy="1371600"/>
          </a:xfrm>
          <a:prstGeom prst="roundRect">
            <a:avLst>
              <a:gd name="adj" fmla="val 5333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390138" y="1645920"/>
            <a:ext cx="256717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100%</a:t>
            </a:r>
            <a:endParaRPr lang="en-US" sz="3800" dirty="0"/>
          </a:p>
        </p:txBody>
      </p:sp>
      <p:sp>
        <p:nvSpPr>
          <p:cNvPr id="9" name="Text 7"/>
          <p:cNvSpPr/>
          <p:nvPr/>
        </p:nvSpPr>
        <p:spPr>
          <a:xfrm>
            <a:off x="3390138" y="2331720"/>
            <a:ext cx="25671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 Rate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6231636" y="1508760"/>
            <a:ext cx="2567178" cy="1371600"/>
          </a:xfrm>
          <a:prstGeom prst="roundRect">
            <a:avLst>
              <a:gd name="adj" fmla="val 5333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231636" y="1645920"/>
            <a:ext cx="256717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3800" dirty="0"/>
          </a:p>
        </p:txBody>
      </p:sp>
      <p:sp>
        <p:nvSpPr>
          <p:cNvPr id="12" name="Text 10"/>
          <p:cNvSpPr/>
          <p:nvPr/>
        </p:nvSpPr>
        <p:spPr>
          <a:xfrm>
            <a:off x="6231636" y="2331720"/>
            <a:ext cx="25671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Categories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9073134" y="1508760"/>
            <a:ext cx="2567178" cy="1371600"/>
          </a:xfrm>
          <a:prstGeom prst="roundRect">
            <a:avLst>
              <a:gd name="adj" fmla="val 5333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073134" y="1645920"/>
            <a:ext cx="256717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800" b="1" dirty="0">
                <a:solidFill>
                  <a:srgbClr val="D9770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</a:t>
            </a:r>
            <a:endParaRPr lang="en-US" sz="3800" dirty="0"/>
          </a:p>
        </p:txBody>
      </p:sp>
      <p:sp>
        <p:nvSpPr>
          <p:cNvPr id="15" name="Text 13"/>
          <p:cNvSpPr/>
          <p:nvPr/>
        </p:nvSpPr>
        <p:spPr>
          <a:xfrm>
            <a:off x="9073134" y="2331720"/>
            <a:ext cx="25671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48640" y="3154680"/>
            <a:ext cx="11091672" cy="475488"/>
          </a:xfrm>
          <a:prstGeom prst="roundRect">
            <a:avLst>
              <a:gd name="adj" fmla="val 11538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77240" y="3227832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 Accuracy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566160" y="322783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6/6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572000" y="3227832"/>
            <a:ext cx="6766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Formulas verified against manual calculation, &lt;1% error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548640" y="3749040"/>
            <a:ext cx="11091672" cy="475488"/>
          </a:xfrm>
          <a:prstGeom prst="roundRect">
            <a:avLst>
              <a:gd name="adj" fmla="val 11538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77240" y="3822192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Ranking Sensitivity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3566160" y="382219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6/6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572000" y="3822192"/>
            <a:ext cx="6766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 changes produce logical, proven rank shifts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548640" y="4343400"/>
            <a:ext cx="11091672" cy="475488"/>
          </a:xfrm>
          <a:prstGeom prst="roundRect">
            <a:avLst>
              <a:gd name="adj" fmla="val 11538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77240" y="4416552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Insight Correctness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3566160" y="441655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5/5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572000" y="4416552"/>
            <a:ext cx="6766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Rule-based labels fire on exactly the right conditions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548640" y="4937760"/>
            <a:ext cx="11091672" cy="475488"/>
          </a:xfrm>
          <a:prstGeom prst="roundRect">
            <a:avLst>
              <a:gd name="adj" fmla="val 11538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77240" y="5010912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Robustness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3566160" y="501091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6/6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4572000" y="5010912"/>
            <a:ext cx="6766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Edge cases handled gracefully — no crashes, no NaN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548640" y="5532120"/>
            <a:ext cx="11091672" cy="475488"/>
          </a:xfrm>
          <a:prstGeom prst="roundRect">
            <a:avLst>
              <a:gd name="adj" fmla="val 11538"/>
            </a:avLst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777240" y="5605272"/>
            <a:ext cx="27432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 Comparison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3566160" y="5605272"/>
            <a:ext cx="9144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2/2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4572000" y="5605272"/>
            <a:ext cx="67665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Strategies produce meaningful, interpretable rank deltas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Next Steps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5394960" cy="4434840"/>
          </a:xfrm>
          <a:prstGeom prst="roundRect">
            <a:avLst>
              <a:gd name="adj" fmla="val 1649"/>
            </a:avLst>
          </a:prstGeom>
          <a:solidFill>
            <a:srgbClr val="EAF1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" y="1554480"/>
            <a:ext cx="502920" cy="502920"/>
          </a:xfrm>
          <a:prstGeom prst="ellipse">
            <a:avLst/>
          </a:prstGeom>
          <a:solidFill>
            <a:srgbClr val="D1FAE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19" y="1685239"/>
            <a:ext cx="241402" cy="24140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508760" y="160020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868680" y="219456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97280" y="208483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establishing DSS and MCDA foundations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868680" y="269748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97280" y="258775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Flask/Python/SQLite prototype, 8 functional pages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868680" y="320040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97280" y="309067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Weighted, explainable ranking model with adjustable strategy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868680" y="370332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97280" y="359359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Excel-based data ingestion — works with multiple datasets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868680" y="420624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97280" y="409651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25-test evaluation suite, 100% pass rate</a:t>
            </a:r>
            <a:endParaRPr lang="en-US" sz="1100" dirty="0"/>
          </a:p>
        </p:txBody>
      </p:sp>
      <p:sp>
        <p:nvSpPr>
          <p:cNvPr id="17" name="Shape 14"/>
          <p:cNvSpPr/>
          <p:nvPr/>
        </p:nvSpPr>
        <p:spPr>
          <a:xfrm>
            <a:off x="868680" y="4709160"/>
            <a:ext cx="109728" cy="109728"/>
          </a:xfrm>
          <a:prstGeom prst="ellipse">
            <a:avLst/>
          </a:prstGeom>
          <a:solidFill>
            <a:srgbClr val="16A3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1097280" y="4599432"/>
            <a:ext cx="4572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321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Coherent demo data telling a clear business story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6263640" y="1280160"/>
            <a:ext cx="5394960" cy="4434840"/>
          </a:xfrm>
          <a:prstGeom prst="roundRect">
            <a:avLst>
              <a:gd name="adj" fmla="val 1649"/>
            </a:avLst>
          </a:prstGeom>
          <a:solidFill>
            <a:srgbClr val="1321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6537960" y="1554480"/>
            <a:ext cx="502920" cy="50292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8719" y="1685239"/>
            <a:ext cx="241402" cy="241402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7223760" y="160020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Stretch</a:t>
            </a:r>
            <a:endParaRPr lang="en-US" sz="1600" dirty="0"/>
          </a:p>
        </p:txBody>
      </p:sp>
      <p:sp>
        <p:nvSpPr>
          <p:cNvPr id="23" name="Shape 19"/>
          <p:cNvSpPr/>
          <p:nvPr/>
        </p:nvSpPr>
        <p:spPr>
          <a:xfrm>
            <a:off x="6583680" y="2194560"/>
            <a:ext cx="109728" cy="1097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6812280" y="2084832"/>
            <a:ext cx="4572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test coverage on the scoring and weighting engine — more edge cases, more rank-sensitivity scenarios</a:t>
            </a:r>
            <a:endParaRPr lang="en-US" sz="1100" dirty="0"/>
          </a:p>
        </p:txBody>
      </p:sp>
      <p:sp>
        <p:nvSpPr>
          <p:cNvPr id="25" name="Shape 21"/>
          <p:cNvSpPr/>
          <p:nvPr/>
        </p:nvSpPr>
        <p:spPr>
          <a:xfrm>
            <a:off x="6583680" y="2743200"/>
            <a:ext cx="109728" cy="1097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2"/>
          <p:cNvSpPr/>
          <p:nvPr/>
        </p:nvSpPr>
        <p:spPr>
          <a:xfrm>
            <a:off x="6812280" y="2633472"/>
            <a:ext cx="4572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up and refactor the codebase for clarity and maintainability</a:t>
            </a:r>
            <a:endParaRPr lang="en-US" sz="1100" dirty="0"/>
          </a:p>
        </p:txBody>
      </p:sp>
      <p:sp>
        <p:nvSpPr>
          <p:cNvPr id="27" name="Shape 23"/>
          <p:cNvSpPr/>
          <p:nvPr/>
        </p:nvSpPr>
        <p:spPr>
          <a:xfrm>
            <a:off x="6583680" y="3291840"/>
            <a:ext cx="109728" cy="1097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4"/>
          <p:cNvSpPr/>
          <p:nvPr/>
        </p:nvSpPr>
        <p:spPr>
          <a:xfrm>
            <a:off x="6812280" y="3182112"/>
            <a:ext cx="4572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Optimise performance of the scoring and comparison logic</a:t>
            </a:r>
            <a:endParaRPr lang="en-US" sz="1100" dirty="0"/>
          </a:p>
        </p:txBody>
      </p:sp>
      <p:sp>
        <p:nvSpPr>
          <p:cNvPr id="29" name="Shape 25"/>
          <p:cNvSpPr/>
          <p:nvPr/>
        </p:nvSpPr>
        <p:spPr>
          <a:xfrm>
            <a:off x="6583680" y="3840480"/>
            <a:ext cx="109728" cy="1097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6"/>
          <p:cNvSpPr/>
          <p:nvPr/>
        </p:nvSpPr>
        <p:spPr>
          <a:xfrm>
            <a:off x="6812280" y="3730752"/>
            <a:ext cx="4572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testing through iteration, not a one-off pass</a:t>
            </a:r>
            <a:endParaRPr lang="en-US" sz="1100" dirty="0"/>
          </a:p>
        </p:txBody>
      </p:sp>
      <p:sp>
        <p:nvSpPr>
          <p:cNvPr id="31" name="Shape 27"/>
          <p:cNvSpPr/>
          <p:nvPr/>
        </p:nvSpPr>
        <p:spPr>
          <a:xfrm>
            <a:off x="6583680" y="4389120"/>
            <a:ext cx="109728" cy="109728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8"/>
          <p:cNvSpPr/>
          <p:nvPr/>
        </p:nvSpPr>
        <p:spPr>
          <a:xfrm>
            <a:off x="6812280" y="4279392"/>
            <a:ext cx="4572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AF1F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 this as hands-on technical development — testing, debugging, and refining as a working engineer would</a:t>
            </a:r>
            <a:endParaRPr lang="en-US" sz="1100" dirty="0"/>
          </a:p>
        </p:txBody>
      </p:sp>
      <p:sp>
        <p:nvSpPr>
          <p:cNvPr id="34" name="Text 3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3213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1417320"/>
            <a:ext cx="457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1051560" y="141732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dirty="0"/>
              <a:t>Peffers, K., </a:t>
            </a:r>
            <a:r>
              <a:rPr lang="en-GB" sz="1050" dirty="0" err="1"/>
              <a:t>Tuunanen</a:t>
            </a:r>
            <a:r>
              <a:rPr lang="en-GB" sz="1050" dirty="0"/>
              <a:t>, T., Rothenberger, M.A. and Chatterjee, S. (2007) 'A Design Science Research Methodology for Information Systems Research', </a:t>
            </a:r>
            <a:r>
              <a:rPr lang="en-GB" sz="1050" i="1" dirty="0"/>
              <a:t>Journal of Management Information Systems</a:t>
            </a:r>
            <a:r>
              <a:rPr lang="en-GB" sz="1050" dirty="0"/>
              <a:t>, 24(3), pp. 45–77. Available at: </a:t>
            </a:r>
            <a:r>
              <a:rPr lang="en-GB" sz="1050" dirty="0">
                <a:hlinkClick r:id="rId3"/>
              </a:rPr>
              <a:t>https://doi.org/10.2753/MIS0742-1222240302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548640" y="2286000"/>
            <a:ext cx="457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051560" y="228600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dirty="0"/>
              <a:t>Hjelle, S., </a:t>
            </a:r>
            <a:r>
              <a:rPr lang="en-GB" sz="1050" dirty="0" err="1"/>
              <a:t>Mikalef</a:t>
            </a:r>
            <a:r>
              <a:rPr lang="en-GB" sz="1050" dirty="0"/>
              <a:t>, P., </a:t>
            </a:r>
            <a:r>
              <a:rPr lang="en-GB" sz="1050" dirty="0" err="1"/>
              <a:t>Altwaijry</a:t>
            </a:r>
            <a:r>
              <a:rPr lang="en-GB" sz="1050" dirty="0"/>
              <a:t>, N. and Parida, V. (2024) 'Organizational decision making and analytics: An experimental study on dashboard visualizations', </a:t>
            </a:r>
            <a:r>
              <a:rPr lang="en-GB" sz="1050" i="1" dirty="0"/>
              <a:t>Information and Management</a:t>
            </a:r>
            <a:r>
              <a:rPr lang="en-GB" sz="1050" dirty="0"/>
              <a:t>, 61(6), 104011. Available at: </a:t>
            </a:r>
            <a:r>
              <a:rPr lang="en-GB" sz="1050" dirty="0">
                <a:hlinkClick r:id="rId4"/>
              </a:rPr>
              <a:t>https://doi.org/10.1016/j.im.2024.104011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48640" y="3154680"/>
            <a:ext cx="457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051560" y="315468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dirty="0"/>
              <a:t>Hwang, C.L. and Yoon, K. (1981) </a:t>
            </a:r>
            <a:r>
              <a:rPr lang="en-GB" sz="1050" i="1" dirty="0"/>
              <a:t>Multiple Attribute Decision Making: Methods and Applications</a:t>
            </a:r>
            <a:r>
              <a:rPr lang="en-GB" sz="1050" dirty="0"/>
              <a:t>. Berlin: Springer-Verlag. Available at: </a:t>
            </a:r>
            <a:r>
              <a:rPr lang="en-GB" sz="1050" dirty="0">
                <a:hlinkClick r:id="rId5"/>
              </a:rPr>
              <a:t>https://link.springer.com/book/10.1007/978-3-642-48318-9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48640" y="4023360"/>
            <a:ext cx="457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1051560" y="402336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dirty="0"/>
              <a:t>Office for National Statistics (2026) </a:t>
            </a:r>
            <a:r>
              <a:rPr lang="en-GB" sz="1050" i="1" dirty="0"/>
              <a:t>UK Ecommerce Retail Sales Index</a:t>
            </a:r>
            <a:r>
              <a:rPr lang="en-GB" sz="1050" dirty="0"/>
              <a:t>. Available at: </a:t>
            </a:r>
            <a:r>
              <a:rPr lang="en-GB" sz="1050" dirty="0">
                <a:hlinkClick r:id="rId6"/>
              </a:rPr>
              <a:t>https://www.ons.gov.uk/businessindustryandtrade/retailindustry</a:t>
            </a:r>
            <a:r>
              <a:rPr lang="en-GB" sz="1050" dirty="0"/>
              <a:t> (Accessed: February 2026).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48640" y="4892040"/>
            <a:ext cx="457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1051560" y="4892040"/>
            <a:ext cx="10515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GB" sz="1050" dirty="0"/>
              <a:t>ACM SIGIR Workshop on eCommerce (2024) </a:t>
            </a:r>
            <a:r>
              <a:rPr lang="en-GB" sz="1050" i="1" dirty="0"/>
              <a:t>eCom'24 Proceedings</a:t>
            </a:r>
            <a:r>
              <a:rPr lang="en-GB" sz="1050" dirty="0"/>
              <a:t>, Washington DC, 18 July 2024. Available at: </a:t>
            </a:r>
            <a:r>
              <a:rPr lang="en-GB" sz="1050" dirty="0">
                <a:hlinkClick r:id="rId7"/>
              </a:rPr>
              <a:t>https://sigir-ecom.github.io/eCom24Papers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B4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321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00" y="4114800"/>
            <a:ext cx="5486400" cy="5486400"/>
          </a:xfrm>
          <a:prstGeom prst="ellipse">
            <a:avLst/>
          </a:prstGeom>
          <a:solidFill>
            <a:srgbClr val="1C2D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592928" y="1920240"/>
            <a:ext cx="1005840" cy="1005840"/>
          </a:xfrm>
          <a:prstGeom prst="ellipse">
            <a:avLst/>
          </a:prstGeom>
          <a:solidFill>
            <a:srgbClr val="D9770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446" y="2181758"/>
            <a:ext cx="482803" cy="48280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0" y="3200400"/>
            <a:ext cx="1219169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 &amp; Discussion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0" y="3886200"/>
            <a:ext cx="121916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D9770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time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0" y="6126480"/>
            <a:ext cx="1219169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B96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Federico Mossa  |  MDSS Interim Viva  |  2 July 2026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1472</Words>
  <Application>Microsoft Office PowerPoint</Application>
  <PresentationFormat>Widescreen</PresentationFormat>
  <Paragraphs>242</Paragraphs>
  <Slides>16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MDSS — Interim Viva</dc:title>
  <dc:subject>PptxGenJS Presentation</dc:subject>
  <dc:creator>Federico Mossa</dc:creator>
  <cp:lastModifiedBy>Federico Mossa (2314622)</cp:lastModifiedBy>
  <cp:revision>6</cp:revision>
  <dcterms:created xsi:type="dcterms:W3CDTF">2026-06-30T12:20:40Z</dcterms:created>
  <dcterms:modified xsi:type="dcterms:W3CDTF">2026-07-20T08:44:17Z</dcterms:modified>
</cp:coreProperties>
</file>