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292" r:id="rId3"/>
    <p:sldId id="293" r:id="rId4"/>
    <p:sldId id="294" r:id="rId5"/>
    <p:sldId id="295" r:id="rId6"/>
    <p:sldId id="297" r:id="rId7"/>
    <p:sldId id="308" r:id="rId8"/>
    <p:sldId id="296" r:id="rId9"/>
    <p:sldId id="298" r:id="rId10"/>
    <p:sldId id="299" r:id="rId11"/>
    <p:sldId id="309" r:id="rId12"/>
    <p:sldId id="310" r:id="rId13"/>
    <p:sldId id="313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B4A6D6-9DE2-ACC2-A51F-E129CB95ADAD}" v="70" dt="2020-10-03T23:42:15.045"/>
    <p1510:client id="{89B2C80A-8799-0C67-826C-226F11498DB8}" v="604" dt="2020-10-03T18:48:41.852"/>
    <p1510:client id="{D3C8C6F4-7CE8-3C32-99C1-61E4C766CBFF}" v="19" dt="2020-10-03T23:04:07.7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21" autoAdjust="0"/>
    <p:restoredTop sz="93372" autoAdjust="0"/>
  </p:normalViewPr>
  <p:slideViewPr>
    <p:cSldViewPr>
      <p:cViewPr varScale="1">
        <p:scale>
          <a:sx n="69" d="100"/>
          <a:sy n="69" d="100"/>
        </p:scale>
        <p:origin x="104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020752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solidFill>
                  <a:schemeClr val="accent2"/>
                </a:solidFill>
              </a:rPr>
              <a:t>Module Title:  Leadership and Management Theory and Practice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2"/>
            <a:ext cx="7786742" cy="3948469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Module Code: LCBB6003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1</a:t>
            </a:r>
          </a:p>
          <a:p>
            <a:pPr eaLnBrk="1" hangingPunct="1"/>
            <a:endParaRPr lang="en-GB" altLang="en-US" sz="28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2800" dirty="0">
                <a:solidFill>
                  <a:schemeClr val="accent2"/>
                </a:solidFill>
              </a:rPr>
              <a:t>Lecture 1.1 – Introduction</a:t>
            </a:r>
          </a:p>
          <a:p>
            <a:pPr eaLnBrk="1" hangingPunct="1"/>
            <a:endParaRPr lang="en-GB" altLang="en-US" sz="28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5AD24029-5E80-415B-83E2-FAC80001EF1A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FA82A-AABA-4FE9-BEA5-B25A0EE42BE7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/>
              <a:t>By the end of this session you should be aware of:</a:t>
            </a:r>
          </a:p>
          <a:p>
            <a:pPr eaLnBrk="1" hangingPunct="1">
              <a:defRPr/>
            </a:pPr>
            <a:r>
              <a:rPr lang="en-GB" dirty="0"/>
              <a:t>Guidelines for classroom management </a:t>
            </a:r>
          </a:p>
          <a:p>
            <a:pPr eaLnBrk="1" hangingPunct="1">
              <a:defRPr/>
            </a:pPr>
            <a:r>
              <a:rPr lang="en-GB" dirty="0"/>
              <a:t>The aims and learning outcomes of the module </a:t>
            </a:r>
          </a:p>
          <a:p>
            <a:pPr eaLnBrk="1" hangingPunct="1">
              <a:defRPr/>
            </a:pPr>
            <a:r>
              <a:rPr lang="en-GB" dirty="0"/>
              <a:t>Programme Outline</a:t>
            </a:r>
          </a:p>
          <a:p>
            <a:pPr eaLnBrk="1" hangingPunct="1">
              <a:defRPr/>
            </a:pPr>
            <a:r>
              <a:rPr lang="en-GB" dirty="0"/>
              <a:t>Assessment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56E886-693A-4E62-928D-13ED9B0FFA78}"/>
              </a:ext>
            </a:extLst>
          </p:cNvPr>
          <p:cNvSpPr txBox="1">
            <a:spLocks noGrp="1"/>
          </p:cNvSpPr>
          <p:nvPr/>
        </p:nvSpPr>
        <p:spPr>
          <a:xfrm>
            <a:off x="250825" y="6524625"/>
            <a:ext cx="971550" cy="219075"/>
          </a:xfrm>
          <a:prstGeom prst="rect">
            <a:avLst/>
          </a:prstGeom>
          <a:noFill/>
        </p:spPr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8545989A-FAB5-44A0-803E-C4DFE8E1BAA2}" type="datetime1">
              <a:rPr lang="en-GB" altLang="en-US"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08/10/2022</a:t>
            </a:fld>
            <a:endParaRPr lang="en-GB" altLang="en-US" sz="105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F240EA83-B28E-44D7-BAC0-34CA83DA003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05FDEE4E-FFC0-44C1-8B6F-BCD7C943F055}" type="slidenum">
              <a:rPr lang="en-GB" altLang="en-US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8AB562D3-BBAD-4323-8059-CFC38BFBB6F5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68313" y="1484313"/>
            <a:ext cx="7704137" cy="576103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You must achieve at least an 80% attendance record</a:t>
            </a:r>
          </a:p>
          <a:p>
            <a:pPr eaLnBrk="1" hangingPunct="1">
              <a:defRPr/>
            </a:pPr>
            <a:r>
              <a:rPr lang="en-GB" altLang="en-US" dirty="0"/>
              <a:t>Attendance (register) – 2 </a:t>
            </a:r>
            <a:r>
              <a:rPr lang="en-GB" altLang="en-US" dirty="0" err="1"/>
              <a:t>lates</a:t>
            </a:r>
            <a:r>
              <a:rPr lang="en-GB" altLang="en-US" dirty="0"/>
              <a:t> = 1 absence</a:t>
            </a:r>
          </a:p>
          <a:p>
            <a:pPr eaLnBrk="1" hangingPunct="1">
              <a:defRPr/>
            </a:pPr>
            <a:r>
              <a:rPr lang="en-GB" altLang="en-US" dirty="0" err="1"/>
              <a:t>Lates</a:t>
            </a:r>
            <a:r>
              <a:rPr lang="en-GB" altLang="en-US" dirty="0"/>
              <a:t> recorded 10 minutes after class starts until 40 minutes into the class</a:t>
            </a:r>
          </a:p>
          <a:p>
            <a:pPr eaLnBrk="1" hangingPunct="1">
              <a:defRPr/>
            </a:pPr>
            <a:r>
              <a:rPr lang="en-GB" altLang="en-US" dirty="0"/>
              <a:t>Any later, student is marked as absent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</p:txBody>
      </p:sp>
      <p:sp>
        <p:nvSpPr>
          <p:cNvPr id="8195" name="Rectangle 1026">
            <a:extLst>
              <a:ext uri="{FF2B5EF4-FFF2-40B4-BE49-F238E27FC236}">
                <a16:creationId xmlns:a16="http://schemas.microsoft.com/office/drawing/2014/main" id="{A606D5E0-7628-4631-994D-7A87750B90EF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Important - Attendance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7DD5D3-7BBA-40B9-B264-AF2E355445B2}"/>
              </a:ext>
            </a:extLst>
          </p:cNvPr>
          <p:cNvSpPr txBox="1">
            <a:spLocks noGrp="1"/>
          </p:cNvSpPr>
          <p:nvPr/>
        </p:nvSpPr>
        <p:spPr>
          <a:xfrm>
            <a:off x="250825" y="6524625"/>
            <a:ext cx="971550" cy="219075"/>
          </a:xfrm>
          <a:prstGeom prst="rect">
            <a:avLst/>
          </a:prstGeom>
          <a:noFill/>
        </p:spPr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96541118-0CCB-4DE6-B824-CA8AA2D772FE}" type="datetime1">
              <a:rPr lang="en-GB" altLang="en-US"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08/10/2022</a:t>
            </a:fld>
            <a:endParaRPr lang="en-GB" altLang="en-US" sz="105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197" name="Slide Number Placeholder 2">
            <a:extLst>
              <a:ext uri="{FF2B5EF4-FFF2-40B4-BE49-F238E27FC236}">
                <a16:creationId xmlns:a16="http://schemas.microsoft.com/office/drawing/2014/main" id="{83720428-F531-4FD6-8CC9-087DF8D7CC59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1595314-58B6-4205-B792-07D650884B00}" type="slidenum">
              <a:rPr lang="en-GB" altLang="en-US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B91E060F-586E-4341-835B-D95944CB3C94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Example: Class starts at 9.00am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F9ABC-769C-4BCE-9C11-A9F2E92A1B8E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9.05 - full attendance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9.20 – marked as late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9.45 – marked as absent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NOTE: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Same rules if you leave early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6B5D33-D16F-4672-8FF8-35337C2D05B1}"/>
              </a:ext>
            </a:extLst>
          </p:cNvPr>
          <p:cNvSpPr txBox="1">
            <a:spLocks noGrp="1"/>
          </p:cNvSpPr>
          <p:nvPr/>
        </p:nvSpPr>
        <p:spPr>
          <a:xfrm>
            <a:off x="250825" y="6524625"/>
            <a:ext cx="971550" cy="219075"/>
          </a:xfrm>
          <a:prstGeom prst="rect">
            <a:avLst/>
          </a:prstGeom>
          <a:noFill/>
        </p:spPr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00BA5387-BDC0-481B-86B8-25A2F1852DE2}" type="datetime1">
              <a:rPr lang="en-GB" altLang="en-US"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08/10/2022</a:t>
            </a:fld>
            <a:endParaRPr lang="en-GB" altLang="en-US" sz="105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221" name="Slide Number Placeholder 5">
            <a:extLst>
              <a:ext uri="{FF2B5EF4-FFF2-40B4-BE49-F238E27FC236}">
                <a16:creationId xmlns:a16="http://schemas.microsoft.com/office/drawing/2014/main" id="{A89B152D-A409-4AE2-9885-4B544EE16D0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5A6CFBE-97E9-41F8-AD30-6AA4903B80E0}" type="slidenum">
              <a:rPr lang="en-GB" altLang="en-US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06B7DBC2-9A95-4AF1-84C3-044206A0F046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Important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DDFEE6D2-3058-45E6-A8A0-CD8D805FDB37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If you join remotely, you MUST stay logged on for the entire session</a:t>
            </a:r>
          </a:p>
          <a:p>
            <a:pPr eaLnBrk="1" hangingPunct="1"/>
            <a:r>
              <a:rPr lang="en-GB" altLang="en-US" dirty="0"/>
              <a:t>Remember to have pen and paper to hand to make notes</a:t>
            </a:r>
          </a:p>
          <a:p>
            <a:pPr eaLnBrk="1" hangingPunct="1"/>
            <a:r>
              <a:rPr lang="en-GB" altLang="en-US" dirty="0"/>
              <a:t>Correspondence – name, student number, module – make sure you check your TSD email frequently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F0867B-E53E-4050-B4B7-3C053E53407B}"/>
              </a:ext>
            </a:extLst>
          </p:cNvPr>
          <p:cNvSpPr txBox="1">
            <a:spLocks noGrp="1"/>
          </p:cNvSpPr>
          <p:nvPr/>
        </p:nvSpPr>
        <p:spPr>
          <a:xfrm>
            <a:off x="250825" y="6524625"/>
            <a:ext cx="971550" cy="219075"/>
          </a:xfrm>
          <a:prstGeom prst="rect">
            <a:avLst/>
          </a:prstGeom>
          <a:noFill/>
        </p:spPr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F3D86518-6479-48A0-A9D3-08C8076AEFA7}" type="datetime1">
              <a:rPr lang="en-GB" altLang="en-US"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08/10/2022</a:t>
            </a:fld>
            <a:endParaRPr lang="en-GB" altLang="en-US" sz="105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245" name="Slide Number Placeholder 5">
            <a:extLst>
              <a:ext uri="{FF2B5EF4-FFF2-40B4-BE49-F238E27FC236}">
                <a16:creationId xmlns:a16="http://schemas.microsoft.com/office/drawing/2014/main" id="{54D87A3E-CFAF-4A07-A17E-04C2FD8C620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7EF35A4-1C4E-4B7C-B6D3-283CF966D893}" type="slidenum">
              <a:rPr lang="en-GB" altLang="en-US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A25BF057-69C6-4C24-8BBD-A4BF9E0BFC08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Resources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51281185-77E6-41DA-98AC-5370B6FAADE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650" y="1600200"/>
            <a:ext cx="7473950" cy="3916363"/>
          </a:xfrm>
        </p:spPr>
        <p:txBody>
          <a:bodyPr/>
          <a:lstStyle/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r>
              <a:rPr lang="en-GB" altLang="en-US" sz="2800" dirty="0"/>
              <a:t>All resources and teaching materials  available to you on Moodle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800" dirty="0"/>
          </a:p>
          <a:p>
            <a:pPr eaLnBrk="1" hangingPunct="1">
              <a:defRPr/>
            </a:pPr>
            <a:r>
              <a:rPr lang="en-GB" altLang="en-US" sz="2800" dirty="0"/>
              <a:t>Important – </a:t>
            </a:r>
            <a:r>
              <a:rPr lang="en-GB" altLang="en-US" sz="2800" b="1" dirty="0"/>
              <a:t>Prepare</a:t>
            </a:r>
            <a:r>
              <a:rPr lang="en-GB" altLang="en-US" sz="2800" dirty="0"/>
              <a:t> - Check the Lesson schedule before coming to class</a:t>
            </a:r>
            <a:endParaRPr lang="en-GB" altLang="en-US" sz="5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49E803-AFB0-4013-A21F-FAA913312DE7}"/>
              </a:ext>
            </a:extLst>
          </p:cNvPr>
          <p:cNvSpPr txBox="1">
            <a:spLocks noGrp="1"/>
          </p:cNvSpPr>
          <p:nvPr/>
        </p:nvSpPr>
        <p:spPr>
          <a:xfrm>
            <a:off x="250825" y="6524625"/>
            <a:ext cx="971550" cy="219075"/>
          </a:xfrm>
          <a:prstGeom prst="rect">
            <a:avLst/>
          </a:prstGeom>
          <a:noFill/>
        </p:spPr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8101D040-07EB-4244-BDC1-1D0A8A056BF4}" type="datetime1">
              <a:rPr lang="en-GB" altLang="en-US"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08/10/2022</a:t>
            </a:fld>
            <a:endParaRPr lang="en-GB" altLang="en-US" sz="105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3317" name="Slide Number Placeholder 2">
            <a:extLst>
              <a:ext uri="{FF2B5EF4-FFF2-40B4-BE49-F238E27FC236}">
                <a16:creationId xmlns:a16="http://schemas.microsoft.com/office/drawing/2014/main" id="{BBE96F4C-9805-4E30-A66C-FD713BBB4A22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3993894-D968-46D0-BFFB-93FDF8137624}" type="slidenum">
              <a:rPr lang="en-GB" altLang="en-US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01C77BA8-D07B-40C5-BB61-D56A15480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Help Yourself!</a:t>
            </a:r>
            <a:endParaRPr lang="en-GB" altLang="en-US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0FC61123-AA22-467D-AEAF-5036BFF14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dirty="0"/>
              <a:t>Prepare for each session</a:t>
            </a:r>
          </a:p>
          <a:p>
            <a:pPr eaLnBrk="1" hangingPunct="1"/>
            <a:r>
              <a:rPr lang="en-US" altLang="en-US" dirty="0"/>
              <a:t>Read the lecture notes in advance – they are available on Moodle.</a:t>
            </a:r>
          </a:p>
          <a:p>
            <a:pPr eaLnBrk="1" hangingPunct="1"/>
            <a:r>
              <a:rPr lang="en-US" altLang="en-US" dirty="0"/>
              <a:t>Prepare as instructed for seminars/class activities</a:t>
            </a:r>
            <a:endParaRPr lang="en-GB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026">
            <a:extLst>
              <a:ext uri="{FF2B5EF4-FFF2-40B4-BE49-F238E27FC236}">
                <a16:creationId xmlns:a16="http://schemas.microsoft.com/office/drawing/2014/main" id="{5018EDEB-BD29-46D9-B3C2-7347C4F0F260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Teaching</a:t>
            </a:r>
          </a:p>
        </p:txBody>
      </p:sp>
      <p:sp>
        <p:nvSpPr>
          <p:cNvPr id="12291" name="Rectangle 1027">
            <a:extLst>
              <a:ext uri="{FF2B5EF4-FFF2-40B4-BE49-F238E27FC236}">
                <a16:creationId xmlns:a16="http://schemas.microsoft.com/office/drawing/2014/main" id="{E76E37FD-DC13-41C5-8BD8-001868A16B4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3916363"/>
          </a:xfrm>
        </p:spPr>
        <p:txBody>
          <a:bodyPr/>
          <a:lstStyle/>
          <a:p>
            <a:pPr eaLnBrk="1" hangingPunct="1">
              <a:buFont typeface="Wingdings 3" panose="05040102010807070707" pitchFamily="18" charset="2"/>
              <a:buNone/>
            </a:pPr>
            <a:r>
              <a:rPr lang="en-GB" altLang="en-US" sz="2300"/>
              <a:t>Mixture of:</a:t>
            </a:r>
          </a:p>
          <a:p>
            <a:pPr lvl="1" eaLnBrk="1" hangingPunct="1"/>
            <a:r>
              <a:rPr lang="en-GB" altLang="en-US"/>
              <a:t>Lectures</a:t>
            </a:r>
          </a:p>
          <a:p>
            <a:pPr lvl="1" eaLnBrk="1" hangingPunct="1"/>
            <a:r>
              <a:rPr lang="en-GB" altLang="en-US"/>
              <a:t>Seminars</a:t>
            </a:r>
          </a:p>
          <a:p>
            <a:pPr lvl="1" eaLnBrk="1" hangingPunct="1"/>
            <a:r>
              <a:rPr lang="en-GB" altLang="en-US"/>
              <a:t>Discussions </a:t>
            </a:r>
          </a:p>
          <a:p>
            <a:pPr lvl="1" eaLnBrk="1" hangingPunct="1"/>
            <a:r>
              <a:rPr lang="en-GB" altLang="en-US"/>
              <a:t>Group work</a:t>
            </a:r>
          </a:p>
          <a:p>
            <a:pPr lvl="1" eaLnBrk="1" hangingPunct="1"/>
            <a:r>
              <a:rPr lang="en-GB" altLang="en-US"/>
              <a:t>Pair work</a:t>
            </a:r>
          </a:p>
          <a:p>
            <a:pPr lvl="1" eaLnBrk="1" hangingPunct="1"/>
            <a:r>
              <a:rPr lang="en-GB" altLang="en-US"/>
              <a:t>Case studies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8D4C28-0378-4FBE-AE9C-D546EE9BF796}"/>
              </a:ext>
            </a:extLst>
          </p:cNvPr>
          <p:cNvSpPr txBox="1">
            <a:spLocks noGrp="1"/>
          </p:cNvSpPr>
          <p:nvPr/>
        </p:nvSpPr>
        <p:spPr>
          <a:xfrm>
            <a:off x="250825" y="6524625"/>
            <a:ext cx="971550" cy="219075"/>
          </a:xfrm>
          <a:prstGeom prst="rect">
            <a:avLst/>
          </a:prstGeom>
          <a:noFill/>
        </p:spPr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C3D4EB34-0449-4C0B-B25C-48F62B4C285E}" type="datetime1">
              <a:rPr lang="en-GB" altLang="en-US"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08/10/2022</a:t>
            </a:fld>
            <a:endParaRPr lang="en-GB" altLang="en-US" sz="105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2293" name="Slide Number Placeholder 2">
            <a:extLst>
              <a:ext uri="{FF2B5EF4-FFF2-40B4-BE49-F238E27FC236}">
                <a16:creationId xmlns:a16="http://schemas.microsoft.com/office/drawing/2014/main" id="{5BF4BD85-4352-4E10-9C72-D0CA6201D5E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4172D3B4-FFBD-4EA9-8FB3-7DC1F082AD9D}" type="slidenum">
              <a:rPr lang="en-GB" altLang="en-US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63AC937-1DEB-4B0D-A324-232298D33B58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/>
              <a:t>Aim of the module 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5108E8D-6EB3-41DF-9C6B-93D0178991B9}"/>
              </a:ext>
            </a:extLst>
          </p:cNvPr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en-US" dirty="0"/>
              <a:t>To develop the student’s knowledge and understanding of the dynamics involved in leading people within an </a:t>
            </a:r>
            <a:r>
              <a:rPr lang="en-US" dirty="0" err="1"/>
              <a:t>organisational</a:t>
            </a:r>
            <a:r>
              <a:rPr lang="en-US" dirty="0"/>
              <a:t> context for the success of a business.</a:t>
            </a:r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6C75604-10BE-4C65-82A4-E86E6059E136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Learning outcome (1)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4C5AD0E8-BA75-4256-A2A5-3EC1D3DF0B46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Upon the successful completion of this module, the student should be able to demonstrate the ability to:</a:t>
            </a:r>
          </a:p>
          <a:p>
            <a:pPr marL="0" indent="0" eaLnBrk="1" hangingPunct="1">
              <a:buNone/>
            </a:pPr>
            <a:endParaRPr lang="en-GB" sz="2400" dirty="0"/>
          </a:p>
          <a:p>
            <a:pPr marL="0" indent="0" eaLnBrk="1" hangingPunct="1">
              <a:buNone/>
            </a:pP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and evaluate the complexities involved in leading and managing people in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and the practical application of Leadership and Management theory and principles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5B6839-08E9-4B95-ACDC-C84A8E0E03F0}"/>
              </a:ext>
            </a:extLst>
          </p:cNvPr>
          <p:cNvSpPr txBox="1">
            <a:spLocks noGrp="1"/>
          </p:cNvSpPr>
          <p:nvPr/>
        </p:nvSpPr>
        <p:spPr>
          <a:xfrm>
            <a:off x="250825" y="6524625"/>
            <a:ext cx="971550" cy="219075"/>
          </a:xfrm>
          <a:prstGeom prst="rect">
            <a:avLst/>
          </a:prstGeom>
          <a:noFill/>
        </p:spPr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D82B8BFC-F469-49D5-A8DD-34268BD84C45}" type="datetime1">
              <a:rPr lang="en-GB" altLang="en-US"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08/10/2022</a:t>
            </a:fld>
            <a:endParaRPr lang="en-GB" altLang="en-US" sz="105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Slide Number Placeholder 5">
            <a:extLst>
              <a:ext uri="{FF2B5EF4-FFF2-40B4-BE49-F238E27FC236}">
                <a16:creationId xmlns:a16="http://schemas.microsoft.com/office/drawing/2014/main" id="{4DD013A4-A15A-4061-ACDF-A0583C14230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E70DBF35-DAE0-4F28-8EB9-DE7EB59C381F}" type="slidenum">
              <a:rPr lang="en-GB" altLang="en-US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5A134-BBC5-4E8A-87D9-D1E8C26E4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Learning outcome (2)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5FBC8-E9C2-4BC7-A62B-622498C9C7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ritically evaluate the design and implementation of strategies, focused on enhancing the effectiveness of Leaders and Managers, in order to meet current and future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needs.</a:t>
            </a:r>
            <a:endParaRPr lang="en-GB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0F8CFA-8E40-4897-AC63-CC3C2EB45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A4E5C6-0D70-4671-B381-54544BBF4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3465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6EA6-5331-4369-B31A-3FF82EEEF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On Line Reading List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3C1C7B-4644-47C8-A755-39B129C459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Please spend 10 minutes now making sure that you can access this link to online resources from the Moodle page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E09DEC9B-C4A8-43DE-B2E5-349B094D96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426105"/>
            <a:ext cx="4038600" cy="233723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42AD2-4E71-400A-8002-346D0A8D2A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08/10/2022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3EB201-D40C-4561-8EDC-1A9A857E01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14203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B5F78-F388-4543-A868-5FD508435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E4ECC-3D8F-4F1E-8251-9EEAC9FE73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Any questions?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26621C-0B46-43AF-8E05-A17CC6720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B8E9BD-54F4-4CC2-92C6-95D126F81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96572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2529</TotalTime>
  <Words>398</Words>
  <Application>Microsoft Office PowerPoint</Application>
  <PresentationFormat>On-screen Show (4:3)</PresentationFormat>
  <Paragraphs>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Myriad Pro</vt:lpstr>
      <vt:lpstr>Verdana</vt:lpstr>
      <vt:lpstr>Wingdings 3</vt:lpstr>
      <vt:lpstr>20140311PresentationUWTSDTemplate</vt:lpstr>
      <vt:lpstr>Module Title:  Leadership and Management Theory and Practice</vt:lpstr>
      <vt:lpstr>Lesson Aims</vt:lpstr>
      <vt:lpstr>Important - Attendance  </vt:lpstr>
      <vt:lpstr>Example: Class starts at 9.00am </vt:lpstr>
      <vt:lpstr>Important</vt:lpstr>
      <vt:lpstr>Resources</vt:lpstr>
      <vt:lpstr>Help Yourself!</vt:lpstr>
      <vt:lpstr>Teaching</vt:lpstr>
      <vt:lpstr>Aim of the module </vt:lpstr>
      <vt:lpstr>Learning outcome (1)</vt:lpstr>
      <vt:lpstr>Learning outcome (2)</vt:lpstr>
      <vt:lpstr>On Line Reading List 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Mushfiqur Rahman</cp:lastModifiedBy>
  <cp:revision>337</cp:revision>
  <cp:lastPrinted>2018-07-09T15:27:01Z</cp:lastPrinted>
  <dcterms:created xsi:type="dcterms:W3CDTF">2002-10-07T19:43:58Z</dcterms:created>
  <dcterms:modified xsi:type="dcterms:W3CDTF">2022-10-08T09:34:11Z</dcterms:modified>
</cp:coreProperties>
</file>