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8" r:id="rId7"/>
    <p:sldId id="258" r:id="rId8"/>
    <p:sldId id="260" r:id="rId9"/>
    <p:sldId id="261" r:id="rId10"/>
    <p:sldId id="267" r:id="rId11"/>
    <p:sldId id="263" r:id="rId12"/>
    <p:sldId id="264" r:id="rId13"/>
    <p:sldId id="26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 Kelleher" initials="JK" lastIdx="4" clrIdx="0">
    <p:extLst>
      <p:ext uri="{19B8F6BF-5375-455C-9EA6-DF929625EA0E}">
        <p15:presenceInfo xmlns:p15="http://schemas.microsoft.com/office/powerpoint/2012/main" userId="S::j.kelleher@uwtsd.ac.uk::64dcd577-41a8-4bc8-986e-fa7bbfa3d20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19FA16-9160-4455-BACC-66D164E33EFE}" v="19" dt="2020-03-22T11:33:05.142"/>
    <p1510:client id="{1B2CFF6E-517F-E949-4D70-C4FC04EE9F88}" v="2041" dt="2020-03-19T14:14:10.829"/>
    <p1510:client id="{2BD0C35A-15B4-4C57-92F8-77BBCDFB6DF9}" v="4" dt="2020-03-22T11:56:37.939"/>
    <p1510:client id="{2FB8A809-8B78-B7C3-F623-2A4EC574475C}" v="2" dt="2020-03-17T13:39:50.689"/>
    <p1510:client id="{3B5733E7-575D-AB00-5ACB-DC555BB318E7}" v="2328" dt="2020-03-17T13:56:42.448"/>
    <p1510:client id="{3C860E1A-2F49-153F-0907-46A890D576F6}" v="3378" dt="2020-03-17T13:38:44.923"/>
    <p1510:client id="{76EE773B-23CD-424B-ACF1-5BA65DC2D61F}" v="328" dt="2020-03-20T15:33:45.467"/>
    <p1510:client id="{78E74374-B7B8-43E2-7BF8-BEEF341842F3}" v="1176" dt="2020-03-18T16:13:26.684"/>
    <p1510:client id="{7D9367D0-BBFD-861D-38B1-31D70178D3D5}" v="2119" dt="2020-03-19T13:41:18.982"/>
    <p1510:client id="{830D6753-FE8E-4555-83BC-E597CE3AC47A}" v="235" dt="2020-03-17T14:36:22.379"/>
    <p1510:client id="{8D67155D-FCAE-4096-A68A-FC2AFB6FDFD7}" v="964" dt="2020-03-20T16:04:27.385"/>
    <p1510:client id="{9C8C52F4-5BC6-49EE-A010-CEBDC485BEC2}" v="915" dt="2020-03-19T16:28:00.981"/>
    <p1510:client id="{A793C3C0-7F8B-4049-8C6D-F528B9E55BFF}" v="32" dt="2020-03-22T11:38:14.414"/>
    <p1510:client id="{BACBEA36-0178-4AEC-7A85-CB00EC1A5178}" v="162" dt="2020-03-10T15:00:58.199"/>
    <p1510:client id="{C27501C3-C937-A155-D0A0-8B312628D3A8}" v="211" dt="2020-03-18T16:01:38.7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dine Braun (1901564)" userId="S::1901564@student.uwtsd.ac.uk::8b61b2f2-59da-4f6b-96eb-dade7e3cf716" providerId="AD" clId="Web-{2BD0C35A-15B4-4C57-92F8-77BBCDFB6DF9}"/>
    <pc:docChg chg="modSld">
      <pc:chgData name="Nardine Braun (1901564)" userId="S::1901564@student.uwtsd.ac.uk::8b61b2f2-59da-4f6b-96eb-dade7e3cf716" providerId="AD" clId="Web-{2BD0C35A-15B4-4C57-92F8-77BBCDFB6DF9}" dt="2020-03-22T11:56:37.939" v="3" actId="14100"/>
      <pc:docMkLst>
        <pc:docMk/>
      </pc:docMkLst>
      <pc:sldChg chg="modSp">
        <pc:chgData name="Nardine Braun (1901564)" userId="S::1901564@student.uwtsd.ac.uk::8b61b2f2-59da-4f6b-96eb-dade7e3cf716" providerId="AD" clId="Web-{2BD0C35A-15B4-4C57-92F8-77BBCDFB6DF9}" dt="2020-03-22T11:56:37.939" v="3" actId="14100"/>
        <pc:sldMkLst>
          <pc:docMk/>
          <pc:sldMk cId="415281538" sldId="269"/>
        </pc:sldMkLst>
        <pc:spChg chg="mod">
          <ac:chgData name="Nardine Braun (1901564)" userId="S::1901564@student.uwtsd.ac.uk::8b61b2f2-59da-4f6b-96eb-dade7e3cf716" providerId="AD" clId="Web-{2BD0C35A-15B4-4C57-92F8-77BBCDFB6DF9}" dt="2020-03-22T11:56:37.939" v="3" actId="14100"/>
          <ac:spMkLst>
            <pc:docMk/>
            <pc:sldMk cId="415281538" sldId="269"/>
            <ac:spMk id="3" creationId="{AB44E71E-768C-45DE-8159-F4CCC8C13C7E}"/>
          </ac:spMkLst>
        </pc:spChg>
      </pc:sldChg>
    </pc:docChg>
  </pc:docChgLst>
  <pc:docChgLst>
    <pc:chgData name="Nardine Braun (1901564)" userId="S::1901564@student.uwtsd.ac.uk::8b61b2f2-59da-4f6b-96eb-dade7e3cf716" providerId="AD" clId="Web-{0919FA16-9160-4455-BACC-66D164E33EFE}"/>
    <pc:docChg chg="modSld">
      <pc:chgData name="Nardine Braun (1901564)" userId="S::1901564@student.uwtsd.ac.uk::8b61b2f2-59da-4f6b-96eb-dade7e3cf716" providerId="AD" clId="Web-{0919FA16-9160-4455-BACC-66D164E33EFE}" dt="2020-03-22T11:33:05.142" v="18" actId="20577"/>
      <pc:docMkLst>
        <pc:docMk/>
      </pc:docMkLst>
      <pc:sldChg chg="modSp">
        <pc:chgData name="Nardine Braun (1901564)" userId="S::1901564@student.uwtsd.ac.uk::8b61b2f2-59da-4f6b-96eb-dade7e3cf716" providerId="AD" clId="Web-{0919FA16-9160-4455-BACC-66D164E33EFE}" dt="2020-03-22T11:32:03.344" v="5" actId="14100"/>
        <pc:sldMkLst>
          <pc:docMk/>
          <pc:sldMk cId="1924235509" sldId="258"/>
        </pc:sldMkLst>
        <pc:spChg chg="mod">
          <ac:chgData name="Nardine Braun (1901564)" userId="S::1901564@student.uwtsd.ac.uk::8b61b2f2-59da-4f6b-96eb-dade7e3cf716" providerId="AD" clId="Web-{0919FA16-9160-4455-BACC-66D164E33EFE}" dt="2020-03-22T11:32:03.344" v="5" actId="14100"/>
          <ac:spMkLst>
            <pc:docMk/>
            <pc:sldMk cId="1924235509" sldId="258"/>
            <ac:spMk id="15" creationId="{70E3F08F-A0BB-4499-89E2-130993D44CDD}"/>
          </ac:spMkLst>
        </pc:spChg>
      </pc:sldChg>
      <pc:sldChg chg="modSp">
        <pc:chgData name="Nardine Braun (1901564)" userId="S::1901564@student.uwtsd.ac.uk::8b61b2f2-59da-4f6b-96eb-dade7e3cf716" providerId="AD" clId="Web-{0919FA16-9160-4455-BACC-66D164E33EFE}" dt="2020-03-22T11:32:57.126" v="16" actId="20577"/>
        <pc:sldMkLst>
          <pc:docMk/>
          <pc:sldMk cId="973644580" sldId="260"/>
        </pc:sldMkLst>
        <pc:spChg chg="mod">
          <ac:chgData name="Nardine Braun (1901564)" userId="S::1901564@student.uwtsd.ac.uk::8b61b2f2-59da-4f6b-96eb-dade7e3cf716" providerId="AD" clId="Web-{0919FA16-9160-4455-BACC-66D164E33EFE}" dt="2020-03-22T11:32:57.126" v="16" actId="20577"/>
          <ac:spMkLst>
            <pc:docMk/>
            <pc:sldMk cId="973644580" sldId="260"/>
            <ac:spMk id="3" creationId="{6F8ADBCE-1F21-4BBA-9BD3-61011F7261F4}"/>
          </ac:spMkLst>
        </pc:spChg>
      </pc:sldChg>
    </pc:docChg>
  </pc:docChgLst>
  <pc:docChgLst>
    <pc:chgData name="Nardine Braun (1901564)" userId="S::1901564@student.uwtsd.ac.uk::8b61b2f2-59da-4f6b-96eb-dade7e3cf716" providerId="AD" clId="Web-{A793C3C0-7F8B-4049-8C6D-F528B9E55BFF}"/>
    <pc:docChg chg="modSld">
      <pc:chgData name="Nardine Braun (1901564)" userId="S::1901564@student.uwtsd.ac.uk::8b61b2f2-59da-4f6b-96eb-dade7e3cf716" providerId="AD" clId="Web-{A793C3C0-7F8B-4049-8C6D-F528B9E55BFF}" dt="2020-03-22T11:38:14.414" v="31" actId="14100"/>
      <pc:docMkLst>
        <pc:docMk/>
      </pc:docMkLst>
      <pc:sldChg chg="modSp">
        <pc:chgData name="Nardine Braun (1901564)" userId="S::1901564@student.uwtsd.ac.uk::8b61b2f2-59da-4f6b-96eb-dade7e3cf716" providerId="AD" clId="Web-{A793C3C0-7F8B-4049-8C6D-F528B9E55BFF}" dt="2020-03-22T11:37:32.632" v="22" actId="20577"/>
        <pc:sldMkLst>
          <pc:docMk/>
          <pc:sldMk cId="973644580" sldId="260"/>
        </pc:sldMkLst>
        <pc:spChg chg="mod">
          <ac:chgData name="Nardine Braun (1901564)" userId="S::1901564@student.uwtsd.ac.uk::8b61b2f2-59da-4f6b-96eb-dade7e3cf716" providerId="AD" clId="Web-{A793C3C0-7F8B-4049-8C6D-F528B9E55BFF}" dt="2020-03-22T11:37:32.632" v="22" actId="20577"/>
          <ac:spMkLst>
            <pc:docMk/>
            <pc:sldMk cId="973644580" sldId="260"/>
            <ac:spMk id="3" creationId="{6F8ADBCE-1F21-4BBA-9BD3-61011F7261F4}"/>
          </ac:spMkLst>
        </pc:spChg>
      </pc:sldChg>
      <pc:sldChg chg="modSp">
        <pc:chgData name="Nardine Braun (1901564)" userId="S::1901564@student.uwtsd.ac.uk::8b61b2f2-59da-4f6b-96eb-dade7e3cf716" providerId="AD" clId="Web-{A793C3C0-7F8B-4049-8C6D-F528B9E55BFF}" dt="2020-03-22T11:38:14.414" v="31" actId="14100"/>
        <pc:sldMkLst>
          <pc:docMk/>
          <pc:sldMk cId="2177698131" sldId="261"/>
        </pc:sldMkLst>
        <pc:spChg chg="mod">
          <ac:chgData name="Nardine Braun (1901564)" userId="S::1901564@student.uwtsd.ac.uk::8b61b2f2-59da-4f6b-96eb-dade7e3cf716" providerId="AD" clId="Web-{A793C3C0-7F8B-4049-8C6D-F528B9E55BFF}" dt="2020-03-22T11:38:14.414" v="31" actId="14100"/>
          <ac:spMkLst>
            <pc:docMk/>
            <pc:sldMk cId="2177698131" sldId="261"/>
            <ac:spMk id="3" creationId="{B57E55FB-E740-46DB-AF3F-76CF877C4E2B}"/>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0-03-17T07:36:20.113" idx="4">
    <p:pos x="6893" y="1773"/>
    <p:text>Consider how this incident could have been different.  If this happened again, what would you do differently...how would you want to change what happened if you could, or are you pleased that the outcome was positive...perhaps comment on how the incident has helped you to build a better relationship with the boys??  Also, once again, link to guidelines/policy on managing young people's behaviour...
</p:text>
    <p:extLst>
      <p:ext uri="{C676402C-5697-4E1C-873F-D02D1690AC5C}">
        <p15:threadingInfo xmlns:p15="http://schemas.microsoft.com/office/powerpoint/2012/main" timeZoneBias="42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Silvertip_shark"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thaigoodview.com/node/180690"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bradford.ac.uk/wimba-files/skill-space/Reflective_Writing_HTML/page_04.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www.allwhitebackground.com/trolley.html" TargetMode="External"/><Relationship Id="rId7" Type="http://schemas.openxmlformats.org/officeDocument/2006/relationships/hyperlink" Target="https://creativecommons.org/licenses/by-nc/3.0/"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striking-notes.blogspot.com/2010_04_01_archive.html" TargetMode="Externa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hyperlink" Target="http://frikinglish.blogspot.com/2014/10/feelings-vamos-echarle-un-vistazo-al.html"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snazlan.wordpress.com/2016/12/09/topic-0020-assessment-vs-evaluation/" TargetMode="External"/><Relationship Id="rId2" Type="http://schemas.openxmlformats.org/officeDocument/2006/relationships/image" Target="../media/image8.gif"/><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11.png"/><Relationship Id="rId7" Type="http://schemas.openxmlformats.org/officeDocument/2006/relationships/hyperlink" Target="https://creativecommons.org/licenses/by-nc-nd/3.0/"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elenec.wordpress.com/2008/11/20/how-can-i-improve-my-writing/" TargetMode="External"/><Relationship Id="rId5" Type="http://schemas.openxmlformats.org/officeDocument/2006/relationships/image" Target="../media/image12.png"/><Relationship Id="rId4" Type="http://schemas.openxmlformats.org/officeDocument/2006/relationships/hyperlink" Target="https://rincondeanimes.wordpress.com/2015/06/20/kamisama-hajimemashita-%E2%97%8E-resena/" TargetMode="External"/><Relationship Id="rId9" Type="http://schemas.openxmlformats.org/officeDocument/2006/relationships/comments" Target="../comments/comment1.xml"/></Relationships>
</file>

<file path=ppt/slides/_rels/slide9.xml.rels><?xml version="1.0" encoding="UTF-8" standalone="yes"?>
<Relationships xmlns="http://schemas.openxmlformats.org/package/2006/relationships"><Relationship Id="rId3" Type="http://schemas.openxmlformats.org/officeDocument/2006/relationships/hyperlink" Target="http://www.picserver.org/a/action-plan.html"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wlga.gov.uk/publications-and-consultations-responses-lll/youth-work-in-wales-principles-and-purposes" TargetMode="External"/><Relationship Id="rId2" Type="http://schemas.openxmlformats.org/officeDocument/2006/relationships/hyperlink" Target="https://www.mindtools.com/pages/article/reflective-cycle.htm" TargetMode="External"/><Relationship Id="rId1" Type="http://schemas.openxmlformats.org/officeDocument/2006/relationships/slideLayout" Target="../slideLayouts/slideLayout2.xml"/><Relationship Id="rId5" Type="http://schemas.openxmlformats.org/officeDocument/2006/relationships/hyperlink" Target="https://gov.wales/sites/default/files/publications/2019-06/youth-work-strategy-for-wales.pdf" TargetMode="External"/><Relationship Id="rId4" Type="http://schemas.openxmlformats.org/officeDocument/2006/relationships/hyperlink" Target="http://www.youthworkessentials.org/volunteer-induction/challenging-behaviour.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hark in the water&#10;&#10;Description automatically generated">
            <a:extLst>
              <a:ext uri="{FF2B5EF4-FFF2-40B4-BE49-F238E27FC236}">
                <a16:creationId xmlns:a16="http://schemas.microsoft.com/office/drawing/2014/main" id="{1D662404-4A2F-4D83-85C9-A140653ABC7D}"/>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5009" b="3154"/>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cs typeface="Calibri Light"/>
              </a:rPr>
              <a:t>NARDINE BRAUN</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cs typeface="Calibri"/>
              </a:rPr>
              <a:t>STUDENT NUMBER:1901564</a:t>
            </a:r>
          </a:p>
          <a:p>
            <a:r>
              <a:rPr lang="en-GB">
                <a:solidFill>
                  <a:srgbClr val="FFFFFF"/>
                </a:solidFill>
                <a:cs typeface="Calibri"/>
              </a:rPr>
              <a:t>SJYW4013</a:t>
            </a:r>
          </a:p>
          <a:p>
            <a:endParaRPr lang="en-GB">
              <a:solidFill>
                <a:srgbClr val="FFFFFF"/>
              </a:solidFill>
              <a:cs typeface="Calibri"/>
            </a:endParaRPr>
          </a:p>
          <a:p>
            <a:endParaRPr lang="en-GB">
              <a:solidFill>
                <a:srgbClr val="FFFFFF"/>
              </a:solidFill>
              <a:cs typeface="Calibri"/>
            </a:endParaRPr>
          </a:p>
        </p:txBody>
      </p:sp>
      <p:sp>
        <p:nvSpPr>
          <p:cNvPr id="6" name="TextBox 5">
            <a:extLst>
              <a:ext uri="{FF2B5EF4-FFF2-40B4-BE49-F238E27FC236}">
                <a16:creationId xmlns:a16="http://schemas.microsoft.com/office/drawing/2014/main" id="{62C7EB8F-F16C-4C90-A872-C958148C25D6}"/>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Silvertip_shar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9B2F1-184E-4504-B25F-60377BA2C5D2}"/>
              </a:ext>
            </a:extLst>
          </p:cNvPr>
          <p:cNvSpPr>
            <a:spLocks noGrp="1"/>
          </p:cNvSpPr>
          <p:nvPr>
            <p:ph type="title"/>
          </p:nvPr>
        </p:nvSpPr>
        <p:spPr/>
        <p:txBody>
          <a:bodyPr/>
          <a:lstStyle/>
          <a:p>
            <a:r>
              <a:rPr lang="en-GB">
                <a:cs typeface="Calibri Light"/>
              </a:rPr>
              <a:t>WELL COME TO MY POWERPOINT ON MY REFLECTION ON TROLLEY RAGE!!</a:t>
            </a:r>
          </a:p>
        </p:txBody>
      </p:sp>
      <p:pic>
        <p:nvPicPr>
          <p:cNvPr id="4" name="Picture 4" descr="A picture containing toy&#10;&#10;Description generated with very high confidence">
            <a:extLst>
              <a:ext uri="{FF2B5EF4-FFF2-40B4-BE49-F238E27FC236}">
                <a16:creationId xmlns:a16="http://schemas.microsoft.com/office/drawing/2014/main" id="{5CF57180-E288-4F77-807B-BA2BA0DC9C04}"/>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31132" y="1768683"/>
            <a:ext cx="11379866" cy="4425114"/>
          </a:xfrm>
        </p:spPr>
      </p:pic>
      <p:sp>
        <p:nvSpPr>
          <p:cNvPr id="6" name="TextBox 5">
            <a:extLst>
              <a:ext uri="{FF2B5EF4-FFF2-40B4-BE49-F238E27FC236}">
                <a16:creationId xmlns:a16="http://schemas.microsoft.com/office/drawing/2014/main" id="{B14D59CF-674D-4850-A192-D0D97008E118}"/>
              </a:ext>
            </a:extLst>
          </p:cNvPr>
          <p:cNvSpPr txBox="1"/>
          <p:nvPr/>
        </p:nvSpPr>
        <p:spPr>
          <a:xfrm>
            <a:off x="4000500" y="5300663"/>
            <a:ext cx="4191000" cy="317500"/>
          </a:xfrm>
          <a:prstGeom prst="rect">
            <a:avLst/>
          </a:prstGeom>
        </p:spPr>
        <p:txBody>
          <a:bodyPr>
            <a:normAutofit fontScale="62500" lnSpcReduction="20000"/>
          </a:bodyPr>
          <a:lstStyle/>
          <a:p>
            <a:r>
              <a:rPr lang="en-US">
                <a:hlinkClick r:id="rId3"/>
              </a:rPr>
              <a:t>This Photo</a:t>
            </a:r>
            <a:r>
              <a:rPr lang="en-US"/>
              <a:t> by Unknown author is licensed under </a:t>
            </a:r>
            <a:r>
              <a:rPr lang="en-US">
                <a:hlinkClick r:id="rId4"/>
              </a:rPr>
              <a:t>CC BY-SA-NC</a:t>
            </a:r>
            <a:r>
              <a:rPr lang="en-US"/>
              <a:t>.</a:t>
            </a:r>
          </a:p>
        </p:txBody>
      </p:sp>
    </p:spTree>
    <p:extLst>
      <p:ext uri="{BB962C8B-B14F-4D97-AF65-F5344CB8AC3E}">
        <p14:creationId xmlns:p14="http://schemas.microsoft.com/office/powerpoint/2010/main" val="1099074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9E3ED-861D-4485-9CEE-C3E4C723D67B}"/>
              </a:ext>
            </a:extLst>
          </p:cNvPr>
          <p:cNvSpPr>
            <a:spLocks noGrp="1"/>
          </p:cNvSpPr>
          <p:nvPr>
            <p:ph type="title"/>
          </p:nvPr>
        </p:nvSpPr>
        <p:spPr/>
        <p:txBody>
          <a:bodyPr/>
          <a:lstStyle/>
          <a:p>
            <a:r>
              <a:rPr lang="en-GB" b="1">
                <a:cs typeface="Calibri Light"/>
              </a:rPr>
              <a:t>GIBBS and THE REFLECTIVE CYCLE</a:t>
            </a:r>
            <a:endParaRPr lang="en-GB"/>
          </a:p>
        </p:txBody>
      </p:sp>
      <p:sp>
        <p:nvSpPr>
          <p:cNvPr id="3" name="Content Placeholder 2">
            <a:extLst>
              <a:ext uri="{FF2B5EF4-FFF2-40B4-BE49-F238E27FC236}">
                <a16:creationId xmlns:a16="http://schemas.microsoft.com/office/drawing/2014/main" id="{E01B1633-7582-4F39-B9A8-F13E13EFED12}"/>
              </a:ext>
            </a:extLst>
          </p:cNvPr>
          <p:cNvSpPr>
            <a:spLocks noGrp="1"/>
          </p:cNvSpPr>
          <p:nvPr>
            <p:ph idx="1"/>
          </p:nvPr>
        </p:nvSpPr>
        <p:spPr/>
        <p:txBody>
          <a:bodyPr vert="horz" lIns="91440" tIns="45720" rIns="91440" bIns="45720" rtlCol="0" anchor="t">
            <a:normAutofit/>
          </a:bodyPr>
          <a:lstStyle/>
          <a:p>
            <a:r>
              <a:rPr lang="en-GB">
                <a:solidFill>
                  <a:srgbClr val="636363"/>
                </a:solidFill>
                <a:ea typeface="+mn-lt"/>
                <a:cs typeface="+mn-lt"/>
              </a:rPr>
              <a:t>The Gibbs’ reflective cycle, inspired partly by Kolb’s learning cycle, enables us to effectively reflect on incidents and occurrences, be it daily or occasionally, and learn from them. (</a:t>
            </a:r>
            <a:r>
              <a:rPr lang="en-GB">
                <a:solidFill>
                  <a:srgbClr val="EF7C48"/>
                </a:solidFill>
                <a:ea typeface="+mn-lt"/>
                <a:cs typeface="+mn-lt"/>
                <a:hlinkClick r:id="rId2"/>
              </a:rPr>
              <a:t>University of Bradford, 2010</a:t>
            </a:r>
            <a:r>
              <a:rPr lang="en-GB">
                <a:solidFill>
                  <a:srgbClr val="636363"/>
                </a:solidFill>
                <a:ea typeface="+mn-lt"/>
                <a:cs typeface="+mn-lt"/>
              </a:rPr>
              <a:t>)</a:t>
            </a:r>
            <a:endParaRPr lang="en-GB">
              <a:ea typeface="+mn-lt"/>
              <a:cs typeface="+mn-lt"/>
            </a:endParaRPr>
          </a:p>
          <a:p>
            <a:endParaRPr lang="en-GB">
              <a:solidFill>
                <a:srgbClr val="636363"/>
              </a:solidFill>
              <a:cs typeface="Calibri"/>
            </a:endParaRPr>
          </a:p>
          <a:p>
            <a:endParaRPr lang="en-GB">
              <a:solidFill>
                <a:srgbClr val="636363"/>
              </a:solidFill>
              <a:cs typeface="Calibri"/>
            </a:endParaRPr>
          </a:p>
          <a:p>
            <a:pPr marL="0" indent="0">
              <a:buNone/>
            </a:pPr>
            <a:endParaRPr lang="en-GB">
              <a:solidFill>
                <a:srgbClr val="636363"/>
              </a:solidFill>
              <a:cs typeface="Calibri"/>
            </a:endParaRPr>
          </a:p>
          <a:p>
            <a:pPr marL="0" indent="0">
              <a:buNone/>
            </a:pPr>
            <a:r>
              <a:rPr lang="en-GB">
                <a:solidFill>
                  <a:srgbClr val="000000"/>
                </a:solidFill>
                <a:ea typeface="+mn-lt"/>
                <a:cs typeface="+mn-lt"/>
              </a:rPr>
              <a:t>(Gibbs reflective cycle model, 1988 )</a:t>
            </a:r>
            <a:endParaRPr lang="en-GB">
              <a:ea typeface="+mn-lt"/>
              <a:cs typeface="+mn-lt"/>
            </a:endParaRPr>
          </a:p>
          <a:p>
            <a:endParaRPr lang="en-GB">
              <a:solidFill>
                <a:srgbClr val="636363"/>
              </a:solidFill>
              <a:cs typeface="Calibri"/>
            </a:endParaRPr>
          </a:p>
          <a:p>
            <a:endParaRPr lang="en-GB">
              <a:cs typeface="Calibri"/>
            </a:endParaRPr>
          </a:p>
        </p:txBody>
      </p:sp>
      <p:pic>
        <p:nvPicPr>
          <p:cNvPr id="4" name="Picture 4" descr="A picture containing drawing&#10;&#10;Description generated with very high confidence">
            <a:extLst>
              <a:ext uri="{FF2B5EF4-FFF2-40B4-BE49-F238E27FC236}">
                <a16:creationId xmlns:a16="http://schemas.microsoft.com/office/drawing/2014/main" id="{AD8DC777-FEED-4A23-8C62-C5B17988EE62}"/>
              </a:ext>
            </a:extLst>
          </p:cNvPr>
          <p:cNvPicPr>
            <a:picLocks noChangeAspect="1"/>
          </p:cNvPicPr>
          <p:nvPr/>
        </p:nvPicPr>
        <p:blipFill>
          <a:blip r:embed="rId3"/>
          <a:stretch>
            <a:fillRect/>
          </a:stretch>
        </p:blipFill>
        <p:spPr>
          <a:xfrm>
            <a:off x="6554611" y="3280128"/>
            <a:ext cx="3429000" cy="2781300"/>
          </a:xfrm>
          <a:prstGeom prst="rect">
            <a:avLst/>
          </a:prstGeom>
        </p:spPr>
      </p:pic>
    </p:spTree>
    <p:extLst>
      <p:ext uri="{BB962C8B-B14F-4D97-AF65-F5344CB8AC3E}">
        <p14:creationId xmlns:p14="http://schemas.microsoft.com/office/powerpoint/2010/main" val="2800946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6">
            <a:extLst>
              <a:ext uri="{FF2B5EF4-FFF2-40B4-BE49-F238E27FC236}">
                <a16:creationId xmlns:a16="http://schemas.microsoft.com/office/drawing/2014/main" id="{63AB00AE-4340-440F-82E1-9F69D1D55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handcart&#10;&#10;Description generated with high confidence">
            <a:extLst>
              <a:ext uri="{FF2B5EF4-FFF2-40B4-BE49-F238E27FC236}">
                <a16:creationId xmlns:a16="http://schemas.microsoft.com/office/drawing/2014/main" id="{808C22AF-8FDF-45EC-87F2-FE80769CE1A3}"/>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t="20762" r="-2" b="16433"/>
          <a:stretch/>
        </p:blipFill>
        <p:spPr>
          <a:xfrm>
            <a:off x="6093813" y="403184"/>
            <a:ext cx="6351566" cy="3982444"/>
          </a:xfrm>
          <a:prstGeom prst="rect">
            <a:avLst/>
          </a:prstGeom>
          <a:effectLst>
            <a:softEdge rad="533400"/>
          </a:effectLst>
        </p:spPr>
      </p:pic>
      <p:pic>
        <p:nvPicPr>
          <p:cNvPr id="8" name="Picture 8" descr="A picture containing drawing&#10;&#10;Description generated with very high confidence">
            <a:extLst>
              <a:ext uri="{FF2B5EF4-FFF2-40B4-BE49-F238E27FC236}">
                <a16:creationId xmlns:a16="http://schemas.microsoft.com/office/drawing/2014/main" id="{832ACC97-5682-452E-82F8-4930C76FE7C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6025" r="7794" b="1"/>
          <a:stretch/>
        </p:blipFill>
        <p:spPr>
          <a:xfrm>
            <a:off x="6180141" y="4111428"/>
            <a:ext cx="5752298" cy="2390596"/>
          </a:xfrm>
          <a:prstGeom prst="rect">
            <a:avLst/>
          </a:prstGeom>
          <a:effectLst>
            <a:softEdge rad="533400"/>
          </a:effectLst>
        </p:spPr>
      </p:pic>
      <p:pic>
        <p:nvPicPr>
          <p:cNvPr id="13" name="Picture 18">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269C0E7-AF40-4585-A34E-BEB6D3D8FEA8}"/>
              </a:ext>
            </a:extLst>
          </p:cNvPr>
          <p:cNvSpPr>
            <a:spLocks noGrp="1"/>
          </p:cNvSpPr>
          <p:nvPr>
            <p:ph type="title"/>
          </p:nvPr>
        </p:nvSpPr>
        <p:spPr>
          <a:xfrm>
            <a:off x="804998" y="798445"/>
            <a:ext cx="4803636" cy="1311664"/>
          </a:xfrm>
        </p:spPr>
        <p:txBody>
          <a:bodyPr>
            <a:normAutofit/>
          </a:bodyPr>
          <a:lstStyle/>
          <a:p>
            <a:r>
              <a:rPr lang="en-GB" sz="4000">
                <a:solidFill>
                  <a:srgbClr val="000000"/>
                </a:solidFill>
                <a:cs typeface="Calibri Light"/>
              </a:rPr>
              <a:t>DESCRIPTION </a:t>
            </a:r>
            <a:endParaRPr lang="en-GB" sz="4000">
              <a:solidFill>
                <a:srgbClr val="000000"/>
              </a:solidFill>
            </a:endParaRPr>
          </a:p>
        </p:txBody>
      </p:sp>
      <p:sp>
        <p:nvSpPr>
          <p:cNvPr id="15" name="Content Placeholder 13">
            <a:extLst>
              <a:ext uri="{FF2B5EF4-FFF2-40B4-BE49-F238E27FC236}">
                <a16:creationId xmlns:a16="http://schemas.microsoft.com/office/drawing/2014/main" id="{70E3F08F-A0BB-4499-89E2-130993D44CDD}"/>
              </a:ext>
            </a:extLst>
          </p:cNvPr>
          <p:cNvSpPr>
            <a:spLocks noGrp="1"/>
          </p:cNvSpPr>
          <p:nvPr>
            <p:ph idx="1"/>
          </p:nvPr>
        </p:nvSpPr>
        <p:spPr>
          <a:xfrm>
            <a:off x="804997" y="1578179"/>
            <a:ext cx="4803637" cy="5435294"/>
          </a:xfrm>
        </p:spPr>
        <p:txBody>
          <a:bodyPr anchor="ctr">
            <a:normAutofit lnSpcReduction="10000"/>
          </a:bodyPr>
          <a:lstStyle/>
          <a:p>
            <a:pPr fontAlgn="base"/>
            <a:r>
              <a:rPr lang="en-GB">
                <a:cs typeface="Calibri"/>
              </a:rPr>
              <a:t>This is about two young males with a shopping trolley. One was in the trolley and the other male was pushing the trolley. This was happening in a busy area at night. As the two boys saw me, they directed the trolley towards me and started running towards me. They knew it was me as I shouted out to them to be careful and their response was what was I going to do about it? So they wanted a reaction from me.</a:t>
            </a:r>
          </a:p>
        </p:txBody>
      </p:sp>
      <p:sp>
        <p:nvSpPr>
          <p:cNvPr id="6" name="TextBox 5">
            <a:extLst>
              <a:ext uri="{FF2B5EF4-FFF2-40B4-BE49-F238E27FC236}">
                <a16:creationId xmlns:a16="http://schemas.microsoft.com/office/drawing/2014/main" id="{49C5CA01-CDF4-43E4-B80B-9070F392ED27}"/>
              </a:ext>
            </a:extLst>
          </p:cNvPr>
          <p:cNvSpPr txBox="1"/>
          <p:nvPr/>
        </p:nvSpPr>
        <p:spPr>
          <a:xfrm>
            <a:off x="10010824" y="3563942"/>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10" name="TextBox 9">
            <a:extLst>
              <a:ext uri="{FF2B5EF4-FFF2-40B4-BE49-F238E27FC236}">
                <a16:creationId xmlns:a16="http://schemas.microsoft.com/office/drawing/2014/main" id="{6B8860A1-6C20-4C66-A9FA-588609C2E75A}"/>
              </a:ext>
            </a:extLst>
          </p:cNvPr>
          <p:cNvSpPr txBox="1"/>
          <p:nvPr/>
        </p:nvSpPr>
        <p:spPr>
          <a:xfrm>
            <a:off x="10032076" y="650249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924235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2507A3-F2A2-4A10-A7A1-0EDCCA1253CC}"/>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cs typeface="Calibri Light"/>
              </a:rPr>
              <a:t>FEELINGS</a:t>
            </a:r>
          </a:p>
        </p:txBody>
      </p:sp>
      <p:sp>
        <p:nvSpPr>
          <p:cNvPr id="3" name="Content Placeholder 2">
            <a:extLst>
              <a:ext uri="{FF2B5EF4-FFF2-40B4-BE49-F238E27FC236}">
                <a16:creationId xmlns:a16="http://schemas.microsoft.com/office/drawing/2014/main" id="{6F8ADBCE-1F21-4BBA-9BD3-61011F7261F4}"/>
              </a:ext>
            </a:extLst>
          </p:cNvPr>
          <p:cNvSpPr>
            <a:spLocks noGrp="1"/>
          </p:cNvSpPr>
          <p:nvPr>
            <p:ph idx="1"/>
          </p:nvPr>
        </p:nvSpPr>
        <p:spPr>
          <a:xfrm>
            <a:off x="629861" y="2515579"/>
            <a:ext cx="3363974" cy="4626658"/>
          </a:xfrm>
        </p:spPr>
        <p:txBody>
          <a:bodyPr vert="horz" lIns="91440" tIns="45720" rIns="91440" bIns="45720" rtlCol="0" anchor="t">
            <a:normAutofit fontScale="62500" lnSpcReduction="20000"/>
          </a:bodyPr>
          <a:lstStyle/>
          <a:p>
            <a:pPr marL="0" indent="0">
              <a:buNone/>
            </a:pPr>
            <a:r>
              <a:rPr lang="en-GB">
                <a:cs typeface="Calibri"/>
              </a:rPr>
              <a:t>During this incident I did feel scared, and angry, and hurt. I was disappointed  as I knew one of the young males from the youth club and he always treated me with respect. I felt it was important note  to respond by going mad with them as if that trolley were to hit me, I would have been hurt.  But  I realise that what they wanted was a reaction from me. So I had to take a step back from this situation and a breather and told them I would be speaking to them both tomorrow by then I would have  calmed down. I had a good think at home about the issue and I did the right thing by taking a step back, so all in all, I felt proud of the way I handled the situation. (Gibbs, 1988)</a:t>
            </a:r>
          </a:p>
        </p:txBody>
      </p:sp>
      <p:pic>
        <p:nvPicPr>
          <p:cNvPr id="8" name="Picture 8">
            <a:extLst>
              <a:ext uri="{FF2B5EF4-FFF2-40B4-BE49-F238E27FC236}">
                <a16:creationId xmlns:a16="http://schemas.microsoft.com/office/drawing/2014/main" id="{F46FBB5D-417F-4D2C-892C-39EB80CE12F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97763" y="1082663"/>
            <a:ext cx="6250769" cy="4531807"/>
          </a:xfrm>
          <a:prstGeom prst="rect">
            <a:avLst/>
          </a:prstGeom>
        </p:spPr>
      </p:pic>
      <p:sp>
        <p:nvSpPr>
          <p:cNvPr id="10" name="TextBox 9">
            <a:extLst>
              <a:ext uri="{FF2B5EF4-FFF2-40B4-BE49-F238E27FC236}">
                <a16:creationId xmlns:a16="http://schemas.microsoft.com/office/drawing/2014/main" id="{40DD50AD-ED69-4FA4-8F57-C49D1ABE46B6}"/>
              </a:ext>
            </a:extLst>
          </p:cNvPr>
          <p:cNvSpPr txBox="1"/>
          <p:nvPr/>
        </p:nvSpPr>
        <p:spPr>
          <a:xfrm>
            <a:off x="9094014" y="541441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7364458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45E9-083C-4AEB-A666-A8208DE11413}"/>
              </a:ext>
            </a:extLst>
          </p:cNvPr>
          <p:cNvSpPr>
            <a:spLocks noGrp="1"/>
          </p:cNvSpPr>
          <p:nvPr>
            <p:ph type="title"/>
          </p:nvPr>
        </p:nvSpPr>
        <p:spPr>
          <a:xfrm>
            <a:off x="6653600" y="1396289"/>
            <a:ext cx="5006336" cy="1325563"/>
          </a:xfrm>
        </p:spPr>
        <p:txBody>
          <a:bodyPr>
            <a:normAutofit/>
          </a:bodyPr>
          <a:lstStyle/>
          <a:p>
            <a:r>
              <a:rPr lang="en-GB">
                <a:cs typeface="Calibri Light"/>
              </a:rPr>
              <a:t>EVALUATION</a:t>
            </a:r>
            <a:endParaRPr lang="en-GB"/>
          </a:p>
        </p:txBody>
      </p:sp>
      <p:sp>
        <p:nvSpPr>
          <p:cNvPr id="11" name="Freeform: Shape 10">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device&#10;&#10;Description generated with very high confidence">
            <a:extLst>
              <a:ext uri="{FF2B5EF4-FFF2-40B4-BE49-F238E27FC236}">
                <a16:creationId xmlns:a16="http://schemas.microsoft.com/office/drawing/2014/main" id="{66323965-342D-4A67-8DA4-545959B23C6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64241" y="1759355"/>
            <a:ext cx="4105275" cy="1873498"/>
          </a:xfrm>
          <a:prstGeom prst="rect">
            <a:avLst/>
          </a:prstGeom>
        </p:spPr>
      </p:pic>
      <p:sp>
        <p:nvSpPr>
          <p:cNvPr id="3" name="Content Placeholder 2">
            <a:extLst>
              <a:ext uri="{FF2B5EF4-FFF2-40B4-BE49-F238E27FC236}">
                <a16:creationId xmlns:a16="http://schemas.microsoft.com/office/drawing/2014/main" id="{B57E55FB-E740-46DB-AF3F-76CF877C4E2B}"/>
              </a:ext>
            </a:extLst>
          </p:cNvPr>
          <p:cNvSpPr>
            <a:spLocks noGrp="1"/>
          </p:cNvSpPr>
          <p:nvPr>
            <p:ph idx="1"/>
          </p:nvPr>
        </p:nvSpPr>
        <p:spPr>
          <a:xfrm>
            <a:off x="5896044" y="2708697"/>
            <a:ext cx="5768336" cy="4025326"/>
          </a:xfrm>
        </p:spPr>
        <p:txBody>
          <a:bodyPr anchor="t">
            <a:normAutofit fontScale="92500" lnSpcReduction="20000"/>
          </a:bodyPr>
          <a:lstStyle/>
          <a:p>
            <a:pPr marL="0" indent="0">
              <a:buNone/>
            </a:pPr>
            <a:r>
              <a:rPr lang="en-GB" sz="1800">
                <a:cs typeface="Calibri"/>
              </a:rPr>
              <a:t>With the situation I was in with these two young males I am glad by taking a step back and telling them I would be dealing with this issue the following day so we could have time out to understand why I was upset and why this situation could not happen again.  By doing this it worked in all our favour. We all could reflect and discuss what was wrong. In this respect, the incident gave me an opportunity to refer to guidelines and strategies on managing challenging behaviour with young people (Youth Work Essentials, 2020). So, whilst I was initially disappointed in the boys' behaviour, I now saw this as an opportunity to work with them on issues of safety and respect for others. I am now glad that this incident happened because it forced me to reflect on my role as a youth worker and how I need to be more fully prepared for dealing with challenging behaviour.  In addition to looking up policy on managing behaviour from the Youth Service (Youth Work National Strategy, 2017) I had the idea of putting on a workshop on safety (Kahoot.com, n.d.). By doing this I was able to use the incident to address  wider skills development and enhanced emotion competence (Gibbs, 1988).</a:t>
            </a:r>
          </a:p>
        </p:txBody>
      </p:sp>
      <p:sp>
        <p:nvSpPr>
          <p:cNvPr id="6" name="TextBox 5">
            <a:extLst>
              <a:ext uri="{FF2B5EF4-FFF2-40B4-BE49-F238E27FC236}">
                <a16:creationId xmlns:a16="http://schemas.microsoft.com/office/drawing/2014/main" id="{7F634018-84E2-4DC0-B979-35E66C3EAE9B}"/>
              </a:ext>
            </a:extLst>
          </p:cNvPr>
          <p:cNvSpPr txBox="1"/>
          <p:nvPr/>
        </p:nvSpPr>
        <p:spPr>
          <a:xfrm>
            <a:off x="2014998" y="3432798"/>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17769813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E341A-E525-4CB4-AAF4-144DBDFCE53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5202DEF-50CD-4A0C-ADA1-9FC0B2E20E5B}"/>
              </a:ext>
            </a:extLst>
          </p:cNvPr>
          <p:cNvSpPr>
            <a:spLocks noGrp="1"/>
          </p:cNvSpPr>
          <p:nvPr>
            <p:ph type="subTitle" idx="1"/>
          </p:nvPr>
        </p:nvSpPr>
        <p:spPr/>
        <p:txBody>
          <a:bodyPr vert="horz" lIns="91440" tIns="45720" rIns="91440" bIns="45720" rtlCol="0" anchor="t">
            <a:normAutofit fontScale="62500" lnSpcReduction="20000"/>
          </a:bodyPr>
          <a:lstStyle/>
          <a:p>
            <a:pPr algn="l"/>
            <a:r>
              <a:rPr lang="en-GB">
                <a:cs typeface="Calibri"/>
              </a:rPr>
              <a:t>With working at Dr </a:t>
            </a:r>
            <a:r>
              <a:rPr lang="en-GB" err="1">
                <a:cs typeface="Calibri"/>
              </a:rPr>
              <a:t>Mz</a:t>
            </a:r>
            <a:r>
              <a:rPr lang="en-GB">
                <a:cs typeface="Calibri"/>
              </a:rPr>
              <a:t> and watching  the staff on how they deal with tricky situations I learnt to take a step back and have a few moments to work out a best outcome for all parties involved. I manged not to show my anger and not to react in a manner where I could make matters worse. By not shouting at the boys it helped gave them a chance for us all to chat calmly the next day. As I was close in losing my temper on that episode that upset me. However, this made think of the value of working with young people(WGLA, 2013). I could use this event to help work out a strategy that helps me in how to handle difficult situations. If this event, or something like it, were to happen again I would do.  I would be able to give sensible advice and take control of the situation so that I could manage the behaviour more effectively, but also use a negative experience to bring about positive outcomes (Gibbs, 1988)</a:t>
            </a:r>
            <a:endParaRPr lang="en-US"/>
          </a:p>
        </p:txBody>
      </p:sp>
      <p:pic>
        <p:nvPicPr>
          <p:cNvPr id="4" name="Picture 4" descr="A close up of a logo&#10;&#10;Description generated with very high confidence">
            <a:extLst>
              <a:ext uri="{FF2B5EF4-FFF2-40B4-BE49-F238E27FC236}">
                <a16:creationId xmlns:a16="http://schemas.microsoft.com/office/drawing/2014/main" id="{3AA02BD3-D67E-4EBF-AC95-B00CC9686C25}"/>
              </a:ext>
            </a:extLst>
          </p:cNvPr>
          <p:cNvPicPr>
            <a:picLocks noChangeAspect="1"/>
          </p:cNvPicPr>
          <p:nvPr/>
        </p:nvPicPr>
        <p:blipFill>
          <a:blip r:embed="rId2"/>
          <a:stretch>
            <a:fillRect/>
          </a:stretch>
        </p:blipFill>
        <p:spPr>
          <a:xfrm>
            <a:off x="2729164" y="1567965"/>
            <a:ext cx="6723646" cy="1937385"/>
          </a:xfrm>
          <a:prstGeom prst="rect">
            <a:avLst/>
          </a:prstGeom>
        </p:spPr>
      </p:pic>
    </p:spTree>
    <p:extLst>
      <p:ext uri="{BB962C8B-B14F-4D97-AF65-F5344CB8AC3E}">
        <p14:creationId xmlns:p14="http://schemas.microsoft.com/office/powerpoint/2010/main" val="813240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0F6CDC51-8D27-4BF4-AB33-7D5905E8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3726"/>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6">
            <a:extLst>
              <a:ext uri="{FF2B5EF4-FFF2-40B4-BE49-F238E27FC236}">
                <a16:creationId xmlns:a16="http://schemas.microsoft.com/office/drawing/2014/main" id="{24FB90F3-DFB9-42D4-B851-120249962A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C77D03E9-5168-4D60-AC82-C167F22F7A61}"/>
              </a:ext>
            </a:extLst>
          </p:cNvPr>
          <p:cNvSpPr>
            <a:spLocks noGrp="1"/>
          </p:cNvSpPr>
          <p:nvPr>
            <p:ph type="title"/>
          </p:nvPr>
        </p:nvSpPr>
        <p:spPr>
          <a:xfrm>
            <a:off x="804672" y="802955"/>
            <a:ext cx="5145024" cy="5034012"/>
          </a:xfrm>
        </p:spPr>
        <p:txBody>
          <a:bodyPr>
            <a:normAutofit/>
          </a:bodyPr>
          <a:lstStyle/>
          <a:p>
            <a:r>
              <a:rPr lang="en-GB" sz="2000">
                <a:solidFill>
                  <a:srgbClr val="000000"/>
                </a:solidFill>
                <a:cs typeface="Calibri Light"/>
              </a:rPr>
              <a:t>I learnt from this incident not to be so angry and if this situation happened again I now know to take a step back count to 10 .I feel that I now have the tools after reflecting on the incident to deal with a situation like this more effectively in the future (Gibbs, 1988). I would walk away and deal with it when all parties  are calm and ready to sit down to discuss what happened. I am glad by leaving the issue until the following day everyone was able to get their point across by having time out  and speaking to young boys face to face worked.  I now feel that this has helped me to build a better relationship with the boys, whilst still maintaining professional boundaries, so in this respect, this is a positive outcome    </a:t>
            </a:r>
            <a:endParaRPr lang="en-GB" sz="1600">
              <a:solidFill>
                <a:srgbClr val="000000"/>
              </a:solidFill>
              <a:cs typeface="Calibri Light"/>
            </a:endParaRPr>
          </a:p>
        </p:txBody>
      </p:sp>
      <p:sp>
        <p:nvSpPr>
          <p:cNvPr id="49" name="Freeform 60">
            <a:extLst>
              <a:ext uri="{FF2B5EF4-FFF2-40B4-BE49-F238E27FC236}">
                <a16:creationId xmlns:a16="http://schemas.microsoft.com/office/drawing/2014/main" id="{DF4CE22F-8463-44F2-BE50-65D9B503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8720" y="0"/>
            <a:ext cx="3762182" cy="2258435"/>
          </a:xfrm>
          <a:custGeom>
            <a:avLst/>
            <a:gdLst>
              <a:gd name="connsiteX0" fmla="*/ 39946 w 3960192"/>
              <a:gd name="connsiteY0" fmla="*/ 0 h 2377300"/>
              <a:gd name="connsiteX1" fmla="*/ 3920247 w 3960192"/>
              <a:gd name="connsiteY1" fmla="*/ 0 h 2377300"/>
              <a:gd name="connsiteX2" fmla="*/ 3949969 w 3960192"/>
              <a:gd name="connsiteY2" fmla="*/ 194751 h 2377300"/>
              <a:gd name="connsiteX3" fmla="*/ 3960192 w 3960192"/>
              <a:gd name="connsiteY3" fmla="*/ 397204 h 2377300"/>
              <a:gd name="connsiteX4" fmla="*/ 1980096 w 3960192"/>
              <a:gd name="connsiteY4" fmla="*/ 2377300 h 2377300"/>
              <a:gd name="connsiteX5" fmla="*/ 0 w 3960192"/>
              <a:gd name="connsiteY5" fmla="*/ 397204 h 2377300"/>
              <a:gd name="connsiteX6" fmla="*/ 10224 w 3960192"/>
              <a:gd name="connsiteY6" fmla="*/ 194751 h 237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2" h="2377300">
                <a:moveTo>
                  <a:pt x="39946" y="0"/>
                </a:moveTo>
                <a:lnTo>
                  <a:pt x="3920247" y="0"/>
                </a:lnTo>
                <a:lnTo>
                  <a:pt x="3949969" y="194751"/>
                </a:lnTo>
                <a:cubicBezTo>
                  <a:pt x="3956729" y="261316"/>
                  <a:pt x="3960192" y="328856"/>
                  <a:pt x="3960192" y="397204"/>
                </a:cubicBezTo>
                <a:cubicBezTo>
                  <a:pt x="3960192" y="1490781"/>
                  <a:pt x="3073673" y="2377300"/>
                  <a:pt x="1980096" y="2377300"/>
                </a:cubicBezTo>
                <a:cubicBezTo>
                  <a:pt x="886519" y="2377300"/>
                  <a:pt x="0" y="1490781"/>
                  <a:pt x="0" y="397204"/>
                </a:cubicBezTo>
                <a:cubicBezTo>
                  <a:pt x="0" y="328856"/>
                  <a:pt x="3463" y="261316"/>
                  <a:pt x="10224" y="194751"/>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screenshot of a cell phone&#10;&#10;Description generated with very high confidence">
            <a:extLst>
              <a:ext uri="{FF2B5EF4-FFF2-40B4-BE49-F238E27FC236}">
                <a16:creationId xmlns:a16="http://schemas.microsoft.com/office/drawing/2014/main" id="{F936C1C9-491D-4020-B28A-830E7E7547B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424"/>
          <a:stretch/>
        </p:blipFill>
        <p:spPr>
          <a:xfrm>
            <a:off x="7273148" y="699990"/>
            <a:ext cx="2393326" cy="499762"/>
          </a:xfrm>
          <a:prstGeom prst="rect">
            <a:avLst/>
          </a:prstGeom>
        </p:spPr>
      </p:pic>
      <p:sp>
        <p:nvSpPr>
          <p:cNvPr id="3" name="Content Placeholder 2">
            <a:extLst>
              <a:ext uri="{FF2B5EF4-FFF2-40B4-BE49-F238E27FC236}">
                <a16:creationId xmlns:a16="http://schemas.microsoft.com/office/drawing/2014/main" id="{DD6170AF-5BDF-4C49-8FDC-75C69D354BB3}"/>
              </a:ext>
            </a:extLst>
          </p:cNvPr>
          <p:cNvSpPr>
            <a:spLocks noGrp="1"/>
          </p:cNvSpPr>
          <p:nvPr>
            <p:ph idx="1"/>
          </p:nvPr>
        </p:nvSpPr>
        <p:spPr>
          <a:xfrm>
            <a:off x="804672" y="2119758"/>
            <a:ext cx="5145024" cy="3941213"/>
          </a:xfrm>
        </p:spPr>
        <p:txBody>
          <a:bodyPr anchor="ctr">
            <a:normAutofit/>
          </a:bodyPr>
          <a:lstStyle/>
          <a:p>
            <a:pPr marL="0" indent="0">
              <a:buNone/>
            </a:pPr>
            <a:endParaRPr lang="en-GB" sz="2000">
              <a:solidFill>
                <a:srgbClr val="000000"/>
              </a:solidFill>
              <a:cs typeface="Calibri"/>
            </a:endParaRPr>
          </a:p>
          <a:p>
            <a:pPr marL="0" indent="0">
              <a:buNone/>
            </a:pPr>
            <a:endParaRPr lang="en-GB" sz="2000">
              <a:solidFill>
                <a:srgbClr val="000000"/>
              </a:solidFill>
              <a:cs typeface="Calibri"/>
            </a:endParaRPr>
          </a:p>
        </p:txBody>
      </p:sp>
      <p:sp>
        <p:nvSpPr>
          <p:cNvPr id="51" name="Freeform 67">
            <a:extLst>
              <a:ext uri="{FF2B5EF4-FFF2-40B4-BE49-F238E27FC236}">
                <a16:creationId xmlns:a16="http://schemas.microsoft.com/office/drawing/2014/main" id="{3FA1383B-2709-4E36-8FF8-7A737213B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7503" y="3006774"/>
            <a:ext cx="4734497" cy="3851226"/>
          </a:xfrm>
          <a:custGeom>
            <a:avLst/>
            <a:gdLst>
              <a:gd name="connsiteX0" fmla="*/ 2718646 w 4647408"/>
              <a:gd name="connsiteY0" fmla="*/ 0 h 3780384"/>
              <a:gd name="connsiteX1" fmla="*/ 4641019 w 4647408"/>
              <a:gd name="connsiteY1" fmla="*/ 796273 h 3780384"/>
              <a:gd name="connsiteX2" fmla="*/ 4647408 w 4647408"/>
              <a:gd name="connsiteY2" fmla="*/ 803303 h 3780384"/>
              <a:gd name="connsiteX3" fmla="*/ 4647408 w 4647408"/>
              <a:gd name="connsiteY3" fmla="*/ 3780384 h 3780384"/>
              <a:gd name="connsiteX4" fmla="*/ 215340 w 4647408"/>
              <a:gd name="connsiteY4" fmla="*/ 3780384 h 3780384"/>
              <a:gd name="connsiteX5" fmla="*/ 213645 w 4647408"/>
              <a:gd name="connsiteY5" fmla="*/ 3776866 h 3780384"/>
              <a:gd name="connsiteX6" fmla="*/ 0 w 4647408"/>
              <a:gd name="connsiteY6" fmla="*/ 2718646 h 3780384"/>
              <a:gd name="connsiteX7" fmla="*/ 2718646 w 4647408"/>
              <a:gd name="connsiteY7" fmla="*/ 0 h 378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47408" h="3780384">
                <a:moveTo>
                  <a:pt x="2718646" y="0"/>
                </a:moveTo>
                <a:cubicBezTo>
                  <a:pt x="3469379" y="0"/>
                  <a:pt x="4149041" y="304295"/>
                  <a:pt x="4641019" y="796273"/>
                </a:cubicBezTo>
                <a:lnTo>
                  <a:pt x="4647408" y="803303"/>
                </a:lnTo>
                <a:lnTo>
                  <a:pt x="4647408" y="3780384"/>
                </a:lnTo>
                <a:lnTo>
                  <a:pt x="215340" y="3780384"/>
                </a:lnTo>
                <a:lnTo>
                  <a:pt x="213645" y="3776866"/>
                </a:lnTo>
                <a:cubicBezTo>
                  <a:pt x="76074" y="3451612"/>
                  <a:pt x="0" y="3094013"/>
                  <a:pt x="0" y="2718646"/>
                </a:cubicBezTo>
                <a:cubicBezTo>
                  <a:pt x="0" y="1217179"/>
                  <a:pt x="1217179" y="0"/>
                  <a:pt x="271864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6" descr="A picture containing text, book&#10;&#10;Description generated with very high confidence">
            <a:extLst>
              <a:ext uri="{FF2B5EF4-FFF2-40B4-BE49-F238E27FC236}">
                <a16:creationId xmlns:a16="http://schemas.microsoft.com/office/drawing/2014/main" id="{7AA53DDD-F6B8-4F0E-A3DD-45CADAAB7F9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155772" y="3989614"/>
            <a:ext cx="1981458" cy="2548155"/>
          </a:xfrm>
          <a:prstGeom prst="rect">
            <a:avLst/>
          </a:prstGeom>
        </p:spPr>
      </p:pic>
      <p:sp>
        <p:nvSpPr>
          <p:cNvPr id="6" name="TextBox 5">
            <a:extLst>
              <a:ext uri="{FF2B5EF4-FFF2-40B4-BE49-F238E27FC236}">
                <a16:creationId xmlns:a16="http://schemas.microsoft.com/office/drawing/2014/main" id="{D54FC5E6-833D-41BE-903E-1810CD83A94E}"/>
              </a:ext>
            </a:extLst>
          </p:cNvPr>
          <p:cNvSpPr txBox="1"/>
          <p:nvPr/>
        </p:nvSpPr>
        <p:spPr>
          <a:xfrm>
            <a:off x="9718246"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8" name="TextBox 7">
            <a:extLst>
              <a:ext uri="{FF2B5EF4-FFF2-40B4-BE49-F238E27FC236}">
                <a16:creationId xmlns:a16="http://schemas.microsoft.com/office/drawing/2014/main" id="{E6C2EBA7-6AE9-476B-9F60-1D5A7E92BAF1}"/>
              </a:ext>
            </a:extLst>
          </p:cNvPr>
          <p:cNvSpPr txBox="1"/>
          <p:nvPr/>
        </p:nvSpPr>
        <p:spPr>
          <a:xfrm>
            <a:off x="7251028"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469240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4A360-8BAB-4009-A03F-3B17394B07A5}"/>
              </a:ext>
            </a:extLst>
          </p:cNvPr>
          <p:cNvSpPr>
            <a:spLocks noGrp="1"/>
          </p:cNvSpPr>
          <p:nvPr>
            <p:ph type="title"/>
          </p:nvPr>
        </p:nvSpPr>
        <p:spPr>
          <a:xfrm>
            <a:off x="481013" y="3752849"/>
            <a:ext cx="3290887" cy="2452687"/>
          </a:xfrm>
        </p:spPr>
        <p:txBody>
          <a:bodyPr anchor="ctr">
            <a:normAutofit/>
          </a:bodyPr>
          <a:lstStyle/>
          <a:p>
            <a:endParaRPr lang="en-GB" sz="3600"/>
          </a:p>
        </p:txBody>
      </p:sp>
      <p:pic>
        <p:nvPicPr>
          <p:cNvPr id="4" name="Picture 4" descr="A close up of a street sign on a pole&#10;&#10;Description generated with very high confidence">
            <a:extLst>
              <a:ext uri="{FF2B5EF4-FFF2-40B4-BE49-F238E27FC236}">
                <a16:creationId xmlns:a16="http://schemas.microsoft.com/office/drawing/2014/main" id="{40EE1032-5089-4137-9B87-0C4F563DE04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31691" b="1583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87223617-738D-478F-BF75-161862718DC7}"/>
              </a:ext>
            </a:extLst>
          </p:cNvPr>
          <p:cNvSpPr>
            <a:spLocks noGrp="1"/>
          </p:cNvSpPr>
          <p:nvPr>
            <p:ph idx="1"/>
          </p:nvPr>
        </p:nvSpPr>
        <p:spPr>
          <a:xfrm>
            <a:off x="4223982" y="3752850"/>
            <a:ext cx="7485413" cy="2452687"/>
          </a:xfrm>
        </p:spPr>
        <p:txBody>
          <a:bodyPr anchor="ctr">
            <a:normAutofit/>
          </a:bodyPr>
          <a:lstStyle/>
          <a:p>
            <a:pPr marL="0" indent="0">
              <a:buNone/>
            </a:pPr>
            <a:r>
              <a:rPr lang="en-GB" sz="1800">
                <a:cs typeface="Calibri"/>
              </a:rPr>
              <a:t>If this issue ever happens again I know not to react in an angry manner because it does not help out any situation.  By putting on workshops and inviting guest speakers it will help get the important facts across that us youth workers do have their best interest at heart (WLGA, 2013)  We are learning to gain a better outcome. By doing the workshops we are teaching  young people important skills and improving their knowledge so that they can make better judgements in the future (Youth Work Essentials, 2020; Kahoot.com, n.d.).  </a:t>
            </a:r>
          </a:p>
        </p:txBody>
      </p:sp>
      <p:sp>
        <p:nvSpPr>
          <p:cNvPr id="6" name="TextBox 5">
            <a:extLst>
              <a:ext uri="{FF2B5EF4-FFF2-40B4-BE49-F238E27FC236}">
                <a16:creationId xmlns:a16="http://schemas.microsoft.com/office/drawing/2014/main" id="{FCF7F7FA-B61F-4316-BC13-8726BBBE5BD1}"/>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4022180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CDFCA-144A-4504-86EB-D9C2A36B1C3C}"/>
              </a:ext>
            </a:extLst>
          </p:cNvPr>
          <p:cNvSpPr>
            <a:spLocks noGrp="1"/>
          </p:cNvSpPr>
          <p:nvPr>
            <p:ph type="title"/>
          </p:nvPr>
        </p:nvSpPr>
        <p:spPr>
          <a:xfrm>
            <a:off x="668867" y="365125"/>
            <a:ext cx="10684933" cy="1325563"/>
          </a:xfrm>
        </p:spPr>
        <p:txBody>
          <a:bodyPr/>
          <a:lstStyle/>
          <a:p>
            <a:r>
              <a:rPr lang="en-GB" b="1">
                <a:cs typeface="Calibri Light"/>
              </a:rPr>
              <a:t>REFERENCES</a:t>
            </a:r>
            <a:endParaRPr lang="en-GB" b="1"/>
          </a:p>
        </p:txBody>
      </p:sp>
      <p:sp>
        <p:nvSpPr>
          <p:cNvPr id="3" name="Content Placeholder 2">
            <a:extLst>
              <a:ext uri="{FF2B5EF4-FFF2-40B4-BE49-F238E27FC236}">
                <a16:creationId xmlns:a16="http://schemas.microsoft.com/office/drawing/2014/main" id="{AB44E71E-768C-45DE-8159-F4CCC8C13C7E}"/>
              </a:ext>
            </a:extLst>
          </p:cNvPr>
          <p:cNvSpPr>
            <a:spLocks noGrp="1"/>
          </p:cNvSpPr>
          <p:nvPr>
            <p:ph idx="1"/>
          </p:nvPr>
        </p:nvSpPr>
        <p:spPr>
          <a:xfrm>
            <a:off x="838200" y="1294948"/>
            <a:ext cx="10515600" cy="5684835"/>
          </a:xfrm>
        </p:spPr>
        <p:txBody>
          <a:bodyPr vert="horz" lIns="91440" tIns="45720" rIns="91440" bIns="45720" rtlCol="0" anchor="t">
            <a:normAutofit fontScale="55000" lnSpcReduction="20000"/>
          </a:bodyPr>
          <a:lstStyle/>
          <a:p>
            <a:r>
              <a:rPr lang="en-GB">
                <a:ea typeface="+mn-lt"/>
                <a:cs typeface="+mn-lt"/>
              </a:rPr>
              <a:t>Gibbs, G. The Reflective Cycle. Available at:</a:t>
            </a:r>
          </a:p>
          <a:p>
            <a:r>
              <a:rPr lang="en-GB">
                <a:ea typeface="+mn-lt"/>
                <a:cs typeface="+mn-lt"/>
                <a:hlinkClick r:id="rId2"/>
              </a:rPr>
              <a:t>https://www.mindtools.com/pages/article/reflective-cycle.htm</a:t>
            </a:r>
            <a:endParaRPr lang="en-US">
              <a:ea typeface="+mn-lt"/>
              <a:cs typeface="+mn-lt"/>
            </a:endParaRPr>
          </a:p>
          <a:p>
            <a:r>
              <a:rPr lang="en-GB">
                <a:ea typeface="+mn-lt"/>
                <a:cs typeface="+mn-lt"/>
              </a:rPr>
              <a:t>(Accessed 10 March 2020)</a:t>
            </a:r>
          </a:p>
          <a:p>
            <a:endParaRPr lang="en-GB">
              <a:ea typeface="+mn-lt"/>
              <a:cs typeface="+mn-lt"/>
            </a:endParaRPr>
          </a:p>
          <a:p>
            <a:r>
              <a:rPr lang="en-GB">
                <a:ea typeface="+mn-lt"/>
                <a:cs typeface="+mn-lt"/>
              </a:rPr>
              <a:t>Kahoot.com (n.d.) Available at:</a:t>
            </a:r>
          </a:p>
          <a:p>
            <a:r>
              <a:rPr lang="en-GB">
                <a:ea typeface="+mn-lt"/>
                <a:cs typeface="+mn-lt"/>
              </a:rPr>
              <a:t>https://kahoot.com</a:t>
            </a:r>
          </a:p>
          <a:p>
            <a:r>
              <a:rPr lang="en-GB">
                <a:ea typeface="+mn-lt"/>
                <a:cs typeface="+mn-lt"/>
              </a:rPr>
              <a:t>(Accessed: 20 March 2020)</a:t>
            </a:r>
          </a:p>
          <a:p>
            <a:endParaRPr lang="en-GB">
              <a:ea typeface="+mn-lt"/>
              <a:cs typeface="+mn-lt"/>
            </a:endParaRPr>
          </a:p>
          <a:p>
            <a:r>
              <a:rPr lang="en-GB">
                <a:ea typeface="+mn-lt"/>
                <a:cs typeface="+mn-lt"/>
              </a:rPr>
              <a:t>WGLA (2013) Youth Work in Wales: Principles and Purposes. Available at:</a:t>
            </a:r>
          </a:p>
          <a:p>
            <a:r>
              <a:rPr lang="en-GB">
                <a:ea typeface="+mn-lt"/>
                <a:cs typeface="+mn-lt"/>
                <a:hlinkClick r:id="rId3"/>
              </a:rPr>
              <a:t>www.wlga.gov.uk/publications-and-consultations-responses-lll/youth-work-in-wales-principles-and-purposes</a:t>
            </a:r>
          </a:p>
          <a:p>
            <a:r>
              <a:rPr lang="en-GB">
                <a:ea typeface="+mn-lt"/>
                <a:cs typeface="+mn-lt"/>
              </a:rPr>
              <a:t>(Accessed: 20 March 2020)</a:t>
            </a:r>
          </a:p>
          <a:p>
            <a:endParaRPr lang="en-GB">
              <a:ea typeface="+mn-lt"/>
              <a:cs typeface="+mn-lt"/>
            </a:endParaRPr>
          </a:p>
          <a:p>
            <a:r>
              <a:rPr lang="en-GB">
                <a:ea typeface="+mn-lt"/>
                <a:cs typeface="+mn-lt"/>
              </a:rPr>
              <a:t>Youth Work Essentials (2020) Available at:</a:t>
            </a:r>
          </a:p>
          <a:p>
            <a:r>
              <a:rPr lang="en-GB">
                <a:ea typeface="+mn-lt"/>
                <a:cs typeface="+mn-lt"/>
                <a:hlinkClick r:id="rId4"/>
              </a:rPr>
              <a:t>http://www.youthworkessentials.org/volunteer-induction/challenging-behaviour.aspx</a:t>
            </a:r>
            <a:endParaRPr lang="en-US">
              <a:ea typeface="+mn-lt"/>
              <a:cs typeface="+mn-lt"/>
            </a:endParaRPr>
          </a:p>
          <a:p>
            <a:r>
              <a:rPr lang="en-GB">
                <a:ea typeface="+mn-lt"/>
                <a:cs typeface="+mn-lt"/>
              </a:rPr>
              <a:t>(Accessed: 19 March 2020)</a:t>
            </a:r>
          </a:p>
          <a:p>
            <a:endParaRPr lang="en-GB">
              <a:ea typeface="+mn-lt"/>
              <a:cs typeface="+mn-lt"/>
            </a:endParaRPr>
          </a:p>
          <a:p>
            <a:r>
              <a:rPr lang="en-GB">
                <a:ea typeface="+mn-lt"/>
                <a:cs typeface="+mn-lt"/>
              </a:rPr>
              <a:t>Youth Work Strategy for Wales (2017) Available at:</a:t>
            </a:r>
          </a:p>
          <a:p>
            <a:r>
              <a:rPr lang="en-GB">
                <a:ea typeface="+mn-lt"/>
                <a:cs typeface="+mn-lt"/>
                <a:hlinkClick r:id="rId5"/>
              </a:rPr>
              <a:t>https://gov.wales/sites/default/files/publications/2019-06/youth-work-strategy-for-wales.pdf</a:t>
            </a:r>
            <a:endParaRPr lang="en-GB">
              <a:ea typeface="+mn-lt"/>
              <a:cs typeface="+mn-lt"/>
            </a:endParaRPr>
          </a:p>
          <a:p>
            <a:r>
              <a:rPr lang="en-GB">
                <a:cs typeface="Calibri"/>
              </a:rPr>
              <a:t>(Accessed: 13 March 2020)</a:t>
            </a:r>
          </a:p>
          <a:p>
            <a:endParaRPr lang="en-GB">
              <a:cs typeface="Calibri"/>
            </a:endParaRPr>
          </a:p>
          <a:p>
            <a:endParaRPr lang="en-GB">
              <a:cs typeface="Calibri"/>
            </a:endParaRPr>
          </a:p>
        </p:txBody>
      </p:sp>
    </p:spTree>
    <p:extLst>
      <p:ext uri="{BB962C8B-B14F-4D97-AF65-F5344CB8AC3E}">
        <p14:creationId xmlns:p14="http://schemas.microsoft.com/office/powerpoint/2010/main" val="4152815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9" ma:contentTypeDescription="Create a new document." ma:contentTypeScope="" ma:versionID="473577c2529978bbc801436ff9166027">
  <xsd:schema xmlns:xsd="http://www.w3.org/2001/XMLSchema" xmlns:xs="http://www.w3.org/2001/XMLSchema" xmlns:p="http://schemas.microsoft.com/office/2006/metadata/properties" xmlns:ns3="9d0d5cce-d4dc-4043-8325-c992d2f588cd" targetNamespace="http://schemas.microsoft.com/office/2006/metadata/properties" ma:root="true" ma:fieldsID="afd3962c4bf6636ed4359384defe7e36" ns3:_="">
    <xsd:import namespace="9d0d5cce-d4dc-4043-8325-c992d2f588c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8D1DF19-7AFD-4F0B-A87D-06A0941DAB29}">
  <ds:schemaRefs>
    <ds:schemaRef ds:uri="http://schemas.microsoft.com/sharepoint/v3/contenttype/forms"/>
  </ds:schemaRefs>
</ds:datastoreItem>
</file>

<file path=customXml/itemProps2.xml><?xml version="1.0" encoding="utf-8"?>
<ds:datastoreItem xmlns:ds="http://schemas.openxmlformats.org/officeDocument/2006/customXml" ds:itemID="{B521E9F3-B866-471F-A280-18FA0D5CF3BE}">
  <ds:schemaRefs>
    <ds:schemaRef ds:uri="9d0d5cce-d4dc-4043-8325-c992d2f588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449D694-F93D-4BEB-B947-DF83F13DFD5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NARDINE BRAUN</vt:lpstr>
      <vt:lpstr>WELL COME TO MY POWERPOINT ON MY REFLECTION ON TROLLEY RAGE!!</vt:lpstr>
      <vt:lpstr>GIBBS and THE REFLECTIVE CYCLE</vt:lpstr>
      <vt:lpstr>DESCRIPTION </vt:lpstr>
      <vt:lpstr>FEELINGS</vt:lpstr>
      <vt:lpstr>EVALUATION</vt:lpstr>
      <vt:lpstr>PowerPoint Presentation</vt:lpstr>
      <vt:lpstr>I learnt from this incident not to be so angry and if this situation happened again I now know to take a step back count to 10 .I feel that I now have the tools after reflecting on the incident to deal with a situation like this more effectively in the future (Gibbs, 1988). I would walk away and deal with it when all parties  are calm and ready to sit down to discuss what happened. I am glad by leaving the issue until the following day everyone was able to get their point across by having time out  and speaking to young boys face to face worked.  I now feel that this has helped me to build a better relationship with the boys, whilst still maintaining professional boundaries, so in this respect, this is a positive outcome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NARDINE BRAUN</dc:title>
  <dc:creator>Nardine Braun (1901564)</dc:creator>
  <cp:revision>1</cp:revision>
  <dcterms:created xsi:type="dcterms:W3CDTF">2020-03-22T10:46:44Z</dcterms:created>
  <dcterms:modified xsi:type="dcterms:W3CDTF">2020-03-22T11:56:47Z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