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3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37" r:id="rId3"/>
    <p:sldMasterId id="2147483915" r:id="rId4"/>
  </p:sldMasterIdLst>
  <p:notesMasterIdLst>
    <p:notesMasterId r:id="rId28"/>
  </p:notesMasterIdLst>
  <p:sldIdLst>
    <p:sldId id="474" r:id="rId5"/>
    <p:sldId id="258" r:id="rId6"/>
    <p:sldId id="260" r:id="rId7"/>
    <p:sldId id="475" r:id="rId8"/>
    <p:sldId id="293" r:id="rId9"/>
    <p:sldId id="498" r:id="rId10"/>
    <p:sldId id="277" r:id="rId11"/>
    <p:sldId id="500" r:id="rId12"/>
    <p:sldId id="502" r:id="rId13"/>
    <p:sldId id="499" r:id="rId14"/>
    <p:sldId id="501" r:id="rId15"/>
    <p:sldId id="503" r:id="rId16"/>
    <p:sldId id="504" r:id="rId17"/>
    <p:sldId id="270" r:id="rId18"/>
    <p:sldId id="506" r:id="rId19"/>
    <p:sldId id="505" r:id="rId20"/>
    <p:sldId id="507" r:id="rId21"/>
    <p:sldId id="302" r:id="rId22"/>
    <p:sldId id="515" r:id="rId23"/>
    <p:sldId id="423" r:id="rId24"/>
    <p:sldId id="516" r:id="rId25"/>
    <p:sldId id="414" r:id="rId26"/>
    <p:sldId id="265" r:id="rId2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43745" autoAdjust="0"/>
    <p:restoredTop sz="94660"/>
  </p:normalViewPr>
  <p:slideViewPr>
    <p:cSldViewPr snapToGrid="0">
      <p:cViewPr varScale="1">
        <p:scale>
          <a:sx n="62" d="100"/>
          <a:sy n="62" d="100"/>
        </p:scale>
        <p:origin x="232" y="10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11/13/24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tr.ee/jenny_b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8841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49304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734571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2960516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4031357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8249304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902f012775_22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902f012775_22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tabLst/>
              <a:defRPr/>
            </a:pP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Products created by Jennifer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Babeu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. All right reserved. Please do </a:t>
            </a:r>
            <a:r>
              <a:rPr lang="en-GB" sz="1100" u="sng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not</a:t>
            </a:r>
            <a:r>
              <a:rPr lang="en-GB" sz="1100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sell, or claim products as your own. If you use any of my products, you must give credit by linking back to my </a:t>
            </a:r>
            <a:r>
              <a:rPr lang="en-GB" sz="1100" dirty="0" err="1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Linktree</a:t>
            </a:r>
            <a:r>
              <a:rPr lang="en-GB" sz="1100" b="1" dirty="0">
                <a:solidFill>
                  <a:schemeClr val="dk1"/>
                </a:solidFill>
                <a:latin typeface="Fredoka One"/>
                <a:ea typeface="Fredoka One"/>
                <a:cs typeface="Fredoka One"/>
                <a:sym typeface="Fredoka One"/>
              </a:rPr>
              <a:t> </a:t>
            </a:r>
            <a:r>
              <a:rPr lang="en-GB" sz="1100" b="1" u="sng" dirty="0">
                <a:solidFill>
                  <a:schemeClr val="accent5"/>
                </a:solidFill>
                <a:latin typeface="Fredoka One"/>
                <a:ea typeface="Fredoka One"/>
                <a:cs typeface="Fredoka One"/>
                <a:sym typeface="Fredoka One"/>
                <a:hlinkClick r:id="rId3"/>
              </a:rPr>
              <a:t>https://linktr.ee/jenny_b</a:t>
            </a:r>
            <a:endParaRPr lang="en-GB" sz="1100" dirty="0">
              <a:solidFill>
                <a:schemeClr val="dk1"/>
              </a:solidFill>
              <a:latin typeface="Fredoka One"/>
              <a:ea typeface="Fredoka One"/>
              <a:cs typeface="Fredoka One"/>
              <a:sym typeface="Fredoka One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17884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681729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619556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666121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914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11/13/24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7731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67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slideLayout" Target="../slideLayouts/slideLayout39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slideLayout" Target="../slideLayouts/slideLayout40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3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925" r:id="rId12"/>
    <p:sldLayoutId id="214748392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4" r:id="rId12"/>
    <p:sldLayoutId id="214748389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11/13/24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8250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8" r:id="rId2"/>
    <p:sldLayoutId id="2147483921" r:id="rId3"/>
    <p:sldLayoutId id="214748392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tiff"/><Relationship Id="rId4" Type="http://schemas.openxmlformats.org/officeDocument/2006/relationships/image" Target="../media/image9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8.tiff"/><Relationship Id="rId4" Type="http://schemas.openxmlformats.org/officeDocument/2006/relationships/image" Target="../media/image17.tif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png"/><Relationship Id="rId4" Type="http://schemas.openxmlformats.org/officeDocument/2006/relationships/image" Target="../media/image18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quizlet.com/gb/493944550/gorffennol-mynd-flash-cards/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0.png"/><Relationship Id="rId4" Type="http://schemas.openxmlformats.org/officeDocument/2006/relationships/image" Target="../media/image4.tif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0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adnoddau.canolfanpeniarth.org/matiau_gramadeg/?t=59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0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microsoft.com/office/2007/relationships/media" Target="../media/media5.m4a"/><Relationship Id="rId7" Type="http://schemas.openxmlformats.org/officeDocument/2006/relationships/image" Target="../media/image2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4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5.m4a"/><Relationship Id="rId9" Type="http://schemas.openxmlformats.org/officeDocument/2006/relationships/image" Target="../media/image4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B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7</a:t>
            </a:r>
          </a:p>
          <a:p>
            <a:pPr algn="ctr"/>
            <a:r>
              <a:rPr lang="en-US" sz="2400" dirty="0" err="1">
                <a:solidFill>
                  <a:srgbClr val="002060"/>
                </a:solidFill>
                <a:ea typeface="Calibri"/>
                <a:cs typeface="Calibri"/>
              </a:rPr>
              <a:t>Tachwedd</a:t>
            </a:r>
            <a:r>
              <a:rPr lang="en-US" sz="2400" dirty="0">
                <a:solidFill>
                  <a:srgbClr val="002060"/>
                </a:solidFill>
                <a:ea typeface="Calibri"/>
                <a:cs typeface="Calibri"/>
              </a:rPr>
              <a:t> 14eg 2024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Catrin</a:t>
            </a:r>
            <a:r>
              <a:rPr lang="en-US" sz="24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3" name="Picture 25" descr="Logo&#10;&#10;Description automatically generated">
            <a:extLst>
              <a:ext uri="{FF2B5EF4-FFF2-40B4-BE49-F238E27FC236}">
                <a16:creationId xmlns:a16="http://schemas.microsoft.com/office/drawing/2014/main" id="{330A134F-1040-4664-617D-AD7D5F08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" y="188192"/>
            <a:ext cx="4281992" cy="1025035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4" name="Picture 24" descr="Logo&#10;&#10;Description automatically generated">
            <a:extLst>
              <a:ext uri="{FF2B5EF4-FFF2-40B4-BE49-F238E27FC236}">
                <a16:creationId xmlns:a16="http://schemas.microsoft.com/office/drawing/2014/main" id="{F49BE84A-06C5-F37A-7DEA-D4DFD322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5416" y="133328"/>
            <a:ext cx="4281992" cy="9977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4648227" y="512696"/>
            <a:ext cx="4385992" cy="2350015"/>
          </a:xfrm>
          <a:prstGeom prst="wedgeEllipseCallout">
            <a:avLst>
              <a:gd name="adj1" fmla="val 78563"/>
              <a:gd name="adj2" fmla="val 27235"/>
            </a:avLst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 err="1">
                <a:solidFill>
                  <a:schemeClr val="bg1"/>
                </a:solidFill>
                <a:cs typeface="Calibri"/>
              </a:rPr>
              <a:t>Prynhawn</a:t>
            </a:r>
            <a:r>
              <a:rPr lang="en-US" sz="4800" b="1" dirty="0">
                <a:solidFill>
                  <a:schemeClr val="bg1"/>
                </a:solidFill>
                <a:cs typeface="Calibri"/>
              </a:rPr>
              <a:t> da!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831793A-4ADC-E4C4-914D-2D0658A41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83" y="1885998"/>
            <a:ext cx="3361880" cy="3313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96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23508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27851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27711"/>
            <a:ext cx="5984927" cy="139935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C7831C9-D034-3E5D-2A74-A8E5D1AD0359}"/>
              </a:ext>
            </a:extLst>
          </p:cNvPr>
          <p:cNvSpPr txBox="1">
            <a:spLocks/>
          </p:cNvSpPr>
          <p:nvPr/>
        </p:nvSpPr>
        <p:spPr>
          <a:xfrm>
            <a:off x="605072" y="2274164"/>
            <a:ext cx="4645747" cy="18991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59150-D0AD-9627-5944-E7B733210D3E}"/>
              </a:ext>
            </a:extLst>
          </p:cNvPr>
          <p:cNvSpPr txBox="1"/>
          <p:nvPr/>
        </p:nvSpPr>
        <p:spPr>
          <a:xfrm>
            <a:off x="6867191" y="441719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79F9DB-0F16-C10E-9998-CE266D72C737}"/>
              </a:ext>
            </a:extLst>
          </p:cNvPr>
          <p:cNvSpPr txBox="1"/>
          <p:nvPr/>
        </p:nvSpPr>
        <p:spPr>
          <a:xfrm>
            <a:off x="11293195" y="3693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7BECF68B-F354-8A10-3872-2EACF513D23A}"/>
              </a:ext>
            </a:extLst>
          </p:cNvPr>
          <p:cNvSpPr txBox="1">
            <a:spLocks/>
          </p:cNvSpPr>
          <p:nvPr/>
        </p:nvSpPr>
        <p:spPr>
          <a:xfrm>
            <a:off x="5565913" y="2257746"/>
            <a:ext cx="6301409" cy="284588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Y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– Es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,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Ces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… / The past tense (I went, I had…)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dirty="0" err="1">
                <a:latin typeface="Segoe Print" panose="02000800000000000000" pitchFamily="2" charset="0"/>
                <a:cs typeface="Ayuthaya" pitchFamily="2" charset="-34"/>
              </a:rPr>
              <a:t>Cynnydd</a:t>
            </a:r>
            <a:endParaRPr lang="en-US" altLang="cy-GB" sz="4000" dirty="0">
              <a:latin typeface="Segoe Print" panose="02000800000000000000" pitchFamily="2" charset="0"/>
              <a:cs typeface="Ayuthaya" pitchFamily="2" charset="-34"/>
            </a:endParaRP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1639078"/>
              </p:ext>
            </p:extLst>
          </p:nvPr>
        </p:nvGraphicFramePr>
        <p:xfrm>
          <a:off x="2041451" y="1961203"/>
          <a:ext cx="9965093" cy="43662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213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920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16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Cadarnhaol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Positive</a:t>
                      </a: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Cwestiwn</a:t>
                      </a:r>
                      <a:r>
                        <a:rPr lang="en-US" sz="2000" dirty="0"/>
                        <a:t> / Question</a:t>
                      </a:r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Negyddol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Negative</a:t>
                      </a: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e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9335792-A55C-D840-B978-28D3E8B715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7830278"/>
              </p:ext>
            </p:extLst>
          </p:nvPr>
        </p:nvGraphicFramePr>
        <p:xfrm>
          <a:off x="185455" y="2266003"/>
          <a:ext cx="1685875" cy="36323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5875">
                  <a:extLst>
                    <a:ext uri="{9D8B030D-6E8A-4147-A177-3AD203B41FA5}">
                      <a16:colId xmlns:a16="http://schemas.microsoft.com/office/drawing/2014/main" val="2043829294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Person</a:t>
                      </a: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408189799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Fi / Me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Ti</a:t>
                      </a:r>
                      <a:r>
                        <a:rPr lang="en-US" sz="2000" b="1" dirty="0"/>
                        <a:t> / You (s.)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Fe / Him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Hi / Her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Ni / Us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Chi / You (pl.)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Nhw</a:t>
                      </a:r>
                      <a:r>
                        <a:rPr lang="en-US" sz="2000" b="1" dirty="0"/>
                        <a:t> / Them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5914755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D7A511D-C026-87B9-9AFE-7E166880C7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450657"/>
              </p:ext>
            </p:extLst>
          </p:nvPr>
        </p:nvGraphicFramePr>
        <p:xfrm>
          <a:off x="4052741" y="2749703"/>
          <a:ext cx="1454924" cy="3471447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454924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I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You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He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She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We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You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They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5565602-7890-CBBE-3519-800751EE5C1F}"/>
              </a:ext>
            </a:extLst>
          </p:cNvPr>
          <p:cNvSpPr txBox="1"/>
          <p:nvPr/>
        </p:nvSpPr>
        <p:spPr>
          <a:xfrm>
            <a:off x="2162542" y="296880"/>
            <a:ext cx="786691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Yr </a:t>
            </a:r>
            <a:r>
              <a:rPr lang="en-US" sz="3600" dirty="0" err="1">
                <a:latin typeface="Tw Cen MT" panose="020B0602020104020603" pitchFamily="34" charset="0"/>
              </a:rPr>
              <a:t>amherffaith</a:t>
            </a:r>
            <a:r>
              <a:rPr lang="en-US" sz="3600" dirty="0">
                <a:latin typeface="Tw Cen MT" panose="020B0602020104020603" pitchFamily="34" charset="0"/>
              </a:rPr>
              <a:t> / The imperfect tense</a:t>
            </a:r>
          </a:p>
          <a:p>
            <a:pPr algn="ctr"/>
            <a:r>
              <a:rPr lang="en-US" sz="3600" dirty="0">
                <a:latin typeface="Tw Cen MT" panose="020B0602020104020603" pitchFamily="34" charset="0"/>
              </a:rPr>
              <a:t>= was / were</a:t>
            </a:r>
          </a:p>
        </p:txBody>
      </p:sp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1707594" y="2157612"/>
            <a:ext cx="3437872" cy="1516365"/>
          </a:xfrm>
          <a:prstGeom prst="wedgeRoundRectCallout">
            <a:avLst>
              <a:gd name="adj1" fmla="val -62149"/>
              <a:gd name="adj2" fmla="val 41570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7" y="-212223"/>
            <a:ext cx="11429206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latin typeface="Segoe Print" panose="02000800000000000000" pitchFamily="2" charset="0"/>
              </a:rPr>
              <a:t>Berfau’r</a:t>
            </a:r>
            <a:r>
              <a:rPr lang="en-US" sz="5500" b="1" cap="none" dirty="0">
                <a:latin typeface="Segoe Print" panose="02000800000000000000" pitchFamily="2" charset="0"/>
              </a:rPr>
              <a:t> </a:t>
            </a:r>
            <a:r>
              <a:rPr lang="en-US" sz="5500" b="1" cap="none" dirty="0" err="1">
                <a:latin typeface="Segoe Print" panose="02000800000000000000" pitchFamily="2" charset="0"/>
              </a:rPr>
              <a:t>Gorffennol</a:t>
            </a:r>
            <a:endParaRPr lang="en-US" sz="5500" b="1" cap="none" dirty="0">
              <a:latin typeface="Segoe Print" panose="02000800000000000000" pitchFamily="2" charset="0"/>
            </a:endParaRPr>
          </a:p>
          <a:p>
            <a:r>
              <a:rPr lang="en-US" sz="3200" b="1" cap="none" dirty="0">
                <a:latin typeface="Segoe Print" panose="02000800000000000000" pitchFamily="2" charset="0"/>
              </a:rPr>
              <a:t>Past Tense Verbs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031170" y="2746123"/>
            <a:ext cx="4457700" cy="4111877"/>
          </a:xfrm>
          <a:prstGeom prst="rect">
            <a:avLst/>
          </a:prstGeom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4AC4E711-B767-8B44-A316-1D3446450E0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/>
          <a:stretch/>
        </p:blipFill>
        <p:spPr>
          <a:xfrm>
            <a:off x="5228492" y="1723869"/>
            <a:ext cx="6703877" cy="49140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13CE34-D842-7344-8053-8279ED814FA9}"/>
              </a:ext>
            </a:extLst>
          </p:cNvPr>
          <p:cNvSpPr txBox="1"/>
          <p:nvPr/>
        </p:nvSpPr>
        <p:spPr>
          <a:xfrm>
            <a:off x="6938720" y="2576447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256012" y="3551375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2928568" y="2565498"/>
            <a:ext cx="749167" cy="6422333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6606302" y="171605"/>
            <a:ext cx="2337499" cy="59889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5D5C7D-5BDF-AD4B-846B-7029CBD93782}"/>
              </a:ext>
            </a:extLst>
          </p:cNvPr>
          <p:cNvSpPr txBox="1"/>
          <p:nvPr/>
        </p:nvSpPr>
        <p:spPr>
          <a:xfrm>
            <a:off x="9536023" y="164419"/>
            <a:ext cx="2311333" cy="5988947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I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He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She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We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They went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D9510E0F-0CBC-7B49-901D-93A7FA4555F6}"/>
              </a:ext>
            </a:extLst>
          </p:cNvPr>
          <p:cNvSpPr txBox="1">
            <a:spLocks/>
          </p:cNvSpPr>
          <p:nvPr/>
        </p:nvSpPr>
        <p:spPr>
          <a:xfrm>
            <a:off x="344644" y="-327905"/>
            <a:ext cx="559593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 err="1">
                <a:latin typeface="Segoe Print" panose="02000800000000000000" pitchFamily="2" charset="0"/>
              </a:rPr>
              <a:t>Gorffennol</a:t>
            </a:r>
            <a:r>
              <a:rPr lang="en-US" sz="4000" b="1" cap="none" dirty="0">
                <a:latin typeface="Segoe Print" panose="02000800000000000000" pitchFamily="2" charset="0"/>
              </a:rPr>
              <a:t> ‘</a:t>
            </a:r>
            <a:r>
              <a:rPr lang="en-US" sz="4000" b="1" cap="none" dirty="0" err="1">
                <a:latin typeface="Segoe Print" panose="02000800000000000000" pitchFamily="2" charset="0"/>
              </a:rPr>
              <a:t>Mynd</a:t>
            </a:r>
            <a:r>
              <a:rPr lang="en-US" sz="4000" b="1" cap="none" dirty="0">
                <a:latin typeface="Segoe Print" panose="02000800000000000000" pitchFamily="2" charset="0"/>
              </a:rPr>
              <a:t>’</a:t>
            </a:r>
          </a:p>
          <a:p>
            <a:pPr algn="ctr"/>
            <a:r>
              <a:rPr lang="en-US" sz="4000" b="1" cap="none" dirty="0">
                <a:latin typeface="Segoe Print" panose="02000800000000000000" pitchFamily="2" charset="0"/>
              </a:rPr>
              <a:t>(‘to go’)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EE8D77F1-CC6D-0745-882F-194946DB6A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7580" y="2062173"/>
            <a:ext cx="4955058" cy="3846468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</p:spTree>
    <p:extLst>
      <p:ext uri="{BB962C8B-B14F-4D97-AF65-F5344CB8AC3E}">
        <p14:creationId xmlns:p14="http://schemas.microsoft.com/office/powerpoint/2010/main" val="191703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589901" y="2459588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355325" y="162301"/>
            <a:ext cx="2337499" cy="59889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D9510E0F-0CBC-7B49-901D-93A7FA4555F6}"/>
              </a:ext>
            </a:extLst>
          </p:cNvPr>
          <p:cNvSpPr txBox="1">
            <a:spLocks/>
          </p:cNvSpPr>
          <p:nvPr/>
        </p:nvSpPr>
        <p:spPr>
          <a:xfrm>
            <a:off x="6096000" y="162301"/>
            <a:ext cx="559593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Gorffennol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‘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Mynd</a:t>
            </a:r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’</a:t>
            </a:r>
          </a:p>
          <a:p>
            <a:pPr algn="ctr"/>
            <a:r>
              <a:rPr lang="en-US" sz="55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- </a:t>
            </a:r>
            <a:r>
              <a:rPr lang="en-US" sz="55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cwestiwn</a:t>
            </a:r>
            <a:endParaRPr lang="en-US" sz="5500" b="1" cap="none" dirty="0">
              <a:solidFill>
                <a:schemeClr val="bg1"/>
              </a:solidFill>
              <a:latin typeface="Ink Free" panose="03080402000500000000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2877542" y="162301"/>
            <a:ext cx="2692825" cy="598894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 i?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Est ti?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e?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hi?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ni?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Aethoch chi?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nhw?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68B29A0-58AE-734F-B257-1A5052862200}"/>
              </a:ext>
            </a:extLst>
          </p:cNvPr>
          <p:cNvSpPr txBox="1"/>
          <p:nvPr/>
        </p:nvSpPr>
        <p:spPr>
          <a:xfrm>
            <a:off x="6008253" y="2306602"/>
            <a:ext cx="3516923" cy="1464231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y-GB" sz="4000" b="1" dirty="0">
                <a:latin typeface="Century Gothic" panose="020B0502020202020204" pitchFamily="34" charset="0"/>
              </a:rPr>
              <a:t>   Do.</a:t>
            </a:r>
          </a:p>
          <a:p>
            <a:pPr lvl="0">
              <a:defRPr/>
            </a:pPr>
            <a:endParaRPr kumimoji="0" lang="en-GB" sz="4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5BD0681-5B3E-374D-A49B-80007B68BBFE}"/>
              </a:ext>
            </a:extLst>
          </p:cNvPr>
          <p:cNvSpPr txBox="1"/>
          <p:nvPr/>
        </p:nvSpPr>
        <p:spPr>
          <a:xfrm>
            <a:off x="8226144" y="3826440"/>
            <a:ext cx="3516923" cy="1464231"/>
          </a:xfrm>
          <a:prstGeom prst="wedgeRoundRectCallout">
            <a:avLst>
              <a:gd name="adj1" fmla="val -45301"/>
              <a:gd name="adj2" fmla="val 90397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y-GB" sz="4000" b="1" dirty="0">
                <a:latin typeface="Century Gothic" panose="020B0502020202020204" pitchFamily="34" charset="0"/>
              </a:rPr>
              <a:t>Naddo.</a:t>
            </a:r>
          </a:p>
          <a:p>
            <a:pPr lvl="0">
              <a:defRPr/>
            </a:pPr>
            <a:endParaRPr kumimoji="0" lang="en-GB" sz="40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ADA2165B-4B34-1947-978B-F828BB95B5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2768" y="2782414"/>
            <a:ext cx="1021690" cy="74871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B114F41-8C45-9C4F-AE25-3146F7F1916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67440" y="4216064"/>
            <a:ext cx="981093" cy="799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603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8151DC1-E8F9-0B46-8A5C-CA55B8F3A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021" y="1985081"/>
            <a:ext cx="11507958" cy="3734873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sp>
        <p:nvSpPr>
          <p:cNvPr id="3" name="Title 6">
            <a:extLst>
              <a:ext uri="{FF2B5EF4-FFF2-40B4-BE49-F238E27FC236}">
                <a16:creationId xmlns:a16="http://schemas.microsoft.com/office/drawing/2014/main" id="{FBB7FF8F-3942-7F40-9E11-EA977BF0E473}"/>
              </a:ext>
            </a:extLst>
          </p:cNvPr>
          <p:cNvSpPr txBox="1">
            <a:spLocks/>
          </p:cNvSpPr>
          <p:nvPr/>
        </p:nvSpPr>
        <p:spPr>
          <a:xfrm>
            <a:off x="500070" y="158261"/>
            <a:ext cx="5595930" cy="13499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500" b="1" cap="none" dirty="0" err="1">
                <a:latin typeface="Ink Free" panose="03080402000500000000" pitchFamily="66" charset="0"/>
              </a:rPr>
              <a:t>Ble</a:t>
            </a:r>
            <a:r>
              <a:rPr lang="en-US" sz="5500" b="1" cap="none" dirty="0"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latin typeface="Ink Free" panose="03080402000500000000" pitchFamily="66" charset="0"/>
              </a:rPr>
              <a:t>est</a:t>
            </a:r>
            <a:r>
              <a:rPr lang="en-US" sz="5500" b="1" cap="none" dirty="0"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latin typeface="Ink Free" panose="03080402000500000000" pitchFamily="66" charset="0"/>
              </a:rPr>
              <a:t>ti</a:t>
            </a:r>
            <a:r>
              <a:rPr lang="en-US" sz="5500" b="1" cap="none" dirty="0">
                <a:latin typeface="Ink Free" panose="03080402000500000000" pitchFamily="66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999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4607E04-3E56-5A45-989F-66ED67A6A5B3}"/>
              </a:ext>
            </a:extLst>
          </p:cNvPr>
          <p:cNvGraphicFramePr>
            <a:graphicFrameLocks noGrp="1"/>
          </p:cNvGraphicFramePr>
          <p:nvPr/>
        </p:nvGraphicFramePr>
        <p:xfrm>
          <a:off x="682295" y="1637579"/>
          <a:ext cx="9094751" cy="3090473"/>
        </p:xfrm>
        <a:graphic>
          <a:graphicData uri="http://schemas.openxmlformats.org/drawingml/2006/table">
            <a:tbl>
              <a:tblPr firstRow="1" firstCol="1" bandRow="1"/>
              <a:tblGrid>
                <a:gridCol w="1181684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7913067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Isaam: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Ble est ti neithiwr, Ben?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Es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barti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Charlie 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Isaam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Do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fe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wir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?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Do!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Isaam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y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neuadd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?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354585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Nage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,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y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pwll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nofio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22031"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Isaam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O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Oedd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e’n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barti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da?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Oedd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Mwynheuais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fawr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iawn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.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Parti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Bendigedig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!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Isaam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amdanot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ti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Megan?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Ble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est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ti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neithiwr</a:t>
                      </a:r>
                      <a:r>
                        <a:rPr lang="en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?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</a:tbl>
          </a:graphicData>
        </a:graphic>
      </p:graphicFrame>
      <p:sp>
        <p:nvSpPr>
          <p:cNvPr id="3" name="Title 6">
            <a:extLst>
              <a:ext uri="{FF2B5EF4-FFF2-40B4-BE49-F238E27FC236}">
                <a16:creationId xmlns:a16="http://schemas.microsoft.com/office/drawing/2014/main" id="{D5D77821-9E62-B64B-ABB1-856AD40A9240}"/>
              </a:ext>
            </a:extLst>
          </p:cNvPr>
          <p:cNvSpPr txBox="1">
            <a:spLocks/>
          </p:cNvSpPr>
          <p:nvPr/>
        </p:nvSpPr>
        <p:spPr>
          <a:xfrm>
            <a:off x="394560" y="55643"/>
            <a:ext cx="5595930" cy="114395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latin typeface="Ink Free" panose="03080402000500000000" pitchFamily="66" charset="0"/>
              </a:rPr>
              <a:t>Sgwrs</a:t>
            </a:r>
            <a:r>
              <a:rPr lang="en-US" sz="5500" b="1" cap="none" dirty="0"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latin typeface="Ink Free" panose="03080402000500000000" pitchFamily="66" charset="0"/>
              </a:rPr>
              <a:t>yn</a:t>
            </a:r>
            <a:r>
              <a:rPr lang="en-US" sz="5500" b="1" cap="none" dirty="0"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latin typeface="Ink Free" panose="03080402000500000000" pitchFamily="66" charset="0"/>
              </a:rPr>
              <a:t>yr</a:t>
            </a:r>
            <a:r>
              <a:rPr lang="en-US" sz="5500" b="1" cap="none" dirty="0">
                <a:latin typeface="Ink Free" panose="03080402000500000000" pitchFamily="66" charset="0"/>
              </a:rPr>
              <a:t> </a:t>
            </a:r>
            <a:r>
              <a:rPr lang="en-US" sz="5500" b="1" cap="none" dirty="0" err="1">
                <a:latin typeface="Ink Free" panose="03080402000500000000" pitchFamily="66" charset="0"/>
              </a:rPr>
              <a:t>ysgol</a:t>
            </a:r>
            <a:endParaRPr lang="en-US" sz="5500" b="1" cap="none" dirty="0">
              <a:latin typeface="Ink Free" panose="03080402000500000000" pitchFamily="66" charset="0"/>
            </a:endParaRPr>
          </a:p>
        </p:txBody>
      </p:sp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1E253B87-39E0-3A41-9537-CF2C8CAE1DEF}"/>
              </a:ext>
            </a:extLst>
          </p:cNvPr>
          <p:cNvSpPr/>
          <p:nvPr/>
        </p:nvSpPr>
        <p:spPr>
          <a:xfrm>
            <a:off x="682294" y="5220421"/>
            <a:ext cx="9094752" cy="793637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Gorffennwch y sgwrs. Ble aeth Megan neithiwr?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Finish the converstaion. Where did Megan go?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6C0CB24-4C0D-7C46-A3E8-8B02AC87B8C7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944933-96A6-3446-B873-9C2E5A6AE23F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311618" y="4871058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970862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9006260" y="3357900"/>
            <a:ext cx="601105" cy="4770235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241025" y="105151"/>
            <a:ext cx="2337499" cy="598894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6" name="Title 6">
            <a:extLst>
              <a:ext uri="{FF2B5EF4-FFF2-40B4-BE49-F238E27FC236}">
                <a16:creationId xmlns:a16="http://schemas.microsoft.com/office/drawing/2014/main" id="{D9510E0F-0CBC-7B49-901D-93A7FA4555F6}"/>
              </a:ext>
            </a:extLst>
          </p:cNvPr>
          <p:cNvSpPr txBox="1">
            <a:spLocks/>
          </p:cNvSpPr>
          <p:nvPr/>
        </p:nvSpPr>
        <p:spPr>
          <a:xfrm>
            <a:off x="6596070" y="-39059"/>
            <a:ext cx="5595930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5500" b="1" cap="none" dirty="0">
                <a:latin typeface="Ink Free" panose="03080402000500000000" pitchFamily="66" charset="0"/>
              </a:rPr>
              <a:t> ‘</a:t>
            </a:r>
            <a:r>
              <a:rPr lang="en-US" sz="5500" b="1" cap="none" dirty="0" err="1">
                <a:latin typeface="Ink Free" panose="03080402000500000000" pitchFamily="66" charset="0"/>
              </a:rPr>
              <a:t>Mynd</a:t>
            </a:r>
            <a:r>
              <a:rPr lang="en-US" sz="5500" b="1" cap="none" dirty="0">
                <a:latin typeface="Ink Free" panose="03080402000500000000" pitchFamily="66" charset="0"/>
              </a:rPr>
              <a:t>’</a:t>
            </a:r>
          </a:p>
          <a:p>
            <a:pPr algn="ctr"/>
            <a:r>
              <a:rPr lang="en-US" sz="5500" b="1" cap="none" dirty="0">
                <a:latin typeface="Ink Free" panose="03080402000500000000" pitchFamily="66" charset="0"/>
              </a:rPr>
              <a:t>- </a:t>
            </a:r>
            <a:r>
              <a:rPr lang="en-US" sz="5500" b="1" cap="none" dirty="0" err="1">
                <a:latin typeface="Ink Free" panose="03080402000500000000" pitchFamily="66" charset="0"/>
              </a:rPr>
              <a:t>negyddol</a:t>
            </a:r>
            <a:endParaRPr lang="en-US" sz="5500" b="1" cap="none" dirty="0">
              <a:latin typeface="Ink Free" panose="03080402000500000000" pitchFamily="66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47F23E-F020-E743-8487-5B5A7E9DA37F}"/>
              </a:ext>
            </a:extLst>
          </p:cNvPr>
          <p:cNvSpPr txBox="1"/>
          <p:nvPr/>
        </p:nvSpPr>
        <p:spPr>
          <a:xfrm>
            <a:off x="9808112" y="-2180458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Do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r>
              <a:rPr lang="cy-GB" sz="3200" dirty="0">
                <a:latin typeface="Century Gothic" panose="020B0502020202020204" pitchFamily="34" charset="0"/>
              </a:rPr>
              <a:t>Naddo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7EB9803-B1FE-4F42-9E43-A15D45747E56}"/>
              </a:ext>
            </a:extLst>
          </p:cNvPr>
          <p:cNvSpPr txBox="1"/>
          <p:nvPr/>
        </p:nvSpPr>
        <p:spPr>
          <a:xfrm>
            <a:off x="2874428" y="130569"/>
            <a:ext cx="3491204" cy="598894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 i 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Est ti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e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 hi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ni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Aethoch chi ddim</a:t>
            </a:r>
          </a:p>
          <a:p>
            <a:pPr>
              <a:lnSpc>
                <a:spcPct val="200000"/>
              </a:lnSpc>
            </a:pPr>
            <a:r>
              <a:rPr lang="cy-GB" sz="2800" b="1" dirty="0">
                <a:latin typeface="Century Gothic" panose="020B0502020202020204" pitchFamily="34" charset="0"/>
              </a:rPr>
              <a:t>Aethon nhw ddim</a:t>
            </a:r>
          </a:p>
        </p:txBody>
      </p:sp>
    </p:spTree>
    <p:extLst>
      <p:ext uri="{BB962C8B-B14F-4D97-AF65-F5344CB8AC3E}">
        <p14:creationId xmlns:p14="http://schemas.microsoft.com/office/powerpoint/2010/main" val="1962530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88E3C17-134A-0B4D-A1F2-D2DDFE9B6E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70" y="359521"/>
            <a:ext cx="6396989" cy="3429964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1C491D1-4BCF-D741-A59B-2A2699BE9E10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0D1948E7-B593-1D47-8D1C-5D5A8D6ADD27}"/>
              </a:ext>
            </a:extLst>
          </p:cNvPr>
          <p:cNvSpPr/>
          <p:nvPr/>
        </p:nvSpPr>
        <p:spPr>
          <a:xfrm>
            <a:off x="3432764" y="3948874"/>
            <a:ext cx="7473653" cy="2672700"/>
          </a:xfrm>
          <a:prstGeom prst="wedgeRoundRectCallout">
            <a:avLst>
              <a:gd name="adj1" fmla="val -65976"/>
              <a:gd name="adj2" fmla="val -29372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Mewn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pâr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gofynnwch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i’ch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gilydd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</a:p>
          <a:p>
            <a:pPr algn="ctr"/>
            <a:r>
              <a:rPr lang="en-GB" sz="22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In pairs, ask </a:t>
            </a:r>
            <a:r>
              <a:rPr lang="en-GB" sz="2200" i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eachother</a:t>
            </a:r>
            <a:r>
              <a:rPr lang="en-GB" sz="22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  <a:b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”Est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...?”. </a:t>
            </a:r>
          </a:p>
          <a:p>
            <a:pPr algn="ctr"/>
            <a:endParaRPr lang="en-GB" sz="220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trwy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ddweud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</a:p>
          <a:p>
            <a:pPr algn="ctr"/>
            <a:r>
              <a:rPr lang="en-GB" sz="2200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Answer with sentences starting with :</a:t>
            </a:r>
          </a:p>
          <a:p>
            <a:pPr algn="ctr"/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“Do, es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...”</a:t>
            </a:r>
            <a:r>
              <a:rPr lang="en-GB" sz="2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“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Naddo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, es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200" b="1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2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...”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985A144-F38A-6C44-B559-92927E8720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-562789" y="3172417"/>
            <a:ext cx="3995553" cy="3685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50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A4B9F68-0DCA-ED4B-9D38-ED51A3A7EC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902" y="199275"/>
            <a:ext cx="4489451" cy="6459449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840E68E-E6C1-2E42-B579-4FECC47E2DA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42" t="14107" r="11814" b="23345"/>
          <a:stretch/>
        </p:blipFill>
        <p:spPr>
          <a:xfrm>
            <a:off x="5697415" y="199275"/>
            <a:ext cx="5926016" cy="2829520"/>
          </a:xfrm>
          <a:prstGeom prst="rect">
            <a:avLst/>
          </a:prstGeom>
          <a:ln w="76200">
            <a:solidFill>
              <a:srgbClr val="7030A0"/>
            </a:solidFill>
          </a:ln>
        </p:spPr>
      </p:pic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CDA1D0E-A9FB-C74E-B67B-C6C4E67BCC6A}"/>
              </a:ext>
            </a:extLst>
          </p:cNvPr>
          <p:cNvSpPr/>
          <p:nvPr/>
        </p:nvSpPr>
        <p:spPr>
          <a:xfrm>
            <a:off x="5536168" y="3181211"/>
            <a:ext cx="6248509" cy="3477513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600" b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Do fe?         	Did I/you/he/she/we/they?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600" b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On’d do fe?	Didn’t I/you/he/she/we/they?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en-US" sz="1600" b="1" dirty="0">
              <a:solidFill>
                <a:schemeClr val="tx1"/>
              </a:solidFill>
              <a:latin typeface="Cavolini" panose="03000502040302020204" pitchFamily="66" charset="0"/>
              <a:ea typeface="Times New Roman" panose="02020603050405020304" pitchFamily="18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600" b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Do fe</a:t>
            </a:r>
            <a:r>
              <a:rPr lang="cy-GB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 can be used with a positive or a negative statement, e.g.</a:t>
            </a:r>
            <a:endParaRPr lang="cy-GB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	Es i i’r dref.  Do fe?</a:t>
            </a:r>
            <a:endParaRPr lang="cy-GB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y-GB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	Est ti ddim i’r dref ddoe, do fe?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y-GB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b="1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On’d</a:t>
            </a:r>
            <a:r>
              <a:rPr lang="en-US" altLang="en-US" sz="1600" b="1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do </a:t>
            </a:r>
            <a:r>
              <a:rPr lang="en-US" altLang="en-US" sz="1600" b="1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fe</a:t>
            </a:r>
            <a:r>
              <a:rPr lang="en-US" altLang="en-US" sz="1600" b="1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?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is used with a positive statement, e.g. </a:t>
            </a:r>
            <a:endParaRPr lang="en-US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	Est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ti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i’r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ffair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,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on’d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do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fe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?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b="1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Naddo</a:t>
            </a:r>
            <a:r>
              <a:rPr lang="en-US" altLang="en-US" sz="1600" b="1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b="1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fe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is used with a negative statement, e.g. </a:t>
            </a:r>
            <a:endParaRPr lang="en-US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	Es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i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ddim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i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siopa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heddiw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.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Naddo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 </a:t>
            </a:r>
            <a:r>
              <a:rPr lang="en-US" altLang="en-US" sz="1600" dirty="0" err="1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fe</a:t>
            </a:r>
            <a:r>
              <a:rPr lang="en-US" altLang="en-US" sz="1600" dirty="0">
                <a:solidFill>
                  <a:schemeClr val="tx1"/>
                </a:solidFill>
                <a:latin typeface="Cavolini" panose="03000502040302020204" pitchFamily="66" charset="0"/>
                <a:ea typeface="Cambria" panose="02040503050406030204" pitchFamily="18" charset="0"/>
                <a:cs typeface="Cavolini" panose="03000502040302020204" pitchFamily="66" charset="0"/>
              </a:rPr>
              <a:t>?</a:t>
            </a:r>
            <a:endParaRPr lang="en-US" altLang="en-US" sz="16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5785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666EDD-D411-9C49-B9D9-5079EBD742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7130" r="14208" b="43076"/>
          <a:stretch/>
        </p:blipFill>
        <p:spPr>
          <a:xfrm>
            <a:off x="256971" y="1155062"/>
            <a:ext cx="5316131" cy="2613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B4632F-DA4D-2C48-8E6B-391A76296A2C}"/>
              </a:ext>
            </a:extLst>
          </p:cNvPr>
          <p:cNvSpPr txBox="1"/>
          <p:nvPr/>
        </p:nvSpPr>
        <p:spPr>
          <a:xfrm>
            <a:off x="5876898" y="1136188"/>
            <a:ext cx="5804898" cy="46504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1. Do, es i i chwarae pêl-foli neithiwr.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es i ddim i chwarae pêl-foli neithiwr.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2. Do, aethon nhw i'r ysbyty.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nhw ddim i'r ysbyty.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3. Do, aeth hi i'r caffi.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 hi ddim i'r caffi.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4. Do, aethon nhw i'r gystadleuaeth.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nhw ddim i'r gystadleuaeth.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5. Do, aethon ni i'r gampfa.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ni ddim i'r gampfa.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9417A6-F513-3146-A296-E51F0AE9F9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3383" y="4438597"/>
            <a:ext cx="917434" cy="9174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10B6D0-B178-4E4A-AFD1-3430D7CD2B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2171" y="4436680"/>
            <a:ext cx="935320" cy="919351"/>
          </a:xfrm>
          <a:prstGeom prst="rect">
            <a:avLst/>
          </a:prstGeom>
        </p:spPr>
      </p:pic>
      <p:sp>
        <p:nvSpPr>
          <p:cNvPr id="14" name="Title 6">
            <a:extLst>
              <a:ext uri="{FF2B5EF4-FFF2-40B4-BE49-F238E27FC236}">
                <a16:creationId xmlns:a16="http://schemas.microsoft.com/office/drawing/2014/main" id="{B82CE346-508D-BC48-9295-4E2B79583989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7779662" cy="11295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latin typeface="Ink Free" panose="03080402000500000000" pitchFamily="66" charset="0"/>
              </a:rPr>
              <a:t>Atebwch</a:t>
            </a:r>
            <a:r>
              <a:rPr lang="en-US" sz="5500" b="1" cap="none" dirty="0">
                <a:latin typeface="Ink Free" panose="03080402000500000000" pitchFamily="66" charset="0"/>
              </a:rPr>
              <a:t> y </a:t>
            </a:r>
            <a:r>
              <a:rPr lang="en-US" sz="5500" b="1" cap="none" dirty="0" err="1">
                <a:latin typeface="Ink Free" panose="03080402000500000000" pitchFamily="66" charset="0"/>
              </a:rPr>
              <a:t>cwestiynau</a:t>
            </a:r>
            <a:endParaRPr lang="en-US" sz="5500" b="1" cap="none" dirty="0">
              <a:latin typeface="Ink Free" panose="03080402000500000000" pitchFamily="66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7CF72B-33D3-1A48-A8A0-D7DA8C3F16BB}"/>
              </a:ext>
            </a:extLst>
          </p:cNvPr>
          <p:cNvSpPr/>
          <p:nvPr/>
        </p:nvSpPr>
        <p:spPr>
          <a:xfrm>
            <a:off x="5844366" y="1161721"/>
            <a:ext cx="5820508" cy="46315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06349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19417A6-F513-3146-A296-E51F0AE9F9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383" y="4438597"/>
            <a:ext cx="917434" cy="9174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610B6D0-B178-4E4A-AFD1-3430D7CD2B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2171" y="4436680"/>
            <a:ext cx="935320" cy="919351"/>
          </a:xfrm>
          <a:prstGeom prst="rect">
            <a:avLst/>
          </a:prstGeom>
        </p:spPr>
      </p:pic>
      <p:sp>
        <p:nvSpPr>
          <p:cNvPr id="14" name="Title 6">
            <a:extLst>
              <a:ext uri="{FF2B5EF4-FFF2-40B4-BE49-F238E27FC236}">
                <a16:creationId xmlns:a16="http://schemas.microsoft.com/office/drawing/2014/main" id="{B82CE346-508D-BC48-9295-4E2B79583989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7779662" cy="112952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500" b="1" cap="none" dirty="0" err="1">
                <a:latin typeface="Ink Free" panose="03080402000500000000" pitchFamily="66" charset="0"/>
              </a:rPr>
              <a:t>Atebwch</a:t>
            </a:r>
            <a:r>
              <a:rPr lang="en-US" sz="5500" b="1" cap="none" dirty="0">
                <a:latin typeface="Ink Free" panose="03080402000500000000" pitchFamily="66" charset="0"/>
              </a:rPr>
              <a:t> y </a:t>
            </a:r>
            <a:r>
              <a:rPr lang="en-US" sz="5500" b="1" cap="none" dirty="0" err="1">
                <a:latin typeface="Ink Free" panose="03080402000500000000" pitchFamily="66" charset="0"/>
              </a:rPr>
              <a:t>cwestiynau</a:t>
            </a:r>
            <a:endParaRPr lang="en-US" sz="5500" b="1" cap="none" dirty="0">
              <a:latin typeface="Ink Free" panose="03080402000500000000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F2D81C9-9F85-E049-BDA1-2A695E7B330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6707" r="22316" b="5092"/>
          <a:stretch/>
        </p:blipFill>
        <p:spPr>
          <a:xfrm>
            <a:off x="539019" y="1184854"/>
            <a:ext cx="4821551" cy="251310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5FA2977-F507-9842-8EB1-24B2D94B7995}"/>
              </a:ext>
            </a:extLst>
          </p:cNvPr>
          <p:cNvSpPr txBox="1"/>
          <p:nvPr/>
        </p:nvSpPr>
        <p:spPr>
          <a:xfrm>
            <a:off x="5849814" y="1184854"/>
            <a:ext cx="5820508" cy="465044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6. Do, aeth e i lan y môr.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 e ddim i lân y môr.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7. Do, aethon ni i siopa am fwyd.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ni ddim i siopa am fwyd.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8. Do, aeth hi i weld y sioe.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 hi ddim i weld y sioe.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9. Do, es i i brynu diod.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es i ddim i brynu diod.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10. Do, aethon ni allan neithiwr.</a:t>
            </a:r>
          </a:p>
          <a:p>
            <a:pPr>
              <a:lnSpc>
                <a:spcPct val="150000"/>
              </a:lnSpc>
            </a:pPr>
            <a:r>
              <a:rPr lang="cy-GB" sz="2000" dirty="0">
                <a:latin typeface="Century Gothic" panose="020B0502020202020204" pitchFamily="34" charset="0"/>
              </a:rPr>
              <a:t>Naddo, aethon ni ddim allan neithiwr.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7CF72B-33D3-1A48-A8A0-D7DA8C3F16BB}"/>
              </a:ext>
            </a:extLst>
          </p:cNvPr>
          <p:cNvSpPr/>
          <p:nvPr/>
        </p:nvSpPr>
        <p:spPr>
          <a:xfrm>
            <a:off x="5832473" y="1207924"/>
            <a:ext cx="5820508" cy="46315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617069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DF45C402-A943-D649-A05A-897517C99B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4386" y="2240431"/>
            <a:ext cx="6673534" cy="308707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C6174C5-C8C2-604D-AAD8-8B92FA0EB5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-685881" y="587478"/>
            <a:ext cx="3995553" cy="3685583"/>
          </a:xfrm>
          <a:prstGeom prst="rect">
            <a:avLst/>
          </a:prstGeom>
        </p:spPr>
      </p:pic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ADD6A9AF-A6E1-1649-AE6E-AF86A36C4DDC}"/>
              </a:ext>
            </a:extLst>
          </p:cNvPr>
          <p:cNvSpPr/>
          <p:nvPr/>
        </p:nvSpPr>
        <p:spPr>
          <a:xfrm>
            <a:off x="2620107" y="211016"/>
            <a:ext cx="3681046" cy="1652953"/>
          </a:xfrm>
          <a:prstGeom prst="wedgeRoundRectCallout">
            <a:avLst>
              <a:gd name="adj1" fmla="val -84044"/>
              <a:gd name="adj2" fmla="val 50451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Cliciwch ar y llun i ymarfer y berfau.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on the Quizlet picture to practice the verbs. 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5452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7" name="Google Shape;227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5741894" y="2504167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3194667" y="162830"/>
            <a:ext cx="2007281" cy="51453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567074" y="181160"/>
            <a:ext cx="2692825" cy="514538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chi?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540199" y="162830"/>
            <a:ext cx="3491204" cy="5145383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 i 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Est ti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e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 hi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Aethoch chi ddim</a:t>
            </a:r>
          </a:p>
          <a:p>
            <a:pPr>
              <a:lnSpc>
                <a:spcPct val="200000"/>
              </a:lnSpc>
            </a:pPr>
            <a:r>
              <a:rPr lang="cy-GB" sz="2400" b="1" dirty="0">
                <a:latin typeface="Century Gothic" panose="020B0502020202020204" pitchFamily="34" charset="0"/>
              </a:rPr>
              <a:t>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1417231" y="162165"/>
            <a:ext cx="1777436" cy="5159554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I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He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She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We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You went</a:t>
            </a:r>
          </a:p>
          <a:p>
            <a:pPr>
              <a:lnSpc>
                <a:spcPct val="200000"/>
              </a:lnSpc>
            </a:pPr>
            <a:r>
              <a:rPr lang="cy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They went</a:t>
            </a: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 rot="16200000">
            <a:off x="-2698782" y="2634979"/>
            <a:ext cx="6623154" cy="10433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4000" b="1" cap="none" dirty="0">
                <a:latin typeface="Ink Free" panose="03080402000500000000" pitchFamily="66" charset="0"/>
              </a:rPr>
              <a:t> ‘</a:t>
            </a:r>
            <a:r>
              <a:rPr lang="en-US" sz="4000" b="1" cap="none" dirty="0" err="1">
                <a:latin typeface="Ink Free" panose="03080402000500000000" pitchFamily="66" charset="0"/>
              </a:rPr>
              <a:t>Mynd</a:t>
            </a:r>
            <a:r>
              <a:rPr lang="en-US" sz="4000" b="1" cap="none" dirty="0">
                <a:latin typeface="Ink Free" panose="03080402000500000000" pitchFamily="66" charset="0"/>
              </a:rPr>
              <a:t>’(‘to go’)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125CFA-2489-D24C-8F45-DB7876A6C639}"/>
              </a:ext>
            </a:extLst>
          </p:cNvPr>
          <p:cNvSpPr/>
          <p:nvPr/>
        </p:nvSpPr>
        <p:spPr>
          <a:xfrm>
            <a:off x="4090922" y="5359624"/>
            <a:ext cx="40511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4000" b="1" dirty="0" err="1">
                <a:solidFill>
                  <a:srgbClr val="FF0000"/>
                </a:solidFill>
                <a:latin typeface="Ink Free" panose="03080402000500000000" pitchFamily="66" charset="0"/>
              </a:rPr>
              <a:t>Adolygu</a:t>
            </a:r>
            <a:r>
              <a:rPr lang="en-US" sz="4000" b="1" dirty="0">
                <a:solidFill>
                  <a:srgbClr val="FF0000"/>
                </a:solidFill>
                <a:latin typeface="Ink Free" panose="03080402000500000000" pitchFamily="66" charset="0"/>
              </a:rPr>
              <a:t> / Revision</a:t>
            </a:r>
          </a:p>
        </p:txBody>
      </p:sp>
    </p:spTree>
    <p:extLst>
      <p:ext uri="{BB962C8B-B14F-4D97-AF65-F5344CB8AC3E}">
        <p14:creationId xmlns:p14="http://schemas.microsoft.com/office/powerpoint/2010/main" val="395130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AD2B37E-B9BD-7445-80EF-64E9745AB6F8}"/>
              </a:ext>
            </a:extLst>
          </p:cNvPr>
          <p:cNvGraphicFramePr>
            <a:graphicFrameLocks noGrp="1"/>
          </p:cNvGraphicFramePr>
          <p:nvPr/>
        </p:nvGraphicFramePr>
        <p:xfrm>
          <a:off x="338250" y="1217204"/>
          <a:ext cx="5244171" cy="5547360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524417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es 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est ti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 e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 hi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aethon ni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aethoch chi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792480">
                <a:tc>
                  <a:txBody>
                    <a:bodyPr/>
                    <a:lstStyle/>
                    <a:p>
                      <a:pPr algn="l"/>
                      <a:r>
                        <a:rPr lang="cy-GB" sz="5200" dirty="0">
                          <a:solidFill>
                            <a:srgbClr val="FF0000"/>
                          </a:solidFill>
                          <a:effectLst/>
                        </a:rPr>
                        <a:t>Gwn</a:t>
                      </a:r>
                      <a:r>
                        <a:rPr lang="cy-GB" sz="5200" dirty="0">
                          <a:effectLst/>
                        </a:rPr>
                        <a:t>aethon nhw</a:t>
                      </a:r>
                      <a:endParaRPr lang="en-GB" sz="5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/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063FCB5B-3A1E-2246-8610-C94E4725FC9C}"/>
              </a:ext>
            </a:extLst>
          </p:cNvPr>
          <p:cNvSpPr/>
          <p:nvPr/>
        </p:nvSpPr>
        <p:spPr>
          <a:xfrm>
            <a:off x="1244801" y="183391"/>
            <a:ext cx="3431068" cy="1177247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Gwneud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101BABF-6BDC-894C-BAE4-19450E7AA6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0085329" y="4446530"/>
            <a:ext cx="2106671" cy="2106671"/>
          </a:xfrm>
          <a:prstGeom prst="rect">
            <a:avLst/>
          </a:prstGeom>
        </p:spPr>
      </p:pic>
      <p:sp>
        <p:nvSpPr>
          <p:cNvPr id="13" name="Oval Callout 12">
            <a:extLst>
              <a:ext uri="{FF2B5EF4-FFF2-40B4-BE49-F238E27FC236}">
                <a16:creationId xmlns:a16="http://schemas.microsoft.com/office/drawing/2014/main" id="{3E0CEE42-FF0B-174F-A2BD-6BA34F75A42E}"/>
              </a:ext>
            </a:extLst>
          </p:cNvPr>
          <p:cNvSpPr/>
          <p:nvPr/>
        </p:nvSpPr>
        <p:spPr>
          <a:xfrm>
            <a:off x="8252140" y="1217204"/>
            <a:ext cx="3312332" cy="2591814"/>
          </a:xfrm>
          <a:prstGeom prst="wedgeEllipseCallout">
            <a:avLst>
              <a:gd name="adj1" fmla="val 43830"/>
              <a:gd name="adj2" fmla="val 77365"/>
            </a:avLst>
          </a:prstGeom>
          <a:solidFill>
            <a:schemeClr val="bg1"/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/>
              <a:t>Mae’n</a:t>
            </a:r>
            <a:r>
              <a:rPr lang="en-US" sz="2400" dirty="0"/>
              <a:t> </a:t>
            </a:r>
            <a:r>
              <a:rPr lang="en-US" sz="2400" dirty="0" err="1"/>
              <a:t>debyg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patrwm</a:t>
            </a:r>
            <a:r>
              <a:rPr lang="en-US" sz="2400" dirty="0"/>
              <a:t> ‘</a:t>
            </a:r>
            <a:r>
              <a:rPr lang="en-US" sz="2400" dirty="0" err="1"/>
              <a:t>mynd</a:t>
            </a:r>
            <a:r>
              <a:rPr lang="en-US" sz="2400" dirty="0"/>
              <a:t>’ / </a:t>
            </a:r>
            <a:r>
              <a:rPr lang="en-US" sz="2400" i="1" dirty="0"/>
              <a:t>It’s similar to the ‘</a:t>
            </a:r>
            <a:r>
              <a:rPr lang="en-US" sz="2400" i="1" dirty="0" err="1"/>
              <a:t>mynd</a:t>
            </a:r>
            <a:r>
              <a:rPr lang="en-US" sz="2400" i="1" dirty="0"/>
              <a:t>’ pattern</a:t>
            </a:r>
          </a:p>
        </p:txBody>
      </p:sp>
      <p:sp>
        <p:nvSpPr>
          <p:cNvPr id="11" name="Oval Callout 10">
            <a:extLst>
              <a:ext uri="{FF2B5EF4-FFF2-40B4-BE49-F238E27FC236}">
                <a16:creationId xmlns:a16="http://schemas.microsoft.com/office/drawing/2014/main" id="{2E605367-914A-8540-895D-E4CB2D86A3F2}"/>
              </a:ext>
            </a:extLst>
          </p:cNvPr>
          <p:cNvSpPr/>
          <p:nvPr/>
        </p:nvSpPr>
        <p:spPr>
          <a:xfrm rot="19885346">
            <a:off x="6195993" y="444309"/>
            <a:ext cx="2640281" cy="1372368"/>
          </a:xfrm>
          <a:prstGeom prst="wedgeEllipseCallout">
            <a:avLst>
              <a:gd name="adj1" fmla="val -89701"/>
              <a:gd name="adj2" fmla="val -18847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333" b="1" dirty="0">
                <a:latin typeface="Cavolini" panose="03000502040302020204" pitchFamily="66" charset="0"/>
                <a:cs typeface="Cavolini" panose="03000502040302020204" pitchFamily="66" charset="0"/>
              </a:rPr>
              <a:t>‘to do’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E7506087-A4A4-8F4C-88B7-93672F858780}"/>
              </a:ext>
            </a:extLst>
          </p:cNvPr>
          <p:cNvSpPr/>
          <p:nvPr/>
        </p:nvSpPr>
        <p:spPr>
          <a:xfrm rot="1571377">
            <a:off x="5893009" y="2742815"/>
            <a:ext cx="3082260" cy="1372368"/>
          </a:xfrm>
          <a:prstGeom prst="wedgeEllipseCallout">
            <a:avLst>
              <a:gd name="adj1" fmla="val -71421"/>
              <a:gd name="adj2" fmla="val 3984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933" b="1" dirty="0">
                <a:latin typeface="Cavolini" panose="03000502040302020204" pitchFamily="66" charset="0"/>
                <a:cs typeface="Cavolini" panose="03000502040302020204" pitchFamily="66" charset="0"/>
              </a:rPr>
              <a:t>‘to make’</a:t>
            </a:r>
          </a:p>
        </p:txBody>
      </p:sp>
      <p:pic>
        <p:nvPicPr>
          <p:cNvPr id="2" name="A486 16" descr="A486 16">
            <a:hlinkClick r:id="" action="ppaction://media"/>
            <a:extLst>
              <a:ext uri="{FF2B5EF4-FFF2-40B4-BE49-F238E27FC236}">
                <a16:creationId xmlns:a16="http://schemas.microsoft.com/office/drawing/2014/main" id="{2692DAD3-4873-FC45-8E86-AD512EA8BA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63289" y="4963885"/>
            <a:ext cx="1089044" cy="1089044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910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98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oogle Shape;227;p17">
            <a:extLst>
              <a:ext uri="{FF2B5EF4-FFF2-40B4-BE49-F238E27FC236}">
                <a16:creationId xmlns:a16="http://schemas.microsoft.com/office/drawing/2014/main" id="{806C6B46-417F-3D40-9C8B-1F29CD8BE053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5400000">
            <a:off x="5741894" y="2504167"/>
            <a:ext cx="749167" cy="6418800"/>
          </a:xfrm>
          <a:prstGeom prst="rect">
            <a:avLst/>
          </a:prstGeom>
          <a:noFill/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0224C8-456B-4E41-9240-2EC03E3DCE11}"/>
              </a:ext>
            </a:extLst>
          </p:cNvPr>
          <p:cNvSpPr txBox="1"/>
          <p:nvPr/>
        </p:nvSpPr>
        <p:spPr>
          <a:xfrm>
            <a:off x="3109109" y="943632"/>
            <a:ext cx="2565126" cy="4934877"/>
          </a:xfrm>
          <a:prstGeom prst="rect">
            <a:avLst/>
          </a:prstGeom>
          <a:solidFill>
            <a:srgbClr val="D9F3CB"/>
          </a:solidFill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Gwnes 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Gwnest ti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 e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 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Gwnaethon ni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Gwnaethoch chi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Gwnaethon nhw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4BBAFFA-0A17-F042-9818-6043C6FEF354}"/>
              </a:ext>
            </a:extLst>
          </p:cNvPr>
          <p:cNvSpPr txBox="1"/>
          <p:nvPr/>
        </p:nvSpPr>
        <p:spPr>
          <a:xfrm>
            <a:off x="5714593" y="926104"/>
            <a:ext cx="2692825" cy="4986622"/>
          </a:xfrm>
          <a:prstGeom prst="rect">
            <a:avLst/>
          </a:prstGeom>
          <a:solidFill>
            <a:srgbClr val="A6FFB2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 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Wnest ti?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e?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Wnaethoch chi?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nhw</a:t>
            </a:r>
            <a:r>
              <a:rPr lang="cy-GB" sz="2500" b="1" dirty="0">
                <a:latin typeface="Century Gothic" panose="020B0502020202020204" pitchFamily="34" charset="0"/>
              </a:rPr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9FBF248-57A8-2A45-9CE9-AE9339D900A2}"/>
              </a:ext>
            </a:extLst>
          </p:cNvPr>
          <p:cNvSpPr txBox="1"/>
          <p:nvPr/>
        </p:nvSpPr>
        <p:spPr>
          <a:xfrm>
            <a:off x="-118012" y="7335611"/>
            <a:ext cx="214552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3200" dirty="0">
                <a:latin typeface="Century Gothic" panose="020B0502020202020204" pitchFamily="34" charset="0"/>
              </a:rPr>
              <a:t> </a:t>
            </a: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  <a:p>
            <a:endParaRPr lang="cy-GB" sz="3200" dirty="0">
              <a:latin typeface="Century Gothic" panose="020B0502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91BA30E-8C3B-D64A-ACDC-2252BBB028AE}"/>
              </a:ext>
            </a:extLst>
          </p:cNvPr>
          <p:cNvSpPr txBox="1"/>
          <p:nvPr/>
        </p:nvSpPr>
        <p:spPr>
          <a:xfrm>
            <a:off x="8526357" y="961561"/>
            <a:ext cx="3491204" cy="4934877"/>
          </a:xfrm>
          <a:prstGeom prst="rect">
            <a:avLst/>
          </a:prstGeom>
          <a:solidFill>
            <a:srgbClr val="24DC4C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 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Wnest ti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e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 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Wnaethon ni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Wnaethoch chi ddim</a:t>
            </a:r>
          </a:p>
          <a:p>
            <a:pPr>
              <a:lnSpc>
                <a:spcPct val="200000"/>
              </a:lnSpc>
            </a:pPr>
            <a:r>
              <a:rPr lang="cy-GB" sz="2300" b="1" dirty="0">
                <a:latin typeface="Century Gothic" panose="020B0502020202020204" pitchFamily="34" charset="0"/>
              </a:rPr>
              <a:t>Waethon nhw ddim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4D45BF1-6940-804D-A943-E14A40C973BB}"/>
              </a:ext>
            </a:extLst>
          </p:cNvPr>
          <p:cNvSpPr txBox="1"/>
          <p:nvPr/>
        </p:nvSpPr>
        <p:spPr>
          <a:xfrm>
            <a:off x="699894" y="942967"/>
            <a:ext cx="2337499" cy="5009961"/>
          </a:xfrm>
          <a:prstGeom prst="rect">
            <a:avLst/>
          </a:prstGeom>
          <a:solidFill>
            <a:srgbClr val="F4E8CD"/>
          </a:solidFill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500" i="1" dirty="0">
                <a:latin typeface="Calibri" panose="020F0502020204030204" pitchFamily="34" charset="0"/>
                <a:cs typeface="Calibri" panose="020F0502020204030204" pitchFamily="34" charset="0"/>
              </a:rPr>
              <a:t>I did/</a:t>
            </a: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He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She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We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You did/made</a:t>
            </a:r>
          </a:p>
          <a:p>
            <a:pPr>
              <a:lnSpc>
                <a:spcPct val="200000"/>
              </a:lnSpc>
            </a:pPr>
            <a:r>
              <a:rPr lang="cy-GB" sz="2300" i="1" dirty="0">
                <a:latin typeface="Calibri" panose="020F0502020204030204" pitchFamily="34" charset="0"/>
                <a:cs typeface="Calibri" panose="020F0502020204030204" pitchFamily="34" charset="0"/>
              </a:rPr>
              <a:t>They did/made</a:t>
            </a:r>
          </a:p>
        </p:txBody>
      </p:sp>
      <p:sp>
        <p:nvSpPr>
          <p:cNvPr id="21" name="Title 6">
            <a:extLst>
              <a:ext uri="{FF2B5EF4-FFF2-40B4-BE49-F238E27FC236}">
                <a16:creationId xmlns:a16="http://schemas.microsoft.com/office/drawing/2014/main" id="{A70345D7-F6D1-C048-BEBF-E66BB6FE70D8}"/>
              </a:ext>
            </a:extLst>
          </p:cNvPr>
          <p:cNvSpPr txBox="1">
            <a:spLocks/>
          </p:cNvSpPr>
          <p:nvPr/>
        </p:nvSpPr>
        <p:spPr>
          <a:xfrm>
            <a:off x="2789606" y="-702419"/>
            <a:ext cx="7018506" cy="14357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00" b="1" cap="none" dirty="0" err="1">
                <a:latin typeface="Ink Free" panose="03080402000500000000" pitchFamily="66" charset="0"/>
              </a:rPr>
              <a:t>Gorffennol</a:t>
            </a:r>
            <a:r>
              <a:rPr lang="en-US" sz="3300" b="1" cap="none" dirty="0">
                <a:latin typeface="Ink Free" panose="03080402000500000000" pitchFamily="66" charset="0"/>
              </a:rPr>
              <a:t> ‘</a:t>
            </a:r>
            <a:r>
              <a:rPr lang="en-US" sz="3300" b="1" cap="none" dirty="0" err="1">
                <a:latin typeface="Ink Free" panose="03080402000500000000" pitchFamily="66" charset="0"/>
              </a:rPr>
              <a:t>Gwneud</a:t>
            </a:r>
            <a:r>
              <a:rPr lang="en-US" sz="3300" b="1" cap="none" dirty="0">
                <a:latin typeface="Ink Free" panose="03080402000500000000" pitchFamily="66" charset="0"/>
              </a:rPr>
              <a:t>’ (‘to do/make’)</a:t>
            </a:r>
          </a:p>
        </p:txBody>
      </p:sp>
      <p:pic>
        <p:nvPicPr>
          <p:cNvPr id="16" name="A486 6" descr="A486 6">
            <a:hlinkClick r:id="" action="ppaction://media"/>
            <a:extLst>
              <a:ext uri="{FF2B5EF4-FFF2-40B4-BE49-F238E27FC236}">
                <a16:creationId xmlns:a16="http://schemas.microsoft.com/office/drawing/2014/main" id="{01293B6F-05EE-5046-BD15-F810AADAC7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8178" y="-152691"/>
            <a:ext cx="1888443" cy="1888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132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2" dur="253282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, tex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67B6BB1-5213-314F-973B-899F9108CD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160" y="135565"/>
            <a:ext cx="10229680" cy="658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7718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593A98-7929-154C-87B7-03F878A58977}"/>
              </a:ext>
            </a:extLst>
          </p:cNvPr>
          <p:cNvSpPr>
            <a:spLocks noGrp="1"/>
          </p:cNvSpPr>
          <p:nvPr>
            <p:ph type="pic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AC22F14-053F-5A48-A964-B81659C57767}"/>
              </a:ext>
            </a:extLst>
          </p:cNvPr>
          <p:cNvSpPr>
            <a:spLocks noGrp="1"/>
          </p:cNvSpPr>
          <p:nvPr>
            <p:ph type="pic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0375A6D-A7ED-954C-AB84-616E9AC7D68C}"/>
              </a:ext>
            </a:extLst>
          </p:cNvPr>
          <p:cNvSpPr>
            <a:spLocks noGrp="1"/>
          </p:cNvSpPr>
          <p:nvPr>
            <p:ph type="pic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B94E4FE-3CCD-B240-A55D-A704DF7878C5}"/>
              </a:ext>
            </a:extLst>
          </p:cNvPr>
          <p:cNvSpPr>
            <a:spLocks noGrp="1"/>
          </p:cNvSpPr>
          <p:nvPr>
            <p:ph type="pic" idx="1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F725F71B-2119-DF49-8107-F6C81F7BBE5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9142"/>
          <a:stretch/>
        </p:blipFill>
        <p:spPr>
          <a:xfrm>
            <a:off x="163199" y="399277"/>
            <a:ext cx="6451989" cy="5878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9DE9B5A-3FE2-8F43-8B34-5A4E4CD7C11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74" r="3115"/>
          <a:stretch/>
        </p:blipFill>
        <p:spPr>
          <a:xfrm>
            <a:off x="7674361" y="2596196"/>
            <a:ext cx="3990806" cy="3846654"/>
          </a:xfrm>
          <a:prstGeom prst="rect">
            <a:avLst/>
          </a:prstGeom>
        </p:spPr>
      </p:pic>
      <p:sp>
        <p:nvSpPr>
          <p:cNvPr id="12" name="Oval Callout 11">
            <a:extLst>
              <a:ext uri="{FF2B5EF4-FFF2-40B4-BE49-F238E27FC236}">
                <a16:creationId xmlns:a16="http://schemas.microsoft.com/office/drawing/2014/main" id="{47D3065A-D0EF-F04C-A836-3C672FC68D0A}"/>
              </a:ext>
            </a:extLst>
          </p:cNvPr>
          <p:cNvSpPr/>
          <p:nvPr/>
        </p:nvSpPr>
        <p:spPr>
          <a:xfrm>
            <a:off x="7276845" y="250648"/>
            <a:ext cx="4712017" cy="2018395"/>
          </a:xfrm>
          <a:prstGeom prst="wedgeEllipseCallout">
            <a:avLst>
              <a:gd name="adj1" fmla="val 44613"/>
              <a:gd name="adj2" fmla="val -1025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Geirfa</a:t>
            </a:r>
            <a:r>
              <a:rPr lang="en-US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endParaRPr lang="en-US" sz="24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Today’s vocabulary</a:t>
            </a:r>
          </a:p>
        </p:txBody>
      </p:sp>
      <p:pic>
        <p:nvPicPr>
          <p:cNvPr id="13" name="A486 18" descr="A486 18">
            <a:hlinkClick r:id="" action="ppaction://media"/>
            <a:extLst>
              <a:ext uri="{FF2B5EF4-FFF2-40B4-BE49-F238E27FC236}">
                <a16:creationId xmlns:a16="http://schemas.microsoft.com/office/drawing/2014/main" id="{70A76485-E898-794D-A770-E9C98429D9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184965" y="4938032"/>
            <a:ext cx="812800" cy="8128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2259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439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524001" y="9873734"/>
            <a:ext cx="203132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377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>
                <a:latin typeface="Arial" charset="0"/>
              </a:rPr>
              <a:t>		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B9CE5B5B-8042-8C4D-B4DD-D667A8D23F8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9069" y="535078"/>
            <a:ext cx="4121609" cy="1900520"/>
          </a:xfrm>
          <a:prstGeom prst="rect">
            <a:avLst/>
          </a:prstGeom>
        </p:spPr>
      </p:pic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B8E2C81E-138F-334C-B721-6B3E7C205EF1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63" b="5639"/>
          <a:stretch/>
        </p:blipFill>
        <p:spPr>
          <a:xfrm>
            <a:off x="3845947" y="3153443"/>
            <a:ext cx="8210672" cy="3529461"/>
          </a:xfrm>
          <a:prstGeom prst="rect">
            <a:avLst/>
          </a:prstGeom>
        </p:spPr>
      </p:pic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6E35095C-F9AB-3148-A286-85681AFE47D9}"/>
              </a:ext>
            </a:extLst>
          </p:cNvPr>
          <p:cNvSpPr/>
          <p:nvPr/>
        </p:nvSpPr>
        <p:spPr>
          <a:xfrm>
            <a:off x="6337139" y="159655"/>
            <a:ext cx="5230748" cy="2612570"/>
          </a:xfrm>
          <a:prstGeom prst="wedgeRoundRectCallout">
            <a:avLst>
              <a:gd name="adj1" fmla="val -43081"/>
              <a:gd name="adj2" fmla="val -17999"/>
              <a:gd name="adj3" fmla="val 16667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133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restr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o 5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peth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133" b="1" dirty="0" err="1">
                <a:latin typeface="Cavolini" panose="03000502040302020204" pitchFamily="66" charset="0"/>
                <a:cs typeface="Cavolini" panose="03000502040302020204" pitchFamily="66" charset="0"/>
              </a:rPr>
              <a:t>wnaethoch</a:t>
            </a:r>
            <a:r>
              <a:rPr lang="en-US" sz="2133" b="1" dirty="0">
                <a:latin typeface="Cavolini" panose="03000502040302020204" pitchFamily="66" charset="0"/>
                <a:cs typeface="Cavolini" panose="03000502040302020204" pitchFamily="66" charset="0"/>
              </a:rPr>
              <a:t> chi.</a:t>
            </a:r>
          </a:p>
          <a:p>
            <a:pPr algn="ctr"/>
            <a:r>
              <a:rPr lang="en-US" sz="2133" b="1" i="1" dirty="0">
                <a:solidFill>
                  <a:srgbClr val="0070C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Write a list of 5 things you did yesterday.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D1C0EAD-1253-284C-85AD-1C6F92856958}"/>
              </a:ext>
            </a:extLst>
          </p:cNvPr>
          <p:cNvSpPr/>
          <p:nvPr/>
        </p:nvSpPr>
        <p:spPr>
          <a:xfrm>
            <a:off x="7849437" y="266079"/>
            <a:ext cx="1816843" cy="1069526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6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Tasg</a:t>
            </a:r>
            <a:endParaRPr lang="en-GB" sz="6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14" name="A486 8" descr="A486 8">
            <a:hlinkClick r:id="" action="ppaction://media"/>
            <a:extLst>
              <a:ext uri="{FF2B5EF4-FFF2-40B4-BE49-F238E27FC236}">
                <a16:creationId xmlns:a16="http://schemas.microsoft.com/office/drawing/2014/main" id="{E71544E4-4061-8143-BF43-4A3A138526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623249" y="979124"/>
            <a:ext cx="791001" cy="791001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5" name="A486 9" descr="A486 9">
            <a:hlinkClick r:id="" action="ppaction://media"/>
            <a:extLst>
              <a:ext uri="{FF2B5EF4-FFF2-40B4-BE49-F238E27FC236}">
                <a16:creationId xmlns:a16="http://schemas.microsoft.com/office/drawing/2014/main" id="{83946650-B97F-DA40-BAFD-4AD07E743E6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331744" y="3281232"/>
            <a:ext cx="780325" cy="780325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chemeClr val="accent4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9985B04-E712-B046-BB8A-D4CC6F3622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38329" y="4751329"/>
            <a:ext cx="2129240" cy="2106671"/>
          </a:xfrm>
          <a:prstGeom prst="rect">
            <a:avLst/>
          </a:prstGeom>
        </p:spPr>
      </p:pic>
      <p:sp>
        <p:nvSpPr>
          <p:cNvPr id="17" name="Oval Callout 16">
            <a:extLst>
              <a:ext uri="{FF2B5EF4-FFF2-40B4-BE49-F238E27FC236}">
                <a16:creationId xmlns:a16="http://schemas.microsoft.com/office/drawing/2014/main" id="{F6789672-517C-0A4A-AF2D-536A1BB4F40B}"/>
              </a:ext>
            </a:extLst>
          </p:cNvPr>
          <p:cNvSpPr/>
          <p:nvPr/>
        </p:nvSpPr>
        <p:spPr>
          <a:xfrm>
            <a:off x="1136856" y="4371071"/>
            <a:ext cx="3028406" cy="1787253"/>
          </a:xfrm>
          <a:prstGeom prst="wedgeEllipseCallout">
            <a:avLst>
              <a:gd name="adj1" fmla="val -58460"/>
              <a:gd name="adj2" fmla="val 2595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Gwrandewch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y clip </a:t>
            </a:r>
            <a:r>
              <a:rPr lang="en-US" sz="2000" dirty="0" err="1"/>
              <a:t>sain</a:t>
            </a:r>
            <a:r>
              <a:rPr lang="en-US" sz="2000" dirty="0"/>
              <a:t>. </a:t>
            </a:r>
          </a:p>
          <a:p>
            <a:pPr algn="ctr"/>
            <a:r>
              <a:rPr lang="en-US" sz="2000" dirty="0"/>
              <a:t>Y </a:t>
            </a:r>
            <a:r>
              <a:rPr lang="en-US" sz="2000" dirty="0" err="1"/>
              <a:t>tiwtor</a:t>
            </a:r>
            <a:r>
              <a:rPr lang="en-US" sz="2000" dirty="0"/>
              <a:t> </a:t>
            </a:r>
            <a:r>
              <a:rPr lang="en-US" sz="2000" dirty="0" err="1"/>
              <a:t>ydy</a:t>
            </a:r>
            <a:r>
              <a:rPr lang="en-US" sz="2000" dirty="0"/>
              <a:t> ”1”, a chi </a:t>
            </a:r>
            <a:r>
              <a:rPr lang="en-US" sz="2000" dirty="0" err="1"/>
              <a:t>ydy</a:t>
            </a:r>
            <a:r>
              <a:rPr lang="en-US" sz="2000" dirty="0"/>
              <a:t> “2”.</a:t>
            </a:r>
          </a:p>
        </p:txBody>
      </p:sp>
    </p:spTree>
    <p:extLst>
      <p:ext uri="{BB962C8B-B14F-4D97-AF65-F5344CB8AC3E}">
        <p14:creationId xmlns:p14="http://schemas.microsoft.com/office/powerpoint/2010/main" val="39279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835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822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chi,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518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499</TotalTime>
  <Words>1428</Words>
  <Application>Microsoft Macintosh PowerPoint</Application>
  <PresentationFormat>Widescreen</PresentationFormat>
  <Paragraphs>298</Paragraphs>
  <Slides>23</Slides>
  <Notes>8</Notes>
  <HiddenSlides>0</HiddenSlides>
  <MMClips>5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23</vt:i4>
      </vt:variant>
    </vt:vector>
  </HeadingPairs>
  <TitlesOfParts>
    <vt:vector size="40" baseType="lpstr">
      <vt:lpstr>Arial</vt:lpstr>
      <vt:lpstr>Calibri</vt:lpstr>
      <vt:lpstr>Calibri Light</vt:lpstr>
      <vt:lpstr>Cavolini</vt:lpstr>
      <vt:lpstr>Century Gothic</vt:lpstr>
      <vt:lpstr>Comic Sans MS</vt:lpstr>
      <vt:lpstr>Fredoka One</vt:lpstr>
      <vt:lpstr>Ink Free</vt:lpstr>
      <vt:lpstr>MV Boli</vt:lpstr>
      <vt:lpstr>Segoe Print</vt:lpstr>
      <vt:lpstr>Times New Roman</vt:lpstr>
      <vt:lpstr>Tw Cen MT</vt:lpstr>
      <vt:lpstr>Twinkl SemiBold</vt:lpstr>
      <vt:lpstr>office theme</vt:lpstr>
      <vt:lpstr>Office Theme</vt:lpstr>
      <vt:lpstr>Office Theme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261</cp:revision>
  <dcterms:created xsi:type="dcterms:W3CDTF">2023-10-02T11:32:54Z</dcterms:created>
  <dcterms:modified xsi:type="dcterms:W3CDTF">2024-11-13T15:38:54Z</dcterms:modified>
</cp:coreProperties>
</file>