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5"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5494" autoAdjust="0"/>
  </p:normalViewPr>
  <p:slideViewPr>
    <p:cSldViewPr snapToGrid="0">
      <p:cViewPr varScale="1">
        <p:scale>
          <a:sx n="95" d="100"/>
          <a:sy n="95" d="100"/>
        </p:scale>
        <p:origin x="125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D8CAEE-DDF8-4908-94E4-1012B1E37702}" type="datetimeFigureOut">
              <a:rPr lang="en-GB" smtClean="0"/>
              <a:t>19/10/2026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DC4CB8-E8D1-4D91-A087-0AFCCFB0D5E1}" type="slidenum">
              <a:rPr lang="en-GB" smtClean="0"/>
              <a:t>‹#›</a:t>
            </a:fld>
            <a:endParaRPr lang="en-GB"/>
          </a:p>
        </p:txBody>
      </p:sp>
    </p:spTree>
    <p:extLst>
      <p:ext uri="{BB962C8B-B14F-4D97-AF65-F5344CB8AC3E}">
        <p14:creationId xmlns:p14="http://schemas.microsoft.com/office/powerpoint/2010/main" val="8748866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1</a:t>
            </a:fld>
            <a:endParaRPr lang="en-GB"/>
          </a:p>
        </p:txBody>
      </p:sp>
    </p:spTree>
    <p:extLst>
      <p:ext uri="{BB962C8B-B14F-4D97-AF65-F5344CB8AC3E}">
        <p14:creationId xmlns:p14="http://schemas.microsoft.com/office/powerpoint/2010/main" val="3205539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My dream job in the future is to work as Family Support Worker in the UK Health and Social Care field. I like this career as I would like to assist vulnerable children and families in overcoming their hardships. Family Support workers counsel, give practical help and advice to enhance family wellbeing. They also assist parents to establish positive relations with their children. In my opinion, this profession needs a person to be compassionate, patient and communicative. My future goal is to positively contribute to the life of the people as I advance my studies and enhance my professional knowledge and skills.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2</a:t>
            </a:fld>
            <a:endParaRPr lang="en-GB"/>
          </a:p>
        </p:txBody>
      </p:sp>
    </p:spTree>
    <p:extLst>
      <p:ext uri="{BB962C8B-B14F-4D97-AF65-F5344CB8AC3E}">
        <p14:creationId xmlns:p14="http://schemas.microsoft.com/office/powerpoint/2010/main" val="2674516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In my selected profession, I am working on the criteria that are usually present in the UK Family Support Worker job adverts. Employers are normally demanding applicants who have good communication, empathy, teamwork and problem solutions skills. The knowledge of protective practices is especially crucial since the job will be to mitigate vulnerable children and families facing challenges. There can be relevant qualifications and prior experiences in social care as well. In my opinion, my interpersonal skills should serve as a good base to this career. Nonetheless, I acknowledge that the further training and work experience will enhance my effectiveness in finding a job in the future.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3</a:t>
            </a:fld>
            <a:endParaRPr lang="en-GB"/>
          </a:p>
        </p:txBody>
      </p:sp>
    </p:spTree>
    <p:extLst>
      <p:ext uri="{BB962C8B-B14F-4D97-AF65-F5344CB8AC3E}">
        <p14:creationId xmlns:p14="http://schemas.microsoft.com/office/powerpoint/2010/main" val="761340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personal SWOT analysis process allows me to see how well I fit to be Family Support Worker. The communication, empathy, patience and teamwork are my primary strengths. These attributes may assist me in developing a trust-based relationship with vulnerable families and how they may feel about them individually. Nevertheless, I do understand that there are also some spheres that need enhancements. My little experience in practice can act as a barrier to my confidence in dealing with difficult circumstances. I also have to establish my knowledge in the area of protection of duties and professional practice. The awareness of these weaknesses will enable me to see the appropriate training opportunities and better equip myself towards future employment.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4</a:t>
            </a:fld>
            <a:endParaRPr lang="en-GB"/>
          </a:p>
        </p:txBody>
      </p:sp>
    </p:spTree>
    <p:extLst>
      <p:ext uri="{BB962C8B-B14F-4D97-AF65-F5344CB8AC3E}">
        <p14:creationId xmlns:p14="http://schemas.microsoft.com/office/powerpoint/2010/main" val="1313327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There are a number of opportunities that might help me to develop as a Family Support Worker. Course and qualification and volunteering placements would also be of benefit and they would assist me to enhance knowledge and practical experience. Professional networking would also enable me to come across experienced social care workers and prospective employers. Nonetheless, this profession poses some threats. Recruitment may be competitive and emotionally based scenarios and workloads might add to pressure. Protective demands evolve too, with the direction of professionals. To overcome these issues I will engage in constant learning, time management and the assistance of senior co-workers all through my professional career.</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5</a:t>
            </a:fld>
            <a:endParaRPr lang="en-GB"/>
          </a:p>
        </p:txBody>
      </p:sp>
    </p:spTree>
    <p:extLst>
      <p:ext uri="{BB962C8B-B14F-4D97-AF65-F5344CB8AC3E}">
        <p14:creationId xmlns:p14="http://schemas.microsoft.com/office/powerpoint/2010/main" val="2733170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 will have my current strengths to address the weaknesses and mitigate possible threats to my career. In case, I can use my communication skills in seeking experience when dealing with situations that are new to me in question. I would apply my empathy and patience in ensuring that my relationships with families who are emotionally challenged were positive. Volunteering would enhance my confidence and help me gain a valuable experience. I am also intending to take part in safeguarding training to enhance my work experience. Managing difficult roles through teamwork would ease my task and frequent self-reflection and correct self-care would reduce stress levels and facilitate my overall professional growth.</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6</a:t>
            </a:fld>
            <a:endParaRPr lang="en-GB"/>
          </a:p>
        </p:txBody>
      </p:sp>
    </p:spTree>
    <p:extLst>
      <p:ext uri="{BB962C8B-B14F-4D97-AF65-F5344CB8AC3E}">
        <p14:creationId xmlns:p14="http://schemas.microsoft.com/office/powerpoint/2010/main" val="1395355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My individual development plan emphasises the requirements of acquiring the skills and qualifications that would help me become a successful Family Support Worker. First, I would like to accomplish safeguarding training and discover possible volunteering opportunities. In the next six months, I hope to enhance my communication, assessment, and problem-solving skills with the help of practice. I will also look into the relevant qualification and seek advice of seasoned professionals. After fulfilling pertinent job requirements, I intend to apply within the Family Support Worker vacancies. My final aim is to be a confidently, responsible and professional provider of support to vulnerable families.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ADC4CB8-E8D1-4D91-A087-0AFCCFB0D5E1}" type="slidenum">
              <a:rPr lang="en-GB" smtClean="0"/>
              <a:t>7</a:t>
            </a:fld>
            <a:endParaRPr lang="en-GB"/>
          </a:p>
        </p:txBody>
      </p:sp>
    </p:spTree>
    <p:extLst>
      <p:ext uri="{BB962C8B-B14F-4D97-AF65-F5344CB8AC3E}">
        <p14:creationId xmlns:p14="http://schemas.microsoft.com/office/powerpoint/2010/main" val="14498449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FB2F2D74-97F8-4E4E-A694-78CAB8C838E5}"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7303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144543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5978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F71EF6-EF5A-4DE4-A8FB-5BD910C3F711}" type="datetimeFigureOut">
              <a:rPr lang="en-GB" smtClean="0"/>
              <a:t>19/10/2026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2568746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F71EF6-EF5A-4DE4-A8FB-5BD910C3F711}" type="datetimeFigureOut">
              <a:rPr lang="en-GB" smtClean="0"/>
              <a:t>19/10/2026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2F2D74-97F8-4E4E-A694-78CAB8C838E5}"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7963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F71EF6-EF5A-4DE4-A8FB-5BD910C3F711}" type="datetimeFigureOut">
              <a:rPr lang="en-GB" smtClean="0"/>
              <a:t>19/10/2026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2F2D74-97F8-4E4E-A694-78CAB8C838E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9482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71EF6-EF5A-4DE4-A8FB-5BD910C3F711}" type="datetimeFigureOut">
              <a:rPr lang="en-GB" smtClean="0"/>
              <a:t>19/10/2026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860774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F71EF6-EF5A-4DE4-A8FB-5BD910C3F711}" type="datetimeFigureOut">
              <a:rPr lang="en-GB" smtClean="0"/>
              <a:t>19/10/2026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F2D74-97F8-4E4E-A694-78CAB8C838E5}"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44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F71EF6-EF5A-4DE4-A8FB-5BD910C3F711}" type="datetimeFigureOut">
              <a:rPr lang="en-GB" smtClean="0"/>
              <a:t>19/10/2026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2906577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F71EF6-EF5A-4DE4-A8FB-5BD910C3F711}" type="datetimeFigureOut">
              <a:rPr lang="en-GB" smtClean="0"/>
              <a:t>19/10/2026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51728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7975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5490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spTree>
    <p:extLst>
      <p:ext uri="{BB962C8B-B14F-4D97-AF65-F5344CB8AC3E}">
        <p14:creationId xmlns:p14="http://schemas.microsoft.com/office/powerpoint/2010/main" val="609046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88421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663646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4664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F71EF6-EF5A-4DE4-A8FB-5BD910C3F711}"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F2D74-97F8-4E4E-A694-78CAB8C838E5}"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3128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AF71EF6-EF5A-4DE4-A8FB-5BD910C3F711}" type="datetimeFigureOut">
              <a:rPr lang="en-GB" smtClean="0"/>
              <a:t>19/10/2026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B2F2D74-97F8-4E4E-A694-78CAB8C838E5}" type="slidenum">
              <a:rPr lang="en-GB" smtClean="0"/>
              <a:t>‹#›</a:t>
            </a:fld>
            <a:endParaRPr lang="en-GB"/>
          </a:p>
        </p:txBody>
      </p:sp>
    </p:spTree>
    <p:extLst>
      <p:ext uri="{BB962C8B-B14F-4D97-AF65-F5344CB8AC3E}">
        <p14:creationId xmlns:p14="http://schemas.microsoft.com/office/powerpoint/2010/main" val="18453477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hyperlink" Target="https://cruciallearningindia.in/effective-communication/" TargetMode="External" /><Relationship Id="rId7" Type="http://schemas.openxmlformats.org/officeDocument/2006/relationships/hyperlink" Target="https://www.maplelms.com/blog/remote-proctoring/can-recruiters-use-proctoring-tools-for-communication-assessment/" TargetMode="External" /><Relationship Id="rId2" Type="http://schemas.openxmlformats.org/officeDocument/2006/relationships/hyperlink" Target="https://humanfocus.co.uk/blog/what-is-a-family-support-worker/" TargetMode="External" /><Relationship Id="rId1" Type="http://schemas.openxmlformats.org/officeDocument/2006/relationships/slideLayout" Target="../slideLayouts/slideLayout2.xml" /><Relationship Id="rId6" Type="http://schemas.openxmlformats.org/officeDocument/2006/relationships/hyperlink" Target="https://www.businessballs.com/strategy-innovation/swot-analysis/" TargetMode="External" /><Relationship Id="rId5" Type="http://schemas.openxmlformats.org/officeDocument/2006/relationships/hyperlink" Target="https://www.questionpro.com/blog/a-swot-analysis-template-for-the-overwhelmed-marketer/" TargetMode="External" /><Relationship Id="rId4" Type="http://schemas.openxmlformats.org/officeDocument/2006/relationships/hyperlink" Target="https://www.open.edu/openlearncreate/mod/book/tool/print/index.php?id=193957" TargetMode="Externa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3E77E-E752-212D-897F-FCDCDE8D8D76}"/>
              </a:ext>
            </a:extLst>
          </p:cNvPr>
          <p:cNvSpPr>
            <a:spLocks noGrp="1"/>
          </p:cNvSpPr>
          <p:nvPr>
            <p:ph type="ctrTitle"/>
          </p:nvPr>
        </p:nvSpPr>
        <p:spPr>
          <a:xfrm>
            <a:off x="2692398" y="1871132"/>
            <a:ext cx="6815669" cy="1006540"/>
          </a:xfrm>
        </p:spPr>
        <p:txBody>
          <a:bodyPr/>
          <a:lstStyle/>
          <a:p>
            <a:r>
              <a:rPr lang="en-GB" sz="3600" b="1" dirty="0"/>
              <a:t>My Future Career as a Family Support Worker</a:t>
            </a:r>
            <a:endParaRPr lang="en-GB" sz="3600" dirty="0"/>
          </a:p>
        </p:txBody>
      </p:sp>
      <p:sp>
        <p:nvSpPr>
          <p:cNvPr id="3" name="Subtitle 2">
            <a:extLst>
              <a:ext uri="{FF2B5EF4-FFF2-40B4-BE49-F238E27FC236}">
                <a16:creationId xmlns:a16="http://schemas.microsoft.com/office/drawing/2014/main" id="{AB7B9CFB-F79B-2998-7F38-312ABF19D6AC}"/>
              </a:ext>
            </a:extLst>
          </p:cNvPr>
          <p:cNvSpPr>
            <a:spLocks noGrp="1"/>
          </p:cNvSpPr>
          <p:nvPr>
            <p:ph type="subTitle" idx="1"/>
          </p:nvPr>
        </p:nvSpPr>
        <p:spPr/>
        <p:txBody>
          <a:bodyPr anchor="ctr">
            <a:normAutofit fontScale="77500" lnSpcReduction="20000"/>
          </a:bodyPr>
          <a:lstStyle/>
          <a:p>
            <a:r>
              <a:rPr lang="en-GB" b="1" dirty="0"/>
              <a:t>LECTURER NAME: </a:t>
            </a:r>
            <a:r>
              <a:rPr lang="en-GB" b="1" dirty="0" err="1"/>
              <a:t>Beanice</a:t>
            </a:r>
            <a:r>
              <a:rPr lang="en-GB" b="1" dirty="0"/>
              <a:t> </a:t>
            </a:r>
            <a:r>
              <a:rPr lang="en-GB" b="1" dirty="0" err="1"/>
              <a:t>Ejiogu</a:t>
            </a:r>
            <a:endParaRPr lang="en-GB" b="1" dirty="0"/>
          </a:p>
          <a:p>
            <a:r>
              <a:rPr lang="en-GB" b="1" dirty="0"/>
              <a:t>NAME: Dorota </a:t>
            </a:r>
            <a:r>
              <a:rPr lang="en-GB" b="1" dirty="0" err="1"/>
              <a:t>Pierzchalska</a:t>
            </a:r>
            <a:r>
              <a:rPr lang="en-GB" b="1" dirty="0"/>
              <a:t> </a:t>
            </a:r>
          </a:p>
          <a:p>
            <a:r>
              <a:rPr lang="en-GB" b="1" dirty="0"/>
              <a:t>STUDENT ID: </a:t>
            </a:r>
            <a:r>
              <a:rPr lang="pl-PL" b="1" dirty="0"/>
              <a:t>2519628</a:t>
            </a:r>
          </a:p>
          <a:p>
            <a:r>
              <a:rPr lang="pl-PL" b="1" dirty="0"/>
              <a:t>LCHS4009</a:t>
            </a:r>
            <a:endParaRPr lang="en-GB" b="1" dirty="0"/>
          </a:p>
        </p:txBody>
      </p:sp>
      <p:sp>
        <p:nvSpPr>
          <p:cNvPr id="4" name="TextBox 3">
            <a:extLst>
              <a:ext uri="{FF2B5EF4-FFF2-40B4-BE49-F238E27FC236}">
                <a16:creationId xmlns:a16="http://schemas.microsoft.com/office/drawing/2014/main" id="{9C8EB2D9-4D2E-CBFD-AE86-44449274370F}"/>
              </a:ext>
            </a:extLst>
          </p:cNvPr>
          <p:cNvSpPr txBox="1"/>
          <p:nvPr/>
        </p:nvSpPr>
        <p:spPr>
          <a:xfrm>
            <a:off x="1627094" y="443753"/>
            <a:ext cx="9224681" cy="954107"/>
          </a:xfrm>
          <a:prstGeom prst="rect">
            <a:avLst/>
          </a:prstGeom>
          <a:noFill/>
        </p:spPr>
        <p:txBody>
          <a:bodyPr wrap="square" rtlCol="0">
            <a:spAutoFit/>
          </a:bodyPr>
          <a:lstStyle/>
          <a:p>
            <a:pPr algn="ctr"/>
            <a:r>
              <a:rPr lang="en-RO" sz="2800" b="1" dirty="0"/>
              <a:t>PROFESIONAL DEVELOPMENT WITHIN HEALTH AND SOCIAL CARE </a:t>
            </a:r>
          </a:p>
        </p:txBody>
      </p:sp>
    </p:spTree>
    <p:extLst>
      <p:ext uri="{BB962C8B-B14F-4D97-AF65-F5344CB8AC3E}">
        <p14:creationId xmlns:p14="http://schemas.microsoft.com/office/powerpoint/2010/main" val="10677021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16D36-B167-40CC-B500-F1D1A98E4CC5}"/>
              </a:ext>
            </a:extLst>
          </p:cNvPr>
          <p:cNvSpPr>
            <a:spLocks noGrp="1"/>
          </p:cNvSpPr>
          <p:nvPr>
            <p:ph type="title"/>
          </p:nvPr>
        </p:nvSpPr>
        <p:spPr/>
        <p:txBody>
          <a:bodyPr>
            <a:normAutofit fontScale="90000"/>
          </a:bodyPr>
          <a:lstStyle/>
          <a:p>
            <a:r>
              <a:rPr lang="en-IN" b="1" dirty="0"/>
              <a:t>My Career Choice - Family Support Worker</a:t>
            </a:r>
            <a:endParaRPr lang="en-GB" dirty="0"/>
          </a:p>
        </p:txBody>
      </p:sp>
      <p:sp>
        <p:nvSpPr>
          <p:cNvPr id="3" name="Content Placeholder 2">
            <a:extLst>
              <a:ext uri="{FF2B5EF4-FFF2-40B4-BE49-F238E27FC236}">
                <a16:creationId xmlns:a16="http://schemas.microsoft.com/office/drawing/2014/main" id="{070B6939-AB5D-C935-81EA-DD12E5C75EAA}"/>
              </a:ext>
            </a:extLst>
          </p:cNvPr>
          <p:cNvSpPr>
            <a:spLocks noGrp="1"/>
          </p:cNvSpPr>
          <p:nvPr>
            <p:ph idx="1"/>
          </p:nvPr>
        </p:nvSpPr>
        <p:spPr>
          <a:xfrm>
            <a:off x="1295401" y="2556932"/>
            <a:ext cx="5616843" cy="3318936"/>
          </a:xfrm>
        </p:spPr>
        <p:txBody>
          <a:bodyPr>
            <a:normAutofit fontScale="92500"/>
          </a:bodyPr>
          <a:lstStyle/>
          <a:p>
            <a:pPr lvl="0"/>
            <a:r>
              <a:rPr lang="en-IN" dirty="0"/>
              <a:t>My chosen career is Family Support Worker.</a:t>
            </a:r>
            <a:endParaRPr lang="en-GB" dirty="0"/>
          </a:p>
          <a:p>
            <a:pPr lvl="0"/>
            <a:r>
              <a:rPr lang="en-IN" dirty="0"/>
              <a:t>Support vulnerable children and families.</a:t>
            </a:r>
            <a:endParaRPr lang="en-GB" dirty="0"/>
          </a:p>
          <a:p>
            <a:pPr lvl="0"/>
            <a:r>
              <a:rPr lang="en-IN" dirty="0"/>
              <a:t>Promote safety and wellbeing.</a:t>
            </a:r>
            <a:endParaRPr lang="en-GB" dirty="0"/>
          </a:p>
          <a:p>
            <a:pPr lvl="0"/>
            <a:r>
              <a:rPr lang="en-IN" dirty="0"/>
              <a:t>Provide emotional and practical assistance.</a:t>
            </a:r>
            <a:endParaRPr lang="en-GB" dirty="0"/>
          </a:p>
          <a:p>
            <a:pPr lvl="0"/>
            <a:r>
              <a:rPr lang="en-IN" dirty="0"/>
              <a:t>Encourage positive family relationships </a:t>
            </a:r>
            <a:r>
              <a:rPr lang="en-GB" dirty="0"/>
              <a:t>(Chen et al., 2026)</a:t>
            </a:r>
            <a:r>
              <a:rPr lang="en-IN" dirty="0"/>
              <a:t>.</a:t>
            </a:r>
            <a:endParaRPr lang="en-GB" dirty="0"/>
          </a:p>
          <a:p>
            <a:pPr lvl="0"/>
            <a:r>
              <a:rPr lang="en-IN" dirty="0"/>
              <a:t>Improve family outcomes.</a:t>
            </a:r>
            <a:endParaRPr lang="en-GB" dirty="0"/>
          </a:p>
          <a:p>
            <a:endParaRPr lang="en-GB" dirty="0"/>
          </a:p>
        </p:txBody>
      </p:sp>
      <p:pic>
        <p:nvPicPr>
          <p:cNvPr id="1026" name="Picture 2" descr="What is a Family Support Worker?">
            <a:extLst>
              <a:ext uri="{FF2B5EF4-FFF2-40B4-BE49-F238E27FC236}">
                <a16:creationId xmlns:a16="http://schemas.microsoft.com/office/drawing/2014/main" id="{FE091A01-366A-15AA-3596-5A005AC7B8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2244" y="2556932"/>
            <a:ext cx="4045219" cy="26968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EB9C91-D428-EA73-7756-C08C26143973}"/>
              </a:ext>
            </a:extLst>
          </p:cNvPr>
          <p:cNvSpPr txBox="1"/>
          <p:nvPr/>
        </p:nvSpPr>
        <p:spPr>
          <a:xfrm>
            <a:off x="5645258" y="5340012"/>
            <a:ext cx="6114080" cy="369332"/>
          </a:xfrm>
          <a:prstGeom prst="rect">
            <a:avLst/>
          </a:prstGeom>
          <a:noFill/>
        </p:spPr>
        <p:txBody>
          <a:bodyPr wrap="square">
            <a:spAutoFit/>
          </a:bodyPr>
          <a:lstStyle/>
          <a:p>
            <a:pPr algn="ctr"/>
            <a:r>
              <a:rPr lang="en-GB" dirty="0"/>
              <a:t>(Human Focus, 2026)</a:t>
            </a:r>
          </a:p>
        </p:txBody>
      </p:sp>
    </p:spTree>
    <p:extLst>
      <p:ext uri="{BB962C8B-B14F-4D97-AF65-F5344CB8AC3E}">
        <p14:creationId xmlns:p14="http://schemas.microsoft.com/office/powerpoint/2010/main" val="3861603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0C56D-F840-D4BD-255F-477C42DF6A8A}"/>
              </a:ext>
            </a:extLst>
          </p:cNvPr>
          <p:cNvSpPr>
            <a:spLocks noGrp="1"/>
          </p:cNvSpPr>
          <p:nvPr>
            <p:ph type="title"/>
          </p:nvPr>
        </p:nvSpPr>
        <p:spPr/>
        <p:txBody>
          <a:bodyPr/>
          <a:lstStyle/>
          <a:p>
            <a:r>
              <a:rPr lang="en-IN" b="1" dirty="0"/>
              <a:t>Job Advertisement and Requirements</a:t>
            </a:r>
            <a:endParaRPr lang="en-GB" dirty="0"/>
          </a:p>
        </p:txBody>
      </p:sp>
      <p:sp>
        <p:nvSpPr>
          <p:cNvPr id="3" name="Content Placeholder 2">
            <a:extLst>
              <a:ext uri="{FF2B5EF4-FFF2-40B4-BE49-F238E27FC236}">
                <a16:creationId xmlns:a16="http://schemas.microsoft.com/office/drawing/2014/main" id="{A0D48AE8-5B64-BA81-D4B4-F745A97CFCA7}"/>
              </a:ext>
            </a:extLst>
          </p:cNvPr>
          <p:cNvSpPr>
            <a:spLocks noGrp="1"/>
          </p:cNvSpPr>
          <p:nvPr>
            <p:ph idx="1"/>
          </p:nvPr>
        </p:nvSpPr>
        <p:spPr>
          <a:xfrm>
            <a:off x="1295401" y="2556932"/>
            <a:ext cx="5492857" cy="3318936"/>
          </a:xfrm>
        </p:spPr>
        <p:txBody>
          <a:bodyPr>
            <a:normAutofit fontScale="92500" lnSpcReduction="20000"/>
          </a:bodyPr>
          <a:lstStyle/>
          <a:p>
            <a:pPr lvl="0"/>
            <a:r>
              <a:rPr lang="en-IN" dirty="0"/>
              <a:t>Role: Family Support Worker.</a:t>
            </a:r>
            <a:endParaRPr lang="en-GB" dirty="0"/>
          </a:p>
          <a:p>
            <a:pPr lvl="0"/>
            <a:r>
              <a:rPr lang="en-IN" dirty="0"/>
              <a:t>Employer: To be confirmed.</a:t>
            </a:r>
            <a:endParaRPr lang="en-GB" dirty="0"/>
          </a:p>
          <a:p>
            <a:pPr lvl="0"/>
            <a:r>
              <a:rPr lang="en-IN" dirty="0"/>
              <a:t>Strong communication skills required.</a:t>
            </a:r>
            <a:endParaRPr lang="en-GB" dirty="0"/>
          </a:p>
          <a:p>
            <a:pPr lvl="0"/>
            <a:r>
              <a:rPr lang="en-IN" dirty="0"/>
              <a:t>Safeguarding knowledge is essential.</a:t>
            </a:r>
            <a:endParaRPr lang="en-GB" dirty="0"/>
          </a:p>
          <a:p>
            <a:pPr lvl="0"/>
            <a:r>
              <a:rPr lang="en-IN" dirty="0"/>
              <a:t>Empathy and patience are important </a:t>
            </a:r>
            <a:r>
              <a:rPr lang="en-GB" dirty="0"/>
              <a:t>(Demerouti, 2025)</a:t>
            </a:r>
            <a:r>
              <a:rPr lang="en-IN" dirty="0"/>
              <a:t>.</a:t>
            </a:r>
            <a:endParaRPr lang="en-GB" dirty="0"/>
          </a:p>
          <a:p>
            <a:pPr lvl="0"/>
            <a:r>
              <a:rPr lang="en-IN" dirty="0"/>
              <a:t>Teamwork supports effective care.</a:t>
            </a:r>
            <a:endParaRPr lang="en-GB" dirty="0"/>
          </a:p>
          <a:p>
            <a:pPr lvl="0"/>
            <a:r>
              <a:rPr lang="en-IN" dirty="0"/>
              <a:t>Relevant qualifications are desirable.</a:t>
            </a:r>
            <a:endParaRPr lang="en-GB" dirty="0"/>
          </a:p>
          <a:p>
            <a:endParaRPr lang="en-GB" dirty="0"/>
          </a:p>
        </p:txBody>
      </p:sp>
      <p:pic>
        <p:nvPicPr>
          <p:cNvPr id="9" name="Picture 8">
            <a:extLst>
              <a:ext uri="{FF2B5EF4-FFF2-40B4-BE49-F238E27FC236}">
                <a16:creationId xmlns:a16="http://schemas.microsoft.com/office/drawing/2014/main" id="{DAD3A4D6-7DD5-406F-ADB2-0745BC91E643}"/>
              </a:ext>
            </a:extLst>
          </p:cNvPr>
          <p:cNvPicPr>
            <a:picLocks noChangeAspect="1"/>
          </p:cNvPicPr>
          <p:nvPr/>
        </p:nvPicPr>
        <p:blipFill>
          <a:blip r:embed="rId3"/>
          <a:stretch>
            <a:fillRect/>
          </a:stretch>
        </p:blipFill>
        <p:spPr>
          <a:xfrm>
            <a:off x="6489913" y="2746788"/>
            <a:ext cx="4406685" cy="2939224"/>
          </a:xfrm>
          <a:prstGeom prst="rect">
            <a:avLst/>
          </a:prstGeom>
        </p:spPr>
      </p:pic>
      <p:sp>
        <p:nvSpPr>
          <p:cNvPr id="11" name="TextBox 10">
            <a:extLst>
              <a:ext uri="{FF2B5EF4-FFF2-40B4-BE49-F238E27FC236}">
                <a16:creationId xmlns:a16="http://schemas.microsoft.com/office/drawing/2014/main" id="{45432741-9738-3274-524F-249320E7B7B9}"/>
              </a:ext>
            </a:extLst>
          </p:cNvPr>
          <p:cNvSpPr txBox="1"/>
          <p:nvPr/>
        </p:nvSpPr>
        <p:spPr>
          <a:xfrm>
            <a:off x="5428282" y="5696392"/>
            <a:ext cx="6114080" cy="369332"/>
          </a:xfrm>
          <a:prstGeom prst="rect">
            <a:avLst/>
          </a:prstGeom>
          <a:noFill/>
        </p:spPr>
        <p:txBody>
          <a:bodyPr wrap="square">
            <a:spAutoFit/>
          </a:bodyPr>
          <a:lstStyle/>
          <a:p>
            <a:pPr algn="ctr"/>
            <a:r>
              <a:rPr lang="en-GB" dirty="0"/>
              <a:t>(Crucial Learning India, 2026)</a:t>
            </a:r>
          </a:p>
        </p:txBody>
      </p:sp>
    </p:spTree>
    <p:extLst>
      <p:ext uri="{BB962C8B-B14F-4D97-AF65-F5344CB8AC3E}">
        <p14:creationId xmlns:p14="http://schemas.microsoft.com/office/powerpoint/2010/main" val="106815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DEC0A-822B-F0C3-3050-A52531531649}"/>
              </a:ext>
            </a:extLst>
          </p:cNvPr>
          <p:cNvSpPr>
            <a:spLocks noGrp="1"/>
          </p:cNvSpPr>
          <p:nvPr>
            <p:ph type="title"/>
          </p:nvPr>
        </p:nvSpPr>
        <p:spPr/>
        <p:txBody>
          <a:bodyPr>
            <a:normAutofit fontScale="90000"/>
          </a:bodyPr>
          <a:lstStyle/>
          <a:p>
            <a:r>
              <a:rPr lang="en-IN" b="1" dirty="0"/>
              <a:t>Personal SWOT - Strengths and Weaknesses</a:t>
            </a:r>
            <a:endParaRPr lang="en-GB" dirty="0"/>
          </a:p>
        </p:txBody>
      </p:sp>
      <p:sp>
        <p:nvSpPr>
          <p:cNvPr id="3" name="Content Placeholder 2">
            <a:extLst>
              <a:ext uri="{FF2B5EF4-FFF2-40B4-BE49-F238E27FC236}">
                <a16:creationId xmlns:a16="http://schemas.microsoft.com/office/drawing/2014/main" id="{03040E51-1950-FDFA-78CB-1CE8755154D0}"/>
              </a:ext>
            </a:extLst>
          </p:cNvPr>
          <p:cNvSpPr>
            <a:spLocks noGrp="1"/>
          </p:cNvSpPr>
          <p:nvPr>
            <p:ph idx="1"/>
          </p:nvPr>
        </p:nvSpPr>
        <p:spPr/>
        <p:txBody>
          <a:bodyPr>
            <a:normAutofit fontScale="85000" lnSpcReduction="20000"/>
          </a:bodyPr>
          <a:lstStyle/>
          <a:p>
            <a:pPr lvl="0"/>
            <a:r>
              <a:rPr lang="en-IN" dirty="0"/>
              <a:t>Strengths:</a:t>
            </a:r>
            <a:endParaRPr lang="en-GB" dirty="0"/>
          </a:p>
          <a:p>
            <a:pPr lvl="1"/>
            <a:r>
              <a:rPr lang="en-IN" dirty="0"/>
              <a:t>Good communication skills.</a:t>
            </a:r>
            <a:endParaRPr lang="en-GB" dirty="0"/>
          </a:p>
          <a:p>
            <a:pPr lvl="1"/>
            <a:r>
              <a:rPr lang="en-IN" dirty="0"/>
              <a:t>Empathy towards vulnerable families.</a:t>
            </a:r>
            <a:endParaRPr lang="en-GB" dirty="0"/>
          </a:p>
          <a:p>
            <a:pPr lvl="1"/>
            <a:r>
              <a:rPr lang="en-IN" dirty="0"/>
              <a:t>Strong teamwork abilities </a:t>
            </a:r>
            <a:r>
              <a:rPr lang="en-GB" dirty="0"/>
              <a:t>(Diao and Yao, 2025)</a:t>
            </a:r>
            <a:r>
              <a:rPr lang="en-IN" dirty="0"/>
              <a:t>.</a:t>
            </a:r>
            <a:endParaRPr lang="en-GB" dirty="0"/>
          </a:p>
          <a:p>
            <a:pPr lvl="1"/>
            <a:r>
              <a:rPr lang="en-IN" dirty="0"/>
              <a:t>Patient and supportive attitude.</a:t>
            </a:r>
            <a:endParaRPr lang="en-GB" dirty="0"/>
          </a:p>
          <a:p>
            <a:pPr lvl="0"/>
            <a:r>
              <a:rPr lang="en-IN" dirty="0"/>
              <a:t>Weaknesses:</a:t>
            </a:r>
            <a:endParaRPr lang="en-GB" dirty="0"/>
          </a:p>
          <a:p>
            <a:pPr lvl="1"/>
            <a:r>
              <a:rPr lang="en-IN" dirty="0"/>
              <a:t>Limited professional experience.</a:t>
            </a:r>
            <a:endParaRPr lang="en-GB" dirty="0"/>
          </a:p>
          <a:p>
            <a:pPr lvl="1"/>
            <a:r>
              <a:rPr lang="en-IN" dirty="0"/>
              <a:t>Developing safeguarding knowledge.</a:t>
            </a:r>
            <a:endParaRPr lang="en-GB" dirty="0"/>
          </a:p>
          <a:p>
            <a:pPr lvl="1"/>
            <a:r>
              <a:rPr lang="en-IN" dirty="0"/>
              <a:t>Confidence requires improvement </a:t>
            </a:r>
            <a:r>
              <a:rPr lang="en-GB" dirty="0"/>
              <a:t>(Maree and </a:t>
            </a:r>
            <a:r>
              <a:rPr lang="en-GB" dirty="0" err="1"/>
              <a:t>Magere</a:t>
            </a:r>
            <a:r>
              <a:rPr lang="en-GB" dirty="0"/>
              <a:t>, 2023)</a:t>
            </a:r>
            <a:r>
              <a:rPr lang="en-IN" dirty="0"/>
              <a:t>.</a:t>
            </a:r>
            <a:endParaRPr lang="en-GB" dirty="0"/>
          </a:p>
          <a:p>
            <a:pPr marL="0" indent="0">
              <a:buNone/>
            </a:pPr>
            <a:endParaRPr lang="en-GB" dirty="0"/>
          </a:p>
        </p:txBody>
      </p:sp>
      <p:pic>
        <p:nvPicPr>
          <p:cNvPr id="3074" name="Picture 2" descr="SWOT: Strengths, Weaknesses, Opportunities, Threats">
            <a:extLst>
              <a:ext uri="{FF2B5EF4-FFF2-40B4-BE49-F238E27FC236}">
                <a16:creationId xmlns:a16="http://schemas.microsoft.com/office/drawing/2014/main" id="{7CBDB231-241A-1B59-B02C-5AA4E6DCBF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9373" y="2681206"/>
            <a:ext cx="2907224" cy="26704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05206A3-4D07-0FBD-2458-D1F7AF5C450C}"/>
              </a:ext>
            </a:extLst>
          </p:cNvPr>
          <p:cNvSpPr txBox="1"/>
          <p:nvPr/>
        </p:nvSpPr>
        <p:spPr>
          <a:xfrm>
            <a:off x="6234194" y="5253274"/>
            <a:ext cx="6114080" cy="369332"/>
          </a:xfrm>
          <a:prstGeom prst="rect">
            <a:avLst/>
          </a:prstGeom>
          <a:noFill/>
        </p:spPr>
        <p:txBody>
          <a:bodyPr wrap="square">
            <a:spAutoFit/>
          </a:bodyPr>
          <a:lstStyle/>
          <a:p>
            <a:pPr algn="ctr"/>
            <a:r>
              <a:rPr lang="en-GB" dirty="0"/>
              <a:t>(The Open University, 2026)</a:t>
            </a:r>
          </a:p>
        </p:txBody>
      </p:sp>
    </p:spTree>
    <p:extLst>
      <p:ext uri="{BB962C8B-B14F-4D97-AF65-F5344CB8AC3E}">
        <p14:creationId xmlns:p14="http://schemas.microsoft.com/office/powerpoint/2010/main" val="3982991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5B24F-CA1A-EC15-5492-CAE14D2D33E5}"/>
              </a:ext>
            </a:extLst>
          </p:cNvPr>
          <p:cNvSpPr>
            <a:spLocks noGrp="1"/>
          </p:cNvSpPr>
          <p:nvPr>
            <p:ph type="title"/>
          </p:nvPr>
        </p:nvSpPr>
        <p:spPr/>
        <p:txBody>
          <a:bodyPr>
            <a:normAutofit fontScale="90000"/>
          </a:bodyPr>
          <a:lstStyle/>
          <a:p>
            <a:r>
              <a:rPr lang="en-IN" b="1" dirty="0"/>
              <a:t>Personal SWOT - Opportunities and Threats</a:t>
            </a:r>
            <a:endParaRPr lang="en-GB" dirty="0"/>
          </a:p>
        </p:txBody>
      </p:sp>
      <p:sp>
        <p:nvSpPr>
          <p:cNvPr id="3" name="Content Placeholder 2">
            <a:extLst>
              <a:ext uri="{FF2B5EF4-FFF2-40B4-BE49-F238E27FC236}">
                <a16:creationId xmlns:a16="http://schemas.microsoft.com/office/drawing/2014/main" id="{D9C1E7B6-8F14-46CE-F631-48FB06FD0176}"/>
              </a:ext>
            </a:extLst>
          </p:cNvPr>
          <p:cNvSpPr>
            <a:spLocks noGrp="1"/>
          </p:cNvSpPr>
          <p:nvPr>
            <p:ph idx="1"/>
          </p:nvPr>
        </p:nvSpPr>
        <p:spPr>
          <a:xfrm>
            <a:off x="1295401" y="2556931"/>
            <a:ext cx="9601196" cy="3812871"/>
          </a:xfrm>
        </p:spPr>
        <p:txBody>
          <a:bodyPr>
            <a:normAutofit fontScale="92500" lnSpcReduction="20000"/>
          </a:bodyPr>
          <a:lstStyle/>
          <a:p>
            <a:pPr lvl="0"/>
            <a:r>
              <a:rPr lang="en-IN" dirty="0"/>
              <a:t>Opportunities:</a:t>
            </a:r>
            <a:endParaRPr lang="en-GB" dirty="0"/>
          </a:p>
          <a:p>
            <a:pPr lvl="1"/>
            <a:r>
              <a:rPr lang="en-IN" dirty="0"/>
              <a:t>Access safeguarding training.</a:t>
            </a:r>
            <a:endParaRPr lang="en-GB" dirty="0"/>
          </a:p>
          <a:p>
            <a:pPr lvl="1"/>
            <a:r>
              <a:rPr lang="en-IN" dirty="0"/>
              <a:t>Gain volunteering experience.</a:t>
            </a:r>
            <a:endParaRPr lang="en-GB" dirty="0"/>
          </a:p>
          <a:p>
            <a:pPr lvl="1"/>
            <a:r>
              <a:rPr lang="en-IN" dirty="0"/>
              <a:t>Complete relevant qualifications </a:t>
            </a:r>
            <a:r>
              <a:rPr lang="en-GB" dirty="0"/>
              <a:t>(Morrow et al., 2024)</a:t>
            </a:r>
            <a:r>
              <a:rPr lang="en-IN" dirty="0"/>
              <a:t>.</a:t>
            </a:r>
            <a:endParaRPr lang="en-GB" dirty="0"/>
          </a:p>
          <a:p>
            <a:pPr lvl="1"/>
            <a:r>
              <a:rPr lang="en-IN" dirty="0"/>
              <a:t>Develop professional networks.</a:t>
            </a:r>
            <a:endParaRPr lang="en-GB" dirty="0"/>
          </a:p>
          <a:p>
            <a:pPr lvl="0"/>
            <a:r>
              <a:rPr lang="en-IN" dirty="0"/>
              <a:t>Threats:</a:t>
            </a:r>
            <a:endParaRPr lang="en-GB" dirty="0"/>
          </a:p>
          <a:p>
            <a:pPr lvl="1"/>
            <a:r>
              <a:rPr lang="en-IN" dirty="0"/>
              <a:t>Competitive recruitment processes.</a:t>
            </a:r>
            <a:endParaRPr lang="en-GB" dirty="0"/>
          </a:p>
          <a:p>
            <a:pPr lvl="1"/>
            <a:r>
              <a:rPr lang="en-IN" dirty="0"/>
              <a:t>Emotionally demanding situations.</a:t>
            </a:r>
            <a:endParaRPr lang="en-GB" dirty="0"/>
          </a:p>
          <a:p>
            <a:pPr lvl="1"/>
            <a:r>
              <a:rPr lang="en-IN" dirty="0"/>
              <a:t>Heavy workloads.</a:t>
            </a:r>
          </a:p>
          <a:p>
            <a:pPr lvl="1"/>
            <a:r>
              <a:rPr lang="en-IN" dirty="0"/>
              <a:t>Changing safeguarding requirements</a:t>
            </a:r>
            <a:endParaRPr lang="en-GB" dirty="0"/>
          </a:p>
        </p:txBody>
      </p:sp>
      <p:pic>
        <p:nvPicPr>
          <p:cNvPr id="9" name="Picture 8">
            <a:extLst>
              <a:ext uri="{FF2B5EF4-FFF2-40B4-BE49-F238E27FC236}">
                <a16:creationId xmlns:a16="http://schemas.microsoft.com/office/drawing/2014/main" id="{924F4E73-2003-4DA3-5273-E11A6B6113BF}"/>
              </a:ext>
            </a:extLst>
          </p:cNvPr>
          <p:cNvPicPr>
            <a:picLocks noChangeAspect="1"/>
          </p:cNvPicPr>
          <p:nvPr/>
        </p:nvPicPr>
        <p:blipFill>
          <a:blip r:embed="rId3"/>
          <a:stretch>
            <a:fillRect/>
          </a:stretch>
        </p:blipFill>
        <p:spPr>
          <a:xfrm>
            <a:off x="7598931" y="2770718"/>
            <a:ext cx="3038475" cy="3105150"/>
          </a:xfrm>
          <a:prstGeom prst="rect">
            <a:avLst/>
          </a:prstGeom>
        </p:spPr>
      </p:pic>
      <p:sp>
        <p:nvSpPr>
          <p:cNvPr id="11" name="TextBox 10">
            <a:extLst>
              <a:ext uri="{FF2B5EF4-FFF2-40B4-BE49-F238E27FC236}">
                <a16:creationId xmlns:a16="http://schemas.microsoft.com/office/drawing/2014/main" id="{075EA31D-A89F-FD30-6FF3-AEB32FD08765}"/>
              </a:ext>
            </a:extLst>
          </p:cNvPr>
          <p:cNvSpPr txBox="1"/>
          <p:nvPr/>
        </p:nvSpPr>
        <p:spPr>
          <a:xfrm>
            <a:off x="6061128" y="5904989"/>
            <a:ext cx="6114080" cy="369332"/>
          </a:xfrm>
          <a:prstGeom prst="rect">
            <a:avLst/>
          </a:prstGeom>
          <a:noFill/>
        </p:spPr>
        <p:txBody>
          <a:bodyPr wrap="square">
            <a:spAutoFit/>
          </a:bodyPr>
          <a:lstStyle/>
          <a:p>
            <a:pPr algn="ctr"/>
            <a:r>
              <a:rPr lang="en-GB" dirty="0"/>
              <a:t>(</a:t>
            </a:r>
            <a:r>
              <a:rPr lang="en-GB" dirty="0" err="1"/>
              <a:t>BusinessBalls</a:t>
            </a:r>
            <a:r>
              <a:rPr lang="en-GB" dirty="0"/>
              <a:t>, 2026)</a:t>
            </a:r>
          </a:p>
        </p:txBody>
      </p:sp>
    </p:spTree>
    <p:extLst>
      <p:ext uri="{BB962C8B-B14F-4D97-AF65-F5344CB8AC3E}">
        <p14:creationId xmlns:p14="http://schemas.microsoft.com/office/powerpoint/2010/main" val="26603293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A80B9-16CD-4406-4CBB-6620BE26053E}"/>
              </a:ext>
            </a:extLst>
          </p:cNvPr>
          <p:cNvSpPr>
            <a:spLocks noGrp="1"/>
          </p:cNvSpPr>
          <p:nvPr>
            <p:ph type="title"/>
          </p:nvPr>
        </p:nvSpPr>
        <p:spPr/>
        <p:txBody>
          <a:bodyPr/>
          <a:lstStyle/>
          <a:p>
            <a:r>
              <a:rPr lang="en-IN" b="1" dirty="0"/>
              <a:t>Overcoming Weaknesses and Threats</a:t>
            </a:r>
            <a:endParaRPr lang="en-GB" dirty="0"/>
          </a:p>
        </p:txBody>
      </p:sp>
      <p:sp>
        <p:nvSpPr>
          <p:cNvPr id="3" name="Content Placeholder 2">
            <a:extLst>
              <a:ext uri="{FF2B5EF4-FFF2-40B4-BE49-F238E27FC236}">
                <a16:creationId xmlns:a16="http://schemas.microsoft.com/office/drawing/2014/main" id="{7E4569FA-A0D0-C28F-E4D0-3DD3B74A0BAE}"/>
              </a:ext>
            </a:extLst>
          </p:cNvPr>
          <p:cNvSpPr>
            <a:spLocks noGrp="1"/>
          </p:cNvSpPr>
          <p:nvPr>
            <p:ph idx="1"/>
          </p:nvPr>
        </p:nvSpPr>
        <p:spPr>
          <a:xfrm>
            <a:off x="1295401" y="2556932"/>
            <a:ext cx="5198389" cy="3318936"/>
          </a:xfrm>
        </p:spPr>
        <p:txBody>
          <a:bodyPr>
            <a:normAutofit fontScale="92500" lnSpcReduction="20000"/>
          </a:bodyPr>
          <a:lstStyle/>
          <a:p>
            <a:pPr lvl="0"/>
            <a:r>
              <a:rPr lang="en-IN" dirty="0"/>
              <a:t>Use communication to build confidence.</a:t>
            </a:r>
            <a:endParaRPr lang="en-GB" dirty="0"/>
          </a:p>
          <a:p>
            <a:pPr lvl="0"/>
            <a:r>
              <a:rPr lang="en-IN" dirty="0"/>
              <a:t>Practise through volunteering opportunities.</a:t>
            </a:r>
            <a:endParaRPr lang="en-GB" dirty="0"/>
          </a:p>
          <a:p>
            <a:pPr lvl="0"/>
            <a:r>
              <a:rPr lang="en-IN" dirty="0"/>
              <a:t>Develop safeguarding knowledge through training.</a:t>
            </a:r>
            <a:endParaRPr lang="en-GB" dirty="0"/>
          </a:p>
          <a:p>
            <a:pPr lvl="0"/>
            <a:r>
              <a:rPr lang="en-IN" dirty="0"/>
              <a:t>Apply teamwork during difficult situations.</a:t>
            </a:r>
            <a:endParaRPr lang="en-GB" dirty="0"/>
          </a:p>
          <a:p>
            <a:pPr lvl="0"/>
            <a:r>
              <a:rPr lang="en-IN" dirty="0"/>
              <a:t>Seek professional guidance </a:t>
            </a:r>
            <a:r>
              <a:rPr lang="en-GB" dirty="0"/>
              <a:t>(Morrow and Lynch, 2024)</a:t>
            </a:r>
            <a:r>
              <a:rPr lang="en-IN" dirty="0"/>
              <a:t>.</a:t>
            </a:r>
            <a:endParaRPr lang="en-GB" dirty="0"/>
          </a:p>
          <a:p>
            <a:pPr lvl="0"/>
            <a:r>
              <a:rPr lang="en-IN" dirty="0"/>
              <a:t>Manage stress through self-care.</a:t>
            </a:r>
            <a:endParaRPr lang="en-GB" dirty="0"/>
          </a:p>
          <a:p>
            <a:endParaRPr lang="en-GB" dirty="0"/>
          </a:p>
        </p:txBody>
      </p:sp>
      <p:pic>
        <p:nvPicPr>
          <p:cNvPr id="9" name="Picture 8">
            <a:extLst>
              <a:ext uri="{FF2B5EF4-FFF2-40B4-BE49-F238E27FC236}">
                <a16:creationId xmlns:a16="http://schemas.microsoft.com/office/drawing/2014/main" id="{C4970F24-A61E-C6D1-079F-D7179B177894}"/>
              </a:ext>
            </a:extLst>
          </p:cNvPr>
          <p:cNvPicPr>
            <a:picLocks noChangeAspect="1"/>
          </p:cNvPicPr>
          <p:nvPr/>
        </p:nvPicPr>
        <p:blipFill>
          <a:blip r:embed="rId3"/>
          <a:stretch>
            <a:fillRect/>
          </a:stretch>
        </p:blipFill>
        <p:spPr>
          <a:xfrm>
            <a:off x="6912244" y="2556931"/>
            <a:ext cx="3984354" cy="3318935"/>
          </a:xfrm>
          <a:prstGeom prst="rect">
            <a:avLst/>
          </a:prstGeom>
        </p:spPr>
      </p:pic>
      <p:sp>
        <p:nvSpPr>
          <p:cNvPr id="11" name="TextBox 10">
            <a:extLst>
              <a:ext uri="{FF2B5EF4-FFF2-40B4-BE49-F238E27FC236}">
                <a16:creationId xmlns:a16="http://schemas.microsoft.com/office/drawing/2014/main" id="{1F776301-97E2-EEBE-0F9B-FED2FB8A7CD2}"/>
              </a:ext>
            </a:extLst>
          </p:cNvPr>
          <p:cNvSpPr txBox="1"/>
          <p:nvPr/>
        </p:nvSpPr>
        <p:spPr>
          <a:xfrm>
            <a:off x="5847381" y="5777466"/>
            <a:ext cx="6114080" cy="369332"/>
          </a:xfrm>
          <a:prstGeom prst="rect">
            <a:avLst/>
          </a:prstGeom>
          <a:noFill/>
        </p:spPr>
        <p:txBody>
          <a:bodyPr wrap="square">
            <a:spAutoFit/>
          </a:bodyPr>
          <a:lstStyle/>
          <a:p>
            <a:pPr algn="ctr"/>
            <a:r>
              <a:rPr lang="en-GB" dirty="0"/>
              <a:t>(</a:t>
            </a:r>
            <a:r>
              <a:rPr lang="en-GB" dirty="0" err="1"/>
              <a:t>QuestionPro</a:t>
            </a:r>
            <a:r>
              <a:rPr lang="en-GB" dirty="0"/>
              <a:t>, 2026)</a:t>
            </a:r>
          </a:p>
        </p:txBody>
      </p:sp>
    </p:spTree>
    <p:extLst>
      <p:ext uri="{BB962C8B-B14F-4D97-AF65-F5344CB8AC3E}">
        <p14:creationId xmlns:p14="http://schemas.microsoft.com/office/powerpoint/2010/main" val="3512004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C2B2-D4B1-A571-A0BE-9C05003C0DA9}"/>
              </a:ext>
            </a:extLst>
          </p:cNvPr>
          <p:cNvSpPr>
            <a:spLocks noGrp="1"/>
          </p:cNvSpPr>
          <p:nvPr>
            <p:ph type="title"/>
          </p:nvPr>
        </p:nvSpPr>
        <p:spPr/>
        <p:txBody>
          <a:bodyPr>
            <a:normAutofit fontScale="90000"/>
          </a:bodyPr>
          <a:lstStyle/>
          <a:p>
            <a:r>
              <a:rPr lang="en-IN" b="1" dirty="0"/>
              <a:t>Personal Development and Career Goals</a:t>
            </a:r>
            <a:endParaRPr lang="en-GB" dirty="0"/>
          </a:p>
        </p:txBody>
      </p:sp>
      <p:sp>
        <p:nvSpPr>
          <p:cNvPr id="3" name="Content Placeholder 2">
            <a:extLst>
              <a:ext uri="{FF2B5EF4-FFF2-40B4-BE49-F238E27FC236}">
                <a16:creationId xmlns:a16="http://schemas.microsoft.com/office/drawing/2014/main" id="{F4B17217-DB8B-7CA7-D345-84073B6D9D0B}"/>
              </a:ext>
            </a:extLst>
          </p:cNvPr>
          <p:cNvSpPr>
            <a:spLocks noGrp="1"/>
          </p:cNvSpPr>
          <p:nvPr>
            <p:ph idx="1"/>
          </p:nvPr>
        </p:nvSpPr>
        <p:spPr>
          <a:xfrm>
            <a:off x="1295401" y="2556932"/>
            <a:ext cx="5988802" cy="3318936"/>
          </a:xfrm>
        </p:spPr>
        <p:txBody>
          <a:bodyPr>
            <a:normAutofit fontScale="92500" lnSpcReduction="10000"/>
          </a:bodyPr>
          <a:lstStyle/>
          <a:p>
            <a:pPr lvl="0"/>
            <a:r>
              <a:rPr lang="en-IN" dirty="0"/>
              <a:t>Complete safeguarding certification.</a:t>
            </a:r>
            <a:endParaRPr lang="en-GB" dirty="0"/>
          </a:p>
          <a:p>
            <a:pPr lvl="0"/>
            <a:r>
              <a:rPr lang="en-IN" dirty="0"/>
              <a:t>Gain practical family support experience.</a:t>
            </a:r>
            <a:endParaRPr lang="en-GB" dirty="0"/>
          </a:p>
          <a:p>
            <a:pPr lvl="0"/>
            <a:r>
              <a:rPr lang="en-IN" dirty="0"/>
              <a:t>Improve communication and assessment skills.</a:t>
            </a:r>
            <a:endParaRPr lang="en-GB" dirty="0"/>
          </a:p>
          <a:p>
            <a:pPr lvl="0"/>
            <a:r>
              <a:rPr lang="en-IN" dirty="0"/>
              <a:t>Apply for suitable vacancies </a:t>
            </a:r>
            <a:r>
              <a:rPr lang="en-GB" dirty="0"/>
              <a:t>(</a:t>
            </a:r>
            <a:r>
              <a:rPr lang="en-GB" dirty="0" err="1"/>
              <a:t>Rachmad</a:t>
            </a:r>
            <a:r>
              <a:rPr lang="en-GB" dirty="0"/>
              <a:t>, 2022)</a:t>
            </a:r>
            <a:r>
              <a:rPr lang="en-IN" dirty="0"/>
              <a:t>.</a:t>
            </a:r>
            <a:endParaRPr lang="en-GB" dirty="0"/>
          </a:p>
          <a:p>
            <a:pPr lvl="0"/>
            <a:r>
              <a:rPr lang="en-IN" dirty="0"/>
              <a:t>Seek regular professional feedback </a:t>
            </a:r>
            <a:r>
              <a:rPr lang="en-GB" dirty="0"/>
              <a:t>(Yang et al., 2023)</a:t>
            </a:r>
            <a:r>
              <a:rPr lang="en-IN" dirty="0"/>
              <a:t>.</a:t>
            </a:r>
            <a:endParaRPr lang="en-GB" dirty="0"/>
          </a:p>
          <a:p>
            <a:r>
              <a:rPr lang="en-IN" dirty="0"/>
              <a:t>Progress towards becoming a qualified Family Support Worker</a:t>
            </a:r>
            <a:endParaRPr lang="en-GB" dirty="0"/>
          </a:p>
        </p:txBody>
      </p:sp>
      <p:pic>
        <p:nvPicPr>
          <p:cNvPr id="6146" name="Picture 2" descr="Proctoring Tools | Communication Assessment | AI Proctoring">
            <a:extLst>
              <a:ext uri="{FF2B5EF4-FFF2-40B4-BE49-F238E27FC236}">
                <a16:creationId xmlns:a16="http://schemas.microsoft.com/office/drawing/2014/main" id="{F6A7D46E-234E-8FBA-39C9-75A67001BC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3949" y="2556932"/>
            <a:ext cx="3776823" cy="27801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810B4F-5191-8F9C-EB5A-02BBC7139765}"/>
              </a:ext>
            </a:extLst>
          </p:cNvPr>
          <p:cNvSpPr txBox="1"/>
          <p:nvPr/>
        </p:nvSpPr>
        <p:spPr>
          <a:xfrm>
            <a:off x="6275320" y="5337040"/>
            <a:ext cx="6114080" cy="369332"/>
          </a:xfrm>
          <a:prstGeom prst="rect">
            <a:avLst/>
          </a:prstGeom>
          <a:noFill/>
        </p:spPr>
        <p:txBody>
          <a:bodyPr wrap="square">
            <a:spAutoFit/>
          </a:bodyPr>
          <a:lstStyle/>
          <a:p>
            <a:pPr algn="ctr"/>
            <a:r>
              <a:rPr lang="en-GB" dirty="0"/>
              <a:t>(</a:t>
            </a:r>
            <a:r>
              <a:rPr lang="en-GB" dirty="0" err="1"/>
              <a:t>MapleLMS</a:t>
            </a:r>
            <a:r>
              <a:rPr lang="en-GB" dirty="0"/>
              <a:t>, 2026)</a:t>
            </a:r>
          </a:p>
        </p:txBody>
      </p:sp>
    </p:spTree>
    <p:extLst>
      <p:ext uri="{BB962C8B-B14F-4D97-AF65-F5344CB8AC3E}">
        <p14:creationId xmlns:p14="http://schemas.microsoft.com/office/powerpoint/2010/main" val="2399861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5A3EE-F0CF-A7A7-248C-D3AF4C5BC9EF}"/>
              </a:ext>
            </a:extLst>
          </p:cNvPr>
          <p:cNvSpPr>
            <a:spLocks noGrp="1"/>
          </p:cNvSpPr>
          <p:nvPr>
            <p:ph type="title"/>
          </p:nvPr>
        </p:nvSpPr>
        <p:spPr/>
        <p:txBody>
          <a:bodyPr/>
          <a:lstStyle/>
          <a:p>
            <a:r>
              <a:rPr lang="en-US" b="1" dirty="0"/>
              <a:t>References</a:t>
            </a:r>
            <a:endParaRPr lang="en-GB" b="1" dirty="0"/>
          </a:p>
        </p:txBody>
      </p:sp>
      <p:sp>
        <p:nvSpPr>
          <p:cNvPr id="3" name="Content Placeholder 2">
            <a:extLst>
              <a:ext uri="{FF2B5EF4-FFF2-40B4-BE49-F238E27FC236}">
                <a16:creationId xmlns:a16="http://schemas.microsoft.com/office/drawing/2014/main" id="{62EFCE0A-F847-1069-DA9F-1042BF4C1142}"/>
              </a:ext>
            </a:extLst>
          </p:cNvPr>
          <p:cNvSpPr>
            <a:spLocks noGrp="1"/>
          </p:cNvSpPr>
          <p:nvPr>
            <p:ph idx="1"/>
          </p:nvPr>
        </p:nvSpPr>
        <p:spPr/>
        <p:txBody>
          <a:bodyPr>
            <a:normAutofit fontScale="62500" lnSpcReduction="20000"/>
          </a:bodyPr>
          <a:lstStyle/>
          <a:p>
            <a:pPr algn="just"/>
            <a:r>
              <a:rPr lang="en-US" dirty="0"/>
              <a:t>1. Human Focus (2026) What is a family support worker? Available at: </a:t>
            </a:r>
            <a:r>
              <a:rPr lang="en-US" dirty="0">
                <a:hlinkClick r:id="rId2"/>
              </a:rPr>
              <a:t>https://humanfocus.co.uk/blog/what-is-a-family-support-worker/</a:t>
            </a:r>
            <a:r>
              <a:rPr lang="en-US" dirty="0"/>
              <a:t> (Accessed: 9 October 2026).</a:t>
            </a:r>
          </a:p>
          <a:p>
            <a:pPr algn="just"/>
            <a:r>
              <a:rPr lang="en-US" dirty="0"/>
              <a:t>2. Crucial Learning India (2026) Effective communication. Available at: </a:t>
            </a:r>
            <a:r>
              <a:rPr lang="en-US" dirty="0">
                <a:hlinkClick r:id="rId3"/>
              </a:rPr>
              <a:t>https://cruciallearningindia.in/effective-communication/</a:t>
            </a:r>
            <a:r>
              <a:rPr lang="en-US" dirty="0"/>
              <a:t> (Accessed: 9 October 2026).</a:t>
            </a:r>
          </a:p>
          <a:p>
            <a:pPr algn="just"/>
            <a:r>
              <a:rPr lang="en-US" dirty="0"/>
              <a:t>3. The Open University (2026) </a:t>
            </a:r>
            <a:r>
              <a:rPr lang="en-US" dirty="0" err="1"/>
              <a:t>OpenLearn</a:t>
            </a:r>
            <a:r>
              <a:rPr lang="en-US" dirty="0"/>
              <a:t> Create learning resource. Available at: </a:t>
            </a:r>
            <a:r>
              <a:rPr lang="en-US" dirty="0">
                <a:hlinkClick r:id="rId4"/>
              </a:rPr>
              <a:t>https://www.open.edu/openlearncreate/mod/book/tool/print/index.php?id=193957</a:t>
            </a:r>
            <a:r>
              <a:rPr lang="en-US" dirty="0"/>
              <a:t> (Accessed: 9 October 2026).</a:t>
            </a:r>
          </a:p>
          <a:p>
            <a:pPr algn="just"/>
            <a:r>
              <a:rPr lang="en-US" dirty="0"/>
              <a:t>4. </a:t>
            </a:r>
            <a:r>
              <a:rPr lang="en-US" dirty="0" err="1"/>
              <a:t>QuestionPro</a:t>
            </a:r>
            <a:r>
              <a:rPr lang="en-US" dirty="0"/>
              <a:t> (2026) A SWOT analysis template for the overwhelmed marketer. Available at: </a:t>
            </a:r>
            <a:r>
              <a:rPr lang="en-US" dirty="0">
                <a:hlinkClick r:id="rId5"/>
              </a:rPr>
              <a:t>https://www.questionpro.com/blog/a-swot-analysis-template-for-the-overwhelmed-marketer/</a:t>
            </a:r>
            <a:r>
              <a:rPr lang="en-US" dirty="0"/>
              <a:t> (Accessed: 9 October 2026).</a:t>
            </a:r>
          </a:p>
          <a:p>
            <a:pPr algn="just"/>
            <a:r>
              <a:rPr lang="en-US" dirty="0"/>
              <a:t>5. </a:t>
            </a:r>
            <a:r>
              <a:rPr lang="en-US" dirty="0" err="1"/>
              <a:t>BusinessBalls</a:t>
            </a:r>
            <a:r>
              <a:rPr lang="en-US" dirty="0"/>
              <a:t> (2026) SWOT analysis. Available at: </a:t>
            </a:r>
            <a:r>
              <a:rPr lang="en-US" dirty="0">
                <a:hlinkClick r:id="rId6"/>
              </a:rPr>
              <a:t>https://www.businessballs.com/strategy-innovation/swot-analysis/</a:t>
            </a:r>
            <a:r>
              <a:rPr lang="en-US" dirty="0"/>
              <a:t> (Accessed: 9 October 2026).</a:t>
            </a:r>
          </a:p>
          <a:p>
            <a:pPr algn="just"/>
            <a:r>
              <a:rPr lang="en-US" dirty="0"/>
              <a:t>6. </a:t>
            </a:r>
            <a:r>
              <a:rPr lang="en-US" dirty="0" err="1"/>
              <a:t>MapleLMS</a:t>
            </a:r>
            <a:r>
              <a:rPr lang="en-US" dirty="0"/>
              <a:t> (2026) Can recruiters use proctoring tools for communication assessment? Available at: </a:t>
            </a:r>
            <a:r>
              <a:rPr lang="en-US" dirty="0">
                <a:hlinkClick r:id="rId7"/>
              </a:rPr>
              <a:t>https://www.maplelms.com/blog/remote-proctoring/can-recruiters-use-proctoring-tools-for-communication-assessment/</a:t>
            </a:r>
            <a:r>
              <a:rPr lang="en-US" dirty="0"/>
              <a:t> (Accessed: 9 October 2026).</a:t>
            </a:r>
          </a:p>
        </p:txBody>
      </p:sp>
    </p:spTree>
    <p:extLst>
      <p:ext uri="{BB962C8B-B14F-4D97-AF65-F5344CB8AC3E}">
        <p14:creationId xmlns:p14="http://schemas.microsoft.com/office/powerpoint/2010/main" val="364487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01EAF-5269-B09B-DECE-E8BB10ABCD01}"/>
              </a:ext>
            </a:extLst>
          </p:cNvPr>
          <p:cNvSpPr>
            <a:spLocks noGrp="1"/>
          </p:cNvSpPr>
          <p:nvPr>
            <p:ph type="title"/>
          </p:nvPr>
        </p:nvSpPr>
        <p:spPr>
          <a:xfrm>
            <a:off x="1295402" y="2777066"/>
            <a:ext cx="9601196" cy="1303867"/>
          </a:xfrm>
        </p:spPr>
        <p:txBody>
          <a:bodyPr>
            <a:normAutofit/>
          </a:bodyPr>
          <a:lstStyle/>
          <a:p>
            <a:r>
              <a:rPr lang="en-US" sz="6600" b="1" dirty="0"/>
              <a:t>THANK YOU</a:t>
            </a:r>
            <a:endParaRPr lang="en-GB" sz="6600" b="1" dirty="0"/>
          </a:p>
        </p:txBody>
      </p:sp>
    </p:spTree>
    <p:extLst>
      <p:ext uri="{BB962C8B-B14F-4D97-AF65-F5344CB8AC3E}">
        <p14:creationId xmlns:p14="http://schemas.microsoft.com/office/powerpoint/2010/main" val="277819329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20</TotalTime>
  <Words>1675</Words>
  <Application>Microsoft Office PowerPoint</Application>
  <PresentationFormat>Widescreen</PresentationFormat>
  <Paragraphs>91</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My Future Career as a Family Support Worker</vt:lpstr>
      <vt:lpstr>My Career Choice - Family Support Worker</vt:lpstr>
      <vt:lpstr>Job Advertisement and Requirements</vt:lpstr>
      <vt:lpstr>Personal SWOT - Strengths and Weaknesses</vt:lpstr>
      <vt:lpstr>Personal SWOT - Opportunities and Threats</vt:lpstr>
      <vt:lpstr>Overcoming Weaknesses and Threats</vt:lpstr>
      <vt:lpstr>Personal Development and Career Goals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Future Career as a Family Support Worker</dc:title>
  <dc:creator>user</dc:creator>
  <cp:lastModifiedBy>Dorota Pierzchalska</cp:lastModifiedBy>
  <cp:revision>19</cp:revision>
  <dcterms:created xsi:type="dcterms:W3CDTF">2026-10-09T18:07:54Z</dcterms:created>
  <dcterms:modified xsi:type="dcterms:W3CDTF">2026-10-19T07:15:31Z</dcterms:modified>
</cp:coreProperties>
</file>