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C8C67D-0E6D-4B75-A6F1-543D1AA14257}" v="2197" dt="2026-06-10T23:33:12.0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91" autoAdjust="0"/>
    <p:restoredTop sz="94660"/>
  </p:normalViewPr>
  <p:slideViewPr>
    <p:cSldViewPr snapToGrid="0">
      <p:cViewPr varScale="1">
        <p:scale>
          <a:sx n="90" d="100"/>
          <a:sy n="90" d="100"/>
        </p:scale>
        <p:origin x="27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73552-32DC-6DA5-95B5-558C192304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D49758-F2FA-EB7A-53AE-AC3D832966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B3A4F-17EB-7BA9-3266-C2BD2F11D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49ED0-527E-26E7-3F9E-508DCD153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758B0C-BCFD-BE01-1646-414B547E8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86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37813-A550-8849-C0D0-85C964016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72F66-7E44-A13C-2A40-E427EEA79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A35E36-6636-60B6-1B1A-FD37FC88D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05E8E7-A70A-5B23-A2C0-11592C7E5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128FDC-BA62-8D10-5988-010804E87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551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B037C-D6FE-791A-FAB4-D734490ED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C32D16-228B-ACC6-B95C-30DE09B98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E8032-EC52-042E-5DC3-03B1DECA3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CEFC4-36AF-59F8-7876-EE9B2A691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DB629-CBA8-5743-245C-D2B151B55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361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74724-4AB1-573A-4735-3C63850C5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6ED03-7724-53EF-6714-878D2F453F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73F2E3-8D8C-068E-BF61-9BB242EA0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6BE7A-526C-0993-637F-698CEC129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163B4F-5999-59B9-D2BC-0BB07B5FE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7110DB-BC77-E30A-E0BF-729F40880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584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920D0-FB18-5D2D-0395-174B53F8F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81C4D6-A8FB-0895-E183-BD4CC829AB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49FE63-FCFB-CD97-6B1A-F42B540F83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94AF5E-7328-43B9-6B47-F132147DBC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86B79A-9AE1-9082-35BD-43AA4C55F2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AC2331-F750-852D-4BDE-3F5F47534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AD4E3D-70A2-A5B6-A5E7-367D5542E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DD032B-BA53-02CA-D309-56A4EC922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866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CDB8A-81B5-6282-07DF-472E9E3EF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EB3222-BB34-7D64-0FCD-9317B9CDB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6B4253-12A2-9E2A-8952-963EFF20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AB1000-0887-F469-02DE-F7282FA4A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819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0B87E9-C8C2-BFD7-174D-048E350E3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DDB0FE-86B1-A4F3-D178-9285F8941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30226D-EF92-9606-6155-03CFC4B69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787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5A341-4772-D056-C31E-764840836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D444B-BFF6-7979-051C-85F8AE705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9AA110-F20A-CC8C-AAED-E457F6B6D0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D83EF9-044A-CD4A-E708-9B771F8A3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C5ADD-67A2-DEDF-B5E8-E8DED8C03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A23EA6-EAF5-4DE3-A4C8-A96FF6A6C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83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23D96-2F8E-0A94-5FBC-ADA78CFE4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8D456B-B489-F22D-B1D2-E75F667C09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5C195B-39E9-B8C8-C4FA-5C768D0D33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1794FF-588B-364C-8959-584805D02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BBF512-3991-6B2A-C736-585E917C5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849DF6-579D-EB69-C287-F1632E39A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259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1F34A-42AC-00DF-BA39-8651FC746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E6C23-CB5A-1C5F-9BAC-BB83DD2153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EEB10F-CFFE-69D9-C37B-A2A784ED3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8221C-F482-58A4-134A-DA2C6CDF3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34D980-4FE7-A0DA-5267-A1D35F7F9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055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A37AE7-E5A6-13EC-6C3F-3766F384A4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EADDD-9999-DCAF-92C1-C68423C659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DD9786-238E-9A66-0A5D-10A5EE590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3718C9-B8F8-EEE6-8B80-900A5F988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6EDF1-9F11-1982-E283-AC214B508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62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C0FB7F-9928-6A04-AF02-482F3522B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B10E4F-9062-4DD8-B64F-E61F760EE5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171E5-C37C-8F33-A47C-98D9471420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61B88D-A982-4895-A4B4-66B07A8AC39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B68DA2-B85C-DEE8-A400-F34946476D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F0E57D-F6E7-B56B-ABA9-8DB9D4C667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88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678A32-CF1C-FDF3-5A5E-2E697FCA3D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89" r="37334" b="9090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C9152-E07A-2B69-D9A3-88E39FECE2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363" y="3586655"/>
            <a:ext cx="4023360" cy="3100551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5300" dirty="0">
                <a:solidFill>
                  <a:schemeClr val="bg1"/>
                </a:solidFill>
              </a:rPr>
              <a:t>Staff Scheduling / Rotas Using Microsoft Excel </a:t>
            </a:r>
            <a:br>
              <a:rPr lang="en-GB" sz="2000" dirty="0">
                <a:solidFill>
                  <a:schemeClr val="bg1"/>
                </a:solidFill>
              </a:rPr>
            </a:br>
            <a:br>
              <a:rPr lang="en-GB" sz="20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Riverdale Nursing Home Case Study </a:t>
            </a:r>
            <a:br>
              <a:rPr lang="en-GB" sz="3600" dirty="0">
                <a:solidFill>
                  <a:schemeClr val="bg1"/>
                </a:solidFill>
              </a:rPr>
            </a:b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2700" dirty="0">
                <a:solidFill>
                  <a:schemeClr val="bg1"/>
                </a:solidFill>
              </a:rPr>
              <a:t>Student Name: Alazar Befikadu </a:t>
            </a:r>
            <a:br>
              <a:rPr lang="en-GB" sz="2700" dirty="0">
                <a:solidFill>
                  <a:schemeClr val="bg1"/>
                </a:solidFill>
              </a:rPr>
            </a:br>
            <a:r>
              <a:rPr lang="en-GB" sz="2700" dirty="0">
                <a:solidFill>
                  <a:schemeClr val="bg1"/>
                </a:solidFill>
              </a:rPr>
              <a:t>Student ID: 2541000 </a:t>
            </a:r>
            <a:br>
              <a:rPr lang="en-GB" sz="2700" dirty="0">
                <a:solidFill>
                  <a:schemeClr val="bg1"/>
                </a:solidFill>
              </a:rPr>
            </a:br>
            <a:r>
              <a:rPr lang="en-GB" sz="2700" dirty="0">
                <a:solidFill>
                  <a:schemeClr val="bg1"/>
                </a:solidFill>
              </a:rPr>
              <a:t>Module: LCHS4007 </a:t>
            </a:r>
            <a:br>
              <a:rPr lang="en-GB" sz="2700" dirty="0">
                <a:solidFill>
                  <a:schemeClr val="bg1"/>
                </a:solidFill>
              </a:rPr>
            </a:br>
            <a:r>
              <a:rPr lang="en-GB" sz="2700" dirty="0">
                <a:solidFill>
                  <a:schemeClr val="bg1"/>
                </a:solidFill>
              </a:rPr>
              <a:t>Lecturer: Hajra Mustasim</a:t>
            </a:r>
            <a:br>
              <a:rPr lang="en-GB" sz="2700" dirty="0">
                <a:solidFill>
                  <a:schemeClr val="bg1"/>
                </a:solidFill>
              </a:rPr>
            </a:br>
            <a:endParaRPr lang="en-GB" sz="2700" dirty="0">
              <a:solidFill>
                <a:schemeClr val="bg1"/>
              </a:solidFill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715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FDBA8A-160F-9BC7-AB9E-45A6C84845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82188" y="1035041"/>
            <a:ext cx="5334931" cy="2189214"/>
          </a:xfrm>
        </p:spPr>
        <p:txBody>
          <a:bodyPr>
            <a:normAutofit fontScale="25000" lnSpcReduction="20000"/>
          </a:bodyPr>
          <a:lstStyle/>
          <a:p>
            <a:r>
              <a:rPr lang="en-GB" sz="12800" u="sng" dirty="0"/>
              <a:t>What is Staff Scheduling? </a:t>
            </a:r>
          </a:p>
          <a:p>
            <a:endParaRPr lang="en-GB" sz="8000" dirty="0"/>
          </a:p>
          <a:p>
            <a:endParaRPr lang="en-GB" sz="8000" dirty="0"/>
          </a:p>
          <a:p>
            <a:r>
              <a:rPr lang="en-GB" sz="8000" dirty="0"/>
              <a:t>-Staff scheduling is about organising staff shifts so that there are enough people working at the right time to support residents</a:t>
            </a:r>
          </a:p>
          <a:p>
            <a:endParaRPr lang="en-GB" sz="8000" dirty="0"/>
          </a:p>
          <a:p>
            <a:r>
              <a:rPr lang="en-GB" sz="8000" dirty="0"/>
              <a:t>-In Riverdale Nursing Home, rotas used to organise carers, senior carers, nurses, and administrative staff across two buildings to ensure all shifts are covered</a:t>
            </a:r>
          </a:p>
          <a:p>
            <a:endParaRPr lang="en-GB" sz="8000" dirty="0"/>
          </a:p>
          <a:p>
            <a:r>
              <a:rPr lang="en-GB" sz="8000" dirty="0"/>
              <a:t>-Good scheduling helps the service run smoothly and makes sure residents receive consistent care.</a:t>
            </a:r>
          </a:p>
          <a:p>
            <a:r>
              <a:rPr lang="en-GB" sz="8000" dirty="0"/>
              <a:t> -According to D’Souza et al. (2021), effective nurse scheduling involves balancing staffing levels, employee leave and operational demand.</a:t>
            </a:r>
          </a:p>
          <a:p>
            <a:endParaRPr lang="en-GB" sz="6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B99A0A-3B58-07C4-2146-F22622B45D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59" r="16290" b="-1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50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50CEED20-A22C-4FC3-BC0E-F4FE53FDE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E5CCB6-5815-052A-7CC5-1AE402F825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8242" y="5147516"/>
            <a:ext cx="4005182" cy="1709849"/>
          </a:xfrm>
        </p:spPr>
        <p:txBody>
          <a:bodyPr anchor="b">
            <a:noAutofit/>
          </a:bodyPr>
          <a:lstStyle/>
          <a:p>
            <a:pPr algn="l"/>
            <a:r>
              <a:rPr lang="en-GB" sz="3200" u="sng" dirty="0"/>
              <a:t>Why Microsoft Excel?</a:t>
            </a:r>
          </a:p>
          <a:p>
            <a:pPr algn="l"/>
            <a:r>
              <a:rPr lang="en-GB" sz="1800" dirty="0"/>
              <a:t> </a:t>
            </a:r>
            <a:r>
              <a:rPr lang="en-GB" sz="2000" dirty="0"/>
              <a:t>-Microsoft Excel is an appropriate Microsoft 365 tool for creating and managing staff rotas 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-It records , staff names, shifts and leave  in one place, enabling managers to store employee details, shift patterns, leave records and working hours in a centralised format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-Excel formulas are used to calculate total working hours and highlight staffing gaps </a:t>
            </a:r>
          </a:p>
          <a:p>
            <a:pPr algn="l"/>
            <a:r>
              <a:rPr lang="en-GB" sz="2000" dirty="0"/>
              <a:t>-This may improve efficiency, reduce administrative workload and support more effective workforce planning (D’Souza et al., 2021).</a:t>
            </a:r>
          </a:p>
        </p:txBody>
      </p:sp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849524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106" name="Rectangle 4105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7" name="Rectangle 410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0" name="Rectangle 409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10" name="Rectangle 410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679732"/>
            <a:ext cx="6009366" cy="54238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Excel software">
            <a:extLst>
              <a:ext uri="{FF2B5EF4-FFF2-40B4-BE49-F238E27FC236}">
                <a16:creationId xmlns:a16="http://schemas.microsoft.com/office/drawing/2014/main" id="{97BC34AA-52EE-3003-D003-5A53574F84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22492" y="1544030"/>
            <a:ext cx="5536001" cy="3695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2" name="Rectangle 411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87568" y="6355073"/>
            <a:ext cx="6007608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92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C4B24C7E-2D5E-4C4E-9CD5-D61F243C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99072643-A0EC-42FB-B66A-24C0E6FFD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2" y="1846371"/>
            <a:ext cx="12048829" cy="3165257"/>
            <a:chOff x="143163" y="5763486"/>
            <a:chExt cx="12048829" cy="739555"/>
          </a:xfrm>
        </p:grpSpPr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45065" y="5763486"/>
              <a:ext cx="11546927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5FB1B595-4E0E-4913-822E-EB9B40163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434108" y="5763486"/>
              <a:ext cx="1" cy="739555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Rectangle 69">
            <a:extLst>
              <a:ext uri="{FF2B5EF4-FFF2-40B4-BE49-F238E27FC236}">
                <a16:creationId xmlns:a16="http://schemas.microsoft.com/office/drawing/2014/main" id="{3C48EA58-53D6-4E4A-9BDB-087D34617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752" y="389517"/>
            <a:ext cx="6686629" cy="60586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E21D3B-B930-26F5-9AA4-8661297067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7876" y="1846371"/>
            <a:ext cx="3983280" cy="2810495"/>
          </a:xfrm>
        </p:spPr>
        <p:txBody>
          <a:bodyPr anchor="ctr">
            <a:normAutofit fontScale="25000" lnSpcReduction="20000"/>
          </a:bodyPr>
          <a:lstStyle/>
          <a:p>
            <a:pPr algn="l"/>
            <a:r>
              <a:rPr lang="en-GB" sz="14400" dirty="0"/>
              <a:t>Advantages and Limitation:</a:t>
            </a:r>
            <a:endParaRPr lang="en-GB" sz="14400" u="sng" dirty="0"/>
          </a:p>
          <a:p>
            <a:pPr algn="l"/>
            <a:r>
              <a:rPr lang="en-GB" sz="11200" dirty="0"/>
              <a:t>Advantages:</a:t>
            </a:r>
          </a:p>
          <a:p>
            <a:pPr algn="l"/>
            <a:r>
              <a:rPr lang="en-GB" sz="7200" dirty="0"/>
              <a:t>-</a:t>
            </a:r>
            <a:r>
              <a:rPr lang="en-GB" sz="8000" dirty="0"/>
              <a:t>Easy to use and available in most workplaces</a:t>
            </a:r>
          </a:p>
          <a:p>
            <a:pPr algn="l"/>
            <a:r>
              <a:rPr lang="en-GB" sz="8000" dirty="0"/>
              <a:t>-Helps keep all rota details in one place</a:t>
            </a:r>
          </a:p>
          <a:p>
            <a:pPr algn="l"/>
            <a:r>
              <a:rPr lang="en-GB" sz="8000" dirty="0"/>
              <a:t>-Useful for basic planning of staff shifts</a:t>
            </a:r>
          </a:p>
          <a:p>
            <a:pPr algn="l"/>
            <a:endParaRPr lang="en-GB" sz="8000" dirty="0"/>
          </a:p>
          <a:p>
            <a:pPr algn="l"/>
            <a:r>
              <a:rPr lang="en-GB" sz="11200" dirty="0"/>
              <a:t>Limitations:</a:t>
            </a:r>
          </a:p>
          <a:p>
            <a:pPr algn="l"/>
            <a:r>
              <a:rPr lang="en-GB" sz="8000" dirty="0"/>
              <a:t>-Manual data entry is required</a:t>
            </a:r>
          </a:p>
          <a:p>
            <a:pPr algn="l"/>
            <a:r>
              <a:rPr lang="en-GB" sz="8000" dirty="0"/>
              <a:t>-Errors may occur</a:t>
            </a:r>
          </a:p>
          <a:p>
            <a:pPr algn="l"/>
            <a:r>
              <a:rPr lang="en-GB" sz="8000" dirty="0"/>
              <a:t> -Less advanced that the specialist one</a:t>
            </a:r>
          </a:p>
          <a:p>
            <a:pPr algn="l"/>
            <a:r>
              <a:rPr lang="en-GB" sz="9600" dirty="0"/>
              <a:t>Evaluation</a:t>
            </a:r>
          </a:p>
          <a:p>
            <a:pPr algn="l"/>
            <a:r>
              <a:rPr lang="en-GB" sz="6400" dirty="0"/>
              <a:t>Rizany et al. (2019) suggest that  Excel works well for simple rota planning, but it may not cope well with more complex scheduling needs in healthcare environments..</a:t>
            </a:r>
          </a:p>
        </p:txBody>
      </p:sp>
    </p:spTree>
    <p:extLst>
      <p:ext uri="{BB962C8B-B14F-4D97-AF65-F5344CB8AC3E}">
        <p14:creationId xmlns:p14="http://schemas.microsoft.com/office/powerpoint/2010/main" val="3633921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4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4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4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4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4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E0E578B-C831-4567-ADC6-D039BD2D6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BE5D8A6-4F15-4943-9BBB-CB85FBD9E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B365873-BBBD-4121-93B8-7C191F983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543"/>
            <a:ext cx="12191997" cy="54684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40D396-CFC4-6C0D-713D-8882114F3F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2997" y="649540"/>
            <a:ext cx="7619995" cy="1852347"/>
          </a:xfrm>
        </p:spPr>
        <p:txBody>
          <a:bodyPr>
            <a:noAutofit/>
          </a:bodyPr>
          <a:lstStyle/>
          <a:p>
            <a:r>
              <a:rPr lang="en-GB" sz="4800" dirty="0"/>
              <a:t>References:</a:t>
            </a:r>
          </a:p>
          <a:p>
            <a:endParaRPr lang="en-GB" sz="1800" dirty="0"/>
          </a:p>
          <a:p>
            <a:r>
              <a:rPr lang="en-GB" sz="1800" dirty="0"/>
              <a:t>D’Souza, B. et al. (2021) ‘ROTA: An automated nurse scheduling system for a tertiary teaching hospital’, Health Informatics Journal. Available at: https://doi.org/10.1177/14604582211001426 (Accessed: 3 June 2026).Mahar, C. and Wright, D. (2013) ‘Centralized nurse scheduling to simultaneously improve schedule cost and nurse satisfaction’, Omega, 41(6), pp. 1042–1052. https://doi.org/10.1016/j.omega.2012.08.004Rizany, I. et al. (2019) ‘The impact of nurse scheduling management on nurses’ job satisfaction in Army Hospital: a cross-sectional research’, SAGE Open, 9(2), pp. 1–9.Microsoft (2024) Microsoft Excel. Available at: https://www.microsoft.com/microsoft-365/excel (Accessed: 4 June 2026).Health Rota (2026) Improving staff retention: Annualised hours rotas for emergency department doctors [Online image]. Available at: https://www.healthrota.co.uk/case-studies/improving-staff-retention-annualised-hours-rotas-for-emergency-department-doctors/ (Accessed: 5 June 2026). 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597D30C-CE8C-42F3-8D87-B198E1B92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31B555C-D0C9-46D9-AFBB-248E8DE74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AutoShape 2" descr="2 people looking at the HealthRota app on an iMac">
            <a:extLst>
              <a:ext uri="{FF2B5EF4-FFF2-40B4-BE49-F238E27FC236}">
                <a16:creationId xmlns:a16="http://schemas.microsoft.com/office/drawing/2014/main" id="{F732D921-EC38-5DD4-4085-896C611EB538}"/>
              </a:ext>
            </a:extLst>
          </p:cNvPr>
          <p:cNvSpPr>
            <a:spLocks noChangeAspect="1" noChangeArrowheads="1"/>
          </p:cNvSpPr>
          <p:nvPr/>
        </p:nvSpPr>
        <p:spPr bwMode="auto">
          <a:xfrm flipV="1">
            <a:off x="5943600" y="2480733"/>
            <a:ext cx="304800" cy="795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341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6e02c4-a484-4998-a51a-c24e6dc61f3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5" ma:contentTypeDescription="Create a new document." ma:contentTypeScope="" ma:versionID="b75ee4b542f5ad118924ef78364ea18c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8e1e54e397945d006caca71f2823d38e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C6409B1-1896-49AE-B8A0-F963744A496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F8140ED-7623-4408-A2DB-41D85FB0C5E7}">
  <ds:schemaRefs>
    <ds:schemaRef ds:uri="http://schemas.openxmlformats.org/package/2006/metadata/core-properties"/>
    <ds:schemaRef ds:uri="http://www.w3.org/XML/1998/namespace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936e02c4-a484-4998-a51a-c24e6dc61f3e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00E6584B-5288-471D-B6FD-652E4A2E36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510</Words>
  <Application>Microsoft Office PowerPoint</Application>
  <PresentationFormat>Widescreen</PresentationFormat>
  <Paragraphs>32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Calibri</vt:lpstr>
      <vt:lpstr>Office Theme</vt:lpstr>
      <vt:lpstr>Staff Scheduling / Rotas Using Microsoft Excel   Riverdale Nursing Home Case Study   Student Name: Alazar Befikadu  Student ID: 2541000  Module: LCHS4007  Lecturer: Hajra Mustasim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Alazar Befikadu (2541000)</dc:creator>
  <cp:lastModifiedBy>Alazar Befikadu (2541000)</cp:lastModifiedBy>
  <cp:revision>7</cp:revision>
  <dcterms:created xsi:type="dcterms:W3CDTF">2026-06-05T13:10:50Z</dcterms:created>
  <dcterms:modified xsi:type="dcterms:W3CDTF">2026-06-10T23:59:23Z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</Properties>
</file>