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handoutMasterIdLst>
    <p:handoutMasterId r:id="rId36"/>
  </p:handoutMasterIdLst>
  <p:sldIdLst>
    <p:sldId id="256" r:id="rId6"/>
    <p:sldId id="675" r:id="rId7"/>
    <p:sldId id="677" r:id="rId8"/>
    <p:sldId id="662" r:id="rId9"/>
    <p:sldId id="305" r:id="rId10"/>
    <p:sldId id="308" r:id="rId11"/>
    <p:sldId id="309" r:id="rId12"/>
    <p:sldId id="678" r:id="rId13"/>
    <p:sldId id="307" r:id="rId14"/>
    <p:sldId id="676" r:id="rId15"/>
    <p:sldId id="306" r:id="rId16"/>
    <p:sldId id="348" r:id="rId17"/>
    <p:sldId id="324" r:id="rId18"/>
    <p:sldId id="463" r:id="rId19"/>
    <p:sldId id="660" r:id="rId20"/>
    <p:sldId id="637" r:id="rId21"/>
    <p:sldId id="666" r:id="rId22"/>
    <p:sldId id="671" r:id="rId23"/>
    <p:sldId id="661" r:id="rId24"/>
    <p:sldId id="667" r:id="rId25"/>
    <p:sldId id="663" r:id="rId26"/>
    <p:sldId id="616" r:id="rId27"/>
    <p:sldId id="619" r:id="rId28"/>
    <p:sldId id="668" r:id="rId29"/>
    <p:sldId id="265" r:id="rId30"/>
    <p:sldId id="680" r:id="rId31"/>
    <p:sldId id="682" r:id="rId32"/>
    <p:sldId id="323" r:id="rId33"/>
    <p:sldId id="683" r:id="rId3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A76F51-E9E0-468B-961B-9AAEE8562D93}" v="55" dt="2026-01-04T19:03:20.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75857" autoAdjust="0"/>
  </p:normalViewPr>
  <p:slideViewPr>
    <p:cSldViewPr>
      <p:cViewPr varScale="1">
        <p:scale>
          <a:sx n="69" d="100"/>
          <a:sy n="69" d="100"/>
        </p:scale>
        <p:origin x="705" y="3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6-01-04T19:07:13.948" v="184" actId="20577"/>
      <pc:docMkLst>
        <pc:docMk/>
      </pc:docMkLst>
      <pc:sldChg chg="modSp mod">
        <pc:chgData name="Rhiannon Akers" userId="fb3c9d12-5c8c-42d7-8dc7-d872d7a3d202" providerId="ADAL" clId="{80AABDCA-A693-4F09-99FD-F26609E442FC}" dt="2026-01-04T19:00:10.535" v="102" actId="20577"/>
        <pc:sldMkLst>
          <pc:docMk/>
          <pc:sldMk cId="2087353130" sldId="256"/>
        </pc:sldMkLst>
        <pc:spChg chg="mod">
          <ac:chgData name="Rhiannon Akers" userId="fb3c9d12-5c8c-42d7-8dc7-d872d7a3d202" providerId="ADAL" clId="{80AABDCA-A693-4F09-99FD-F26609E442FC}" dt="2026-01-04T19:00:10.535" v="102" actId="20577"/>
          <ac:spMkLst>
            <pc:docMk/>
            <pc:sldMk cId="2087353130" sldId="256"/>
            <ac:spMk id="3" creationId="{22C6E451-9A9C-40B0-8CEB-03CB8540F3F1}"/>
          </ac:spMkLst>
        </pc:spChg>
      </pc:sldChg>
      <pc:sldChg chg="modNotesTx">
        <pc:chgData name="Rhiannon Akers" userId="fb3c9d12-5c8c-42d7-8dc7-d872d7a3d202" providerId="ADAL" clId="{80AABDCA-A693-4F09-99FD-F26609E442FC}" dt="2026-01-04T19:05:47.968" v="182" actId="20577"/>
        <pc:sldMkLst>
          <pc:docMk/>
          <pc:sldMk cId="0" sldId="265"/>
        </pc:sldMkLst>
      </pc:sldChg>
      <pc:sldChg chg="modSp">
        <pc:chgData name="Rhiannon Akers" userId="fb3c9d12-5c8c-42d7-8dc7-d872d7a3d202" providerId="ADAL" clId="{80AABDCA-A693-4F09-99FD-F26609E442FC}" dt="2026-01-04T19:02:01.637" v="138" actId="20577"/>
        <pc:sldMkLst>
          <pc:docMk/>
          <pc:sldMk cId="4113894366" sldId="305"/>
        </pc:sldMkLst>
        <pc:spChg chg="mod">
          <ac:chgData name="Rhiannon Akers" userId="fb3c9d12-5c8c-42d7-8dc7-d872d7a3d202" providerId="ADAL" clId="{80AABDCA-A693-4F09-99FD-F26609E442FC}" dt="2026-01-04T19:02:01.637" v="138" actId="20577"/>
          <ac:spMkLst>
            <pc:docMk/>
            <pc:sldMk cId="4113894366" sldId="305"/>
            <ac:spMk id="6" creationId="{00000000-0000-0000-0000-000000000000}"/>
          </ac:spMkLst>
        </pc:spChg>
      </pc:sldChg>
      <pc:sldChg chg="modSp mod">
        <pc:chgData name="Rhiannon Akers" userId="fb3c9d12-5c8c-42d7-8dc7-d872d7a3d202" providerId="ADAL" clId="{80AABDCA-A693-4F09-99FD-F26609E442FC}" dt="2026-01-04T19:04:14.372" v="179" actId="20577"/>
        <pc:sldMkLst>
          <pc:docMk/>
          <pc:sldMk cId="1156163496" sldId="324"/>
        </pc:sldMkLst>
        <pc:spChg chg="mod">
          <ac:chgData name="Rhiannon Akers" userId="fb3c9d12-5c8c-42d7-8dc7-d872d7a3d202" providerId="ADAL" clId="{80AABDCA-A693-4F09-99FD-F26609E442FC}" dt="2026-01-04T19:04:14.372" v="179" actId="20577"/>
          <ac:spMkLst>
            <pc:docMk/>
            <pc:sldMk cId="1156163496" sldId="324"/>
            <ac:spMk id="6" creationId="{E6ED4053-CEA7-009A-8268-A19BCCF67243}"/>
          </ac:spMkLst>
        </pc:spChg>
      </pc:sldChg>
      <pc:sldChg chg="modSp">
        <pc:chgData name="Rhiannon Akers" userId="fb3c9d12-5c8c-42d7-8dc7-d872d7a3d202" providerId="ADAL" clId="{80AABDCA-A693-4F09-99FD-F26609E442FC}" dt="2026-01-04T19:03:20.531" v="158" actId="20577"/>
        <pc:sldMkLst>
          <pc:docMk/>
          <pc:sldMk cId="1666141350" sldId="348"/>
        </pc:sldMkLst>
        <pc:spChg chg="mod">
          <ac:chgData name="Rhiannon Akers" userId="fb3c9d12-5c8c-42d7-8dc7-d872d7a3d202" providerId="ADAL" clId="{80AABDCA-A693-4F09-99FD-F26609E442FC}" dt="2026-01-04T19:03:20.531" v="158" actId="20577"/>
          <ac:spMkLst>
            <pc:docMk/>
            <pc:sldMk cId="1666141350" sldId="348"/>
            <ac:spMk id="3" creationId="{E825B2F9-EFAF-4672-915F-C88A872463E6}"/>
          </ac:spMkLst>
        </pc:spChg>
      </pc:sldChg>
      <pc:sldChg chg="modNotesTx">
        <pc:chgData name="Rhiannon Akers" userId="fb3c9d12-5c8c-42d7-8dc7-d872d7a3d202" providerId="ADAL" clId="{80AABDCA-A693-4F09-99FD-F26609E442FC}" dt="2026-01-04T19:06:12.142" v="183" actId="6549"/>
        <pc:sldMkLst>
          <pc:docMk/>
          <pc:sldMk cId="1484791529" sldId="616"/>
        </pc:sldMkLst>
      </pc:sldChg>
      <pc:sldChg chg="modNotesTx">
        <pc:chgData name="Rhiannon Akers" userId="fb3c9d12-5c8c-42d7-8dc7-d872d7a3d202" providerId="ADAL" clId="{80AABDCA-A693-4F09-99FD-F26609E442FC}" dt="2026-01-04T19:07:13.948" v="184" actId="20577"/>
        <pc:sldMkLst>
          <pc:docMk/>
          <pc:sldMk cId="2517170193" sldId="667"/>
        </pc:sldMkLst>
      </pc:sldChg>
      <pc:sldChg chg="modSp mod">
        <pc:chgData name="Rhiannon Akers" userId="fb3c9d12-5c8c-42d7-8dc7-d872d7a3d202" providerId="ADAL" clId="{80AABDCA-A693-4F09-99FD-F26609E442FC}" dt="2026-01-04T19:00:12.915" v="103" actId="1076"/>
        <pc:sldMkLst>
          <pc:docMk/>
          <pc:sldMk cId="35030773" sldId="675"/>
        </pc:sldMkLst>
        <pc:spChg chg="mod">
          <ac:chgData name="Rhiannon Akers" userId="fb3c9d12-5c8c-42d7-8dc7-d872d7a3d202" providerId="ADAL" clId="{80AABDCA-A693-4F09-99FD-F26609E442FC}" dt="2026-01-04T19:00:12.915" v="103" actId="1076"/>
          <ac:spMkLst>
            <pc:docMk/>
            <pc:sldMk cId="35030773" sldId="675"/>
            <ac:spMk id="3" creationId="{3B1DA33D-552F-7FCC-2EDA-BA3A65DBC4A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04/01/2026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04/01/2026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110966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introduce themselves, explain a little about their background. </a:t>
            </a:r>
          </a:p>
          <a:p>
            <a:r>
              <a:rPr lang="en-GB" dirty="0"/>
              <a:t>Explain that the group may have changed slightly since last term and the importance of working together effectively to support each other and get the best out of each other. </a:t>
            </a:r>
          </a:p>
          <a:p>
            <a:r>
              <a:rPr lang="en-GB" dirty="0"/>
              <a:t>Put into pairs/groups and ask them to spend 5 minutes. </a:t>
            </a:r>
          </a:p>
          <a:p>
            <a:r>
              <a:rPr lang="en-GB" dirty="0"/>
              <a:t>After the task – Consider how establishing common ground could help to make a team effective?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178255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6</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discussion – what is it? Give some examples of unacceptable use. Must be all own work and if use AI must give acknowledge this in your work. Will now play a short video.</a:t>
            </a:r>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17533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323401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Acting with integrity – being honest, trustworthy, be responsible for your actions.</a:t>
            </a:r>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3920581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12</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CF7A-96CC-27B0-AEDF-EB2CE5D61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187-24D0-A111-604C-8D67CD944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B570C-7D93-757E-61E0-34CE045AEDA4}"/>
              </a:ext>
            </a:extLst>
          </p:cNvPr>
          <p:cNvSpPr>
            <a:spLocks noGrp="1"/>
          </p:cNvSpPr>
          <p:nvPr>
            <p:ph type="body" idx="1"/>
          </p:nvPr>
        </p:nvSpPr>
        <p:spPr/>
        <p:txBody>
          <a:bodyPr/>
          <a:lstStyle/>
          <a:p>
            <a:r>
              <a:rPr lang="en-GB" dirty="0"/>
              <a:t>Talk through the handbook and assessments.</a:t>
            </a:r>
          </a:p>
        </p:txBody>
      </p:sp>
      <p:sp>
        <p:nvSpPr>
          <p:cNvPr id="4" name="Slide Number Placeholder 3">
            <a:extLst>
              <a:ext uri="{FF2B5EF4-FFF2-40B4-BE49-F238E27FC236}">
                <a16:creationId xmlns:a16="http://schemas.microsoft.com/office/drawing/2014/main" id="{789E2B1F-8ED9-C0F6-5136-B77F9EBDB184}"/>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812432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14</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a:t>
            </a:r>
            <a:endParaRPr lang="en-GB" dirty="0"/>
          </a:p>
          <a:p>
            <a:r>
              <a:rPr lang="en-GB" dirty="0"/>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Betari’s</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362789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2943B-7C75-3560-12A3-6CF2C2C28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B1E1F-8C1A-72B9-5E96-976042C12A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BF70E-ED50-D9EC-6124-1CBBAC89AEFE}"/>
              </a:ext>
            </a:extLst>
          </p:cNvPr>
          <p:cNvSpPr>
            <a:spLocks noGrp="1"/>
          </p:cNvSpPr>
          <p:nvPr>
            <p:ph type="body" idx="1"/>
          </p:nvPr>
        </p:nvSpPr>
        <p:spPr/>
        <p:txBody>
          <a:bodyPr/>
          <a:lstStyle/>
          <a:p>
            <a:endParaRPr lang="en-GB" dirty="0"/>
          </a:p>
        </p:txBody>
      </p:sp>
      <p:sp>
        <p:nvSpPr>
          <p:cNvPr id="4" name="Header Placeholder 3">
            <a:extLst>
              <a:ext uri="{FF2B5EF4-FFF2-40B4-BE49-F238E27FC236}">
                <a16:creationId xmlns:a16="http://schemas.microsoft.com/office/drawing/2014/main" id="{7B1D32BE-64E8-DF54-2DB8-76265A8FA10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ADDED095-EA29-A0AC-CB59-6B04D98BE059}"/>
              </a:ext>
            </a:extLst>
          </p:cNvPr>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6495043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04/01/2026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4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4492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04/01/2026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7512095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www.youtube.com/watch?v=gtePFvYP7A0"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To9e3ILmms?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ed.com/talks/margaret_heffernan_dare_to_disagre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124744"/>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a:cs typeface="Helvetica-Bold" pitchFamily="2" charset="0"/>
              </a:rPr>
              <a:t>BMSW4009</a:t>
            </a:r>
            <a:r>
              <a:rPr lang="en-GB" sz="3600" b="1" dirty="0">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3312840" y="3428980"/>
            <a:ext cx="5560368" cy="2160240"/>
          </a:xfrm>
        </p:spPr>
        <p:txBody>
          <a:bodyPr>
            <a:normAutofit fontScale="85000" lnSpcReduction="20000"/>
          </a:bodyPr>
          <a:lstStyle/>
          <a:p>
            <a:r>
              <a:rPr lang="en-GB" b="1" dirty="0">
                <a:solidFill>
                  <a:schemeClr val="bg1"/>
                </a:solidFill>
              </a:rPr>
              <a:t>Week 1</a:t>
            </a:r>
          </a:p>
          <a:p>
            <a:r>
              <a:rPr lang="en-GB" b="1" dirty="0">
                <a:solidFill>
                  <a:schemeClr val="bg1"/>
                </a:solidFill>
              </a:rPr>
              <a:t>January 2026</a:t>
            </a:r>
          </a:p>
          <a:p>
            <a:endParaRPr lang="en-GB" b="1" dirty="0">
              <a:solidFill>
                <a:schemeClr val="bg1"/>
              </a:solidFill>
            </a:endParaRPr>
          </a:p>
          <a:p>
            <a:r>
              <a:rPr lang="en-GB" b="1" dirty="0">
                <a:solidFill>
                  <a:schemeClr val="bg1"/>
                </a:solidFill>
              </a:rPr>
              <a:t>Melanie Squire and Rhiannon Akers</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5912-B93B-99F5-DC97-B86C3A956B8D}"/>
              </a:ext>
            </a:extLst>
          </p:cNvPr>
          <p:cNvSpPr>
            <a:spLocks noGrp="1"/>
          </p:cNvSpPr>
          <p:nvPr>
            <p:ph type="title"/>
          </p:nvPr>
        </p:nvSpPr>
        <p:spPr/>
        <p:txBody>
          <a:bodyPr/>
          <a:lstStyle/>
          <a:p>
            <a:r>
              <a:rPr lang="en-GB" dirty="0"/>
              <a:t>Welcome back!</a:t>
            </a:r>
          </a:p>
        </p:txBody>
      </p:sp>
      <p:sp>
        <p:nvSpPr>
          <p:cNvPr id="3" name="Content Placeholder 2">
            <a:extLst>
              <a:ext uri="{FF2B5EF4-FFF2-40B4-BE49-F238E27FC236}">
                <a16:creationId xmlns:a16="http://schemas.microsoft.com/office/drawing/2014/main" id="{3B1DA33D-552F-7FCC-2EDA-BA3A65DBC4A4}"/>
              </a:ext>
            </a:extLst>
          </p:cNvPr>
          <p:cNvSpPr>
            <a:spLocks noGrp="1"/>
          </p:cNvSpPr>
          <p:nvPr>
            <p:ph idx="1"/>
          </p:nvPr>
        </p:nvSpPr>
        <p:spPr>
          <a:xfrm>
            <a:off x="839416" y="1628800"/>
            <a:ext cx="10972800" cy="3917032"/>
          </a:xfrm>
        </p:spPr>
        <p:txBody>
          <a:bodyPr/>
          <a:lstStyle/>
          <a:p>
            <a:r>
              <a:rPr lang="en-GB" dirty="0"/>
              <a:t>Today’s agenda:</a:t>
            </a:r>
          </a:p>
          <a:p>
            <a:pPr lvl="1"/>
            <a:r>
              <a:rPr lang="en-GB" dirty="0"/>
              <a:t>Introductions (to each other and the module)</a:t>
            </a:r>
          </a:p>
          <a:p>
            <a:pPr lvl="1"/>
            <a:r>
              <a:rPr lang="en-GB" dirty="0"/>
              <a:t>Expectations</a:t>
            </a:r>
          </a:p>
          <a:p>
            <a:pPr lvl="1"/>
            <a:r>
              <a:rPr lang="en-GB" dirty="0"/>
              <a:t>Assessment briefs</a:t>
            </a:r>
          </a:p>
          <a:p>
            <a:pPr lvl="1"/>
            <a:r>
              <a:rPr lang="en-GB" dirty="0"/>
              <a:t>Valuing differences within teams</a:t>
            </a:r>
          </a:p>
          <a:p>
            <a:pPr lvl="1"/>
            <a:r>
              <a:rPr lang="en-GB" dirty="0"/>
              <a:t>Self reflection</a:t>
            </a:r>
          </a:p>
          <a:p>
            <a:pPr lvl="1"/>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35030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35CE6-6EFD-2B3A-E0AB-52AC8DAC7AA7}"/>
              </a:ext>
            </a:extLst>
          </p:cNvPr>
          <p:cNvSpPr>
            <a:spLocks noGrp="1"/>
          </p:cNvSpPr>
          <p:nvPr>
            <p:ph type="title"/>
          </p:nvPr>
        </p:nvSpPr>
        <p:spPr/>
        <p:txBody>
          <a:bodyPr/>
          <a:lstStyle/>
          <a:p>
            <a:r>
              <a:rPr lang="en-GB" b="1" dirty="0"/>
              <a:t>Getting to know you</a:t>
            </a:r>
          </a:p>
        </p:txBody>
      </p:sp>
      <p:sp>
        <p:nvSpPr>
          <p:cNvPr id="3" name="Content Placeholder 2">
            <a:extLst>
              <a:ext uri="{FF2B5EF4-FFF2-40B4-BE49-F238E27FC236}">
                <a16:creationId xmlns:a16="http://schemas.microsoft.com/office/drawing/2014/main" id="{3C6A2559-6BF4-2871-75C2-9B6282BD4214}"/>
              </a:ext>
            </a:extLst>
          </p:cNvPr>
          <p:cNvSpPr>
            <a:spLocks noGrp="1"/>
          </p:cNvSpPr>
          <p:nvPr>
            <p:ph idx="1"/>
          </p:nvPr>
        </p:nvSpPr>
        <p:spPr/>
        <p:txBody>
          <a:bodyPr/>
          <a:lstStyle/>
          <a:p>
            <a:r>
              <a:rPr lang="en-GB" dirty="0"/>
              <a:t>In pairs or groups, introduce yourselves to each other and establish 3 things that you have in common.</a:t>
            </a:r>
          </a:p>
          <a:p>
            <a:r>
              <a:rPr lang="en-GB" dirty="0"/>
              <a:t>You have 5 minutes to discuss, following this you will be required to introduce one member of the group to the rest of the class. </a:t>
            </a:r>
          </a:p>
          <a:p>
            <a:endParaRPr lang="en-GB" dirty="0"/>
          </a:p>
        </p:txBody>
      </p:sp>
    </p:spTree>
    <p:extLst>
      <p:ext uri="{BB962C8B-B14F-4D97-AF65-F5344CB8AC3E}">
        <p14:creationId xmlns:p14="http://schemas.microsoft.com/office/powerpoint/2010/main" val="189545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Module Introduction</a:t>
            </a:r>
          </a:p>
        </p:txBody>
      </p:sp>
      <p:sp>
        <p:nvSpPr>
          <p:cNvPr id="6" name="Rectangle 1027"/>
          <p:cNvSpPr txBox="1">
            <a:spLocks noChangeArrowheads="1"/>
          </p:cNvSpPr>
          <p:nvPr/>
        </p:nvSpPr>
        <p:spPr>
          <a:xfrm>
            <a:off x="983432" y="1371600"/>
            <a:ext cx="972108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Effective Teamworking and Communication.</a:t>
            </a:r>
          </a:p>
          <a:p>
            <a:r>
              <a:rPr lang="en-GB" altLang="en-US" sz="2400" dirty="0">
                <a:solidFill>
                  <a:prstClr val="black"/>
                </a:solidFill>
                <a:latin typeface="Arial" panose="020B0604020202020204" pitchFamily="34" charset="0"/>
                <a:cs typeface="Arial" panose="020B0604020202020204" pitchFamily="34" charset="0"/>
              </a:rPr>
              <a:t>11-week term, up to and including week commencing 24/03/26.</a:t>
            </a:r>
          </a:p>
          <a:p>
            <a:r>
              <a:rPr lang="en-GB" altLang="en-US" sz="2400" dirty="0">
                <a:solidFill>
                  <a:prstClr val="black"/>
                </a:solidFill>
                <a:latin typeface="Arial" panose="020B0604020202020204" pitchFamily="34" charset="0"/>
                <a:cs typeface="Arial" panose="020B0604020202020204" pitchFamily="34" charset="0"/>
              </a:rPr>
              <a:t>9am-9.30am or 4.30pm-5pm will be reserved for 121 support/questions each week. Please book in advance with your lecturer. </a:t>
            </a:r>
          </a:p>
          <a:p>
            <a:r>
              <a:rPr lang="en-GB" altLang="en-US" sz="2400" dirty="0">
                <a:solidFill>
                  <a:prstClr val="black"/>
                </a:solidFill>
                <a:latin typeface="Arial" panose="020B0604020202020204" pitchFamily="34" charset="0"/>
                <a:cs typeface="Arial" panose="020B0604020202020204" pitchFamily="34" charset="0"/>
              </a:rPr>
              <a:t>Reading week is week commencing 16/02/26 – no lectures.</a:t>
            </a:r>
          </a:p>
          <a:p>
            <a:r>
              <a:rPr lang="en-GB" altLang="en-US" sz="2400" dirty="0">
                <a:solidFill>
                  <a:prstClr val="black"/>
                </a:solidFill>
                <a:latin typeface="Arial" panose="020B0604020202020204" pitchFamily="34" charset="0"/>
                <a:cs typeface="Arial" panose="020B0604020202020204" pitchFamily="34" charset="0"/>
              </a:rPr>
              <a:t>There will be additional resources added to Moodle/Teams throughout the term for you to view in your own time.</a:t>
            </a:r>
          </a:p>
          <a:p>
            <a:r>
              <a:rPr lang="en-GB" altLang="en-US" sz="2400" dirty="0">
                <a:solidFill>
                  <a:prstClr val="black"/>
                </a:solidFill>
                <a:latin typeface="Arial" panose="020B0604020202020204" pitchFamily="34" charset="0"/>
                <a:cs typeface="Arial" panose="020B0604020202020204" pitchFamily="34" charset="0"/>
              </a:rPr>
              <a:t>2 assessments – first deadline is a report due on 13/03/26, second deadline is a group presentation week commencing 16/03/26. </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20000"/>
          </a:bodyPr>
          <a:lstStyle/>
          <a:p>
            <a:r>
              <a:rPr lang="en-GB" dirty="0"/>
              <a:t>Support with academic writing</a:t>
            </a:r>
          </a:p>
          <a:p>
            <a:r>
              <a:rPr lang="en-GB" dirty="0"/>
              <a:t>Study skills</a:t>
            </a:r>
          </a:p>
          <a:p>
            <a:r>
              <a:rPr lang="en-GB" dirty="0"/>
              <a:t>Counselling services</a:t>
            </a:r>
          </a:p>
          <a:p>
            <a:r>
              <a:rPr lang="en-GB" dirty="0"/>
              <a:t>Extenuating Circumstances</a:t>
            </a:r>
          </a:p>
          <a:p>
            <a:r>
              <a:rPr lang="en-GB" dirty="0"/>
              <a:t>Full details on the Hwb</a:t>
            </a:r>
          </a:p>
          <a:p>
            <a:pPr marL="0" indent="0">
              <a:buNone/>
            </a:pPr>
            <a:endParaRPr lang="en-GB" dirty="0"/>
          </a:p>
          <a:p>
            <a:pPr marL="0" indent="0" algn="ctr">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in assessments</a:t>
            </a:r>
          </a:p>
        </p:txBody>
      </p:sp>
    </p:spTree>
    <p:extLst>
      <p:ext uri="{BB962C8B-B14F-4D97-AF65-F5344CB8AC3E}">
        <p14:creationId xmlns:p14="http://schemas.microsoft.com/office/powerpoint/2010/main" val="27926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3E4F82B-779C-9029-CF3B-AED8A6F8ADF1}"/>
              </a:ext>
            </a:extLst>
          </p:cNvPr>
          <p:cNvSpPr>
            <a:spLocks noGrp="1"/>
          </p:cNvSpPr>
          <p:nvPr>
            <p:ph type="title"/>
          </p:nvPr>
        </p:nvSpPr>
        <p:spPr>
          <a:xfrm>
            <a:off x="609600" y="274638"/>
            <a:ext cx="10972800" cy="1143000"/>
          </a:xfrm>
        </p:spPr>
        <p:txBody>
          <a:bodyPr/>
          <a:lstStyle/>
          <a:p>
            <a:endParaRPr lang="en-US"/>
          </a:p>
        </p:txBody>
      </p:sp>
      <p:pic>
        <p:nvPicPr>
          <p:cNvPr id="4" name="General Allowable Uses Eng 720 (1)">
            <a:hlinkClick r:id="" action="ppaction://media"/>
            <a:extLst>
              <a:ext uri="{FF2B5EF4-FFF2-40B4-BE49-F238E27FC236}">
                <a16:creationId xmlns:a16="http://schemas.microsoft.com/office/drawing/2014/main" id="{0D93A38F-70B0-DC6D-7D0C-1EED7EAD627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14193" y="846138"/>
            <a:ext cx="6963613" cy="3917032"/>
          </a:xfrm>
          <a:prstGeom prst="rect">
            <a:avLst/>
          </a:prstGeom>
          <a:noFill/>
        </p:spPr>
      </p:pic>
    </p:spTree>
    <p:extLst>
      <p:ext uri="{BB962C8B-B14F-4D97-AF65-F5344CB8AC3E}">
        <p14:creationId xmlns:p14="http://schemas.microsoft.com/office/powerpoint/2010/main" val="175860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Expectations</a:t>
            </a:r>
          </a:p>
        </p:txBody>
      </p:sp>
      <p:sp>
        <p:nvSpPr>
          <p:cNvPr id="6" name="Rectangle 1027"/>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Attend lectures on time every week. </a:t>
            </a:r>
          </a:p>
          <a:p>
            <a:r>
              <a:rPr lang="en-GB" altLang="en-US" sz="2400" dirty="0">
                <a:latin typeface="Arial" panose="020B0604020202020204" pitchFamily="34" charset="0"/>
                <a:cs typeface="Arial" panose="020B0604020202020204" pitchFamily="34" charset="0"/>
              </a:rPr>
              <a:t>Notify me if you are unable to attend or running late.</a:t>
            </a:r>
          </a:p>
          <a:p>
            <a:r>
              <a:rPr lang="en-GB" altLang="en-US" sz="2400" dirty="0">
                <a:latin typeface="Arial" panose="020B0604020202020204" pitchFamily="34" charset="0"/>
                <a:cs typeface="Arial" panose="020B0604020202020204" pitchFamily="34" charset="0"/>
              </a:rPr>
              <a:t>Reach out for support if you need it. </a:t>
            </a:r>
          </a:p>
          <a:p>
            <a:r>
              <a:rPr lang="en-GB" altLang="en-US" sz="2400" dirty="0">
                <a:latin typeface="Arial" panose="020B0604020202020204" pitchFamily="34" charset="0"/>
                <a:cs typeface="Arial" panose="020B0604020202020204" pitchFamily="34" charset="0"/>
              </a:rPr>
              <a:t>Ask questions if you are unsure (after the lecture if you would prefer).</a:t>
            </a:r>
          </a:p>
          <a:p>
            <a:r>
              <a:rPr lang="en-GB" altLang="en-US" sz="2400" dirty="0">
                <a:latin typeface="Arial" panose="020B0604020202020204" pitchFamily="34" charset="0"/>
                <a:cs typeface="Arial" panose="020B0604020202020204" pitchFamily="34" charset="0"/>
              </a:rPr>
              <a:t>Act with integrity. What does this mean?</a:t>
            </a:r>
          </a:p>
          <a:p>
            <a:r>
              <a:rPr lang="en-GB" altLang="en-US" sz="2400" dirty="0">
                <a:latin typeface="Arial" panose="020B0604020202020204" pitchFamily="34" charset="0"/>
                <a:cs typeface="Arial" panose="020B0604020202020204" pitchFamily="34" charset="0"/>
              </a:rPr>
              <a:t>Reference your work accordingly.</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1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3F46-A17E-6F9B-01C9-D21ACC7173E9}"/>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31EA8D21-DDF9-4DEC-83D4-A3F3057E1E89}"/>
              </a:ext>
            </a:extLst>
          </p:cNvPr>
          <p:cNvSpPr>
            <a:spLocks noGrp="1"/>
          </p:cNvSpPr>
          <p:nvPr>
            <p:ph type="subTitle" idx="1"/>
          </p:nvPr>
        </p:nvSpPr>
        <p:spPr/>
        <p:txBody>
          <a:bodyPr/>
          <a:lstStyle/>
          <a:p>
            <a:r>
              <a:rPr lang="en-GB" dirty="0">
                <a:solidFill>
                  <a:schemeClr val="bg1"/>
                </a:solidFill>
              </a:rPr>
              <a:t>Discuss your expectations for the module, take notes and report back to the class </a:t>
            </a:r>
          </a:p>
        </p:txBody>
      </p:sp>
    </p:spTree>
    <p:extLst>
      <p:ext uri="{BB962C8B-B14F-4D97-AF65-F5344CB8AC3E}">
        <p14:creationId xmlns:p14="http://schemas.microsoft.com/office/powerpoint/2010/main" val="3090347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Learning outcomes</a:t>
            </a:r>
          </a:p>
        </p:txBody>
      </p:sp>
      <p:sp>
        <p:nvSpPr>
          <p:cNvPr id="6" name="Rectangle 1027"/>
          <p:cNvSpPr txBox="1">
            <a:spLocks noChangeArrowheads="1"/>
          </p:cNvSpPr>
          <p:nvPr/>
        </p:nvSpPr>
        <p:spPr>
          <a:xfrm>
            <a:off x="1199456" y="1417638"/>
            <a:ext cx="1008112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600" b="1" dirty="0">
                <a:latin typeface="Arial" panose="020B0604020202020204" pitchFamily="34" charset="0"/>
                <a:cs typeface="Arial" panose="020B0604020202020204" pitchFamily="34" charset="0"/>
              </a:rPr>
              <a:t>AIMS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To introduce students to strategies for effective team working. </a:t>
            </a:r>
          </a:p>
          <a:p>
            <a:r>
              <a:rPr lang="en-GB" altLang="en-US" sz="2400" dirty="0">
                <a:latin typeface="Arial" panose="020B0604020202020204" pitchFamily="34" charset="0"/>
                <a:cs typeface="Arial" panose="020B0604020202020204" pitchFamily="34" charset="0"/>
              </a:rPr>
              <a:t>To develop students’ awareness of the range of communication skills integral to success within the workplace. </a:t>
            </a:r>
          </a:p>
          <a:p>
            <a:pPr marL="0" indent="0">
              <a:buNone/>
            </a:pPr>
            <a:r>
              <a:rPr lang="en-GB" altLang="en-US" sz="2400" dirty="0">
                <a:latin typeface="Arial" panose="020B0604020202020204" pitchFamily="34" charset="0"/>
                <a:cs typeface="Arial" panose="020B0604020202020204" pitchFamily="34" charset="0"/>
              </a:rPr>
              <a:t>   </a:t>
            </a:r>
          </a:p>
          <a:p>
            <a:pPr marL="0" indent="0">
              <a:buNone/>
            </a:pPr>
            <a:r>
              <a:rPr lang="en-GB" altLang="en-US" sz="2600" b="1" dirty="0">
                <a:latin typeface="Arial" panose="020B0604020202020204" pitchFamily="34" charset="0"/>
                <a:cs typeface="Arial" panose="020B0604020202020204" pitchFamily="34" charset="0"/>
              </a:rPr>
              <a:t>LEARNING OUTCOMES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Apply the main theories relating to relationships, group dynamics, team working and communication to their own workplace examples </a:t>
            </a:r>
          </a:p>
          <a:p>
            <a:r>
              <a:rPr lang="en-GB" altLang="en-US" sz="2400" dirty="0">
                <a:latin typeface="Arial" panose="020B0604020202020204" pitchFamily="34" charset="0"/>
                <a:cs typeface="Arial" panose="020B0604020202020204" pitchFamily="34" charset="0"/>
              </a:rPr>
              <a:t>Analyse and apply team working theories and models </a:t>
            </a:r>
          </a:p>
        </p:txBody>
      </p:sp>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5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500"/>
                                        <p:tgtEl>
                                          <p:spTgt spid="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7" end="7"/>
                                            </p:txEl>
                                          </p:spTgt>
                                        </p:tgtEl>
                                        <p:attrNameLst>
                                          <p:attrName>style.visibility</p:attrName>
                                        </p:attrNameLst>
                                      </p:cBhvr>
                                      <p:to>
                                        <p:strVal val="visible"/>
                                      </p:to>
                                    </p:set>
                                    <p:animEffect transition="in" filter="fade">
                                      <p:cBhvr>
                                        <p:cTn id="26" dur="500"/>
                                        <p:tgtEl>
                                          <p:spTgt spid="6">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13/03/26</a:t>
            </a:r>
          </a:p>
          <a:p>
            <a:r>
              <a:rPr lang="en-GB" sz="2400" dirty="0"/>
              <a:t>See Pages 8-11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16/03/26	 </a:t>
            </a:r>
          </a:p>
          <a:p>
            <a:r>
              <a:rPr lang="en-GB" sz="2400" dirty="0"/>
              <a:t>See Pages 8-11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1FC31-F819-EE43-072D-715284BB94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83727B-08D3-A70E-1D67-867DFA8F60E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t>Module Handbook</a:t>
            </a:r>
          </a:p>
        </p:txBody>
      </p:sp>
      <p:sp>
        <p:nvSpPr>
          <p:cNvPr id="6" name="Rectangle 1027">
            <a:extLst>
              <a:ext uri="{FF2B5EF4-FFF2-40B4-BE49-F238E27FC236}">
                <a16:creationId xmlns:a16="http://schemas.microsoft.com/office/drawing/2014/main" id="{E6ED4053-CEA7-009A-8268-A19BCCF67243}"/>
              </a:ext>
            </a:extLst>
          </p:cNvPr>
          <p:cNvSpPr txBox="1">
            <a:spLocks noChangeArrowheads="1"/>
          </p:cNvSpPr>
          <p:nvPr/>
        </p:nvSpPr>
        <p:spPr>
          <a:xfrm>
            <a:off x="609600" y="16002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spcAft>
                <a:spcPts val="1000"/>
              </a:spcAft>
              <a:buNone/>
            </a:pPr>
            <a:r>
              <a:rPr lang="en-US" sz="2700" b="1" dirty="0">
                <a:effectLst/>
              </a:rPr>
              <a:t>MODULE HANDBOOK</a:t>
            </a:r>
          </a:p>
          <a:p>
            <a:pPr marL="0" indent="0">
              <a:lnSpc>
                <a:spcPct val="90000"/>
              </a:lnSpc>
              <a:spcAft>
                <a:spcPts val="1000"/>
              </a:spcAft>
              <a:buNone/>
            </a:pPr>
            <a:r>
              <a:rPr lang="en-US" sz="2700" b="1" dirty="0">
                <a:effectLst/>
              </a:rPr>
              <a:t>Certificate of Higher Education in Employability Skills</a:t>
            </a:r>
            <a:endParaRPr lang="en-US" sz="2700" dirty="0">
              <a:effectLst/>
            </a:endParaRPr>
          </a:p>
          <a:p>
            <a:pPr marL="0" indent="0">
              <a:lnSpc>
                <a:spcPct val="90000"/>
              </a:lnSpc>
              <a:spcAft>
                <a:spcPts val="1000"/>
              </a:spcAft>
              <a:buNone/>
            </a:pPr>
            <a:r>
              <a:rPr lang="en-US" sz="2700" b="1" dirty="0">
                <a:effectLst/>
              </a:rPr>
              <a:t>LEVEL 4 </a:t>
            </a:r>
            <a:endParaRPr lang="en-US" sz="2700" dirty="0">
              <a:effectLst/>
            </a:endParaRPr>
          </a:p>
          <a:p>
            <a:pPr marL="0" indent="0">
              <a:lnSpc>
                <a:spcPct val="90000"/>
              </a:lnSpc>
              <a:spcAft>
                <a:spcPts val="1000"/>
              </a:spcAft>
              <a:buNone/>
            </a:pPr>
            <a:r>
              <a:rPr lang="en-US" sz="2700" b="1" dirty="0">
                <a:effectLst/>
              </a:rPr>
              <a:t>Effective Team Working and Communication (BMSW4009)</a:t>
            </a:r>
            <a:endParaRPr lang="en-US" sz="2700" dirty="0">
              <a:effectLst/>
            </a:endParaRPr>
          </a:p>
          <a:p>
            <a:pPr marL="0" indent="0">
              <a:lnSpc>
                <a:spcPct val="90000"/>
              </a:lnSpc>
              <a:spcAft>
                <a:spcPts val="1000"/>
              </a:spcAft>
              <a:buNone/>
            </a:pPr>
            <a:r>
              <a:rPr lang="en-US" sz="2700" b="1" dirty="0">
                <a:effectLst/>
              </a:rPr>
              <a:t>Lecturer: Rhiannon Akers/Melanie Squire</a:t>
            </a:r>
            <a:endParaRPr lang="en-US" sz="2700" dirty="0">
              <a:effectLst/>
            </a:endParaRPr>
          </a:p>
          <a:p>
            <a:pPr marL="0" indent="0">
              <a:lnSpc>
                <a:spcPct val="90000"/>
              </a:lnSpc>
              <a:spcAft>
                <a:spcPts val="1000"/>
              </a:spcAft>
              <a:buNone/>
            </a:pPr>
            <a:r>
              <a:rPr lang="en-US" sz="2700" b="1" dirty="0">
                <a:effectLst/>
              </a:rPr>
              <a:t>Email: </a:t>
            </a:r>
            <a:r>
              <a:rPr lang="en-US" sz="2700" b="1" dirty="0"/>
              <a:t>r.akers</a:t>
            </a:r>
            <a:r>
              <a:rPr lang="en-US" sz="2700" b="1" dirty="0">
                <a:effectLst/>
              </a:rPr>
              <a:t>@uwtsd.ac.uk/m.squire@uwtsd.ac.uk</a:t>
            </a:r>
            <a:endParaRPr lang="en-US" sz="2700" dirty="0">
              <a:effectLst/>
            </a:endParaRPr>
          </a:p>
        </p:txBody>
      </p:sp>
    </p:spTree>
    <p:extLst>
      <p:ext uri="{BB962C8B-B14F-4D97-AF65-F5344CB8AC3E}">
        <p14:creationId xmlns:p14="http://schemas.microsoft.com/office/powerpoint/2010/main" val="1156163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dirty="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7F03-EE85-4055-C215-87D8EF3C85C0}"/>
              </a:ext>
            </a:extLst>
          </p:cNvPr>
          <p:cNvSpPr>
            <a:spLocks noGrp="1"/>
          </p:cNvSpPr>
          <p:nvPr>
            <p:ph type="title"/>
          </p:nvPr>
        </p:nvSpPr>
        <p:spPr>
          <a:xfrm>
            <a:off x="609600" y="274638"/>
            <a:ext cx="10972800" cy="1143000"/>
          </a:xfrm>
        </p:spPr>
        <p:txBody>
          <a:bodyPr anchor="ctr">
            <a:normAutofit/>
          </a:bodyPr>
          <a:lstStyle/>
          <a:p>
            <a:r>
              <a:rPr lang="en-GB" dirty="0"/>
              <a:t>Why Trust Matters</a:t>
            </a:r>
          </a:p>
        </p:txBody>
      </p:sp>
      <p:pic>
        <p:nvPicPr>
          <p:cNvPr id="4" name="Online Media 3" title="Simon Sinek - Trust vs Performance (Short Video Recap)">
            <a:hlinkClick r:id="" action="ppaction://media"/>
            <a:extLst>
              <a:ext uri="{FF2B5EF4-FFF2-40B4-BE49-F238E27FC236}">
                <a16:creationId xmlns:a16="http://schemas.microsoft.com/office/drawing/2014/main" id="{AE15C451-47F2-2BFC-91B2-2AF94F679951}"/>
              </a:ext>
            </a:extLst>
          </p:cNvPr>
          <p:cNvPicPr>
            <a:picLocks noRot="1" noChangeAspect="1"/>
          </p:cNvPicPr>
          <p:nvPr>
            <a:videoFile r:link="rId1"/>
          </p:nvPr>
        </p:nvPicPr>
        <p:blipFill>
          <a:blip r:embed="rId3"/>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256378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US" sz="4400">
                <a:latin typeface="+mj-lt"/>
                <a:ea typeface="+mj-ea"/>
                <a:cs typeface="+mj-cs"/>
              </a:rPr>
              <a:t>Creating teams…by promoting differences</a:t>
            </a:r>
          </a:p>
        </p:txBody>
      </p:sp>
      <p:sp>
        <p:nvSpPr>
          <p:cNvPr id="9" name="Content Placeholder 2">
            <a:extLst>
              <a:ext uri="{FF2B5EF4-FFF2-40B4-BE49-F238E27FC236}">
                <a16:creationId xmlns:a16="http://schemas.microsoft.com/office/drawing/2014/main" id="{54D0771D-C7D9-1B82-3BBE-B846E69B9365}"/>
              </a:ext>
            </a:extLst>
          </p:cNvPr>
          <p:cNvSpPr>
            <a:spLocks noGrp="1"/>
          </p:cNvSpPr>
          <p:nvPr>
            <p:ph idx="1"/>
          </p:nvPr>
        </p:nvSpPr>
        <p:spPr>
          <a:xfrm>
            <a:off x="609600" y="1600201"/>
            <a:ext cx="10972800" cy="3917032"/>
          </a:xfrm>
        </p:spPr>
        <p:txBody>
          <a:bodyPr vert="horz" lIns="91440" tIns="45720" rIns="91440" bIns="45720" rtlCol="0">
            <a:normAutofit/>
          </a:bodyPr>
          <a:lstStyle/>
          <a:p>
            <a:r>
              <a:rPr lang="en-US" dirty="0"/>
              <a:t>We naturally prefer people with similar values and ways of thinking</a:t>
            </a:r>
          </a:p>
          <a:p>
            <a:r>
              <a:rPr lang="en-US" dirty="0"/>
              <a:t>It is beneficial to seek out those who challenge our way of thinking</a:t>
            </a:r>
          </a:p>
          <a:p>
            <a:r>
              <a:rPr lang="en-US" dirty="0"/>
              <a:t>Be prepared to change our minds </a:t>
            </a:r>
          </a:p>
          <a:p>
            <a:r>
              <a:rPr lang="en-US" dirty="0"/>
              <a:t>Useful video to watch for further context: </a:t>
            </a:r>
            <a:r>
              <a:rPr lang="en-GB" dirty="0">
                <a:hlinkClick r:id="rId3"/>
              </a:rPr>
              <a:t>Margaret Heffernan: Dare to disagree | TED Talk</a:t>
            </a:r>
            <a:endParaRPr lang="en-US" dirty="0"/>
          </a:p>
        </p:txBody>
      </p:sp>
    </p:spTree>
    <p:extLst>
      <p:ext uri="{BB962C8B-B14F-4D97-AF65-F5344CB8AC3E}">
        <p14:creationId xmlns:p14="http://schemas.microsoft.com/office/powerpoint/2010/main" val="2517170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endParaRPr lang="en-GB" dirty="0"/>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500"/>
                                        <p:tgtEl>
                                          <p:spTgt spid="5">
                                            <p:txEl>
                                              <p:pRg st="0" end="0"/>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8C6E1-559D-58F8-42D8-34C42CF5A2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EBB69-DD6F-6D9B-1B29-A582199DEBA7}"/>
              </a:ext>
            </a:extLst>
          </p:cNvPr>
          <p:cNvSpPr>
            <a:spLocks noGrp="1"/>
          </p:cNvSpPr>
          <p:nvPr>
            <p:ph type="title"/>
          </p:nvPr>
        </p:nvSpPr>
        <p:spPr/>
        <p:txBody>
          <a:bodyPr/>
          <a:lstStyle/>
          <a:p>
            <a:pPr algn="l"/>
            <a:r>
              <a:rPr lang="en-GB" dirty="0" err="1">
                <a:latin typeface="Arial" panose="020B0604020202020204" pitchFamily="34" charset="0"/>
                <a:cs typeface="Arial" panose="020B0604020202020204" pitchFamily="34" charset="0"/>
              </a:rPr>
              <a:t>Betari’s</a:t>
            </a:r>
            <a:r>
              <a:rPr lang="en-GB" dirty="0">
                <a:latin typeface="Arial" panose="020B0604020202020204" pitchFamily="34" charset="0"/>
                <a:cs typeface="Arial" panose="020B0604020202020204" pitchFamily="34" charset="0"/>
              </a:rPr>
              <a:t> Box in practice - Scenario</a:t>
            </a:r>
          </a:p>
        </p:txBody>
      </p:sp>
      <p:sp>
        <p:nvSpPr>
          <p:cNvPr id="3" name="Content Placeholder 2">
            <a:extLst>
              <a:ext uri="{FF2B5EF4-FFF2-40B4-BE49-F238E27FC236}">
                <a16:creationId xmlns:a16="http://schemas.microsoft.com/office/drawing/2014/main" id="{FEDE6497-F490-6AE0-9356-A9E88757F330}"/>
              </a:ext>
            </a:extLst>
          </p:cNvPr>
          <p:cNvSpPr>
            <a:spLocks noGrp="1"/>
          </p:cNvSpPr>
          <p:nvPr>
            <p:ph idx="1"/>
          </p:nvPr>
        </p:nvSpPr>
        <p:spPr>
          <a:xfrm>
            <a:off x="609600" y="1411665"/>
            <a:ext cx="10972800" cy="3917032"/>
          </a:xfrm>
        </p:spPr>
        <p:txBody>
          <a:bodyPr>
            <a:normAutofit fontScale="92500" lnSpcReduction="20000"/>
          </a:bodyPr>
          <a:lstStyle/>
          <a:p>
            <a:r>
              <a:rPr lang="en-GB" dirty="0"/>
              <a:t>During a project meeting, a team member, Chris, feels overwhelmed and frustrated by workload pressure. Chris’s tense attitude leads to curt behaviour—snapping at a colleague, Jamie, during the meeting. Jamie picks up on this negativity, feels disrespected, and responds with a defensive comment. This escalates tension, causing both to become less cooperative for the rest of the meeting. The team’s atmosphere deteriorates and small misunderstandings are amplified.</a:t>
            </a:r>
          </a:p>
          <a:p>
            <a:r>
              <a:rPr lang="en-GB" dirty="0"/>
              <a:t>In pairs, discuss how this could have been avoided?</a:t>
            </a:r>
          </a:p>
        </p:txBody>
      </p:sp>
    </p:spTree>
    <p:extLst>
      <p:ext uri="{BB962C8B-B14F-4D97-AF65-F5344CB8AC3E}">
        <p14:creationId xmlns:p14="http://schemas.microsoft.com/office/powerpoint/2010/main" val="590155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E854F-3252-C97F-2C98-9BBA128ED4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0CF5CE-4CE4-494D-358A-0451E8313C11}"/>
              </a:ext>
            </a:extLst>
          </p:cNvPr>
          <p:cNvSpPr>
            <a:spLocks noGrp="1"/>
          </p:cNvSpPr>
          <p:nvPr>
            <p:ph type="title"/>
          </p:nvPr>
        </p:nvSpPr>
        <p:spPr/>
        <p:txBody>
          <a:bodyPr/>
          <a:lstStyle/>
          <a:p>
            <a:pPr algn="l"/>
            <a:r>
              <a:rPr lang="en-GB" dirty="0" err="1">
                <a:latin typeface="Arial" panose="020B0604020202020204" pitchFamily="34" charset="0"/>
                <a:cs typeface="Arial" panose="020B0604020202020204" pitchFamily="34" charset="0"/>
              </a:rPr>
              <a:t>Betari’s</a:t>
            </a:r>
            <a:r>
              <a:rPr lang="en-GB" dirty="0">
                <a:latin typeface="Arial" panose="020B0604020202020204" pitchFamily="34" charset="0"/>
                <a:cs typeface="Arial" panose="020B0604020202020204" pitchFamily="34" charset="0"/>
              </a:rPr>
              <a:t> Box in practice - Scenario</a:t>
            </a:r>
          </a:p>
        </p:txBody>
      </p:sp>
      <p:sp>
        <p:nvSpPr>
          <p:cNvPr id="3" name="Content Placeholder 2">
            <a:extLst>
              <a:ext uri="{FF2B5EF4-FFF2-40B4-BE49-F238E27FC236}">
                <a16:creationId xmlns:a16="http://schemas.microsoft.com/office/drawing/2014/main" id="{432E90FB-0F42-C7FB-AA2A-ACA8E5B3F926}"/>
              </a:ext>
            </a:extLst>
          </p:cNvPr>
          <p:cNvSpPr>
            <a:spLocks noGrp="1"/>
          </p:cNvSpPr>
          <p:nvPr>
            <p:ph idx="1"/>
          </p:nvPr>
        </p:nvSpPr>
        <p:spPr>
          <a:xfrm>
            <a:off x="609600" y="1411665"/>
            <a:ext cx="10972800" cy="3917032"/>
          </a:xfrm>
        </p:spPr>
        <p:txBody>
          <a:bodyPr>
            <a:normAutofit fontScale="92500" lnSpcReduction="10000"/>
          </a:bodyPr>
          <a:lstStyle/>
          <a:p>
            <a:pPr marL="0" indent="0">
              <a:buNone/>
            </a:pPr>
            <a:endParaRPr lang="en-GB" dirty="0"/>
          </a:p>
          <a:p>
            <a:r>
              <a:rPr lang="en-GB" dirty="0"/>
              <a:t>If Chris notices this cycle and decides to reflect, taking a moment to apologise to Jamie and explain feeling stressed, this shift in attitude changes subsequent behaviour. Jamie, recognising the vulnerability, responds with empathy. This new pattern improves their communication, and the positive attitude spreads, allowing the group to recover and refocus collaboratively—transforming a potentially vicious cycle into a virtuous one.</a:t>
            </a:r>
          </a:p>
          <a:p>
            <a:endParaRPr lang="en-GB" dirty="0"/>
          </a:p>
        </p:txBody>
      </p:sp>
    </p:spTree>
    <p:extLst>
      <p:ext uri="{BB962C8B-B14F-4D97-AF65-F5344CB8AC3E}">
        <p14:creationId xmlns:p14="http://schemas.microsoft.com/office/powerpoint/2010/main" val="3933949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dirty="0"/>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Each week, review the effects and learn from this experience.</a:t>
            </a:r>
          </a:p>
          <a:p>
            <a:r>
              <a:rPr lang="en-GB" altLang="en-US" sz="2400" dirty="0">
                <a:solidFill>
                  <a:prstClr val="black"/>
                </a:solidFill>
                <a:latin typeface="Arial" panose="020B0604020202020204" pitchFamily="34" charset="0"/>
                <a:cs typeface="Arial" panose="020B0604020202020204" pitchFamily="34" charset="0"/>
              </a:rPr>
              <a:t>Emphasis should be on the first step to understanding ourselves and the people around us than immediate solutions to problems and situations</a:t>
            </a:r>
          </a:p>
          <a:p>
            <a:r>
              <a:rPr lang="en-GB" altLang="en-US" sz="2400" dirty="0">
                <a:solidFill>
                  <a:prstClr val="black"/>
                </a:solidFill>
                <a:latin typeface="Arial" panose="020B0604020202020204" pitchFamily="34" charset="0"/>
                <a:cs typeface="Arial" panose="020B0604020202020204" pitchFamily="34" charset="0"/>
              </a:rPr>
              <a:t>Try to look at yourself and how you interact with people this week </a:t>
            </a:r>
          </a:p>
          <a:p>
            <a:r>
              <a:rPr lang="en-GB" altLang="en-US" sz="2400" dirty="0">
                <a:solidFill>
                  <a:prstClr val="black"/>
                </a:solidFill>
                <a:latin typeface="Arial" panose="020B0604020202020204" pitchFamily="34" charset="0"/>
                <a:cs typeface="Arial" panose="020B0604020202020204" pitchFamily="34" charset="0"/>
              </a:rPr>
              <a:t>See if you notice anything different</a:t>
            </a:r>
          </a:p>
          <a:p>
            <a:r>
              <a:rPr lang="en-GB" altLang="en-US" sz="2400" dirty="0">
                <a:solidFill>
                  <a:prstClr val="black"/>
                </a:solidFill>
                <a:latin typeface="Arial" panose="020B0604020202020204" pitchFamily="34" charset="0"/>
                <a:cs typeface="Arial" panose="020B0604020202020204" pitchFamily="34" charset="0"/>
              </a:rPr>
              <a:t>Take notes each week to help with your reflective report</a:t>
            </a:r>
          </a:p>
          <a:p>
            <a:endParaRPr lang="en-GB" altLang="en-US" sz="2400" dirty="0">
              <a:solidFill>
                <a:prstClr val="black"/>
              </a:solidFill>
              <a:latin typeface="Arial" panose="020B0604020202020204" pitchFamily="34" charset="0"/>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B4335-F0D3-BDB2-6BF5-2F147DA9B543}"/>
              </a:ext>
            </a:extLst>
          </p:cNvPr>
          <p:cNvSpPr>
            <a:spLocks noGrp="1"/>
          </p:cNvSpPr>
          <p:nvPr>
            <p:ph type="ctrTitle"/>
          </p:nvPr>
        </p:nvSpPr>
        <p:spPr/>
        <p:txBody>
          <a:bodyPr/>
          <a:lstStyle/>
          <a:p>
            <a:r>
              <a:rPr lang="en-GB" dirty="0"/>
              <a:t>Any questions?</a:t>
            </a:r>
          </a:p>
        </p:txBody>
      </p:sp>
      <p:sp>
        <p:nvSpPr>
          <p:cNvPr id="3" name="Subtitle 2">
            <a:extLst>
              <a:ext uri="{FF2B5EF4-FFF2-40B4-BE49-F238E27FC236}">
                <a16:creationId xmlns:a16="http://schemas.microsoft.com/office/drawing/2014/main" id="{80D8FBEC-0224-7F20-706A-DB3E3770D0B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04050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www.w3.org/XML/1998/namespace"/>
    <ds:schemaRef ds:uri="http://purl.org/dc/elements/1.1/"/>
    <ds:schemaRef ds:uri="http://purl.org/dc/dcmitype/"/>
    <ds:schemaRef ds:uri="http://schemas.microsoft.com/office/2006/metadata/properties"/>
    <ds:schemaRef ds:uri="303dbf9b-b85b-46a0-94f1-894078c07ec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2050</Words>
  <Application>Microsoft Office PowerPoint</Application>
  <PresentationFormat>Widescreen</PresentationFormat>
  <Paragraphs>247</Paragraphs>
  <Slides>29</Slides>
  <Notes>24</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Helvetica-Bold</vt:lpstr>
      <vt:lpstr>Myriad Pro</vt:lpstr>
      <vt:lpstr>Arial</vt:lpstr>
      <vt:lpstr>Calibri</vt:lpstr>
      <vt:lpstr>Courier New</vt:lpstr>
      <vt:lpstr>20140311PresentationUWTSDTemplate</vt:lpstr>
      <vt:lpstr>1_20140311PresentationUWTSDTemplate</vt:lpstr>
      <vt:lpstr>BMSW4009   Effective Team Working and Communication</vt:lpstr>
      <vt:lpstr>Welcome back!</vt:lpstr>
      <vt:lpstr>Getting to know you</vt:lpstr>
      <vt:lpstr>Why did we do this exercise?</vt:lpstr>
      <vt:lpstr>Module Introduction</vt:lpstr>
      <vt:lpstr>Student Support Services</vt:lpstr>
      <vt:lpstr>Student Conduct</vt:lpstr>
      <vt:lpstr>PowerPoint Presentation</vt:lpstr>
      <vt:lpstr>Expectations</vt:lpstr>
      <vt:lpstr>Group work</vt:lpstr>
      <vt:lpstr>Learning outcomes</vt:lpstr>
      <vt:lpstr>Assessment</vt:lpstr>
      <vt:lpstr>Module Handbook</vt:lpstr>
      <vt:lpstr>PowerPoint Presentation</vt:lpstr>
      <vt:lpstr>What do we know about people:</vt:lpstr>
      <vt:lpstr>PowerPoint Presentation</vt:lpstr>
      <vt:lpstr>Relationships: the building blocks</vt:lpstr>
      <vt:lpstr>Why Trust Matters</vt:lpstr>
      <vt:lpstr>Valuing Difference</vt:lpstr>
      <vt:lpstr>PowerPoint Presentation</vt:lpstr>
      <vt:lpstr>Can you have too much difference?</vt:lpstr>
      <vt:lpstr>Gestalt/Dialectical Tension</vt:lpstr>
      <vt:lpstr>PowerPoint Presentation</vt:lpstr>
      <vt:lpstr>Exploring you – who are you?</vt:lpstr>
      <vt:lpstr>PowerPoint Presentation</vt:lpstr>
      <vt:lpstr>Betari’s Box in practice - Scenario</vt:lpstr>
      <vt:lpstr>Betari’s Box in practice - Scenario</vt:lpstr>
      <vt:lpstr>Looking back and learning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364</cp:revision>
  <cp:lastPrinted>2019-10-01T11:26:54Z</cp:lastPrinted>
  <dcterms:created xsi:type="dcterms:W3CDTF">2015-04-14T15:21:28Z</dcterms:created>
  <dcterms:modified xsi:type="dcterms:W3CDTF">2026-01-04T19:07:22Z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