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B5AD"/>
    <a:srgbClr val="F3C2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868DDE-8CAD-4375-93EE-761C23C39271}" v="477" dt="2026-06-22T00:24:35.4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Amount</c:v>
                </c:pt>
              </c:strCache>
            </c:strRef>
          </c:tx>
          <c:explosion val="1"/>
          <c:dPt>
            <c:idx val="0"/>
            <c:bubble3D val="0"/>
            <c:spPr>
              <a:solidFill>
                <a:schemeClr val="accent3">
                  <a:shade val="58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0-3552-49DD-BBB3-C64832887A0B}"/>
              </c:ext>
            </c:extLst>
          </c:dPt>
          <c:dPt>
            <c:idx val="1"/>
            <c:bubble3D val="0"/>
            <c:spPr>
              <a:solidFill>
                <a:schemeClr val="accent3">
                  <a:shade val="86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3552-49DD-BBB3-C64832887A0B}"/>
              </c:ext>
            </c:extLst>
          </c:dPt>
          <c:dPt>
            <c:idx val="2"/>
            <c:bubble3D val="0"/>
            <c:spPr>
              <a:solidFill>
                <a:schemeClr val="accent3">
                  <a:tint val="86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2-E5A6-42E6-A0E3-ACEE79512F78}"/>
              </c:ext>
            </c:extLst>
          </c:dPt>
          <c:dPt>
            <c:idx val="3"/>
            <c:bubble3D val="0"/>
            <c:spPr>
              <a:solidFill>
                <a:schemeClr val="accent3">
                  <a:tint val="58000"/>
                </a:schemeClr>
              </a:solidFill>
              <a:ln>
                <a:noFill/>
              </a:ln>
              <a:effectLst>
                <a:outerShdw blurRad="635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E5A6-42E6-A0E3-ACEE79512F78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3">
                          <a:shade val="58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0-3552-49DD-BBB3-C64832887A0B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3">
                          <a:shade val="86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1-3552-49DD-BBB3-C64832887A0B}"/>
                </c:ext>
              </c:extLst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3">
                          <a:tint val="86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2-E5A6-42E6-A0E3-ACEE79512F78}"/>
                </c:ext>
              </c:extLst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3">
                          <a:tint val="58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1-E5A6-42E6-A0E3-ACEE79512F78}"/>
                </c:ext>
              </c:extLst>
            </c:dLbl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Training</c:v>
                </c:pt>
                <c:pt idx="1">
                  <c:v>Equipment</c:v>
                </c:pt>
                <c:pt idx="2">
                  <c:v>Stock</c:v>
                </c:pt>
                <c:pt idx="3">
                  <c:v>Insurance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1300</c:v>
                </c:pt>
                <c:pt idx="1">
                  <c:v>800</c:v>
                </c:pt>
                <c:pt idx="2">
                  <c:v>600</c:v>
                </c:pt>
                <c:pt idx="3">
                  <c:v>204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5A6-42E6-A0E3-ACEE79512F78}"/>
            </c:ext>
          </c:extLst>
        </c:ser>
        <c:dLbls>
          <c:dLblPos val="out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6">
  <a:schemeClr val="accent3"/>
</cs:colorStyle>
</file>

<file path=ppt/charts/style1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cs:styleClr val="auto"/>
    </cs:fontRef>
    <cs:defRPr sz="133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C464D9-0EDA-46F7-92CD-B69D0C1AB811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2C1080-0AED-4A1C-8215-4E1867F5C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762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2C1080-0AED-4A1C-8215-4E1867F5C5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179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2C1080-0AED-4A1C-8215-4E1867F5C5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3801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2C1080-0AED-4A1C-8215-4E1867F5C5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75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97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004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432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674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225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398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725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680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119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943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88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68" r:id="rId6"/>
    <p:sldLayoutId id="2147483764" r:id="rId7"/>
    <p:sldLayoutId id="2147483765" r:id="rId8"/>
    <p:sldLayoutId id="2147483766" r:id="rId9"/>
    <p:sldLayoutId id="2147483767" r:id="rId10"/>
    <p:sldLayoutId id="214748376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e.mintel.com/report/uk-bpc-online-market-report" TargetMode="External"/><Relationship Id="rId2" Type="http://schemas.openxmlformats.org/officeDocument/2006/relationships/hyperlink" Target="https://britishbeautycouncil.com/reports/value-of-beauty-2025/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A32057F-F015-B1B2-4E3E-2307F8EF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86B49-B0D5-1938-79F6-98DE0A0101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2663" y="479617"/>
            <a:ext cx="6386481" cy="302734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3C2BB"/>
                </a:solidFill>
              </a:rPr>
              <a:t>LD Beauté </a:t>
            </a:r>
            <a:br>
              <a:rPr lang="en-GB" dirty="0">
                <a:solidFill>
                  <a:srgbClr val="F3C2BB"/>
                </a:solidFill>
              </a:rPr>
            </a:br>
            <a:br>
              <a:rPr lang="en-GB" dirty="0">
                <a:solidFill>
                  <a:srgbClr val="F3C2BB"/>
                </a:solidFill>
              </a:rPr>
            </a:br>
            <a:r>
              <a:rPr lang="en-GB" dirty="0">
                <a:solidFill>
                  <a:srgbClr val="F3C2BB"/>
                </a:solidFill>
              </a:rPr>
              <a:t>Growth &amp; Expansion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4820EE-04CC-BA16-935B-02F7A342D9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32784" y="4792706"/>
            <a:ext cx="4206240" cy="1184584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3C2BB"/>
                </a:solidFill>
              </a:rPr>
              <a:t>By Lauren Dalling </a:t>
            </a:r>
          </a:p>
          <a:p>
            <a:r>
              <a:rPr lang="en-GB" dirty="0">
                <a:solidFill>
                  <a:srgbClr val="F3C2BB"/>
                </a:solidFill>
              </a:rPr>
              <a:t>2506840</a:t>
            </a:r>
          </a:p>
          <a:p>
            <a:pPr algn="l"/>
            <a:endParaRPr lang="en-GB" dirty="0"/>
          </a:p>
        </p:txBody>
      </p:sp>
      <p:pic>
        <p:nvPicPr>
          <p:cNvPr id="5" name="Picture 4" descr="B&#10;&#10;AI-generated content may be incorrect.">
            <a:extLst>
              <a:ext uri="{FF2B5EF4-FFF2-40B4-BE49-F238E27FC236}">
                <a16:creationId xmlns:a16="http://schemas.microsoft.com/office/drawing/2014/main" id="{F94F2441-7A53-7B2F-08B3-0986836718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86" r="-1" b="19204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372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F41C1-ABBB-B5DA-90C6-FB08EDDB6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7279" y="211109"/>
            <a:ext cx="7997441" cy="1132258"/>
          </a:xfrm>
        </p:spPr>
        <p:txBody>
          <a:bodyPr/>
          <a:lstStyle/>
          <a:p>
            <a:r>
              <a:rPr lang="en-GB" dirty="0">
                <a:solidFill>
                  <a:srgbClr val="F3C2BB"/>
                </a:solidFill>
              </a:rPr>
              <a:t>My Story and Business Proposition    </a:t>
            </a:r>
          </a:p>
        </p:txBody>
      </p:sp>
      <p:pic>
        <p:nvPicPr>
          <p:cNvPr id="4" name="Picture 3" descr="A hand painted nail design featuring pink nails with gold stars and a silver ring.&#10;&#10;AI-generated content may be incorrect.">
            <a:extLst>
              <a:ext uri="{FF2B5EF4-FFF2-40B4-BE49-F238E27FC236}">
                <a16:creationId xmlns:a16="http://schemas.microsoft.com/office/drawing/2014/main" id="{0417B984-0C7E-7351-7096-B95BABD4CA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767" y="1576166"/>
            <a:ext cx="2020234" cy="1757134"/>
          </a:xfrm>
          <a:prstGeom prst="rect">
            <a:avLst/>
          </a:prstGeom>
        </p:spPr>
      </p:pic>
      <p:pic>
        <p:nvPicPr>
          <p:cNvPr id="6" name="Picture 5" descr="The image depicts a before-and-after comparison, likely of a skincare treatment, showcasing the improvement of the skin's appearance.&#10;&#10;AI-generated content may be incorrect.">
            <a:extLst>
              <a:ext uri="{FF2B5EF4-FFF2-40B4-BE49-F238E27FC236}">
                <a16:creationId xmlns:a16="http://schemas.microsoft.com/office/drawing/2014/main" id="{89B79E2E-4E07-EAC7-DE2C-06059C7FE2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89" t="26331" r="13517" b="5210"/>
          <a:stretch>
            <a:fillRect/>
          </a:stretch>
        </p:blipFill>
        <p:spPr>
          <a:xfrm>
            <a:off x="6837213" y="1528620"/>
            <a:ext cx="2020234" cy="17571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4F55EED-C1DB-1A91-C1F8-DDD00CA6E9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36" t="23915" r="23909" b="41779"/>
          <a:stretch>
            <a:fillRect/>
          </a:stretch>
        </p:blipFill>
        <p:spPr>
          <a:xfrm>
            <a:off x="3788990" y="1528619"/>
            <a:ext cx="2020234" cy="1757133"/>
          </a:xfrm>
          <a:prstGeom prst="rect">
            <a:avLst/>
          </a:prstGeom>
        </p:spPr>
      </p:pic>
      <p:pic>
        <p:nvPicPr>
          <p:cNvPr id="10" name="Picture 9" descr="B&#10;&#10;AI-generated content may be incorrect.">
            <a:extLst>
              <a:ext uri="{FF2B5EF4-FFF2-40B4-BE49-F238E27FC236}">
                <a16:creationId xmlns:a16="http://schemas.microsoft.com/office/drawing/2014/main" id="{AB401C1D-BCDD-6B2F-4FAB-657FAAA400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2" t="35029" r="20738" b="36134"/>
          <a:stretch>
            <a:fillRect/>
          </a:stretch>
        </p:blipFill>
        <p:spPr>
          <a:xfrm>
            <a:off x="9654965" y="1528620"/>
            <a:ext cx="2020234" cy="17571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068F028-D4CB-0725-5A81-C7B6FD9872CB}"/>
              </a:ext>
            </a:extLst>
          </p:cNvPr>
          <p:cNvSpPr txBox="1"/>
          <p:nvPr/>
        </p:nvSpPr>
        <p:spPr>
          <a:xfrm>
            <a:off x="369680" y="3566100"/>
            <a:ext cx="469327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Story</a:t>
            </a:r>
            <a:endParaRPr lang="en-GB" b="1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Passionate about the beauty industry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Qualified in nails, brows and lashes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Dedicated to help clients feel confident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Identified an opportunity to provide multiple beauty treatments under one brand</a:t>
            </a:r>
          </a:p>
          <a:p>
            <a:endParaRPr lang="en-GB" sz="1600" dirty="0">
              <a:solidFill>
                <a:srgbClr val="F1B5AD"/>
              </a:solidFill>
            </a:endParaRPr>
          </a:p>
          <a:p>
            <a:r>
              <a:rPr lang="en-GB" sz="1600" dirty="0">
                <a:solidFill>
                  <a:srgbClr val="F1B5AD"/>
                </a:solidFill>
              </a:rPr>
              <a:t>Entrepreneurship involves identifying opportunities and creating value for customers (Hisrich </a:t>
            </a:r>
            <a:r>
              <a:rPr lang="en-GB" sz="1600" i="1" dirty="0">
                <a:solidFill>
                  <a:srgbClr val="F1B5AD"/>
                </a:solidFill>
              </a:rPr>
              <a:t>et al</a:t>
            </a:r>
            <a:r>
              <a:rPr lang="en-GB" sz="1600" dirty="0">
                <a:solidFill>
                  <a:srgbClr val="F1B5AD"/>
                </a:solidFill>
              </a:rPr>
              <a:t>., 2019)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0D242F-7454-E49C-1C09-E8DEB4FC345B}"/>
              </a:ext>
            </a:extLst>
          </p:cNvPr>
          <p:cNvSpPr txBox="1"/>
          <p:nvPr/>
        </p:nvSpPr>
        <p:spPr>
          <a:xfrm>
            <a:off x="1225382" y="1039381"/>
            <a:ext cx="10208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1B5AD"/>
                </a:solidFill>
              </a:rPr>
              <a:t>Nails                                           Lashes                                      Brows                               LD Beauté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F156FA-6295-03C5-42EC-9BE91265D93B}"/>
              </a:ext>
            </a:extLst>
          </p:cNvPr>
          <p:cNvSpPr txBox="1"/>
          <p:nvPr/>
        </p:nvSpPr>
        <p:spPr>
          <a:xfrm>
            <a:off x="6008039" y="3843098"/>
            <a:ext cx="2374986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Nails</a:t>
            </a:r>
          </a:p>
          <a:p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Builder Gel Nails</a:t>
            </a:r>
          </a:p>
          <a:p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Gel Nails, Designs</a:t>
            </a:r>
          </a:p>
          <a:p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Gel Toes</a:t>
            </a:r>
          </a:p>
          <a:p>
            <a:endParaRPr lang="en-GB" sz="1600" dirty="0">
              <a:solidFill>
                <a:srgbClr val="F1B5A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Brows</a:t>
            </a:r>
          </a:p>
          <a:p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 Wax &amp; Tint</a:t>
            </a:r>
          </a:p>
          <a:p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Henna Brows</a:t>
            </a:r>
          </a:p>
          <a:p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Brow Lamination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1C506C-BEB3-A8A7-9D7E-7100E5586678}"/>
              </a:ext>
            </a:extLst>
          </p:cNvPr>
          <p:cNvSpPr txBox="1"/>
          <p:nvPr/>
        </p:nvSpPr>
        <p:spPr>
          <a:xfrm>
            <a:off x="5910871" y="3508191"/>
            <a:ext cx="2569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Offered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67CC4A-2376-07F1-FA15-56796832D199}"/>
              </a:ext>
            </a:extLst>
          </p:cNvPr>
          <p:cNvSpPr txBox="1"/>
          <p:nvPr/>
        </p:nvSpPr>
        <p:spPr>
          <a:xfrm>
            <a:off x="8383025" y="3843098"/>
            <a:ext cx="290701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Lashes</a:t>
            </a:r>
          </a:p>
          <a:p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Lash Lift &amp; Tint</a:t>
            </a:r>
          </a:p>
          <a:p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Classic Lashes</a:t>
            </a:r>
          </a:p>
          <a:p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Hybrid Lashes</a:t>
            </a:r>
          </a:p>
          <a:p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Russian Volume Lashes</a:t>
            </a:r>
          </a:p>
        </p:txBody>
      </p:sp>
    </p:spTree>
    <p:extLst>
      <p:ext uri="{BB962C8B-B14F-4D97-AF65-F5344CB8AC3E}">
        <p14:creationId xmlns:p14="http://schemas.microsoft.com/office/powerpoint/2010/main" val="206193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5" grpId="0"/>
      <p:bldP spid="7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63F9F-0C8F-CF0E-4E90-9B4ACC926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642" y="220028"/>
            <a:ext cx="10653578" cy="113225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1B5AD"/>
                </a:solidFill>
              </a:rPr>
              <a:t>Mission Statement, Business Aim, Objectives &amp; USP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8E898A-513A-4561-61AE-044C1A0D05A2}"/>
              </a:ext>
            </a:extLst>
          </p:cNvPr>
          <p:cNvSpPr/>
          <p:nvPr/>
        </p:nvSpPr>
        <p:spPr>
          <a:xfrm>
            <a:off x="478630" y="2171701"/>
            <a:ext cx="2486025" cy="807244"/>
          </a:xfrm>
          <a:prstGeom prst="rect">
            <a:avLst/>
          </a:prstGeom>
          <a:solidFill>
            <a:srgbClr val="F1B5AD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F1B5AD"/>
                </a:solidFill>
              </a:rPr>
              <a:t>Mission Statement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168E099-260C-5E21-2FC6-84AEFA1C9B7C}"/>
              </a:ext>
            </a:extLst>
          </p:cNvPr>
          <p:cNvCxnSpPr>
            <a:cxnSpLocks/>
          </p:cNvCxnSpPr>
          <p:nvPr/>
        </p:nvCxnSpPr>
        <p:spPr>
          <a:xfrm>
            <a:off x="1721643" y="3050382"/>
            <a:ext cx="0" cy="571500"/>
          </a:xfrm>
          <a:prstGeom prst="straightConnector1">
            <a:avLst/>
          </a:prstGeom>
          <a:ln>
            <a:solidFill>
              <a:srgbClr val="F1B5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50F11C8-2D3C-747B-31C3-3DB0AF3C0B92}"/>
              </a:ext>
            </a:extLst>
          </p:cNvPr>
          <p:cNvSpPr txBox="1"/>
          <p:nvPr/>
        </p:nvSpPr>
        <p:spPr>
          <a:xfrm>
            <a:off x="328538" y="3910889"/>
            <a:ext cx="27862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provide professional and affordable beauty treatments while delivery excellent customer service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26B4F37-058E-8B13-201E-570AE41A4CDA}"/>
              </a:ext>
            </a:extLst>
          </p:cNvPr>
          <p:cNvSpPr/>
          <p:nvPr/>
        </p:nvSpPr>
        <p:spPr>
          <a:xfrm>
            <a:off x="3402639" y="2171701"/>
            <a:ext cx="2486023" cy="807244"/>
          </a:xfrm>
          <a:prstGeom prst="rect">
            <a:avLst/>
          </a:prstGeom>
          <a:solidFill>
            <a:srgbClr val="F1B5AD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F1B5AD"/>
                </a:solidFill>
              </a:rPr>
              <a:t>Business</a:t>
            </a:r>
            <a:r>
              <a:rPr lang="en-GB" dirty="0">
                <a:solidFill>
                  <a:srgbClr val="F1B5AD"/>
                </a:solidFill>
              </a:rPr>
              <a:t> </a:t>
            </a:r>
            <a:r>
              <a:rPr lang="en-GB" b="1" dirty="0">
                <a:solidFill>
                  <a:srgbClr val="F1B5AD"/>
                </a:solidFill>
              </a:rPr>
              <a:t>Aim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AE86191-3B87-2E49-C353-022657EE7703}"/>
              </a:ext>
            </a:extLst>
          </p:cNvPr>
          <p:cNvSpPr/>
          <p:nvPr/>
        </p:nvSpPr>
        <p:spPr>
          <a:xfrm>
            <a:off x="6314999" y="2171701"/>
            <a:ext cx="2486017" cy="807244"/>
          </a:xfrm>
          <a:prstGeom prst="rect">
            <a:avLst/>
          </a:prstGeom>
          <a:solidFill>
            <a:srgbClr val="F1B5AD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F1B5AD"/>
                </a:solidFill>
              </a:rPr>
              <a:t>SMART</a:t>
            </a:r>
            <a:r>
              <a:rPr lang="en-GB" dirty="0">
                <a:solidFill>
                  <a:srgbClr val="F1B5AD"/>
                </a:solidFill>
              </a:rPr>
              <a:t> </a:t>
            </a:r>
            <a:r>
              <a:rPr lang="en-GB" b="1" dirty="0">
                <a:solidFill>
                  <a:srgbClr val="F1B5AD"/>
                </a:solidFill>
              </a:rPr>
              <a:t>Objectives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BEA8621-7DCA-F432-BB9F-F3DA943C1C0B}"/>
              </a:ext>
            </a:extLst>
          </p:cNvPr>
          <p:cNvSpPr/>
          <p:nvPr/>
        </p:nvSpPr>
        <p:spPr>
          <a:xfrm>
            <a:off x="9227353" y="2171701"/>
            <a:ext cx="2486017" cy="807244"/>
          </a:xfrm>
          <a:prstGeom prst="rect">
            <a:avLst/>
          </a:prstGeom>
          <a:solidFill>
            <a:srgbClr val="F1B5AD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F1B5AD"/>
                </a:solidFill>
              </a:rPr>
              <a:t>Unique</a:t>
            </a:r>
            <a:r>
              <a:rPr lang="en-GB" dirty="0">
                <a:solidFill>
                  <a:srgbClr val="F1B5AD"/>
                </a:solidFill>
              </a:rPr>
              <a:t> </a:t>
            </a:r>
            <a:r>
              <a:rPr lang="en-GB" b="1" dirty="0">
                <a:solidFill>
                  <a:srgbClr val="F1B5AD"/>
                </a:solidFill>
              </a:rPr>
              <a:t>Selling</a:t>
            </a:r>
            <a:r>
              <a:rPr lang="en-GB" dirty="0">
                <a:solidFill>
                  <a:srgbClr val="F1B5AD"/>
                </a:solidFill>
              </a:rPr>
              <a:t> </a:t>
            </a:r>
            <a:r>
              <a:rPr lang="en-GB" b="1" dirty="0">
                <a:solidFill>
                  <a:srgbClr val="F1B5AD"/>
                </a:solidFill>
              </a:rPr>
              <a:t>Point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FE2E3F6-08D3-79D2-2765-587C0A0921CF}"/>
              </a:ext>
            </a:extLst>
          </p:cNvPr>
          <p:cNvCxnSpPr>
            <a:cxnSpLocks/>
          </p:cNvCxnSpPr>
          <p:nvPr/>
        </p:nvCxnSpPr>
        <p:spPr>
          <a:xfrm>
            <a:off x="10551638" y="3050382"/>
            <a:ext cx="0" cy="571500"/>
          </a:xfrm>
          <a:prstGeom prst="straightConnector1">
            <a:avLst/>
          </a:prstGeom>
          <a:ln>
            <a:solidFill>
              <a:srgbClr val="F1B5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5180523-E012-39A8-97D8-7A8D75A9B681}"/>
              </a:ext>
            </a:extLst>
          </p:cNvPr>
          <p:cNvCxnSpPr>
            <a:cxnSpLocks/>
          </p:cNvCxnSpPr>
          <p:nvPr/>
        </p:nvCxnSpPr>
        <p:spPr>
          <a:xfrm>
            <a:off x="7571543" y="3050382"/>
            <a:ext cx="0" cy="571500"/>
          </a:xfrm>
          <a:prstGeom prst="straightConnector1">
            <a:avLst/>
          </a:prstGeom>
          <a:ln>
            <a:solidFill>
              <a:srgbClr val="F1B5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3D64372-4DBD-4F6C-2640-921D5B442A4A}"/>
              </a:ext>
            </a:extLst>
          </p:cNvPr>
          <p:cNvCxnSpPr>
            <a:cxnSpLocks/>
          </p:cNvCxnSpPr>
          <p:nvPr/>
        </p:nvCxnSpPr>
        <p:spPr>
          <a:xfrm>
            <a:off x="4645650" y="3069432"/>
            <a:ext cx="0" cy="571500"/>
          </a:xfrm>
          <a:prstGeom prst="straightConnector1">
            <a:avLst/>
          </a:prstGeom>
          <a:ln>
            <a:solidFill>
              <a:srgbClr val="F1B5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BBC5E4A4-A2AA-783A-425A-B6116AFC7022}"/>
              </a:ext>
            </a:extLst>
          </p:cNvPr>
          <p:cNvSpPr txBox="1"/>
          <p:nvPr/>
        </p:nvSpPr>
        <p:spPr>
          <a:xfrm>
            <a:off x="3425792" y="3870785"/>
            <a:ext cx="24397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establish LD Beauté as a trusted beauty brand within Swansea and achieve profitability in the first year.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857E788-9BAC-C3D0-D889-39309472707D}"/>
              </a:ext>
            </a:extLst>
          </p:cNvPr>
          <p:cNvSpPr txBox="1"/>
          <p:nvPr/>
        </p:nvSpPr>
        <p:spPr>
          <a:xfrm>
            <a:off x="6176554" y="3910889"/>
            <a:ext cx="2687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a client base of 150 active customers within 12 months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Instagram followers from 312 to 1,000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 40-50 </a:t>
            </a:r>
          </a:p>
          <a:p>
            <a:pPr algn="ctr"/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appointments per week</a:t>
            </a:r>
          </a:p>
          <a:p>
            <a:pPr algn="ctr"/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customer satisfaction above 95%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7376A7-56AA-979E-64E5-428F958B01ED}"/>
              </a:ext>
            </a:extLst>
          </p:cNvPr>
          <p:cNvSpPr txBox="1"/>
          <p:nvPr/>
        </p:nvSpPr>
        <p:spPr>
          <a:xfrm>
            <a:off x="9175440" y="3910889"/>
            <a:ext cx="238112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Nails, brows and lashes under one brand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pricing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 customer service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salon environment</a:t>
            </a:r>
          </a:p>
        </p:txBody>
      </p:sp>
    </p:spTree>
    <p:extLst>
      <p:ext uri="{BB962C8B-B14F-4D97-AF65-F5344CB8AC3E}">
        <p14:creationId xmlns:p14="http://schemas.microsoft.com/office/powerpoint/2010/main" val="227296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6" grpId="0"/>
      <p:bldP spid="17" grpId="0" animBg="1"/>
      <p:bldP spid="21" grpId="0" animBg="1"/>
      <p:bldP spid="22" grpId="0" animBg="1"/>
      <p:bldP spid="26" grpId="0"/>
      <p:bldP spid="27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50D4A-B226-1401-3698-50ED997AA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303" y="362842"/>
            <a:ext cx="10653578" cy="113225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Structure &amp; Location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8E2A77-E316-B1C0-8BAD-B9A120D51B90}"/>
              </a:ext>
            </a:extLst>
          </p:cNvPr>
          <p:cNvSpPr txBox="1"/>
          <p:nvPr/>
        </p:nvSpPr>
        <p:spPr>
          <a:xfrm>
            <a:off x="429584" y="1791979"/>
            <a:ext cx="521023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</a:p>
          <a:p>
            <a:pPr algn="ctr"/>
            <a:endParaRPr lang="en-GB" dirty="0">
              <a:solidFill>
                <a:srgbClr val="F1B5A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Sole Trader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Full Control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Star-Up Costs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Simple Administration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en-GB" dirty="0">
              <a:solidFill>
                <a:srgbClr val="F1B5A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Sole traders benefit from flexibility and simplified decision-making. (Barrow </a:t>
            </a:r>
            <a:r>
              <a:rPr lang="en-GB" i="1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2021)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Growth 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Larger Premises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Treatments Stations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Customer Capacity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9E3577-D4F4-430A-4703-C2425C1B2769}"/>
              </a:ext>
            </a:extLst>
          </p:cNvPr>
          <p:cNvSpPr txBox="1"/>
          <p:nvPr/>
        </p:nvSpPr>
        <p:spPr>
          <a:xfrm>
            <a:off x="6241240" y="1890169"/>
            <a:ext cx="55211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Location</a:t>
            </a:r>
          </a:p>
          <a:p>
            <a:pPr algn="ctr"/>
            <a:endParaRPr lang="en-GB" dirty="0">
              <a:solidFill>
                <a:srgbClr val="F1B5A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Glow Haus</a:t>
            </a:r>
          </a:p>
          <a:p>
            <a:pPr algn="ctr"/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199 Neath Road</a:t>
            </a:r>
          </a:p>
          <a:p>
            <a:pPr algn="ctr"/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</a:t>
            </a:r>
            <a:b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F1B5A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SA1 2JT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ADCD8E-193B-33A6-639B-4C6E26A1F2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66" t="14537" r="17435" b="14884"/>
          <a:stretch>
            <a:fillRect/>
          </a:stretch>
        </p:blipFill>
        <p:spPr>
          <a:xfrm>
            <a:off x="7421574" y="3616186"/>
            <a:ext cx="3376311" cy="3108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22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D9A85-D87A-DDE2-E545-E9A7FEA00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11" y="281533"/>
            <a:ext cx="10653578" cy="113225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1B5AD"/>
                </a:solidFill>
              </a:rPr>
              <a:t>Human Resource Management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85480D-210A-890B-FABC-7AA565D8DDF4}"/>
              </a:ext>
            </a:extLst>
          </p:cNvPr>
          <p:cNvSpPr txBox="1"/>
          <p:nvPr/>
        </p:nvSpPr>
        <p:spPr>
          <a:xfrm>
            <a:off x="92054" y="1755158"/>
            <a:ext cx="511818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1B5AD"/>
                </a:solidFill>
              </a:rPr>
              <a:t>LD Beauté</a:t>
            </a: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r>
              <a:rPr lang="en-GB" dirty="0">
                <a:solidFill>
                  <a:srgbClr val="F1B5AD"/>
                </a:solidFill>
              </a:rPr>
              <a:t>Lauren Dalling </a:t>
            </a:r>
          </a:p>
          <a:p>
            <a:pPr algn="ctr"/>
            <a:r>
              <a:rPr lang="en-GB" sz="1600" i="1" dirty="0">
                <a:solidFill>
                  <a:srgbClr val="F1B5AD"/>
                </a:solidFill>
              </a:rPr>
              <a:t>Owner / Founder</a:t>
            </a: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r>
              <a:rPr lang="en-GB" dirty="0">
                <a:solidFill>
                  <a:srgbClr val="F1B5AD"/>
                </a:solidFill>
              </a:rPr>
              <a:t>Future Beauty Therapist</a:t>
            </a: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r>
              <a:rPr lang="en-GB" b="1" dirty="0">
                <a:solidFill>
                  <a:srgbClr val="F1B5AD"/>
                </a:solidFill>
              </a:rPr>
              <a:t>Current Responsibilities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Treatments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Customer Service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Marketing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Finance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Administration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C480F38-7DDF-A9BD-7AA5-F82602549269}"/>
              </a:ext>
            </a:extLst>
          </p:cNvPr>
          <p:cNvCxnSpPr/>
          <p:nvPr/>
        </p:nvCxnSpPr>
        <p:spPr>
          <a:xfrm>
            <a:off x="2693062" y="2147918"/>
            <a:ext cx="0" cy="411173"/>
          </a:xfrm>
          <a:prstGeom prst="straightConnector1">
            <a:avLst/>
          </a:prstGeom>
          <a:ln>
            <a:solidFill>
              <a:srgbClr val="F1B5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2BEF764-1547-D5EE-746A-C78770A44146}"/>
              </a:ext>
            </a:extLst>
          </p:cNvPr>
          <p:cNvCxnSpPr/>
          <p:nvPr/>
        </p:nvCxnSpPr>
        <p:spPr>
          <a:xfrm>
            <a:off x="2637828" y="3223413"/>
            <a:ext cx="0" cy="411173"/>
          </a:xfrm>
          <a:prstGeom prst="straightConnector1">
            <a:avLst/>
          </a:prstGeom>
          <a:ln>
            <a:solidFill>
              <a:srgbClr val="F1B5A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215C4785-33EA-5E1B-5450-A74ACB337A20}"/>
              </a:ext>
            </a:extLst>
          </p:cNvPr>
          <p:cNvSpPr txBox="1"/>
          <p:nvPr/>
        </p:nvSpPr>
        <p:spPr>
          <a:xfrm>
            <a:off x="6511264" y="1945401"/>
            <a:ext cx="52654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</a:rPr>
              <a:t>Future HR Strategy</a:t>
            </a:r>
          </a:p>
          <a:p>
            <a:endParaRPr lang="en-GB" dirty="0">
              <a:solidFill>
                <a:srgbClr val="F1B5AD"/>
              </a:solidFill>
            </a:endParaRPr>
          </a:p>
          <a:p>
            <a:r>
              <a:rPr lang="en-GB" dirty="0">
                <a:solidFill>
                  <a:srgbClr val="F1B5AD"/>
                </a:solidFill>
              </a:rPr>
              <a:t>Recruit Qualified Beauty Therapists </a:t>
            </a:r>
          </a:p>
          <a:p>
            <a:r>
              <a:rPr lang="en-GB" dirty="0">
                <a:solidFill>
                  <a:srgbClr val="F1B5AD"/>
                </a:solidFill>
              </a:rPr>
              <a:t>Staff Training and Development</a:t>
            </a:r>
          </a:p>
          <a:p>
            <a:r>
              <a:rPr lang="en-GB" dirty="0">
                <a:solidFill>
                  <a:srgbClr val="F1B5AD"/>
                </a:solidFill>
              </a:rPr>
              <a:t>Performance Monitoring</a:t>
            </a:r>
          </a:p>
          <a:p>
            <a:r>
              <a:rPr lang="en-GB" dirty="0">
                <a:solidFill>
                  <a:srgbClr val="F1B5AD"/>
                </a:solidFill>
              </a:rPr>
              <a:t>Consistent Customer Service Standards</a:t>
            </a:r>
          </a:p>
          <a:p>
            <a:endParaRPr lang="en-GB" dirty="0">
              <a:solidFill>
                <a:srgbClr val="F1B5AD"/>
              </a:solidFill>
            </a:endParaRPr>
          </a:p>
          <a:p>
            <a:endParaRPr lang="en-GB" dirty="0">
              <a:solidFill>
                <a:srgbClr val="F1B5AD"/>
              </a:solidFill>
            </a:endParaRPr>
          </a:p>
          <a:p>
            <a:endParaRPr lang="en-GB" dirty="0">
              <a:solidFill>
                <a:srgbClr val="F1B5AD"/>
              </a:solidFill>
            </a:endParaRPr>
          </a:p>
          <a:p>
            <a:r>
              <a:rPr lang="en-GB" dirty="0">
                <a:solidFill>
                  <a:srgbClr val="F1B5AD"/>
                </a:solidFill>
              </a:rPr>
              <a:t>Employee development and performance management are important for maintaining service quality as a business grows (Williams, 2022).</a:t>
            </a:r>
          </a:p>
        </p:txBody>
      </p:sp>
    </p:spTree>
    <p:extLst>
      <p:ext uri="{BB962C8B-B14F-4D97-AF65-F5344CB8AC3E}">
        <p14:creationId xmlns:p14="http://schemas.microsoft.com/office/powerpoint/2010/main" val="187773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CC107-7898-F640-A16A-F69E4C6AE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11" y="260377"/>
            <a:ext cx="10653578" cy="113225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1B5AD"/>
                </a:solidFill>
              </a:rPr>
              <a:t>Financial Overview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AE54213C-D1B8-5B68-6EEB-33B5963458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84763300"/>
              </p:ext>
            </p:extLst>
          </p:nvPr>
        </p:nvGraphicFramePr>
        <p:xfrm>
          <a:off x="110464" y="2116619"/>
          <a:ext cx="5241967" cy="37664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E3C8CC8-DCAA-F237-86BC-4DF2EB3DBAEC}"/>
              </a:ext>
            </a:extLst>
          </p:cNvPr>
          <p:cNvSpPr txBox="1"/>
          <p:nvPr/>
        </p:nvSpPr>
        <p:spPr>
          <a:xfrm>
            <a:off x="1343983" y="1570491"/>
            <a:ext cx="3780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</a:rPr>
              <a:t>LD Beauté Start-Up Costs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9E96D7F-50D7-8099-B65B-3F0FCADA596A}"/>
              </a:ext>
            </a:extLst>
          </p:cNvPr>
          <p:cNvSpPr/>
          <p:nvPr/>
        </p:nvSpPr>
        <p:spPr>
          <a:xfrm>
            <a:off x="1239657" y="5959384"/>
            <a:ext cx="3191194" cy="638239"/>
          </a:xfrm>
          <a:prstGeom prst="rect">
            <a:avLst/>
          </a:prstGeom>
          <a:solidFill>
            <a:srgbClr val="F1B5AD">
              <a:alpha val="50000"/>
            </a:srgbClr>
          </a:solidFill>
          <a:ln>
            <a:solidFill>
              <a:srgbClr val="F1B5AD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Total Start-Up Costs £3,204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9CC66F-BD4C-2D8B-AFD4-62E4E3441E64}"/>
              </a:ext>
            </a:extLst>
          </p:cNvPr>
          <p:cNvSpPr txBox="1"/>
          <p:nvPr/>
        </p:nvSpPr>
        <p:spPr>
          <a:xfrm>
            <a:off x="5349362" y="2927307"/>
            <a:ext cx="23811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Training – £1,300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Equipment - £800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Stock – £600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Insurance - £204</a:t>
            </a:r>
          </a:p>
          <a:p>
            <a:endParaRPr lang="en-GB" dirty="0">
              <a:solidFill>
                <a:srgbClr val="F1B5AD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AF39DB-12EB-CFF7-34DD-DD7F54B65260}"/>
              </a:ext>
            </a:extLst>
          </p:cNvPr>
          <p:cNvSpPr txBox="1"/>
          <p:nvPr/>
        </p:nvSpPr>
        <p:spPr>
          <a:xfrm>
            <a:off x="8499623" y="1570491"/>
            <a:ext cx="328938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1B5AD"/>
                </a:solidFill>
              </a:rPr>
              <a:t>Financial Forecast</a:t>
            </a: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r>
              <a:rPr lang="en-GB" dirty="0">
                <a:solidFill>
                  <a:srgbClr val="F1B5AD"/>
                </a:solidFill>
              </a:rPr>
              <a:t>Projected Revenue 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£37,400</a:t>
            </a: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r>
              <a:rPr lang="en-GB" dirty="0">
                <a:solidFill>
                  <a:srgbClr val="F1B5AD"/>
                </a:solidFill>
              </a:rPr>
              <a:t>Projected 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Net Cash Flow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£28,580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2" name="Graphic 11" descr="Bar graph with upward trend with solid fill">
            <a:extLst>
              <a:ext uri="{FF2B5EF4-FFF2-40B4-BE49-F238E27FC236}">
                <a16:creationId xmlns:a16="http://schemas.microsoft.com/office/drawing/2014/main" id="{63869CF7-7769-3CE8-D748-D07AFE376B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87115" y="2200083"/>
            <a:ext cx="914400" cy="914400"/>
          </a:xfrm>
          <a:prstGeom prst="rect">
            <a:avLst/>
          </a:prstGeom>
        </p:spPr>
      </p:pic>
      <p:pic>
        <p:nvPicPr>
          <p:cNvPr id="14" name="Graphic 13" descr="Coins outline">
            <a:extLst>
              <a:ext uri="{FF2B5EF4-FFF2-40B4-BE49-F238E27FC236}">
                <a16:creationId xmlns:a16="http://schemas.microsoft.com/office/drawing/2014/main" id="{CFB03003-70BA-B99B-1488-A4A98F922B8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11879" y="5284624"/>
            <a:ext cx="914400" cy="914400"/>
          </a:xfrm>
          <a:prstGeom prst="rect">
            <a:avLst/>
          </a:prstGeom>
        </p:spPr>
      </p:pic>
      <p:sp>
        <p:nvSpPr>
          <p:cNvPr id="15" name="Minus Sign 14">
            <a:extLst>
              <a:ext uri="{FF2B5EF4-FFF2-40B4-BE49-F238E27FC236}">
                <a16:creationId xmlns:a16="http://schemas.microsoft.com/office/drawing/2014/main" id="{AB3C06A9-2033-0A2A-09C5-6C1E89303F3F}"/>
              </a:ext>
            </a:extLst>
          </p:cNvPr>
          <p:cNvSpPr/>
          <p:nvPr/>
        </p:nvSpPr>
        <p:spPr>
          <a:xfrm>
            <a:off x="8621318" y="3999827"/>
            <a:ext cx="3295522" cy="141149"/>
          </a:xfrm>
          <a:prstGeom prst="mathMinus">
            <a:avLst/>
          </a:prstGeom>
          <a:solidFill>
            <a:srgbClr val="F1B5AD"/>
          </a:solidFill>
          <a:ln>
            <a:solidFill>
              <a:srgbClr val="F1B5AD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60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P spid="6" grpId="0"/>
      <p:bldP spid="8" grpId="0" animBg="1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6B94A-0646-0DBE-064A-F4F8C0A60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980" y="343940"/>
            <a:ext cx="10653578" cy="113225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1B5AD"/>
                </a:solidFill>
              </a:rPr>
              <a:t>Market Research &amp; SWOT Analysis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B04F9B-3385-5B5D-E9C9-147AB420A10C}"/>
              </a:ext>
            </a:extLst>
          </p:cNvPr>
          <p:cNvSpPr txBox="1"/>
          <p:nvPr/>
        </p:nvSpPr>
        <p:spPr>
          <a:xfrm>
            <a:off x="269415" y="1311567"/>
            <a:ext cx="462200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1B5AD"/>
                </a:solidFill>
              </a:rPr>
              <a:t>Market Research Findings </a:t>
            </a: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rgbClr val="F1B5AD"/>
                </a:solidFill>
              </a:rPr>
              <a:t>72.7% Aged 18-34</a:t>
            </a:r>
          </a:p>
          <a:p>
            <a:pPr marL="285750" indent="-285750" algn="ctr">
              <a:buFontTx/>
              <a:buChar char="-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rgbClr val="F1B5AD"/>
                </a:solidFill>
              </a:rPr>
              <a:t>43.6% Book Treatments Every 2-4 Weeks</a:t>
            </a:r>
          </a:p>
          <a:p>
            <a:pPr marL="285750" indent="-285750" algn="ctr">
              <a:buFontTx/>
              <a:buChar char="-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rgbClr val="F1B5AD"/>
                </a:solidFill>
              </a:rPr>
              <a:t>81.8% Influenced By Social Media</a:t>
            </a:r>
          </a:p>
          <a:p>
            <a:pPr marL="285750" indent="-285750" algn="ctr">
              <a:buFontTx/>
              <a:buChar char="-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rgbClr val="F1B5AD"/>
                </a:solidFill>
              </a:rPr>
              <a:t>96.4% Interested In Loyalty Rewards</a:t>
            </a:r>
          </a:p>
          <a:p>
            <a:pPr marL="285750" indent="-285750" algn="ctr">
              <a:buFontTx/>
              <a:buChar char="-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rgbClr val="F1B5AD"/>
                </a:solidFill>
              </a:rPr>
              <a:t>100% Would Recommend A Business After Excellent Service  </a:t>
            </a:r>
          </a:p>
          <a:p>
            <a:pPr marL="285750" indent="-285750" algn="ctr">
              <a:buFontTx/>
              <a:buChar char="-"/>
            </a:pPr>
            <a:endParaRPr lang="en-GB" dirty="0">
              <a:solidFill>
                <a:srgbClr val="F1B5AD"/>
              </a:solidFill>
            </a:endParaRPr>
          </a:p>
          <a:p>
            <a:pPr algn="ctr"/>
            <a:r>
              <a:rPr lang="en-GB" sz="1600" dirty="0">
                <a:solidFill>
                  <a:srgbClr val="F1B5AD"/>
                </a:solidFill>
              </a:rPr>
              <a:t>These Findings Support Continued Growth Within The UK Beauty Industry (British Beauty Council, 2025; Mintel, 2024).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128291-D05E-11D0-186B-C32D6F74FFB1}"/>
              </a:ext>
            </a:extLst>
          </p:cNvPr>
          <p:cNvSpPr txBox="1"/>
          <p:nvPr/>
        </p:nvSpPr>
        <p:spPr>
          <a:xfrm>
            <a:off x="7860506" y="1268984"/>
            <a:ext cx="20002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</a:rPr>
              <a:t>SWOT Analysis</a:t>
            </a:r>
          </a:p>
          <a:p>
            <a:endParaRPr lang="en-GB" b="1" dirty="0">
              <a:solidFill>
                <a:srgbClr val="F1B5AD"/>
              </a:solidFill>
            </a:endParaRPr>
          </a:p>
          <a:p>
            <a:endParaRPr lang="en-GB" dirty="0">
              <a:solidFill>
                <a:srgbClr val="F1B5AD"/>
              </a:solidFill>
            </a:endParaRP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7C11DD-BD48-758F-4DD4-E6BD0A0B7327}"/>
              </a:ext>
            </a:extLst>
          </p:cNvPr>
          <p:cNvSpPr txBox="1"/>
          <p:nvPr/>
        </p:nvSpPr>
        <p:spPr>
          <a:xfrm>
            <a:off x="6029325" y="2604228"/>
            <a:ext cx="53792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</a:rPr>
              <a:t>Strengths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Qualified Therapist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Multiple Treatments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Competitive Pricing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r>
              <a:rPr lang="en-GB" b="1" dirty="0">
                <a:solidFill>
                  <a:srgbClr val="F1B5AD"/>
                </a:solidFill>
              </a:rPr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Social Media Growth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Industry Expansion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Loyalty Programmes</a:t>
            </a:r>
          </a:p>
        </p:txBody>
      </p:sp>
      <p:pic>
        <p:nvPicPr>
          <p:cNvPr id="15" name="Graphic 14" descr="Muscular arm with solid fill">
            <a:extLst>
              <a:ext uri="{FF2B5EF4-FFF2-40B4-BE49-F238E27FC236}">
                <a16:creationId xmlns:a16="http://schemas.microsoft.com/office/drawing/2014/main" id="{C4EA620C-FA01-9E3A-CC2E-28E520EB4D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46106" y="1760870"/>
            <a:ext cx="914400" cy="914400"/>
          </a:xfrm>
          <a:prstGeom prst="rect">
            <a:avLst/>
          </a:prstGeom>
        </p:spPr>
      </p:pic>
      <p:pic>
        <p:nvPicPr>
          <p:cNvPr id="17" name="Graphic 16" descr="Lightbulb with solid fill">
            <a:extLst>
              <a:ext uri="{FF2B5EF4-FFF2-40B4-BE49-F238E27FC236}">
                <a16:creationId xmlns:a16="http://schemas.microsoft.com/office/drawing/2014/main" id="{C59ED1D2-28B2-8D7E-35C4-DAF3ED5B767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53417" y="3888808"/>
            <a:ext cx="914400" cy="9144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AE50CAC-EB5C-4CBC-C9A1-BB1DF6FC57AD}"/>
              </a:ext>
            </a:extLst>
          </p:cNvPr>
          <p:cNvSpPr txBox="1"/>
          <p:nvPr/>
        </p:nvSpPr>
        <p:spPr>
          <a:xfrm>
            <a:off x="8893968" y="2687924"/>
            <a:ext cx="29718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</a:rPr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New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Limited Brand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1B5AD"/>
              </a:solidFill>
            </a:endParaRPr>
          </a:p>
          <a:p>
            <a:r>
              <a:rPr lang="en-GB" b="1" dirty="0">
                <a:solidFill>
                  <a:srgbClr val="F1B5AD"/>
                </a:solidFill>
              </a:rPr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1B5AD"/>
                </a:solidFill>
              </a:rPr>
              <a:t>Rising Operating Costs</a:t>
            </a:r>
          </a:p>
        </p:txBody>
      </p:sp>
      <p:pic>
        <p:nvPicPr>
          <p:cNvPr id="20" name="Graphic 19" descr="Thumbs Down with solid fill">
            <a:extLst>
              <a:ext uri="{FF2B5EF4-FFF2-40B4-BE49-F238E27FC236}">
                <a16:creationId xmlns:a16="http://schemas.microsoft.com/office/drawing/2014/main" id="{16538360-ACD8-358B-5CD7-6F40D11B17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65468" y="1835988"/>
            <a:ext cx="914400" cy="914400"/>
          </a:xfrm>
          <a:prstGeom prst="rect">
            <a:avLst/>
          </a:prstGeom>
        </p:spPr>
      </p:pic>
      <p:pic>
        <p:nvPicPr>
          <p:cNvPr id="22" name="Graphic 21" descr="Warning with solid fill">
            <a:extLst>
              <a:ext uri="{FF2B5EF4-FFF2-40B4-BE49-F238E27FC236}">
                <a16:creationId xmlns:a16="http://schemas.microsoft.com/office/drawing/2014/main" id="{F95E55E6-3851-89A4-533C-72B187D56D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465468" y="3888808"/>
            <a:ext cx="914400" cy="9144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C3CAD91-71D9-711D-4C83-5EC0D3373962}"/>
              </a:ext>
            </a:extLst>
          </p:cNvPr>
          <p:cNvSpPr txBox="1"/>
          <p:nvPr/>
        </p:nvSpPr>
        <p:spPr>
          <a:xfrm>
            <a:off x="6096000" y="6111388"/>
            <a:ext cx="60507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F1B5AD"/>
                </a:solidFill>
              </a:rPr>
              <a:t>Barringer and Ireland (2022) identify SWOT analysis as an effective strategic planning tool.</a:t>
            </a:r>
          </a:p>
        </p:txBody>
      </p:sp>
    </p:spTree>
    <p:extLst>
      <p:ext uri="{BB962C8B-B14F-4D97-AF65-F5344CB8AC3E}">
        <p14:creationId xmlns:p14="http://schemas.microsoft.com/office/powerpoint/2010/main" val="1715149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8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82642-A3D8-32C4-08EA-F26BA8FC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11" y="348615"/>
            <a:ext cx="10653578" cy="113225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1B5AD"/>
                </a:solidFill>
              </a:rPr>
              <a:t>12 Month Marketing Strategy &amp; Branding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D869CB-F7A2-5ADA-2A8C-938AF2382334}"/>
              </a:ext>
            </a:extLst>
          </p:cNvPr>
          <p:cNvSpPr txBox="1"/>
          <p:nvPr/>
        </p:nvSpPr>
        <p:spPr>
          <a:xfrm>
            <a:off x="769211" y="1486410"/>
            <a:ext cx="358847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1B5AD"/>
                </a:solidFill>
              </a:rPr>
              <a:t>Months 1-3</a:t>
            </a:r>
          </a:p>
          <a:p>
            <a:r>
              <a:rPr lang="en-GB" dirty="0">
                <a:solidFill>
                  <a:srgbClr val="F1B5AD"/>
                </a:solidFill>
              </a:rPr>
              <a:t>Daily Instagram Content </a:t>
            </a:r>
          </a:p>
          <a:p>
            <a:r>
              <a:rPr lang="en-GB" dirty="0">
                <a:solidFill>
                  <a:srgbClr val="F1B5AD"/>
                </a:solidFill>
              </a:rPr>
              <a:t>Before &amp; After Photos</a:t>
            </a:r>
          </a:p>
          <a:p>
            <a:endParaRPr lang="en-GB" dirty="0">
              <a:solidFill>
                <a:srgbClr val="F1B5AD"/>
              </a:solidFill>
            </a:endParaRPr>
          </a:p>
          <a:p>
            <a:r>
              <a:rPr lang="en-GB" dirty="0">
                <a:solidFill>
                  <a:srgbClr val="F1B5AD"/>
                </a:solidFill>
              </a:rPr>
              <a:t>Month 4-6</a:t>
            </a:r>
          </a:p>
          <a:p>
            <a:r>
              <a:rPr lang="en-GB" dirty="0">
                <a:solidFill>
                  <a:srgbClr val="F1B5AD"/>
                </a:solidFill>
              </a:rPr>
              <a:t>Loyalty Rewards Programme</a:t>
            </a:r>
          </a:p>
          <a:p>
            <a:r>
              <a:rPr lang="en-GB" dirty="0">
                <a:solidFill>
                  <a:srgbClr val="F1B5AD"/>
                </a:solidFill>
              </a:rPr>
              <a:t>Referral Discount Scheme </a:t>
            </a:r>
          </a:p>
          <a:p>
            <a:endParaRPr lang="en-GB" dirty="0">
              <a:solidFill>
                <a:srgbClr val="F1B5AD"/>
              </a:solidFill>
            </a:endParaRPr>
          </a:p>
          <a:p>
            <a:r>
              <a:rPr lang="en-GB" dirty="0">
                <a:solidFill>
                  <a:srgbClr val="F1B5AD"/>
                </a:solidFill>
              </a:rPr>
              <a:t>Months 7-9 </a:t>
            </a:r>
          </a:p>
          <a:p>
            <a:r>
              <a:rPr lang="en-GB" dirty="0">
                <a:solidFill>
                  <a:srgbClr val="F1B5AD"/>
                </a:solidFill>
              </a:rPr>
              <a:t>Seasonal Promotions</a:t>
            </a:r>
          </a:p>
          <a:p>
            <a:endParaRPr lang="en-GB" dirty="0">
              <a:solidFill>
                <a:srgbClr val="F1B5AD"/>
              </a:solidFill>
            </a:endParaRPr>
          </a:p>
          <a:p>
            <a:r>
              <a:rPr lang="en-GB" dirty="0">
                <a:solidFill>
                  <a:srgbClr val="F1B5AD"/>
                </a:solidFill>
              </a:rPr>
              <a:t>Months 10-12</a:t>
            </a:r>
          </a:p>
          <a:p>
            <a:r>
              <a:rPr lang="en-GB" dirty="0">
                <a:solidFill>
                  <a:srgbClr val="F1B5AD"/>
                </a:solidFill>
              </a:rPr>
              <a:t>Paid Social Media Advertising </a:t>
            </a:r>
          </a:p>
          <a:p>
            <a:endParaRPr lang="en-GB" dirty="0"/>
          </a:p>
        </p:txBody>
      </p:sp>
      <p:pic>
        <p:nvPicPr>
          <p:cNvPr id="9" name="Graphic 8" descr="Daily calendar with solid fill">
            <a:extLst>
              <a:ext uri="{FF2B5EF4-FFF2-40B4-BE49-F238E27FC236}">
                <a16:creationId xmlns:a16="http://schemas.microsoft.com/office/drawing/2014/main" id="{7C7AD789-EAAD-2984-91B7-0E57B0ACEB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1443364"/>
            <a:ext cx="806396" cy="80639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79334A-D0DD-8ED5-50CD-E7D8E966D429}"/>
              </a:ext>
            </a:extLst>
          </p:cNvPr>
          <p:cNvSpPr/>
          <p:nvPr/>
        </p:nvSpPr>
        <p:spPr>
          <a:xfrm>
            <a:off x="256911" y="5242509"/>
            <a:ext cx="3914774" cy="1465794"/>
          </a:xfrm>
          <a:prstGeom prst="rect">
            <a:avLst/>
          </a:prstGeom>
          <a:solidFill>
            <a:srgbClr val="F1B5AD">
              <a:alpha val="50000"/>
            </a:srgbClr>
          </a:solidFill>
          <a:ln>
            <a:solidFill>
              <a:srgbClr val="F1B5AD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Current Social Media Presence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312 Instagram Followers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383 Profile Views in The Last 30 Days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Engaging Before &amp; After Content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Promotional Offers Such As 20% Throughout June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D3C4AD2-42FA-23B8-B81D-A6046DFF8C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93" t="36146" r="19504" b="36771"/>
          <a:stretch>
            <a:fillRect/>
          </a:stretch>
        </p:blipFill>
        <p:spPr>
          <a:xfrm>
            <a:off x="7900456" y="1561108"/>
            <a:ext cx="1565453" cy="122966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ACE8A7A-C7B9-088C-70CE-59198488D6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4314" y="3203693"/>
            <a:ext cx="1890392" cy="335891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619669F-22FA-61AE-670B-DF51923B9D7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33" b="7813"/>
          <a:stretch>
            <a:fillRect/>
          </a:stretch>
        </p:blipFill>
        <p:spPr>
          <a:xfrm>
            <a:off x="9822028" y="3612977"/>
            <a:ext cx="2230325" cy="253446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2D050ED-FFD7-8932-F41C-0891DBAC0A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77108"/>
          <a:stretch>
            <a:fillRect/>
          </a:stretch>
        </p:blipFill>
        <p:spPr>
          <a:xfrm>
            <a:off x="9617401" y="1567751"/>
            <a:ext cx="2530423" cy="1229661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B7F3D9F-25F3-D01B-3342-5CC75544B1AE}"/>
              </a:ext>
            </a:extLst>
          </p:cNvPr>
          <p:cNvSpPr txBox="1"/>
          <p:nvPr/>
        </p:nvSpPr>
        <p:spPr>
          <a:xfrm>
            <a:off x="7735808" y="2809543"/>
            <a:ext cx="19659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F1B5AD"/>
                </a:solidFill>
              </a:rPr>
              <a:t>Price List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C19F6B3-29E0-3749-ADED-DD8DCA7103B0}"/>
              </a:ext>
            </a:extLst>
          </p:cNvPr>
          <p:cNvSpPr txBox="1"/>
          <p:nvPr/>
        </p:nvSpPr>
        <p:spPr>
          <a:xfrm>
            <a:off x="7124674" y="1157342"/>
            <a:ext cx="4825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</a:t>
            </a:r>
            <a:r>
              <a:rPr lang="en-GB" sz="1600" dirty="0">
                <a:solidFill>
                  <a:srgbClr val="F1B5AD"/>
                </a:solidFill>
              </a:rPr>
              <a:t>Logo                     Instagram Page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E95BDDB-A46E-CFEB-2B99-02FCB4DAC1AE}"/>
              </a:ext>
            </a:extLst>
          </p:cNvPr>
          <p:cNvSpPr txBox="1"/>
          <p:nvPr/>
        </p:nvSpPr>
        <p:spPr>
          <a:xfrm>
            <a:off x="9701728" y="2952635"/>
            <a:ext cx="2566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F1B5AD"/>
                </a:solidFill>
              </a:rPr>
              <a:t>Before &amp; After Treatment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E2C1660-C5FC-0495-DC38-471F453506D8}"/>
              </a:ext>
            </a:extLst>
          </p:cNvPr>
          <p:cNvSpPr txBox="1"/>
          <p:nvPr/>
        </p:nvSpPr>
        <p:spPr>
          <a:xfrm>
            <a:off x="4523226" y="4419373"/>
            <a:ext cx="30032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1B5AD"/>
                </a:solidFill>
              </a:rPr>
              <a:t>Effective marketing strategies help businesses create competitive advantage and strengthen customer relationships (Hooley </a:t>
            </a:r>
            <a:r>
              <a:rPr lang="en-GB" i="1" dirty="0">
                <a:solidFill>
                  <a:srgbClr val="F1B5AD"/>
                </a:solidFill>
              </a:rPr>
              <a:t>et al., </a:t>
            </a:r>
            <a:r>
              <a:rPr lang="en-GB" dirty="0">
                <a:solidFill>
                  <a:srgbClr val="F1B5AD"/>
                </a:solidFill>
              </a:rPr>
              <a:t>2020).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9BE81DB-F57E-A143-E961-D2DA3A3025FD}"/>
              </a:ext>
            </a:extLst>
          </p:cNvPr>
          <p:cNvSpPr txBox="1"/>
          <p:nvPr/>
        </p:nvSpPr>
        <p:spPr>
          <a:xfrm>
            <a:off x="4230620" y="1726893"/>
            <a:ext cx="34550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1B5AD"/>
                </a:solidFill>
              </a:rPr>
              <a:t>Kotler et al., (2023) state that marketing plays a key role in customer acquisition and retention. </a:t>
            </a:r>
          </a:p>
        </p:txBody>
      </p:sp>
    </p:spTree>
    <p:extLst>
      <p:ext uri="{BB962C8B-B14F-4D97-AF65-F5344CB8AC3E}">
        <p14:creationId xmlns:p14="http://schemas.microsoft.com/office/powerpoint/2010/main" val="302240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2" grpId="0" animBg="1"/>
      <p:bldP spid="21" grpId="0"/>
      <p:bldP spid="23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FA986-2C4A-BC6F-B53B-EFD783C5F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1B5AD"/>
                </a:solidFill>
              </a:rPr>
              <a:t>Investment</a:t>
            </a:r>
            <a:r>
              <a:rPr lang="en-GB" dirty="0"/>
              <a:t> </a:t>
            </a:r>
            <a:r>
              <a:rPr lang="en-GB" dirty="0">
                <a:solidFill>
                  <a:srgbClr val="F1B5AD"/>
                </a:solidFill>
              </a:rPr>
              <a:t>Proposal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3EB879-ECDC-E166-3017-26BA0FF2CB3A}"/>
              </a:ext>
            </a:extLst>
          </p:cNvPr>
          <p:cNvSpPr txBox="1"/>
          <p:nvPr/>
        </p:nvSpPr>
        <p:spPr>
          <a:xfrm>
            <a:off x="0" y="1905386"/>
            <a:ext cx="66462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1B5AD"/>
                </a:solidFill>
              </a:rPr>
              <a:t>Why Invest In LD Beauté?</a:t>
            </a:r>
            <a:endParaRPr lang="en-GB" dirty="0">
              <a:solidFill>
                <a:srgbClr val="F1B5AD"/>
              </a:solidFill>
            </a:endParaRP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F1B5AD"/>
                </a:solidFill>
              </a:rPr>
              <a:t>Growing Beauty Industry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F1B5AD"/>
                </a:solidFill>
              </a:rPr>
              <a:t>Established Customer Demand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F1B5AD"/>
                </a:solidFill>
              </a:rPr>
              <a:t>Strong Social Media Engagement 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F1B5AD"/>
                </a:solidFill>
              </a:rPr>
              <a:t>Multiple Revenue Streams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F1B5AD"/>
                </a:solidFill>
              </a:rPr>
              <a:t>Clear Expansion Strategy</a:t>
            </a: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r>
              <a:rPr lang="en-GB" b="1" dirty="0">
                <a:solidFill>
                  <a:srgbClr val="F1B5AD"/>
                </a:solidFill>
              </a:rPr>
              <a:t>Expected Outcomes</a:t>
            </a:r>
            <a:endParaRPr lang="en-GB" dirty="0">
              <a:solidFill>
                <a:srgbClr val="F1B5AD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rgbClr val="F1B5AD"/>
                </a:solidFill>
              </a:rPr>
              <a:t>Increased Appointment Availability</a:t>
            </a: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rgbClr val="F1B5AD"/>
                </a:solidFill>
              </a:rPr>
              <a:t>Larger Customer Base</a:t>
            </a: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rgbClr val="F1B5AD"/>
                </a:solidFill>
              </a:rPr>
              <a:t>Increased Annual Revenue</a:t>
            </a: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rgbClr val="F1B5AD"/>
                </a:solidFill>
              </a:rPr>
              <a:t>Additional Employment Opportunities</a:t>
            </a:r>
          </a:p>
          <a:p>
            <a:pPr marL="285750" indent="-285750" algn="ctr">
              <a:buFontTx/>
              <a:buChar char="-"/>
            </a:pPr>
            <a:r>
              <a:rPr lang="en-GB" dirty="0">
                <a:solidFill>
                  <a:srgbClr val="F1B5AD"/>
                </a:solidFill>
              </a:rPr>
              <a:t>Greater Brand Awareness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A3D516-7066-B9BC-1D30-D33EECFCF7F1}"/>
              </a:ext>
            </a:extLst>
          </p:cNvPr>
          <p:cNvSpPr txBox="1"/>
          <p:nvPr/>
        </p:nvSpPr>
        <p:spPr>
          <a:xfrm>
            <a:off x="6043764" y="1905386"/>
            <a:ext cx="564715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1B5AD"/>
                </a:solidFill>
              </a:rPr>
              <a:t>Investment Required 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£100,000</a:t>
            </a: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r>
              <a:rPr lang="en-GB" b="1" dirty="0">
                <a:solidFill>
                  <a:srgbClr val="F1B5AD"/>
                </a:solidFill>
              </a:rPr>
              <a:t>Funding Allocation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£30,000 – Larger Premises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£20,000 – Equipment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£20,000 – Marketing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£20,000 – Recruitment &amp; Training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£10,000 – Working Capital </a:t>
            </a:r>
          </a:p>
          <a:p>
            <a:pPr algn="ctr"/>
            <a:endParaRPr lang="en-GB" dirty="0">
              <a:solidFill>
                <a:srgbClr val="F1B5AD"/>
              </a:solidFill>
            </a:endParaRPr>
          </a:p>
          <a:p>
            <a:pPr algn="ctr"/>
            <a:r>
              <a:rPr lang="en-GB" b="1" dirty="0">
                <a:solidFill>
                  <a:srgbClr val="F1B5AD"/>
                </a:solidFill>
              </a:rPr>
              <a:t>Expected Outcome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Increased Appointments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Larger Customer Base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Higher Revenue</a:t>
            </a:r>
          </a:p>
          <a:p>
            <a:pPr algn="ctr"/>
            <a:r>
              <a:rPr lang="en-GB" dirty="0">
                <a:solidFill>
                  <a:srgbClr val="F1B5AD"/>
                </a:solidFill>
              </a:rPr>
              <a:t>Stronger Brand Awareness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269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449DF-5081-FA57-D39F-1F159D8D4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1B5AD"/>
                </a:solidFill>
              </a:rPr>
              <a:t>Why Invest In Me?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A853C2-FB94-6CC8-2C22-80ECD0FDE2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8" t="5916" r="7686" b="6051"/>
          <a:stretch>
            <a:fillRect/>
          </a:stretch>
        </p:blipFill>
        <p:spPr>
          <a:xfrm>
            <a:off x="307299" y="1596453"/>
            <a:ext cx="3488788" cy="4646951"/>
          </a:xfrm>
          <a:prstGeom prst="rect">
            <a:avLst/>
          </a:prstGeom>
        </p:spPr>
      </p:pic>
      <p:pic>
        <p:nvPicPr>
          <p:cNvPr id="10" name="Graphic 9" descr="Muscular arm with solid fill">
            <a:extLst>
              <a:ext uri="{FF2B5EF4-FFF2-40B4-BE49-F238E27FC236}">
                <a16:creationId xmlns:a16="http://schemas.microsoft.com/office/drawing/2014/main" id="{94C6FC5C-FACC-08DE-6372-4383109CD1A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6087" y="1487774"/>
            <a:ext cx="914400" cy="914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C1D6AB8-8337-D06E-307B-9914487EA3D5}"/>
              </a:ext>
            </a:extLst>
          </p:cNvPr>
          <p:cNvSpPr txBox="1"/>
          <p:nvPr/>
        </p:nvSpPr>
        <p:spPr>
          <a:xfrm>
            <a:off x="4635348" y="1487774"/>
            <a:ext cx="307645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</a:rPr>
              <a:t>Strengths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Passionate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Determined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Customer-focussed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Creative</a:t>
            </a:r>
          </a:p>
        </p:txBody>
      </p:sp>
      <p:pic>
        <p:nvPicPr>
          <p:cNvPr id="13" name="Graphic 12" descr="Star with solid fill">
            <a:extLst>
              <a:ext uri="{FF2B5EF4-FFF2-40B4-BE49-F238E27FC236}">
                <a16:creationId xmlns:a16="http://schemas.microsoft.com/office/drawing/2014/main" id="{D1288877-89FB-64D7-5020-63DD105E5E8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6726" y="1498205"/>
            <a:ext cx="914400" cy="9144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7C886F2-64FB-A3E2-25BD-3605D7B9BBBB}"/>
              </a:ext>
            </a:extLst>
          </p:cNvPr>
          <p:cNvSpPr txBox="1"/>
          <p:nvPr/>
        </p:nvSpPr>
        <p:spPr>
          <a:xfrm>
            <a:off x="8395915" y="1487774"/>
            <a:ext cx="3531113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</a:rPr>
              <a:t>Entrepreneurial Traits</a:t>
            </a:r>
            <a:endParaRPr lang="en-GB" dirty="0">
              <a:solidFill>
                <a:srgbClr val="F1B5AD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Resilient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Self-motivated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Problem Solver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F1B5AD"/>
              </a:solidFill>
            </a:endParaRPr>
          </a:p>
          <a:p>
            <a:r>
              <a:rPr lang="en-GB" sz="1600" dirty="0">
                <a:solidFill>
                  <a:srgbClr val="F1B5AD"/>
                </a:solidFill>
              </a:rPr>
              <a:t>Hisrich et al., (2019) identify    these as key entrepreneurial characteristics. </a:t>
            </a:r>
          </a:p>
        </p:txBody>
      </p:sp>
      <p:pic>
        <p:nvPicPr>
          <p:cNvPr id="16" name="Graphic 15" descr="Trophy with solid fill">
            <a:extLst>
              <a:ext uri="{FF2B5EF4-FFF2-40B4-BE49-F238E27FC236}">
                <a16:creationId xmlns:a16="http://schemas.microsoft.com/office/drawing/2014/main" id="{D15C27B5-B96D-980E-9D89-28AEA487D8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96087" y="3144313"/>
            <a:ext cx="914400" cy="9144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F2FD8C5-7BF1-9B4F-74C9-9F021AEDAE98}"/>
              </a:ext>
            </a:extLst>
          </p:cNvPr>
          <p:cNvSpPr txBox="1"/>
          <p:nvPr/>
        </p:nvSpPr>
        <p:spPr>
          <a:xfrm>
            <a:off x="4635348" y="3144313"/>
            <a:ext cx="3399849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</a:rPr>
              <a:t>Experience &amp; Achievements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Qualified in Nails, Brows &amp; Lashes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Established LD Beauté 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Professional Branding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Growing Instagram Presence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1" name="Graphic 20" descr="Clipboard Checked with solid fill">
            <a:extLst>
              <a:ext uri="{FF2B5EF4-FFF2-40B4-BE49-F238E27FC236}">
                <a16:creationId xmlns:a16="http://schemas.microsoft.com/office/drawing/2014/main" id="{03EBE7C4-B3AB-B85F-DBF7-9F666F7D85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58356" y="3605389"/>
            <a:ext cx="914400" cy="9144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96DAA2B-2FDF-8471-4834-FD25165AAF21}"/>
              </a:ext>
            </a:extLst>
          </p:cNvPr>
          <p:cNvSpPr txBox="1"/>
          <p:nvPr/>
        </p:nvSpPr>
        <p:spPr>
          <a:xfrm>
            <a:off x="8626668" y="3766173"/>
            <a:ext cx="344464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1B5AD"/>
                </a:solidFill>
              </a:rPr>
              <a:t>Personal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Developed confidence through launching LD Beauté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Improved social media marketing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Gained experience managing appointments and finances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1B5AD"/>
                </a:solidFill>
              </a:rPr>
              <a:t>Developed resilience and problem-solving abilities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831DC1-DBDF-C693-4F60-B01D6351420C}"/>
              </a:ext>
            </a:extLst>
          </p:cNvPr>
          <p:cNvSpPr/>
          <p:nvPr/>
        </p:nvSpPr>
        <p:spPr>
          <a:xfrm>
            <a:off x="4050362" y="4935724"/>
            <a:ext cx="4486084" cy="1649183"/>
          </a:xfrm>
          <a:prstGeom prst="rect">
            <a:avLst/>
          </a:prstGeom>
          <a:solidFill>
            <a:srgbClr val="F1B5AD">
              <a:alpha val="50000"/>
            </a:srgbClr>
          </a:solidFill>
          <a:ln>
            <a:solidFill>
              <a:srgbClr val="F1B5AD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F1B5AD"/>
                </a:solidFill>
              </a:rPr>
              <a:t>Why Me?</a:t>
            </a:r>
            <a:endParaRPr lang="en-GB" dirty="0">
              <a:solidFill>
                <a:srgbClr val="F1B5AD"/>
              </a:solidFill>
            </a:endParaRPr>
          </a:p>
          <a:p>
            <a:pPr algn="ctr"/>
            <a:r>
              <a:rPr lang="en-GB" dirty="0">
                <a:solidFill>
                  <a:srgbClr val="F1B5AD"/>
                </a:solidFill>
              </a:rPr>
              <a:t>I am passionate about building a successful beauty brand and committed to long-term growth.</a:t>
            </a:r>
          </a:p>
        </p:txBody>
      </p:sp>
    </p:spTree>
    <p:extLst>
      <p:ext uri="{BB962C8B-B14F-4D97-AF65-F5344CB8AC3E}">
        <p14:creationId xmlns:p14="http://schemas.microsoft.com/office/powerpoint/2010/main" val="418337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4" grpId="0"/>
      <p:bldP spid="17" grpId="0"/>
      <p:bldP spid="22" grpId="0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9CACA-4F1F-9C1C-79ED-B3AA2AF57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536524-0039-31A7-4810-C31EEBE665C0}"/>
              </a:ext>
            </a:extLst>
          </p:cNvPr>
          <p:cNvSpPr txBox="1"/>
          <p:nvPr/>
        </p:nvSpPr>
        <p:spPr>
          <a:xfrm>
            <a:off x="441859" y="1397067"/>
            <a:ext cx="1070163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Barringer, B.R. and Ireland, R.D. (2022) </a:t>
            </a:r>
            <a:r>
              <a:rPr lang="en-GB" sz="1600" i="1" dirty="0"/>
              <a:t>Entrepreneurship: Successfully Launching New Ventures. 6</a:t>
            </a:r>
            <a:r>
              <a:rPr lang="en-GB" sz="1600" i="1" baseline="30000" dirty="0"/>
              <a:t>th</a:t>
            </a:r>
            <a:r>
              <a:rPr lang="en-GB" sz="1600" i="1" dirty="0"/>
              <a:t> edn.</a:t>
            </a:r>
          </a:p>
          <a:p>
            <a:endParaRPr lang="en-GB" sz="1600" dirty="0"/>
          </a:p>
          <a:p>
            <a:r>
              <a:rPr lang="en-GB" sz="1600" dirty="0"/>
              <a:t>Barrow, C., Barrow, P. and Brown, R. (2021) </a:t>
            </a:r>
            <a:r>
              <a:rPr lang="en-GB" sz="1600" i="1" dirty="0"/>
              <a:t>The Business Plan Workbook</a:t>
            </a:r>
            <a:r>
              <a:rPr lang="en-GB" sz="1600" dirty="0"/>
              <a:t>. 10</a:t>
            </a:r>
            <a:r>
              <a:rPr lang="en-GB" sz="1600" baseline="30000" dirty="0"/>
              <a:t>th</a:t>
            </a:r>
            <a:r>
              <a:rPr lang="en-GB" sz="1600" dirty="0"/>
              <a:t> edn.</a:t>
            </a:r>
          </a:p>
          <a:p>
            <a:endParaRPr lang="en-GB" sz="1600" dirty="0"/>
          </a:p>
          <a:p>
            <a:r>
              <a:rPr lang="en-GB" sz="1600" dirty="0"/>
              <a:t>British Beauty Council (2025) </a:t>
            </a:r>
            <a:r>
              <a:rPr lang="en-GB" sz="1600" i="1" dirty="0"/>
              <a:t>The Value of Beauty 2025</a:t>
            </a:r>
            <a:r>
              <a:rPr lang="en-GB" sz="1600" dirty="0"/>
              <a:t>. Available at: </a:t>
            </a:r>
            <a:r>
              <a:rPr lang="en-GB" sz="1600" dirty="0">
                <a:hlinkClick r:id="rId2"/>
              </a:rPr>
              <a:t>https://britishbeautycouncil.com/reports/value-of-beauty-2025/</a:t>
            </a:r>
            <a:r>
              <a:rPr lang="en-GB" sz="1600" dirty="0"/>
              <a:t> (Accessed 20</a:t>
            </a:r>
            <a:r>
              <a:rPr lang="en-GB" sz="1600" baseline="30000" dirty="0"/>
              <a:t>th</a:t>
            </a:r>
            <a:r>
              <a:rPr lang="en-GB" sz="1600" dirty="0"/>
              <a:t> June 2026).</a:t>
            </a:r>
          </a:p>
          <a:p>
            <a:endParaRPr lang="en-GB" sz="1600" dirty="0"/>
          </a:p>
          <a:p>
            <a:r>
              <a:rPr lang="en-GB" sz="1600" dirty="0"/>
              <a:t>Finch, B. (2022) </a:t>
            </a:r>
            <a:r>
              <a:rPr lang="en-GB" sz="1600" i="1" dirty="0"/>
              <a:t>How to Write a Business Plan. </a:t>
            </a:r>
            <a:r>
              <a:rPr lang="en-GB" sz="1600" dirty="0"/>
              <a:t>7</a:t>
            </a:r>
            <a:r>
              <a:rPr lang="en-GB" sz="1600" baseline="30000" dirty="0"/>
              <a:t>th</a:t>
            </a:r>
            <a:r>
              <a:rPr lang="en-GB" sz="1600" dirty="0"/>
              <a:t> edn.</a:t>
            </a:r>
          </a:p>
          <a:p>
            <a:endParaRPr lang="en-GB" sz="1600" dirty="0"/>
          </a:p>
          <a:p>
            <a:r>
              <a:rPr lang="en-GB" sz="1600" dirty="0"/>
              <a:t>Hisrich, R.D., Peters, M.P. and Shepherd, D.A (2019) </a:t>
            </a:r>
            <a:r>
              <a:rPr lang="en-GB" sz="1600" i="1" dirty="0"/>
              <a:t>Entrepreneurship</a:t>
            </a:r>
            <a:r>
              <a:rPr lang="en-GB" sz="1600" dirty="0"/>
              <a:t>. 11</a:t>
            </a:r>
            <a:r>
              <a:rPr lang="en-GB" sz="1600" baseline="30000" dirty="0"/>
              <a:t>th</a:t>
            </a:r>
            <a:r>
              <a:rPr lang="en-GB" sz="1600" dirty="0"/>
              <a:t> edn.</a:t>
            </a:r>
          </a:p>
          <a:p>
            <a:endParaRPr lang="en-GB" sz="1600" dirty="0"/>
          </a:p>
          <a:p>
            <a:r>
              <a:rPr lang="en-GB" sz="1600" dirty="0"/>
              <a:t>Hooley, G. Nicoulaud, B. and Rudd, J. (2020) </a:t>
            </a:r>
            <a:r>
              <a:rPr lang="en-GB" sz="1600" i="1" dirty="0"/>
              <a:t>Marketing Strategy and Competitive Positioning. </a:t>
            </a:r>
            <a:r>
              <a:rPr lang="en-GB" sz="1600" dirty="0"/>
              <a:t>7</a:t>
            </a:r>
            <a:r>
              <a:rPr lang="en-GB" sz="1600" baseline="30000" dirty="0"/>
              <a:t>th</a:t>
            </a:r>
            <a:r>
              <a:rPr lang="en-GB" sz="1600" dirty="0"/>
              <a:t> edn.</a:t>
            </a:r>
          </a:p>
          <a:p>
            <a:endParaRPr lang="en-GB" sz="1600" dirty="0"/>
          </a:p>
          <a:p>
            <a:r>
              <a:rPr lang="en-GB" sz="1600" dirty="0"/>
              <a:t>Kotler, P., Armstrong, G. and Opresnik, M.O. (2023) </a:t>
            </a:r>
            <a:r>
              <a:rPr lang="en-GB" sz="1600" i="1" dirty="0"/>
              <a:t>Marketing: An Introduction. </a:t>
            </a:r>
            <a:r>
              <a:rPr lang="en-GB" sz="1600" dirty="0"/>
              <a:t>15</a:t>
            </a:r>
            <a:r>
              <a:rPr lang="en-GB" sz="1600" baseline="30000" dirty="0"/>
              <a:t>th</a:t>
            </a:r>
            <a:r>
              <a:rPr lang="en-GB" sz="1600" dirty="0"/>
              <a:t> edn.</a:t>
            </a:r>
          </a:p>
          <a:p>
            <a:endParaRPr lang="en-GB" sz="1600" dirty="0"/>
          </a:p>
          <a:p>
            <a:r>
              <a:rPr lang="en-GB" sz="1600" dirty="0"/>
              <a:t>Mintel (2024) </a:t>
            </a:r>
            <a:r>
              <a:rPr lang="en-GB" sz="1600" i="1" dirty="0"/>
              <a:t>UK Online Beauty &amp; Personal Care Market Report.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https://store.mintel.com/report/uk-bpc-online-market-report</a:t>
            </a:r>
            <a:r>
              <a:rPr lang="en-GB" sz="1600" dirty="0"/>
              <a:t> (Accessed</a:t>
            </a:r>
          </a:p>
          <a:p>
            <a:endParaRPr lang="en-GB" sz="1600" dirty="0"/>
          </a:p>
          <a:p>
            <a:r>
              <a:rPr lang="en-GB" sz="1600" dirty="0"/>
              <a:t>Williams, S. (2022) </a:t>
            </a:r>
            <a:r>
              <a:rPr lang="en-GB" sz="1600" i="1" dirty="0"/>
              <a:t>The Financial Times Guide to Business Start Up 2022/2023.</a:t>
            </a:r>
          </a:p>
          <a:p>
            <a:endParaRPr lang="en-GB" sz="1600" dirty="0"/>
          </a:p>
          <a:p>
            <a:r>
              <a:rPr lang="en-GB" sz="1600" dirty="0"/>
              <a:t>Young, P. (2021) </a:t>
            </a:r>
            <a:r>
              <a:rPr lang="en-GB" sz="1600" i="1" dirty="0"/>
              <a:t>Business Plan.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93362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475FD-672A-3DEE-2060-FCA54301D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11" y="2862871"/>
            <a:ext cx="10653578" cy="1132258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1B5AD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22229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986</Words>
  <Application>Microsoft Office PowerPoint</Application>
  <PresentationFormat>Widescreen</PresentationFormat>
  <Paragraphs>264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Neue Haas Grotesk Text Pro</vt:lpstr>
      <vt:lpstr>Wingdings</vt:lpstr>
      <vt:lpstr>VanillaVTI</vt:lpstr>
      <vt:lpstr>LD Beauté   Growth &amp; Expansion Plan</vt:lpstr>
      <vt:lpstr>My Story and Business Proposition    </vt:lpstr>
      <vt:lpstr>Mission Statement, Business Aim, Objectives &amp; USP</vt:lpstr>
      <vt:lpstr>Legal Structure &amp; Location</vt:lpstr>
      <vt:lpstr>Human Resource Management </vt:lpstr>
      <vt:lpstr>Financial Overview</vt:lpstr>
      <vt:lpstr>Market Research &amp; SWOT Analysis</vt:lpstr>
      <vt:lpstr>12 Month Marketing Strategy &amp; Branding</vt:lpstr>
      <vt:lpstr>Investment Proposal </vt:lpstr>
      <vt:lpstr>Why Invest In Me?</vt:lpstr>
      <vt:lpstr>Reference List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Lauren Dalling</dc:creator>
  <cp:lastModifiedBy>Lauren Dalling</cp:lastModifiedBy>
  <cp:revision>2</cp:revision>
  <dcterms:created xsi:type="dcterms:W3CDTF">2026-06-21T14:14:08Z</dcterms:created>
  <dcterms:modified xsi:type="dcterms:W3CDTF">2026-06-22T00:26:07Z</dcterms:modified>
</cp:coreProperties>
</file>