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Lst>
  <p:sldIdLst>
    <p:sldId id="271" r:id="rId4"/>
    <p:sldId id="279" r:id="rId5"/>
    <p:sldId id="281" r:id="rId6"/>
    <p:sldId id="272" r:id="rId7"/>
    <p:sldId id="273" r:id="rId8"/>
    <p:sldId id="274" r:id="rId9"/>
    <p:sldId id="275" r:id="rId10"/>
    <p:sldId id="276" r:id="rId11"/>
    <p:sldId id="277" r:id="rId12"/>
    <p:sldId id="278" r:id="rId13"/>
    <p:sldId id="256" r:id="rId14"/>
    <p:sldId id="280" r:id="rId15"/>
    <p:sldId id="260" r:id="rId16"/>
    <p:sldId id="257" r:id="rId17"/>
    <p:sldId id="258" r:id="rId18"/>
    <p:sldId id="259" r:id="rId19"/>
    <p:sldId id="261" r:id="rId20"/>
    <p:sldId id="262" r:id="rId21"/>
    <p:sldId id="263" r:id="rId22"/>
    <p:sldId id="264" r:id="rId23"/>
    <p:sldId id="265" r:id="rId24"/>
    <p:sldId id="266" r:id="rId25"/>
    <p:sldId id="267" r:id="rId26"/>
    <p:sldId id="268" r:id="rId27"/>
    <p:sldId id="269" r:id="rId28"/>
    <p:sldId id="270"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6F0C80-E794-4367-BED0-9CEF61783BCA}" v="4" dt="2023-02-15T18:29:49.3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2" d="100"/>
          <a:sy n="62" d="100"/>
        </p:scale>
        <p:origin x="88"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microsoft.com/office/2016/11/relationships/changesInfo" Target="changesInfos/changesInfo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ke Durke" userId="0c974ed1-fc60-4471-bc87-793b58cadcc1" providerId="ADAL" clId="{666F0C80-E794-4367-BED0-9CEF61783BCA}"/>
    <pc:docChg chg="custSel modSld">
      <pc:chgData name="Mike Durke" userId="0c974ed1-fc60-4471-bc87-793b58cadcc1" providerId="ADAL" clId="{666F0C80-E794-4367-BED0-9CEF61783BCA}" dt="2023-02-15T18:30:06.426" v="6" actId="255"/>
      <pc:docMkLst>
        <pc:docMk/>
      </pc:docMkLst>
      <pc:sldChg chg="modSp">
        <pc:chgData name="Mike Durke" userId="0c974ed1-fc60-4471-bc87-793b58cadcc1" providerId="ADAL" clId="{666F0C80-E794-4367-BED0-9CEF61783BCA}" dt="2023-02-15T18:26:49" v="1" actId="20577"/>
        <pc:sldMkLst>
          <pc:docMk/>
          <pc:sldMk cId="750721145" sldId="278"/>
        </pc:sldMkLst>
        <pc:spChg chg="mod">
          <ac:chgData name="Mike Durke" userId="0c974ed1-fc60-4471-bc87-793b58cadcc1" providerId="ADAL" clId="{666F0C80-E794-4367-BED0-9CEF61783BCA}" dt="2023-02-15T18:26:49" v="1" actId="20577"/>
          <ac:spMkLst>
            <pc:docMk/>
            <pc:sldMk cId="750721145" sldId="278"/>
            <ac:spMk id="6" creationId="{00000000-0000-0000-0000-000000000000}"/>
          </ac:spMkLst>
        </pc:spChg>
      </pc:sldChg>
      <pc:sldChg chg="addSp modSp mod setBg setClrOvrMap">
        <pc:chgData name="Mike Durke" userId="0c974ed1-fc60-4471-bc87-793b58cadcc1" providerId="ADAL" clId="{666F0C80-E794-4367-BED0-9CEF61783BCA}" dt="2023-02-15T18:30:06.426" v="6" actId="255"/>
        <pc:sldMkLst>
          <pc:docMk/>
          <pc:sldMk cId="420961177" sldId="279"/>
        </pc:sldMkLst>
        <pc:spChg chg="mod">
          <ac:chgData name="Mike Durke" userId="0c974ed1-fc60-4471-bc87-793b58cadcc1" providerId="ADAL" clId="{666F0C80-E794-4367-BED0-9CEF61783BCA}" dt="2023-02-15T18:29:57.279" v="5" actId="26606"/>
          <ac:spMkLst>
            <pc:docMk/>
            <pc:sldMk cId="420961177" sldId="279"/>
            <ac:spMk id="2" creationId="{00000000-0000-0000-0000-000000000000}"/>
          </ac:spMkLst>
        </pc:spChg>
        <pc:spChg chg="mod ord">
          <ac:chgData name="Mike Durke" userId="0c974ed1-fc60-4471-bc87-793b58cadcc1" providerId="ADAL" clId="{666F0C80-E794-4367-BED0-9CEF61783BCA}" dt="2023-02-15T18:30:06.426" v="6" actId="255"/>
          <ac:spMkLst>
            <pc:docMk/>
            <pc:sldMk cId="420961177" sldId="279"/>
            <ac:spMk id="3" creationId="{00000000-0000-0000-0000-000000000000}"/>
          </ac:spMkLst>
        </pc:spChg>
        <pc:spChg chg="add">
          <ac:chgData name="Mike Durke" userId="0c974ed1-fc60-4471-bc87-793b58cadcc1" providerId="ADAL" clId="{666F0C80-E794-4367-BED0-9CEF61783BCA}" dt="2023-02-15T18:29:57.279" v="5" actId="26606"/>
          <ac:spMkLst>
            <pc:docMk/>
            <pc:sldMk cId="420961177" sldId="279"/>
            <ac:spMk id="10" creationId="{9B76D444-2756-434F-AE61-96D69830C13E}"/>
          </ac:spMkLst>
        </pc:spChg>
        <pc:spChg chg="add">
          <ac:chgData name="Mike Durke" userId="0c974ed1-fc60-4471-bc87-793b58cadcc1" providerId="ADAL" clId="{666F0C80-E794-4367-BED0-9CEF61783BCA}" dt="2023-02-15T18:29:57.279" v="5" actId="26606"/>
          <ac:spMkLst>
            <pc:docMk/>
            <pc:sldMk cId="420961177" sldId="279"/>
            <ac:spMk id="12" creationId="{B0161EF8-C8C6-4F2A-9D5C-49BD28A2BDC2}"/>
          </ac:spMkLst>
        </pc:spChg>
        <pc:picChg chg="add mod">
          <ac:chgData name="Mike Durke" userId="0c974ed1-fc60-4471-bc87-793b58cadcc1" providerId="ADAL" clId="{666F0C80-E794-4367-BED0-9CEF61783BCA}" dt="2023-02-15T18:29:57.279" v="5" actId="26606"/>
          <ac:picMkLst>
            <pc:docMk/>
            <pc:sldMk cId="420961177" sldId="279"/>
            <ac:picMk id="5" creationId="{CA927DE1-3FBD-B209-CFDD-6C9ABB5EDDDF}"/>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075F1-9248-4A3F-9869-39734F52FD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A2D97C9-ECE5-438F-9E2C-866D5DE7863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B137265-CBEB-4923-9E84-B6E63D6DED39}"/>
              </a:ext>
            </a:extLst>
          </p:cNvPr>
          <p:cNvSpPr>
            <a:spLocks noGrp="1"/>
          </p:cNvSpPr>
          <p:nvPr>
            <p:ph type="dt" sz="half" idx="10"/>
          </p:nvPr>
        </p:nvSpPr>
        <p:spPr/>
        <p:txBody>
          <a:bodyPr/>
          <a:lstStyle/>
          <a:p>
            <a:fld id="{F8F363B4-04A4-4B8D-BD4B-5DDC759F1F3B}" type="datetimeFigureOut">
              <a:rPr lang="en-GB" smtClean="0"/>
              <a:t>15/02/2023</a:t>
            </a:fld>
            <a:endParaRPr lang="en-GB"/>
          </a:p>
        </p:txBody>
      </p:sp>
      <p:sp>
        <p:nvSpPr>
          <p:cNvPr id="5" name="Footer Placeholder 4">
            <a:extLst>
              <a:ext uri="{FF2B5EF4-FFF2-40B4-BE49-F238E27FC236}">
                <a16:creationId xmlns:a16="http://schemas.microsoft.com/office/drawing/2014/main" id="{60A80042-311D-453D-B7FD-F6674E2E43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1D5393-5D3E-4E10-A13C-0FB3745ED6CB}"/>
              </a:ext>
            </a:extLst>
          </p:cNvPr>
          <p:cNvSpPr>
            <a:spLocks noGrp="1"/>
          </p:cNvSpPr>
          <p:nvPr>
            <p:ph type="sldNum" sz="quarter" idx="12"/>
          </p:nvPr>
        </p:nvSpPr>
        <p:spPr/>
        <p:txBody>
          <a:bodyPr/>
          <a:lstStyle/>
          <a:p>
            <a:fld id="{6B4928A6-3C7A-48D4-B20C-BDE5DB254DE1}" type="slidenum">
              <a:rPr lang="en-GB" smtClean="0"/>
              <a:t>‹#›</a:t>
            </a:fld>
            <a:endParaRPr lang="en-GB"/>
          </a:p>
        </p:txBody>
      </p:sp>
    </p:spTree>
    <p:extLst>
      <p:ext uri="{BB962C8B-B14F-4D97-AF65-F5344CB8AC3E}">
        <p14:creationId xmlns:p14="http://schemas.microsoft.com/office/powerpoint/2010/main" val="1348926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4213A-38BD-4EB7-BF7A-79E374B7F45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1AD3EB-5F1B-45EE-8BA3-E43CD047C677}"/>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799559-1367-4F49-B5AB-7515EDC693AC}"/>
              </a:ext>
            </a:extLst>
          </p:cNvPr>
          <p:cNvSpPr>
            <a:spLocks noGrp="1"/>
          </p:cNvSpPr>
          <p:nvPr>
            <p:ph type="dt" sz="half" idx="10"/>
          </p:nvPr>
        </p:nvSpPr>
        <p:spPr/>
        <p:txBody>
          <a:bodyPr/>
          <a:lstStyle/>
          <a:p>
            <a:fld id="{F8F363B4-04A4-4B8D-BD4B-5DDC759F1F3B}" type="datetimeFigureOut">
              <a:rPr lang="en-GB" smtClean="0"/>
              <a:t>15/02/2023</a:t>
            </a:fld>
            <a:endParaRPr lang="en-GB"/>
          </a:p>
        </p:txBody>
      </p:sp>
      <p:sp>
        <p:nvSpPr>
          <p:cNvPr id="5" name="Footer Placeholder 4">
            <a:extLst>
              <a:ext uri="{FF2B5EF4-FFF2-40B4-BE49-F238E27FC236}">
                <a16:creationId xmlns:a16="http://schemas.microsoft.com/office/drawing/2014/main" id="{84C736BA-EDAC-4616-9C9F-707244CB84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A13EEC-C59D-49A1-973E-BC7B0F2FC7B1}"/>
              </a:ext>
            </a:extLst>
          </p:cNvPr>
          <p:cNvSpPr>
            <a:spLocks noGrp="1"/>
          </p:cNvSpPr>
          <p:nvPr>
            <p:ph type="sldNum" sz="quarter" idx="12"/>
          </p:nvPr>
        </p:nvSpPr>
        <p:spPr/>
        <p:txBody>
          <a:bodyPr/>
          <a:lstStyle/>
          <a:p>
            <a:fld id="{6B4928A6-3C7A-48D4-B20C-BDE5DB254DE1}" type="slidenum">
              <a:rPr lang="en-GB" smtClean="0"/>
              <a:t>‹#›</a:t>
            </a:fld>
            <a:endParaRPr lang="en-GB"/>
          </a:p>
        </p:txBody>
      </p:sp>
    </p:spTree>
    <p:extLst>
      <p:ext uri="{BB962C8B-B14F-4D97-AF65-F5344CB8AC3E}">
        <p14:creationId xmlns:p14="http://schemas.microsoft.com/office/powerpoint/2010/main" val="1160576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B4736-6B5D-4748-8D00-5380E096EF0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00AA2CB-3F99-4EB2-93FB-9EC31A58B7A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59025B50-2D98-490D-8C1D-7039CBEB7D0C}"/>
              </a:ext>
            </a:extLst>
          </p:cNvPr>
          <p:cNvSpPr>
            <a:spLocks noGrp="1"/>
          </p:cNvSpPr>
          <p:nvPr>
            <p:ph type="dt" sz="half" idx="10"/>
          </p:nvPr>
        </p:nvSpPr>
        <p:spPr/>
        <p:txBody>
          <a:bodyPr/>
          <a:lstStyle/>
          <a:p>
            <a:fld id="{F8F363B4-04A4-4B8D-BD4B-5DDC759F1F3B}" type="datetimeFigureOut">
              <a:rPr lang="en-GB" smtClean="0"/>
              <a:t>15/02/2023</a:t>
            </a:fld>
            <a:endParaRPr lang="en-GB"/>
          </a:p>
        </p:txBody>
      </p:sp>
      <p:sp>
        <p:nvSpPr>
          <p:cNvPr id="5" name="Footer Placeholder 4">
            <a:extLst>
              <a:ext uri="{FF2B5EF4-FFF2-40B4-BE49-F238E27FC236}">
                <a16:creationId xmlns:a16="http://schemas.microsoft.com/office/drawing/2014/main" id="{A092F9F6-37A3-4150-B6ED-CC9C4FA1CA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DE0C5E-9239-420A-A7E3-E9A500CE5FD3}"/>
              </a:ext>
            </a:extLst>
          </p:cNvPr>
          <p:cNvSpPr>
            <a:spLocks noGrp="1"/>
          </p:cNvSpPr>
          <p:nvPr>
            <p:ph type="sldNum" sz="quarter" idx="12"/>
          </p:nvPr>
        </p:nvSpPr>
        <p:spPr/>
        <p:txBody>
          <a:bodyPr/>
          <a:lstStyle/>
          <a:p>
            <a:fld id="{6B4928A6-3C7A-48D4-B20C-BDE5DB254DE1}" type="slidenum">
              <a:rPr lang="en-GB" smtClean="0"/>
              <a:t>‹#›</a:t>
            </a:fld>
            <a:endParaRPr lang="en-GB"/>
          </a:p>
        </p:txBody>
      </p:sp>
    </p:spTree>
    <p:extLst>
      <p:ext uri="{BB962C8B-B14F-4D97-AF65-F5344CB8AC3E}">
        <p14:creationId xmlns:p14="http://schemas.microsoft.com/office/powerpoint/2010/main" val="29725298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250CD-717E-4F35-BC7B-35F622EAD23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C651FBD-6A92-4E5A-B365-5933D0DE9603}"/>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2306105-5E52-4233-A85F-004030C78E3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5F75A23-21C6-4B30-A42D-93B39936CA07}"/>
              </a:ext>
            </a:extLst>
          </p:cNvPr>
          <p:cNvSpPr>
            <a:spLocks noGrp="1"/>
          </p:cNvSpPr>
          <p:nvPr>
            <p:ph type="dt" sz="half" idx="10"/>
          </p:nvPr>
        </p:nvSpPr>
        <p:spPr/>
        <p:txBody>
          <a:bodyPr/>
          <a:lstStyle/>
          <a:p>
            <a:fld id="{F8F363B4-04A4-4B8D-BD4B-5DDC759F1F3B}" type="datetimeFigureOut">
              <a:rPr lang="en-GB" smtClean="0"/>
              <a:t>15/02/2023</a:t>
            </a:fld>
            <a:endParaRPr lang="en-GB"/>
          </a:p>
        </p:txBody>
      </p:sp>
      <p:sp>
        <p:nvSpPr>
          <p:cNvPr id="6" name="Footer Placeholder 5">
            <a:extLst>
              <a:ext uri="{FF2B5EF4-FFF2-40B4-BE49-F238E27FC236}">
                <a16:creationId xmlns:a16="http://schemas.microsoft.com/office/drawing/2014/main" id="{6961BAA5-BC7E-452C-994B-CAF608124F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E500C8-576A-4F0D-B4C8-BF138B790344}"/>
              </a:ext>
            </a:extLst>
          </p:cNvPr>
          <p:cNvSpPr>
            <a:spLocks noGrp="1"/>
          </p:cNvSpPr>
          <p:nvPr>
            <p:ph type="sldNum" sz="quarter" idx="12"/>
          </p:nvPr>
        </p:nvSpPr>
        <p:spPr/>
        <p:txBody>
          <a:bodyPr/>
          <a:lstStyle/>
          <a:p>
            <a:fld id="{6B4928A6-3C7A-48D4-B20C-BDE5DB254DE1}" type="slidenum">
              <a:rPr lang="en-GB" smtClean="0"/>
              <a:t>‹#›</a:t>
            </a:fld>
            <a:endParaRPr lang="en-GB"/>
          </a:p>
        </p:txBody>
      </p:sp>
    </p:spTree>
    <p:extLst>
      <p:ext uri="{BB962C8B-B14F-4D97-AF65-F5344CB8AC3E}">
        <p14:creationId xmlns:p14="http://schemas.microsoft.com/office/powerpoint/2010/main" val="9897833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60039-4C78-494E-B425-290A0E0F2D3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8C630D-7946-48B3-9FC8-5AF019241E4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9DDD0EA-111F-4D9C-A8C4-30C7D8DA5F23}"/>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1CEE399-DA7E-4223-87D2-FA8221B8F28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D4AA0FDF-BF47-48D9-B887-66D64FD23CAF}"/>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616DAB0-10E9-4E0C-AD89-590EA936C7BB}"/>
              </a:ext>
            </a:extLst>
          </p:cNvPr>
          <p:cNvSpPr>
            <a:spLocks noGrp="1"/>
          </p:cNvSpPr>
          <p:nvPr>
            <p:ph type="dt" sz="half" idx="10"/>
          </p:nvPr>
        </p:nvSpPr>
        <p:spPr/>
        <p:txBody>
          <a:bodyPr/>
          <a:lstStyle/>
          <a:p>
            <a:fld id="{F8F363B4-04A4-4B8D-BD4B-5DDC759F1F3B}" type="datetimeFigureOut">
              <a:rPr lang="en-GB" smtClean="0"/>
              <a:t>15/02/2023</a:t>
            </a:fld>
            <a:endParaRPr lang="en-GB"/>
          </a:p>
        </p:txBody>
      </p:sp>
      <p:sp>
        <p:nvSpPr>
          <p:cNvPr id="8" name="Footer Placeholder 7">
            <a:extLst>
              <a:ext uri="{FF2B5EF4-FFF2-40B4-BE49-F238E27FC236}">
                <a16:creationId xmlns:a16="http://schemas.microsoft.com/office/drawing/2014/main" id="{BD6302F1-80F0-4586-B78D-42F8807C7BE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9E69C92-6A86-43A5-A6B9-83CE26102324}"/>
              </a:ext>
            </a:extLst>
          </p:cNvPr>
          <p:cNvSpPr>
            <a:spLocks noGrp="1"/>
          </p:cNvSpPr>
          <p:nvPr>
            <p:ph type="sldNum" sz="quarter" idx="12"/>
          </p:nvPr>
        </p:nvSpPr>
        <p:spPr/>
        <p:txBody>
          <a:bodyPr/>
          <a:lstStyle/>
          <a:p>
            <a:fld id="{6B4928A6-3C7A-48D4-B20C-BDE5DB254DE1}" type="slidenum">
              <a:rPr lang="en-GB" smtClean="0"/>
              <a:t>‹#›</a:t>
            </a:fld>
            <a:endParaRPr lang="en-GB"/>
          </a:p>
        </p:txBody>
      </p:sp>
    </p:spTree>
    <p:extLst>
      <p:ext uri="{BB962C8B-B14F-4D97-AF65-F5344CB8AC3E}">
        <p14:creationId xmlns:p14="http://schemas.microsoft.com/office/powerpoint/2010/main" val="6115388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836FC-B690-4E30-8C3A-E58E011323C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228368E-7676-49D5-AD7C-F0D852D23F81}"/>
              </a:ext>
            </a:extLst>
          </p:cNvPr>
          <p:cNvSpPr>
            <a:spLocks noGrp="1"/>
          </p:cNvSpPr>
          <p:nvPr>
            <p:ph type="dt" sz="half" idx="10"/>
          </p:nvPr>
        </p:nvSpPr>
        <p:spPr/>
        <p:txBody>
          <a:bodyPr/>
          <a:lstStyle/>
          <a:p>
            <a:fld id="{F8F363B4-04A4-4B8D-BD4B-5DDC759F1F3B}" type="datetimeFigureOut">
              <a:rPr lang="en-GB" smtClean="0"/>
              <a:t>15/02/2023</a:t>
            </a:fld>
            <a:endParaRPr lang="en-GB"/>
          </a:p>
        </p:txBody>
      </p:sp>
      <p:sp>
        <p:nvSpPr>
          <p:cNvPr id="4" name="Footer Placeholder 3">
            <a:extLst>
              <a:ext uri="{FF2B5EF4-FFF2-40B4-BE49-F238E27FC236}">
                <a16:creationId xmlns:a16="http://schemas.microsoft.com/office/drawing/2014/main" id="{D002D940-6FE7-4F5F-A751-F332A18ABD6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BB03AC1-05EB-4AEE-AE70-AA2B1C24B38C}"/>
              </a:ext>
            </a:extLst>
          </p:cNvPr>
          <p:cNvSpPr>
            <a:spLocks noGrp="1"/>
          </p:cNvSpPr>
          <p:nvPr>
            <p:ph type="sldNum" sz="quarter" idx="12"/>
          </p:nvPr>
        </p:nvSpPr>
        <p:spPr/>
        <p:txBody>
          <a:bodyPr/>
          <a:lstStyle/>
          <a:p>
            <a:fld id="{6B4928A6-3C7A-48D4-B20C-BDE5DB254DE1}" type="slidenum">
              <a:rPr lang="en-GB" smtClean="0"/>
              <a:t>‹#›</a:t>
            </a:fld>
            <a:endParaRPr lang="en-GB"/>
          </a:p>
        </p:txBody>
      </p:sp>
    </p:spTree>
    <p:extLst>
      <p:ext uri="{BB962C8B-B14F-4D97-AF65-F5344CB8AC3E}">
        <p14:creationId xmlns:p14="http://schemas.microsoft.com/office/powerpoint/2010/main" val="12889324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963FBD0-9591-4BD1-B729-90F1C62B757B}"/>
              </a:ext>
            </a:extLst>
          </p:cNvPr>
          <p:cNvSpPr>
            <a:spLocks noGrp="1"/>
          </p:cNvSpPr>
          <p:nvPr>
            <p:ph type="dt" sz="half" idx="10"/>
          </p:nvPr>
        </p:nvSpPr>
        <p:spPr/>
        <p:txBody>
          <a:bodyPr/>
          <a:lstStyle/>
          <a:p>
            <a:fld id="{F8F363B4-04A4-4B8D-BD4B-5DDC759F1F3B}" type="datetimeFigureOut">
              <a:rPr lang="en-GB" smtClean="0"/>
              <a:t>15/02/2023</a:t>
            </a:fld>
            <a:endParaRPr lang="en-GB"/>
          </a:p>
        </p:txBody>
      </p:sp>
      <p:sp>
        <p:nvSpPr>
          <p:cNvPr id="3" name="Footer Placeholder 2">
            <a:extLst>
              <a:ext uri="{FF2B5EF4-FFF2-40B4-BE49-F238E27FC236}">
                <a16:creationId xmlns:a16="http://schemas.microsoft.com/office/drawing/2014/main" id="{6D1F7DF0-3F61-49D0-A429-67D6EDCC925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B3A93AD-671D-4F03-8CCB-B5524B2718B1}"/>
              </a:ext>
            </a:extLst>
          </p:cNvPr>
          <p:cNvSpPr>
            <a:spLocks noGrp="1"/>
          </p:cNvSpPr>
          <p:nvPr>
            <p:ph type="sldNum" sz="quarter" idx="12"/>
          </p:nvPr>
        </p:nvSpPr>
        <p:spPr/>
        <p:txBody>
          <a:bodyPr/>
          <a:lstStyle/>
          <a:p>
            <a:fld id="{6B4928A6-3C7A-48D4-B20C-BDE5DB254DE1}" type="slidenum">
              <a:rPr lang="en-GB" smtClean="0"/>
              <a:t>‹#›</a:t>
            </a:fld>
            <a:endParaRPr lang="en-GB"/>
          </a:p>
        </p:txBody>
      </p:sp>
    </p:spTree>
    <p:extLst>
      <p:ext uri="{BB962C8B-B14F-4D97-AF65-F5344CB8AC3E}">
        <p14:creationId xmlns:p14="http://schemas.microsoft.com/office/powerpoint/2010/main" val="37412532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9CB98-C705-42CB-88C0-0829C73E282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3F0780F-B372-4504-B7D5-3DC2ED7194E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46EBE3F-B414-4F3F-9D69-7ED68291D1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779193E-F5AD-42A9-A102-86546DC9ED71}"/>
              </a:ext>
            </a:extLst>
          </p:cNvPr>
          <p:cNvSpPr>
            <a:spLocks noGrp="1"/>
          </p:cNvSpPr>
          <p:nvPr>
            <p:ph type="dt" sz="half" idx="10"/>
          </p:nvPr>
        </p:nvSpPr>
        <p:spPr/>
        <p:txBody>
          <a:bodyPr/>
          <a:lstStyle/>
          <a:p>
            <a:fld id="{F8F363B4-04A4-4B8D-BD4B-5DDC759F1F3B}" type="datetimeFigureOut">
              <a:rPr lang="en-GB" smtClean="0"/>
              <a:t>15/02/2023</a:t>
            </a:fld>
            <a:endParaRPr lang="en-GB"/>
          </a:p>
        </p:txBody>
      </p:sp>
      <p:sp>
        <p:nvSpPr>
          <p:cNvPr id="6" name="Footer Placeholder 5">
            <a:extLst>
              <a:ext uri="{FF2B5EF4-FFF2-40B4-BE49-F238E27FC236}">
                <a16:creationId xmlns:a16="http://schemas.microsoft.com/office/drawing/2014/main" id="{B26305FF-A0FD-4B26-BD22-B332A783B8F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223445-845F-4157-A11A-1F11B63F8951}"/>
              </a:ext>
            </a:extLst>
          </p:cNvPr>
          <p:cNvSpPr>
            <a:spLocks noGrp="1"/>
          </p:cNvSpPr>
          <p:nvPr>
            <p:ph type="sldNum" sz="quarter" idx="12"/>
          </p:nvPr>
        </p:nvSpPr>
        <p:spPr/>
        <p:txBody>
          <a:bodyPr/>
          <a:lstStyle/>
          <a:p>
            <a:fld id="{6B4928A6-3C7A-48D4-B20C-BDE5DB254DE1}" type="slidenum">
              <a:rPr lang="en-GB" smtClean="0"/>
              <a:t>‹#›</a:t>
            </a:fld>
            <a:endParaRPr lang="en-GB"/>
          </a:p>
        </p:txBody>
      </p:sp>
    </p:spTree>
    <p:extLst>
      <p:ext uri="{BB962C8B-B14F-4D97-AF65-F5344CB8AC3E}">
        <p14:creationId xmlns:p14="http://schemas.microsoft.com/office/powerpoint/2010/main" val="21731736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7F761-B546-413A-BFAE-5251C944D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B68FBD5-901C-4CE1-B3C4-B1618D38649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0C08F39-848F-48AC-AE6F-EFDCED747E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239B324-6622-4511-A919-72DDCEED382F}"/>
              </a:ext>
            </a:extLst>
          </p:cNvPr>
          <p:cNvSpPr>
            <a:spLocks noGrp="1"/>
          </p:cNvSpPr>
          <p:nvPr>
            <p:ph type="dt" sz="half" idx="10"/>
          </p:nvPr>
        </p:nvSpPr>
        <p:spPr/>
        <p:txBody>
          <a:bodyPr/>
          <a:lstStyle/>
          <a:p>
            <a:fld id="{F8F363B4-04A4-4B8D-BD4B-5DDC759F1F3B}" type="datetimeFigureOut">
              <a:rPr lang="en-GB" smtClean="0"/>
              <a:t>15/02/2023</a:t>
            </a:fld>
            <a:endParaRPr lang="en-GB"/>
          </a:p>
        </p:txBody>
      </p:sp>
      <p:sp>
        <p:nvSpPr>
          <p:cNvPr id="6" name="Footer Placeholder 5">
            <a:extLst>
              <a:ext uri="{FF2B5EF4-FFF2-40B4-BE49-F238E27FC236}">
                <a16:creationId xmlns:a16="http://schemas.microsoft.com/office/drawing/2014/main" id="{FFC340B4-787F-4CFE-9938-ED68FF6E7D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D252F5-20F7-48FB-B5DE-75181E8799E4}"/>
              </a:ext>
            </a:extLst>
          </p:cNvPr>
          <p:cNvSpPr>
            <a:spLocks noGrp="1"/>
          </p:cNvSpPr>
          <p:nvPr>
            <p:ph type="sldNum" sz="quarter" idx="12"/>
          </p:nvPr>
        </p:nvSpPr>
        <p:spPr/>
        <p:txBody>
          <a:bodyPr/>
          <a:lstStyle/>
          <a:p>
            <a:fld id="{6B4928A6-3C7A-48D4-B20C-BDE5DB254DE1}" type="slidenum">
              <a:rPr lang="en-GB" smtClean="0"/>
              <a:t>‹#›</a:t>
            </a:fld>
            <a:endParaRPr lang="en-GB"/>
          </a:p>
        </p:txBody>
      </p:sp>
    </p:spTree>
    <p:extLst>
      <p:ext uri="{BB962C8B-B14F-4D97-AF65-F5344CB8AC3E}">
        <p14:creationId xmlns:p14="http://schemas.microsoft.com/office/powerpoint/2010/main" val="36077976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5E415-43E7-4298-9206-2642F03188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68FB19B-4368-4463-BDFE-9803BBC8EAA5}"/>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181A0D-E7CE-4C10-A5CD-D20439217140}"/>
              </a:ext>
            </a:extLst>
          </p:cNvPr>
          <p:cNvSpPr>
            <a:spLocks noGrp="1"/>
          </p:cNvSpPr>
          <p:nvPr>
            <p:ph type="dt" sz="half" idx="10"/>
          </p:nvPr>
        </p:nvSpPr>
        <p:spPr/>
        <p:txBody>
          <a:bodyPr/>
          <a:lstStyle/>
          <a:p>
            <a:fld id="{F8F363B4-04A4-4B8D-BD4B-5DDC759F1F3B}" type="datetimeFigureOut">
              <a:rPr lang="en-GB" smtClean="0"/>
              <a:t>15/02/2023</a:t>
            </a:fld>
            <a:endParaRPr lang="en-GB"/>
          </a:p>
        </p:txBody>
      </p:sp>
      <p:sp>
        <p:nvSpPr>
          <p:cNvPr id="5" name="Footer Placeholder 4">
            <a:extLst>
              <a:ext uri="{FF2B5EF4-FFF2-40B4-BE49-F238E27FC236}">
                <a16:creationId xmlns:a16="http://schemas.microsoft.com/office/drawing/2014/main" id="{057AFE9C-8C97-4C1C-859D-BDEE39532F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00F6B9-A9C8-49EC-AE44-C716C0C20E3C}"/>
              </a:ext>
            </a:extLst>
          </p:cNvPr>
          <p:cNvSpPr>
            <a:spLocks noGrp="1"/>
          </p:cNvSpPr>
          <p:nvPr>
            <p:ph type="sldNum" sz="quarter" idx="12"/>
          </p:nvPr>
        </p:nvSpPr>
        <p:spPr/>
        <p:txBody>
          <a:bodyPr/>
          <a:lstStyle/>
          <a:p>
            <a:fld id="{6B4928A6-3C7A-48D4-B20C-BDE5DB254DE1}" type="slidenum">
              <a:rPr lang="en-GB" smtClean="0"/>
              <a:t>‹#›</a:t>
            </a:fld>
            <a:endParaRPr lang="en-GB"/>
          </a:p>
        </p:txBody>
      </p:sp>
    </p:spTree>
    <p:extLst>
      <p:ext uri="{BB962C8B-B14F-4D97-AF65-F5344CB8AC3E}">
        <p14:creationId xmlns:p14="http://schemas.microsoft.com/office/powerpoint/2010/main" val="11957919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F150E60-4900-46C5-A6CC-911DDE44D47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27BC584-D9F8-4884-8E47-030C326BE512}"/>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A6F722-EA49-4882-B257-C0232F68ECE5}"/>
              </a:ext>
            </a:extLst>
          </p:cNvPr>
          <p:cNvSpPr>
            <a:spLocks noGrp="1"/>
          </p:cNvSpPr>
          <p:nvPr>
            <p:ph type="dt" sz="half" idx="10"/>
          </p:nvPr>
        </p:nvSpPr>
        <p:spPr/>
        <p:txBody>
          <a:bodyPr/>
          <a:lstStyle/>
          <a:p>
            <a:fld id="{F8F363B4-04A4-4B8D-BD4B-5DDC759F1F3B}" type="datetimeFigureOut">
              <a:rPr lang="en-GB" smtClean="0"/>
              <a:t>15/02/2023</a:t>
            </a:fld>
            <a:endParaRPr lang="en-GB"/>
          </a:p>
        </p:txBody>
      </p:sp>
      <p:sp>
        <p:nvSpPr>
          <p:cNvPr id="5" name="Footer Placeholder 4">
            <a:extLst>
              <a:ext uri="{FF2B5EF4-FFF2-40B4-BE49-F238E27FC236}">
                <a16:creationId xmlns:a16="http://schemas.microsoft.com/office/drawing/2014/main" id="{070AF9F1-7E92-40F0-9606-6468680592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35A2D0-A7CF-44AC-B355-55FB2E6B503B}"/>
              </a:ext>
            </a:extLst>
          </p:cNvPr>
          <p:cNvSpPr>
            <a:spLocks noGrp="1"/>
          </p:cNvSpPr>
          <p:nvPr>
            <p:ph type="sldNum" sz="quarter" idx="12"/>
          </p:nvPr>
        </p:nvSpPr>
        <p:spPr/>
        <p:txBody>
          <a:bodyPr/>
          <a:lstStyle/>
          <a:p>
            <a:fld id="{6B4928A6-3C7A-48D4-B20C-BDE5DB254DE1}" type="slidenum">
              <a:rPr lang="en-GB" smtClean="0"/>
              <a:t>‹#›</a:t>
            </a:fld>
            <a:endParaRPr lang="en-GB"/>
          </a:p>
        </p:txBody>
      </p:sp>
    </p:spTree>
    <p:extLst>
      <p:ext uri="{BB962C8B-B14F-4D97-AF65-F5344CB8AC3E}">
        <p14:creationId xmlns:p14="http://schemas.microsoft.com/office/powerpoint/2010/main" val="24225704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644FD5B-87FA-4685-AB01-8CF7873249A1}" type="datetimeFigureOut">
              <a:rPr lang="en-GB" smtClean="0">
                <a:solidFill>
                  <a:prstClr val="black">
                    <a:tint val="75000"/>
                  </a:prstClr>
                </a:solidFill>
              </a:rPr>
              <a:pPr/>
              <a:t>15/02/2023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7DE8BE3-B5A5-48F3-ABB1-742B48302E3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671900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644FD5B-87FA-4685-AB01-8CF7873249A1}" type="datetimeFigureOut">
              <a:rPr lang="en-GB" smtClean="0">
                <a:solidFill>
                  <a:prstClr val="black">
                    <a:tint val="75000"/>
                  </a:prstClr>
                </a:solidFill>
              </a:rPr>
              <a:pPr/>
              <a:t>15/02/2023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7DE8BE3-B5A5-48F3-ABB1-742B48302E3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131271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644FD5B-87FA-4685-AB01-8CF7873249A1}" type="datetimeFigureOut">
              <a:rPr lang="en-GB" smtClean="0">
                <a:solidFill>
                  <a:prstClr val="black">
                    <a:tint val="75000"/>
                  </a:prstClr>
                </a:solidFill>
              </a:rPr>
              <a:pPr/>
              <a:t>15/02/2023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7DE8BE3-B5A5-48F3-ABB1-742B48302E3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845773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644FD5B-87FA-4685-AB01-8CF7873249A1}" type="datetimeFigureOut">
              <a:rPr lang="en-GB" smtClean="0">
                <a:solidFill>
                  <a:prstClr val="black">
                    <a:tint val="75000"/>
                  </a:prstClr>
                </a:solidFill>
              </a:rPr>
              <a:pPr/>
              <a:t>15/02/2023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27DE8BE3-B5A5-48F3-ABB1-742B48302E3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168392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644FD5B-87FA-4685-AB01-8CF7873249A1}" type="datetimeFigureOut">
              <a:rPr lang="en-GB" smtClean="0">
                <a:solidFill>
                  <a:prstClr val="black">
                    <a:tint val="75000"/>
                  </a:prstClr>
                </a:solidFill>
              </a:rPr>
              <a:pPr/>
              <a:t>15/02/2023</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27DE8BE3-B5A5-48F3-ABB1-742B48302E3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512785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644FD5B-87FA-4685-AB01-8CF7873249A1}" type="datetimeFigureOut">
              <a:rPr lang="en-GB" smtClean="0">
                <a:solidFill>
                  <a:prstClr val="black">
                    <a:tint val="75000"/>
                  </a:prstClr>
                </a:solidFill>
              </a:rPr>
              <a:pPr/>
              <a:t>15/02/2023</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27DE8BE3-B5A5-48F3-ABB1-742B48302E3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2189511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644FD5B-87FA-4685-AB01-8CF7873249A1}" type="datetimeFigureOut">
              <a:rPr lang="en-GB" smtClean="0">
                <a:solidFill>
                  <a:prstClr val="black">
                    <a:tint val="75000"/>
                  </a:prstClr>
                </a:solidFill>
              </a:rPr>
              <a:pPr/>
              <a:t>15/02/2023</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27DE8BE3-B5A5-48F3-ABB1-742B48302E3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858622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644FD5B-87FA-4685-AB01-8CF7873249A1}" type="datetimeFigureOut">
              <a:rPr lang="en-GB" smtClean="0">
                <a:solidFill>
                  <a:prstClr val="black">
                    <a:tint val="75000"/>
                  </a:prstClr>
                </a:solidFill>
              </a:rPr>
              <a:pPr/>
              <a:t>15/02/2023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27DE8BE3-B5A5-48F3-ABB1-742B48302E3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651439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644FD5B-87FA-4685-AB01-8CF7873249A1}" type="datetimeFigureOut">
              <a:rPr lang="en-GB" smtClean="0">
                <a:solidFill>
                  <a:prstClr val="black">
                    <a:tint val="75000"/>
                  </a:prstClr>
                </a:solidFill>
              </a:rPr>
              <a:pPr/>
              <a:t>15/02/2023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27DE8BE3-B5A5-48F3-ABB1-742B48302E3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385900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644FD5B-87FA-4685-AB01-8CF7873249A1}" type="datetimeFigureOut">
              <a:rPr lang="en-GB" smtClean="0">
                <a:solidFill>
                  <a:prstClr val="black">
                    <a:tint val="75000"/>
                  </a:prstClr>
                </a:solidFill>
              </a:rPr>
              <a:pPr/>
              <a:t>15/02/2023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7DE8BE3-B5A5-48F3-ABB1-742B48302E3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889182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644FD5B-87FA-4685-AB01-8CF7873249A1}" type="datetimeFigureOut">
              <a:rPr lang="en-GB" smtClean="0">
                <a:solidFill>
                  <a:prstClr val="black">
                    <a:tint val="75000"/>
                  </a:prstClr>
                </a:solidFill>
              </a:rPr>
              <a:pPr/>
              <a:t>15/02/2023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7DE8BE3-B5A5-48F3-ABB1-742B48302E3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1406366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12201452"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sz="1800">
              <a:solidFill>
                <a:prstClr val="white"/>
              </a:solidFill>
            </a:endParaRPr>
          </a:p>
        </p:txBody>
      </p:sp>
      <p:sp>
        <p:nvSpPr>
          <p:cNvPr id="9" name="Title 8"/>
          <p:cNvSpPr>
            <a:spLocks noGrp="1"/>
          </p:cNvSpPr>
          <p:nvPr>
            <p:ph type="ctrTitle"/>
          </p:nvPr>
        </p:nvSpPr>
        <p:spPr>
          <a:xfrm>
            <a:off x="914400" y="1752602"/>
            <a:ext cx="103632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914400" y="3611607"/>
            <a:ext cx="103632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5019" y="4953000"/>
            <a:ext cx="12197020"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sz="1800">
                <a:solidFill>
                  <a:prstClr val="black"/>
                </a:solidFill>
              </a:endParaRPr>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sz="1800">
                <a:solidFill>
                  <a:prstClr val="black"/>
                </a:solidFill>
              </a:endParaRPr>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a:endParaRPr lang="en-US" sz="1800">
                <a:solidFill>
                  <a:prstClr val="white"/>
                </a:solidFill>
              </a:endParaRPr>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DF58C160-005C-4CF2-8321-9007BFCB40D8}" type="datetime1">
              <a:rPr lang="en-US" smtClean="0"/>
              <a:pPr/>
              <a:t>2/15/2023</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solidFill>
                <a:srgbClr val="2DA2BF">
                  <a:tint val="20000"/>
                </a:srgbClr>
              </a:solidFill>
            </a:endParaRPr>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B6F15528-21DE-4FAA-801E-634DDDAF4B2B}" type="slidenum">
              <a:rPr lang="en-US" smtClean="0"/>
              <a:pPr/>
              <a:t>‹#›</a:t>
            </a:fld>
            <a:endParaRPr lang="en-US"/>
          </a:p>
        </p:txBody>
      </p:sp>
    </p:spTree>
    <p:extLst>
      <p:ext uri="{BB962C8B-B14F-4D97-AF65-F5344CB8AC3E}">
        <p14:creationId xmlns:p14="http://schemas.microsoft.com/office/powerpoint/2010/main" val="134399098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7CC8B30-A4CA-4663-BFDC-25983D8321E9}" type="datetime1">
              <a:rPr lang="en-US" smtClean="0">
                <a:solidFill>
                  <a:prstClr val="black"/>
                </a:solidFill>
              </a:rPr>
              <a:pPr/>
              <a:t>2/15/2023</a:t>
            </a:fld>
            <a:endParaRPr lang="en-US">
              <a:solidFill>
                <a:prstClr val="black"/>
              </a:solidFill>
            </a:endParaRPr>
          </a:p>
        </p:txBody>
      </p:sp>
      <p:sp>
        <p:nvSpPr>
          <p:cNvPr id="5" name="Footer Placeholder 4"/>
          <p:cNvSpPr>
            <a:spLocks noGrp="1"/>
          </p:cNvSpPr>
          <p:nvPr>
            <p:ph type="ftr" sz="quarter" idx="11"/>
          </p:nvPr>
        </p:nvSpPr>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solidFill>
              </a:rPr>
              <a:pPr/>
              <a:t>‹#›</a:t>
            </a:fld>
            <a:endParaRPr lang="en-US">
              <a:solidFill>
                <a:prstClr val="black"/>
              </a:solidFill>
            </a:endParaRPr>
          </a:p>
        </p:txBody>
      </p:sp>
      <p:sp>
        <p:nvSpPr>
          <p:cNvPr id="7" name="Title 6"/>
          <p:cNvSpPr>
            <a:spLocks noGrp="1"/>
          </p:cNvSpPr>
          <p:nvPr>
            <p:ph type="title"/>
          </p:nvPr>
        </p:nvSpPr>
        <p:spPr/>
        <p:txBody>
          <a:bodyPr rtlCol="0"/>
          <a:lstStyle/>
          <a:p>
            <a:r>
              <a:rPr kumimoji="0" lang="en-US"/>
              <a:t>Click to edit Master title style</a:t>
            </a:r>
          </a:p>
        </p:txBody>
      </p:sp>
    </p:spTree>
    <p:extLst>
      <p:ext uri="{BB962C8B-B14F-4D97-AF65-F5344CB8AC3E}">
        <p14:creationId xmlns:p14="http://schemas.microsoft.com/office/powerpoint/2010/main" val="401852611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63168" y="1059712"/>
            <a:ext cx="103632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5230284" y="2931712"/>
            <a:ext cx="6096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F258AB4B-D31C-4196-9E88-02A7E2C283AC}" type="datetime1">
              <a:rPr lang="en-US" smtClean="0">
                <a:solidFill>
                  <a:prstClr val="white"/>
                </a:solidFill>
              </a:rPr>
              <a:pPr/>
              <a:t>2/15/2023</a:t>
            </a:fld>
            <a:endParaRPr lang="en-US">
              <a:solidFill>
                <a:prstClr val="white"/>
              </a:solidFill>
            </a:endParaRPr>
          </a:p>
        </p:txBody>
      </p:sp>
      <p:sp>
        <p:nvSpPr>
          <p:cNvPr id="5" name="Footer Placeholder 4"/>
          <p:cNvSpPr>
            <a:spLocks noGrp="1"/>
          </p:cNvSpPr>
          <p:nvPr>
            <p:ph type="ftr" sz="quarter" idx="11"/>
          </p:nvPr>
        </p:nvSpPr>
        <p:spPr/>
        <p:txBody>
          <a:bodyPr/>
          <a:lstStyle/>
          <a:p>
            <a:endParaRPr lang="en-US">
              <a:solidFill>
                <a:prstClr val="white"/>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white"/>
                </a:solidFill>
              </a:rPr>
              <a:pPr/>
              <a:t>‹#›</a:t>
            </a:fld>
            <a:endParaRPr lang="en-US">
              <a:solidFill>
                <a:prstClr val="white"/>
              </a:solidFill>
            </a:endParaRPr>
          </a:p>
        </p:txBody>
      </p:sp>
      <p:sp>
        <p:nvSpPr>
          <p:cNvPr id="7" name="Chevron 6"/>
          <p:cNvSpPr/>
          <p:nvPr/>
        </p:nvSpPr>
        <p:spPr>
          <a:xfrm>
            <a:off x="4848907" y="3005472"/>
            <a:ext cx="24384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endParaRPr lang="en-US" sz="1800">
              <a:solidFill>
                <a:prstClr val="white"/>
              </a:solidFill>
            </a:endParaRPr>
          </a:p>
        </p:txBody>
      </p:sp>
      <p:sp>
        <p:nvSpPr>
          <p:cNvPr id="8" name="Chevron 7"/>
          <p:cNvSpPr/>
          <p:nvPr/>
        </p:nvSpPr>
        <p:spPr>
          <a:xfrm>
            <a:off x="4600352" y="3005472"/>
            <a:ext cx="24384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endParaRPr lang="en-US" sz="1800">
              <a:solidFill>
                <a:prstClr val="white"/>
              </a:solidFill>
            </a:endParaRPr>
          </a:p>
        </p:txBody>
      </p:sp>
    </p:spTree>
    <p:extLst>
      <p:ext uri="{BB962C8B-B14F-4D97-AF65-F5344CB8AC3E}">
        <p14:creationId xmlns:p14="http://schemas.microsoft.com/office/powerpoint/2010/main" val="2465206560"/>
      </p:ext>
    </p:extLst>
  </p:cSld>
  <p:clrMapOvr>
    <a:overrideClrMapping bg1="dk1" tx1="lt1" bg2="dk2" tx2="lt2" accent1="accent1" accent2="accent2" accent3="accent3" accent4="accent4" accent5="accent5" accent6="accent6" hlink="hlink" folHlink="folHlink"/>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481329"/>
            <a:ext cx="53848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481329"/>
            <a:ext cx="53848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3DDDF46E-53C0-495C-9D3F-BED59470CA24}" type="datetime1">
              <a:rPr lang="en-US" smtClean="0">
                <a:solidFill>
                  <a:prstClr val="white"/>
                </a:solidFill>
              </a:rPr>
              <a:pPr/>
              <a:t>2/15/2023</a:t>
            </a:fld>
            <a:endParaRPr lang="en-US">
              <a:solidFill>
                <a:prstClr val="white"/>
              </a:solidFill>
            </a:endParaRPr>
          </a:p>
        </p:txBody>
      </p:sp>
      <p:sp>
        <p:nvSpPr>
          <p:cNvPr id="6" name="Footer Placeholder 5"/>
          <p:cNvSpPr>
            <a:spLocks noGrp="1"/>
          </p:cNvSpPr>
          <p:nvPr>
            <p:ph type="ftr" sz="quarter" idx="11"/>
          </p:nvPr>
        </p:nvSpPr>
        <p:spPr/>
        <p:txBody>
          <a:bodyPr/>
          <a:lstStyle/>
          <a:p>
            <a:endParaRPr lang="en-US">
              <a:solidFill>
                <a:prstClr val="white"/>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white"/>
                </a:solidFill>
              </a:rPr>
              <a:pPr/>
              <a:t>‹#›</a:t>
            </a:fld>
            <a:endParaRPr lang="en-US">
              <a:solidFill>
                <a:prstClr val="white"/>
              </a:solidFill>
            </a:endParaRPr>
          </a:p>
        </p:txBody>
      </p:sp>
      <p:sp>
        <p:nvSpPr>
          <p:cNvPr id="8" name="Title 7"/>
          <p:cNvSpPr>
            <a:spLocks noGrp="1"/>
          </p:cNvSpPr>
          <p:nvPr>
            <p:ph type="title"/>
          </p:nvPr>
        </p:nvSpPr>
        <p:spPr/>
        <p:txBody>
          <a:bodyPr rtlCol="0"/>
          <a:lstStyle/>
          <a:p>
            <a:r>
              <a:rPr kumimoji="0" lang="en-US"/>
              <a:t>Click to edit Master title style</a:t>
            </a:r>
          </a:p>
        </p:txBody>
      </p:sp>
    </p:spTree>
    <p:extLst>
      <p:ext uri="{BB962C8B-B14F-4D97-AF65-F5344CB8AC3E}">
        <p14:creationId xmlns:p14="http://schemas.microsoft.com/office/powerpoint/2010/main" val="3190972850"/>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609600" y="5410200"/>
            <a:ext cx="5386917"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6193369" y="5410200"/>
            <a:ext cx="5389033"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0" y="1444295"/>
            <a:ext cx="5386917"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6193368" y="1444295"/>
            <a:ext cx="5389033"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5F2D6461-3688-441B-A394-0DEFD689F53B}" type="datetime1">
              <a:rPr lang="en-US" smtClean="0">
                <a:solidFill>
                  <a:prstClr val="black"/>
                </a:solidFill>
              </a:rPr>
              <a:pPr/>
              <a:t>2/15/2023</a:t>
            </a:fld>
            <a:endParaRPr lang="en-US">
              <a:solidFill>
                <a:prstClr val="black"/>
              </a:solidFill>
            </a:endParaRPr>
          </a:p>
        </p:txBody>
      </p:sp>
      <p:sp>
        <p:nvSpPr>
          <p:cNvPr id="8" name="Footer Placeholder 7"/>
          <p:cNvSpPr>
            <a:spLocks noGrp="1"/>
          </p:cNvSpPr>
          <p:nvPr>
            <p:ph type="ftr" sz="quarter" idx="11"/>
          </p:nvPr>
        </p:nvSpPr>
        <p:spPr/>
        <p:txBody>
          <a:bodyPr/>
          <a:lstStyle/>
          <a:p>
            <a:endParaRPr lang="en-US">
              <a:solidFill>
                <a:prstClr val="black"/>
              </a:solidFill>
            </a:endParaRPr>
          </a:p>
        </p:txBody>
      </p:sp>
      <p:sp>
        <p:nvSpPr>
          <p:cNvPr id="9" name="Slide Number Placeholder 8"/>
          <p:cNvSpPr>
            <a:spLocks noGrp="1"/>
          </p:cNvSpPr>
          <p:nvPr>
            <p:ph type="sldNum" sz="quarter" idx="12"/>
          </p:nvPr>
        </p:nvSpPr>
        <p:spPr/>
        <p:txBody>
          <a:bodyPr/>
          <a:lstStyle/>
          <a:p>
            <a:fld id="{B6F15528-21DE-4FAA-801E-634DDDAF4B2B}"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2647359241"/>
      </p:ext>
    </p:extLst>
  </p:cSld>
  <p:clrMapOvr>
    <a:overrideClrMapping bg1="lt1" tx1="dk1" bg2="lt2" tx2="dk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B04EDC9F-7471-4D68-9EA6-45E4038992AD}" type="datetime1">
              <a:rPr lang="en-US" smtClean="0">
                <a:solidFill>
                  <a:prstClr val="white"/>
                </a:solidFill>
              </a:rPr>
              <a:pPr/>
              <a:t>2/15/2023</a:t>
            </a:fld>
            <a:endParaRPr lang="en-US">
              <a:solidFill>
                <a:prstClr val="white"/>
              </a:solidFill>
            </a:endParaRPr>
          </a:p>
        </p:txBody>
      </p:sp>
      <p:sp>
        <p:nvSpPr>
          <p:cNvPr id="4" name="Footer Placeholder 3"/>
          <p:cNvSpPr>
            <a:spLocks noGrp="1"/>
          </p:cNvSpPr>
          <p:nvPr>
            <p:ph type="ftr" sz="quarter" idx="11"/>
          </p:nvPr>
        </p:nvSpPr>
        <p:spPr/>
        <p:txBody>
          <a:bodyPr/>
          <a:lstStyle/>
          <a:p>
            <a:endParaRPr lang="en-US">
              <a:solidFill>
                <a:prstClr val="white"/>
              </a:solidFill>
            </a:endParaRPr>
          </a:p>
        </p:txBody>
      </p:sp>
      <p:sp>
        <p:nvSpPr>
          <p:cNvPr id="5" name="Slide Number Placeholder 4"/>
          <p:cNvSpPr>
            <a:spLocks noGrp="1"/>
          </p:cNvSpPr>
          <p:nvPr>
            <p:ph type="sldNum" sz="quarter" idx="12"/>
          </p:nvPr>
        </p:nvSpPr>
        <p:spPr/>
        <p:txBody>
          <a:bodyPr/>
          <a:lstStyle/>
          <a:p>
            <a:fld id="{B6F15528-21DE-4FAA-801E-634DDDAF4B2B}" type="slidenum">
              <a:rPr lang="en-US" smtClean="0">
                <a:solidFill>
                  <a:prstClr val="white"/>
                </a:solidFill>
              </a:rPr>
              <a:pPr/>
              <a:t>‹#›</a:t>
            </a:fld>
            <a:endParaRPr lang="en-US">
              <a:solidFill>
                <a:prstClr val="white"/>
              </a:solidFill>
            </a:endParaRPr>
          </a:p>
        </p:txBody>
      </p:sp>
      <p:sp>
        <p:nvSpPr>
          <p:cNvPr id="6" name="Title 5"/>
          <p:cNvSpPr>
            <a:spLocks noGrp="1"/>
          </p:cNvSpPr>
          <p:nvPr>
            <p:ph type="title"/>
          </p:nvPr>
        </p:nvSpPr>
        <p:spPr/>
        <p:txBody>
          <a:bodyPr rtlCol="0"/>
          <a:lstStyle/>
          <a:p>
            <a:r>
              <a:rPr kumimoji="0" lang="en-US"/>
              <a:t>Click to edit Master title style</a:t>
            </a:r>
          </a:p>
        </p:txBody>
      </p:sp>
    </p:spTree>
    <p:extLst>
      <p:ext uri="{BB962C8B-B14F-4D97-AF65-F5344CB8AC3E}">
        <p14:creationId xmlns:p14="http://schemas.microsoft.com/office/powerpoint/2010/main" val="424582158"/>
      </p:ext>
    </p:extLst>
  </p:cSld>
  <p:clrMapOvr>
    <a:overrideClrMapping bg1="dk1" tx1="lt1" bg2="dk2" tx2="lt2" accent1="accent1" accent2="accent2" accent3="accent3" accent4="accent4" accent5="accent5" accent6="accent6" hlink="hlink" folHlink="folHlink"/>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08223CE-7D67-4E0B-9912-8F7AB2D23F84}" type="datetime1">
              <a:rPr lang="en-US" smtClean="0">
                <a:solidFill>
                  <a:prstClr val="black"/>
                </a:solidFill>
              </a:rPr>
              <a:pPr/>
              <a:t>2/15/2023</a:t>
            </a:fld>
            <a:endParaRPr lang="en-US">
              <a:solidFill>
                <a:prstClr val="black"/>
              </a:solidFill>
            </a:endParaRPr>
          </a:p>
        </p:txBody>
      </p:sp>
      <p:sp>
        <p:nvSpPr>
          <p:cNvPr id="3" name="Footer Placeholder 2"/>
          <p:cNvSpPr>
            <a:spLocks noGrp="1"/>
          </p:cNvSpPr>
          <p:nvPr>
            <p:ph type="ftr" sz="quarter" idx="11"/>
          </p:nvPr>
        </p:nvSpPr>
        <p:spPr/>
        <p:txBody>
          <a:bodyPr/>
          <a:lstStyle/>
          <a:p>
            <a:endParaRPr lang="en-US">
              <a:solidFill>
                <a:prstClr val="black"/>
              </a:solidFill>
            </a:endParaRP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41713262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4876800"/>
            <a:ext cx="9975701"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5892800" y="5355102"/>
            <a:ext cx="5299456"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1219200" y="274320"/>
            <a:ext cx="9973056"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8969376" y="6407944"/>
            <a:ext cx="2560320" cy="365760"/>
          </a:xfrm>
        </p:spPr>
        <p:txBody>
          <a:bodyPr/>
          <a:lstStyle/>
          <a:p>
            <a:fld id="{04FE3BA8-2AD1-4C3F-963D-94E15E9428FD}" type="datetime1">
              <a:rPr lang="en-US" smtClean="0">
                <a:solidFill>
                  <a:prstClr val="black"/>
                </a:solidFill>
              </a:rPr>
              <a:pPr/>
              <a:t>2/15/2023</a:t>
            </a:fld>
            <a:endParaRPr lang="en-US">
              <a:solidFill>
                <a:prstClr val="black"/>
              </a:solidFill>
            </a:endParaRPr>
          </a:p>
        </p:txBody>
      </p:sp>
      <p:sp>
        <p:nvSpPr>
          <p:cNvPr id="6" name="Footer Placeholder 5"/>
          <p:cNvSpPr>
            <a:spLocks noGrp="1"/>
          </p:cNvSpPr>
          <p:nvPr>
            <p:ph type="ftr" sz="quarter" idx="11"/>
          </p:nvPr>
        </p:nvSpPr>
        <p:spPr/>
        <p:txBody>
          <a:bodyPr/>
          <a:lstStyle/>
          <a:p>
            <a:endParaRPr lang="en-US">
              <a:solidFill>
                <a:prstClr val="black"/>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57861409"/>
      </p:ext>
    </p:extLst>
  </p:cSld>
  <p:clrMapOvr>
    <a:overrideClrMapping bg1="lt1" tx1="dk1" bg2="lt2" tx2="dk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521643" y="5443402"/>
            <a:ext cx="95504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304800" y="189968"/>
            <a:ext cx="115824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DEC94457-88B0-4A59-89FD-C0A974E69F4B}" type="datetime1">
              <a:rPr lang="en-US" smtClean="0">
                <a:solidFill>
                  <a:prstClr val="white"/>
                </a:solidFill>
              </a:rPr>
              <a:pPr/>
              <a:t>2/15/2023</a:t>
            </a:fld>
            <a:endParaRPr lang="en-US">
              <a:solidFill>
                <a:prstClr val="white"/>
              </a:solidFill>
            </a:endParaRPr>
          </a:p>
        </p:txBody>
      </p:sp>
      <p:sp>
        <p:nvSpPr>
          <p:cNvPr id="6" name="Footer Placeholder 5"/>
          <p:cNvSpPr>
            <a:spLocks noGrp="1"/>
          </p:cNvSpPr>
          <p:nvPr>
            <p:ph type="ftr" sz="quarter" idx="11"/>
          </p:nvPr>
        </p:nvSpPr>
        <p:spPr>
          <a:xfrm>
            <a:off x="5840097" y="6407945"/>
            <a:ext cx="3134241" cy="365125"/>
          </a:xfrm>
        </p:spPr>
        <p:txBody>
          <a:bodyPr/>
          <a:lstStyle>
            <a:lvl1pPr>
              <a:defRPr>
                <a:solidFill>
                  <a:schemeClr val="tx1"/>
                </a:solidFill>
              </a:defRPr>
            </a:lvl1pPr>
            <a:extLst/>
          </a:lstStyle>
          <a:p>
            <a:endParaRPr lang="en-US">
              <a:solidFill>
                <a:prstClr val="white"/>
              </a:solidFill>
            </a:endParaRPr>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B6F15528-21DE-4FAA-801E-634DDDAF4B2B}" type="slidenum">
              <a:rPr lang="en-US" smtClean="0">
                <a:solidFill>
                  <a:prstClr val="white"/>
                </a:solidFill>
              </a:rPr>
              <a:pPr/>
              <a:t>‹#›</a:t>
            </a:fld>
            <a:endParaRPr lang="en-US">
              <a:solidFill>
                <a:prstClr val="white"/>
              </a:solidFill>
            </a:endParaRPr>
          </a:p>
        </p:txBody>
      </p:sp>
      <p:sp>
        <p:nvSpPr>
          <p:cNvPr id="2" name="Title 1"/>
          <p:cNvSpPr>
            <a:spLocks noGrp="1"/>
          </p:cNvSpPr>
          <p:nvPr>
            <p:ph type="title"/>
          </p:nvPr>
        </p:nvSpPr>
        <p:spPr>
          <a:xfrm>
            <a:off x="304800" y="4865122"/>
            <a:ext cx="10767243"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665697" y="5944936"/>
            <a:ext cx="6587499"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sz="1800">
              <a:solidFill>
                <a:prstClr val="white"/>
              </a:solidFill>
            </a:endParaRPr>
          </a:p>
        </p:txBody>
      </p:sp>
      <p:sp>
        <p:nvSpPr>
          <p:cNvPr id="9" name="Freeform 8"/>
          <p:cNvSpPr>
            <a:spLocks/>
          </p:cNvSpPr>
          <p:nvPr/>
        </p:nvSpPr>
        <p:spPr bwMode="auto">
          <a:xfrm>
            <a:off x="647623" y="5939011"/>
            <a:ext cx="492060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sz="1800">
              <a:solidFill>
                <a:prstClr val="white"/>
              </a:solidFill>
            </a:endParaRPr>
          </a:p>
        </p:txBody>
      </p:sp>
      <p:sp>
        <p:nvSpPr>
          <p:cNvPr id="10" name="Right Triangle 9"/>
          <p:cNvSpPr>
            <a:spLocks/>
          </p:cNvSpPr>
          <p:nvPr/>
        </p:nvSpPr>
        <p:spPr bwMode="auto">
          <a:xfrm>
            <a:off x="-8056" y="5791253"/>
            <a:ext cx="4536419"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a:endParaRPr lang="en-US" sz="1800">
              <a:solidFill>
                <a:prstClr val="white"/>
              </a:solidFill>
            </a:endParaRPr>
          </a:p>
        </p:txBody>
      </p:sp>
      <p:cxnSp>
        <p:nvCxnSpPr>
          <p:cNvPr id="11" name="Straight Connector 10"/>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11552149" y="4988440"/>
            <a:ext cx="24384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endParaRPr lang="en-US" sz="1800">
              <a:solidFill>
                <a:prstClr val="white"/>
              </a:solidFill>
            </a:endParaRPr>
          </a:p>
        </p:txBody>
      </p:sp>
      <p:sp>
        <p:nvSpPr>
          <p:cNvPr id="13" name="Chevron 12"/>
          <p:cNvSpPr/>
          <p:nvPr/>
        </p:nvSpPr>
        <p:spPr>
          <a:xfrm>
            <a:off x="11303595" y="4988440"/>
            <a:ext cx="24384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endParaRPr lang="en-US" sz="1800">
              <a:solidFill>
                <a:prstClr val="white"/>
              </a:solidFill>
            </a:endParaRPr>
          </a:p>
        </p:txBody>
      </p:sp>
    </p:spTree>
    <p:extLst>
      <p:ext uri="{BB962C8B-B14F-4D97-AF65-F5344CB8AC3E}">
        <p14:creationId xmlns:p14="http://schemas.microsoft.com/office/powerpoint/2010/main" val="1201657972"/>
      </p:ext>
    </p:extLst>
  </p:cSld>
  <p:clrMapOvr>
    <a:overrideClrMapping bg1="dk1" tx1="lt1" bg2="dk2" tx2="lt2" accent1="accent1" accent2="accent2" accent3="accent3" accent4="accent4" accent5="accent5" accent6="accent6" hlink="hlink" folHlink="folHlink"/>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609600" y="1481330"/>
            <a:ext cx="109728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3D57F0D-89B6-43B1-9734-3FBEF492FB50}" type="datetime1">
              <a:rPr lang="en-US" smtClean="0">
                <a:solidFill>
                  <a:prstClr val="black"/>
                </a:solidFill>
              </a:rPr>
              <a:pPr/>
              <a:t>2/15/2023</a:t>
            </a:fld>
            <a:endParaRPr lang="en-US">
              <a:solidFill>
                <a:prstClr val="black"/>
              </a:solidFill>
            </a:endParaRPr>
          </a:p>
        </p:txBody>
      </p:sp>
      <p:sp>
        <p:nvSpPr>
          <p:cNvPr id="5" name="Footer Placeholder 4"/>
          <p:cNvSpPr>
            <a:spLocks noGrp="1"/>
          </p:cNvSpPr>
          <p:nvPr>
            <p:ph type="ftr" sz="quarter" idx="11"/>
          </p:nvPr>
        </p:nvSpPr>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220814459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5351" y="274641"/>
            <a:ext cx="236996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274641"/>
            <a:ext cx="84328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B0CC735-FE23-48D2-B375-4B0D2162C688}" type="datetime1">
              <a:rPr lang="en-US" smtClean="0">
                <a:solidFill>
                  <a:prstClr val="black"/>
                </a:solidFill>
              </a:rPr>
              <a:pPr/>
              <a:t>2/15/2023</a:t>
            </a:fld>
            <a:endParaRPr lang="en-US">
              <a:solidFill>
                <a:prstClr val="black"/>
              </a:solidFill>
            </a:endParaRPr>
          </a:p>
        </p:txBody>
      </p:sp>
      <p:sp>
        <p:nvSpPr>
          <p:cNvPr id="5" name="Footer Placeholder 4"/>
          <p:cNvSpPr>
            <a:spLocks noGrp="1"/>
          </p:cNvSpPr>
          <p:nvPr>
            <p:ph type="ftr" sz="quarter" idx="11"/>
          </p:nvPr>
        </p:nvSpPr>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54285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CC8D02C-4092-4178-AAB0-7F43A0C372A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253C127-3B2B-4925-881C-8A91F07A7DB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A4BDB5-DB59-43D1-AB45-D7BBE9AACC5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8F363B4-04A4-4B8D-BD4B-5DDC759F1F3B}" type="datetimeFigureOut">
              <a:rPr lang="en-GB" smtClean="0"/>
              <a:t>15/02/2023</a:t>
            </a:fld>
            <a:endParaRPr lang="en-GB"/>
          </a:p>
        </p:txBody>
      </p:sp>
      <p:sp>
        <p:nvSpPr>
          <p:cNvPr id="5" name="Footer Placeholder 4">
            <a:extLst>
              <a:ext uri="{FF2B5EF4-FFF2-40B4-BE49-F238E27FC236}">
                <a16:creationId xmlns:a16="http://schemas.microsoft.com/office/drawing/2014/main" id="{4706101F-F60F-434F-B406-7E5C048C9FA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A6C23D5-66F8-44C0-A3B0-3E00D6B6DD2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B4928A6-3C7A-48D4-B20C-BDE5DB254DE1}" type="slidenum">
              <a:rPr lang="en-GB" smtClean="0"/>
              <a:t>‹#›</a:t>
            </a:fld>
            <a:endParaRPr lang="en-GB"/>
          </a:p>
        </p:txBody>
      </p:sp>
    </p:spTree>
    <p:extLst>
      <p:ext uri="{BB962C8B-B14F-4D97-AF65-F5344CB8AC3E}">
        <p14:creationId xmlns:p14="http://schemas.microsoft.com/office/powerpoint/2010/main" val="36123669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44FD5B-87FA-4685-AB01-8CF7873249A1}" type="datetimeFigureOut">
              <a:rPr lang="en-GB" smtClean="0">
                <a:solidFill>
                  <a:prstClr val="black">
                    <a:tint val="75000"/>
                  </a:prstClr>
                </a:solidFill>
              </a:rPr>
              <a:pPr/>
              <a:t>15/02/2023</a:t>
            </a:fld>
            <a:endParaRPr lang="en-GB">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7DE8BE3-B5A5-48F3-ABB1-742B48302E3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076254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665697" y="5944936"/>
            <a:ext cx="6587499"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sz="1800">
              <a:solidFill>
                <a:prstClr val="black"/>
              </a:solidFill>
            </a:endParaRPr>
          </a:p>
        </p:txBody>
      </p:sp>
      <p:sp>
        <p:nvSpPr>
          <p:cNvPr id="12" name="Freeform 11"/>
          <p:cNvSpPr>
            <a:spLocks/>
          </p:cNvSpPr>
          <p:nvPr/>
        </p:nvSpPr>
        <p:spPr bwMode="auto">
          <a:xfrm>
            <a:off x="647623" y="5939011"/>
            <a:ext cx="492060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sz="1800">
              <a:solidFill>
                <a:prstClr val="black"/>
              </a:solidFill>
            </a:endParaRPr>
          </a:p>
        </p:txBody>
      </p:sp>
      <p:sp>
        <p:nvSpPr>
          <p:cNvPr id="14" name="Right Triangle 13"/>
          <p:cNvSpPr>
            <a:spLocks/>
          </p:cNvSpPr>
          <p:nvPr/>
        </p:nvSpPr>
        <p:spPr bwMode="auto">
          <a:xfrm>
            <a:off x="-8056" y="5791253"/>
            <a:ext cx="4536419"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a:endParaRPr lang="en-US" sz="1800">
              <a:solidFill>
                <a:prstClr val="white"/>
              </a:solidFill>
            </a:endParaRPr>
          </a:p>
        </p:txBody>
      </p:sp>
      <p:cxnSp>
        <p:nvCxnSpPr>
          <p:cNvPr id="15" name="Straight Connector 14"/>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609600" y="1481329"/>
            <a:ext cx="109728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8969376" y="6407944"/>
            <a:ext cx="2560320" cy="365760"/>
          </a:xfrm>
          <a:prstGeom prst="rect">
            <a:avLst/>
          </a:prstGeom>
        </p:spPr>
        <p:txBody>
          <a:bodyPr vert="horz" anchor="b"/>
          <a:lstStyle>
            <a:lvl1pPr algn="l" eaLnBrk="1" latinLnBrk="0" hangingPunct="1">
              <a:defRPr kumimoji="0" sz="1000">
                <a:solidFill>
                  <a:schemeClr val="tx1"/>
                </a:solidFill>
              </a:defRPr>
            </a:lvl1pPr>
            <a:extLst/>
          </a:lstStyle>
          <a:p>
            <a:fld id="{40A3B4A4-2B10-40C4-9271-83BC16F6C657}" type="datetime1">
              <a:rPr lang="en-US" smtClean="0">
                <a:solidFill>
                  <a:prstClr val="black"/>
                </a:solidFill>
              </a:rPr>
              <a:pPr/>
              <a:t>2/15/2023</a:t>
            </a:fld>
            <a:endParaRPr lang="en-US">
              <a:solidFill>
                <a:prstClr val="black"/>
              </a:solidFill>
            </a:endParaRPr>
          </a:p>
        </p:txBody>
      </p:sp>
      <p:sp>
        <p:nvSpPr>
          <p:cNvPr id="22" name="Footer Placeholder 21"/>
          <p:cNvSpPr>
            <a:spLocks noGrp="1"/>
          </p:cNvSpPr>
          <p:nvPr>
            <p:ph type="ftr" sz="quarter" idx="3"/>
          </p:nvPr>
        </p:nvSpPr>
        <p:spPr>
          <a:xfrm>
            <a:off x="5840097" y="6407945"/>
            <a:ext cx="3134241" cy="365125"/>
          </a:xfrm>
          <a:prstGeom prst="rect">
            <a:avLst/>
          </a:prstGeom>
        </p:spPr>
        <p:txBody>
          <a:bodyPr vert="horz" anchor="b"/>
          <a:lstStyle>
            <a:lvl1pPr algn="r" eaLnBrk="1" latinLnBrk="0" hangingPunct="1">
              <a:defRPr kumimoji="0" sz="1000">
                <a:solidFill>
                  <a:schemeClr val="tx1"/>
                </a:solidFill>
              </a:defRPr>
            </a:lvl1pPr>
            <a:extLst/>
          </a:lstStyle>
          <a:p>
            <a:endParaRPr lang="en-US">
              <a:solidFill>
                <a:prstClr val="black"/>
              </a:solidFill>
            </a:endParaRPr>
          </a:p>
        </p:txBody>
      </p:sp>
      <p:sp>
        <p:nvSpPr>
          <p:cNvPr id="18" name="Slide Number Placeholder 17"/>
          <p:cNvSpPr>
            <a:spLocks noGrp="1"/>
          </p:cNvSpPr>
          <p:nvPr>
            <p:ph type="sldNum" sz="quarter" idx="4"/>
          </p:nvPr>
        </p:nvSpPr>
        <p:spPr>
          <a:xfrm>
            <a:off x="11529696" y="6407945"/>
            <a:ext cx="487680" cy="365125"/>
          </a:xfrm>
          <a:prstGeom prst="rect">
            <a:avLst/>
          </a:prstGeom>
        </p:spPr>
        <p:txBody>
          <a:bodyPr vert="horz" anchor="b"/>
          <a:lstStyle>
            <a:lvl1pPr algn="r" eaLnBrk="1" latinLnBrk="0" hangingPunct="1">
              <a:defRPr kumimoji="0" sz="1000" b="0">
                <a:solidFill>
                  <a:schemeClr val="tx1"/>
                </a:solidFill>
              </a:defRPr>
            </a:lvl1pPr>
            <a:extLst/>
          </a:lstStyle>
          <a:p>
            <a:fld id="{B6F15528-21DE-4FAA-801E-634DDDAF4B2B}"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34163719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3" Type="http://schemas.openxmlformats.org/officeDocument/2006/relationships/hyperlink" Target="http://www.medievalswansea.ac.uk/en/the-story/the-twice-hanged-william-cragh/" TargetMode="External"/><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www.medievalswansea.ac.uk/en/mapping/" TargetMode="Externa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8.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swansea.gov.uk/article/1808/Search?q=corporate+plan&amp;go=Search" TargetMode="Externa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0"/>
            <a:ext cx="12110224" cy="8401312"/>
          </a:xfrm>
          <a:prstGeom prst="rect">
            <a:avLst/>
          </a:prstGeom>
        </p:spPr>
      </p:pic>
      <p:sp>
        <p:nvSpPr>
          <p:cNvPr id="2" name="Title 1"/>
          <p:cNvSpPr>
            <a:spLocks noGrp="1"/>
          </p:cNvSpPr>
          <p:nvPr>
            <p:ph type="ctrTitle"/>
          </p:nvPr>
        </p:nvSpPr>
        <p:spPr>
          <a:xfrm>
            <a:off x="0" y="223024"/>
            <a:ext cx="12192000" cy="1327479"/>
          </a:xfrm>
        </p:spPr>
        <p:txBody>
          <a:bodyPr>
            <a:noAutofit/>
          </a:bodyPr>
          <a:lstStyle/>
          <a:p>
            <a:r>
              <a:rPr lang="en-GB" sz="8000" b="1" dirty="0">
                <a:solidFill>
                  <a:schemeClr val="bg1"/>
                </a:solidFill>
              </a:rPr>
              <a:t>Sustainable Swansea</a:t>
            </a:r>
          </a:p>
        </p:txBody>
      </p:sp>
      <p:sp>
        <p:nvSpPr>
          <p:cNvPr id="6" name="Rectangle 5"/>
          <p:cNvSpPr/>
          <p:nvPr/>
        </p:nvSpPr>
        <p:spPr>
          <a:xfrm>
            <a:off x="0" y="1365837"/>
            <a:ext cx="3140927" cy="369332"/>
          </a:xfrm>
          <a:prstGeom prst="rect">
            <a:avLst/>
          </a:prstGeom>
        </p:spPr>
        <p:txBody>
          <a:bodyPr wrap="square">
            <a:spAutoFit/>
          </a:bodyPr>
          <a:lstStyle/>
          <a:p>
            <a:r>
              <a:rPr lang="en-GB" dirty="0">
                <a:solidFill>
                  <a:prstClr val="white"/>
                </a:solidFill>
              </a:rPr>
              <a:t>Wind Street in the 13</a:t>
            </a:r>
            <a:r>
              <a:rPr lang="en-GB" baseline="30000" dirty="0">
                <a:solidFill>
                  <a:prstClr val="white"/>
                </a:solidFill>
              </a:rPr>
              <a:t>th</a:t>
            </a:r>
            <a:r>
              <a:rPr lang="en-GB" dirty="0">
                <a:solidFill>
                  <a:prstClr val="white"/>
                </a:solidFill>
              </a:rPr>
              <a:t> Century</a:t>
            </a:r>
          </a:p>
        </p:txBody>
      </p:sp>
    </p:spTree>
    <p:extLst>
      <p:ext uri="{BB962C8B-B14F-4D97-AF65-F5344CB8AC3E}">
        <p14:creationId xmlns:p14="http://schemas.microsoft.com/office/powerpoint/2010/main" val="1771492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 name="!!BGRectangle">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7" y="474146"/>
            <a:ext cx="10515593" cy="1197864"/>
          </a:xfrm>
        </p:spPr>
        <p:txBody>
          <a:bodyPr>
            <a:normAutofit/>
          </a:bodyPr>
          <a:lstStyle/>
          <a:p>
            <a:r>
              <a:rPr lang="en-GB" dirty="0"/>
              <a:t>Objectives</a:t>
            </a:r>
          </a:p>
        </p:txBody>
      </p:sp>
      <p:sp>
        <p:nvSpPr>
          <p:cNvPr id="12" name="!!Line">
            <a:extLst>
              <a:ext uri="{FF2B5EF4-FFF2-40B4-BE49-F238E27FC236}">
                <a16:creationId xmlns:a16="http://schemas.microsoft.com/office/drawing/2014/main" id="{B0161EF8-C8C6-4F2A-9D5C-49BD28A2B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585216"/>
            <a:ext cx="9144" cy="914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object, chessman&#10;&#10;Description automatically generated">
            <a:extLst>
              <a:ext uri="{FF2B5EF4-FFF2-40B4-BE49-F238E27FC236}">
                <a16:creationId xmlns:a16="http://schemas.microsoft.com/office/drawing/2014/main" id="{CA927DE1-3FBD-B209-CFDD-6C9ABB5EDDDF}"/>
              </a:ext>
            </a:extLst>
          </p:cNvPr>
          <p:cNvPicPr>
            <a:picLocks noChangeAspect="1"/>
          </p:cNvPicPr>
          <p:nvPr/>
        </p:nvPicPr>
        <p:blipFill rotWithShape="1">
          <a:blip r:embed="rId2">
            <a:extLst>
              <a:ext uri="{28A0092B-C50C-407E-A947-70E740481C1C}">
                <a14:useLocalDpi xmlns:a14="http://schemas.microsoft.com/office/drawing/2010/main" val="0"/>
              </a:ext>
            </a:extLst>
          </a:blip>
          <a:srcRect r="995" b="1"/>
          <a:stretch/>
        </p:blipFill>
        <p:spPr>
          <a:xfrm>
            <a:off x="835153" y="2002117"/>
            <a:ext cx="6215794" cy="4171569"/>
          </a:xfrm>
          <a:prstGeom prst="rect">
            <a:avLst/>
          </a:prstGeom>
        </p:spPr>
      </p:pic>
      <p:sp>
        <p:nvSpPr>
          <p:cNvPr id="3" name="Content Placeholder 2"/>
          <p:cNvSpPr>
            <a:spLocks noGrp="1"/>
          </p:cNvSpPr>
          <p:nvPr>
            <p:ph idx="1"/>
          </p:nvPr>
        </p:nvSpPr>
        <p:spPr>
          <a:xfrm>
            <a:off x="7533314" y="1999578"/>
            <a:ext cx="3823525" cy="4171568"/>
          </a:xfrm>
        </p:spPr>
        <p:txBody>
          <a:bodyPr anchor="ctr">
            <a:normAutofit/>
          </a:bodyPr>
          <a:lstStyle/>
          <a:p>
            <a:r>
              <a:rPr lang="en-GB" dirty="0"/>
              <a:t>Old Swansea: people and place</a:t>
            </a:r>
          </a:p>
          <a:p>
            <a:r>
              <a:rPr lang="en-GB" dirty="0"/>
              <a:t>City and County of Swansea’s Corporate Plan 2018-2022</a:t>
            </a:r>
          </a:p>
          <a:p>
            <a:endParaRPr lang="en-GB" sz="2000" dirty="0"/>
          </a:p>
          <a:p>
            <a:endParaRPr lang="en-GB" sz="2000" dirty="0"/>
          </a:p>
        </p:txBody>
      </p:sp>
    </p:spTree>
    <p:extLst>
      <p:ext uri="{BB962C8B-B14F-4D97-AF65-F5344CB8AC3E}">
        <p14:creationId xmlns:p14="http://schemas.microsoft.com/office/powerpoint/2010/main" val="42096117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Thompson&amp; Strickland (2001; p7)</a:t>
            </a:r>
            <a:br>
              <a:rPr lang="en-GB" dirty="0"/>
            </a:br>
            <a:r>
              <a:rPr lang="en-GB" dirty="0"/>
              <a:t>5 Tasks of Strategic Management</a:t>
            </a:r>
          </a:p>
        </p:txBody>
      </p:sp>
      <p:sp>
        <p:nvSpPr>
          <p:cNvPr id="5" name="Right Arrow 4"/>
          <p:cNvSpPr/>
          <p:nvPr/>
        </p:nvSpPr>
        <p:spPr>
          <a:xfrm>
            <a:off x="2598419" y="1600201"/>
            <a:ext cx="6995160" cy="4525963"/>
          </a:xfrm>
          <a:prstGeom prst="rightArrow">
            <a:avLst/>
          </a:prstGeom>
        </p:spPr>
        <p:style>
          <a:lnRef idx="2">
            <a:schemeClr val="accent6">
              <a:shade val="50000"/>
            </a:schemeClr>
          </a:lnRef>
          <a:fillRef idx="1">
            <a:schemeClr val="accent6"/>
          </a:fillRef>
          <a:effectRef idx="0">
            <a:schemeClr val="accent6"/>
          </a:effectRef>
          <a:fontRef idx="minor">
            <a:schemeClr val="lt1"/>
          </a:fontRef>
        </p:style>
      </p:sp>
      <p:sp>
        <p:nvSpPr>
          <p:cNvPr id="6" name="Freeform 5"/>
          <p:cNvSpPr/>
          <p:nvPr/>
        </p:nvSpPr>
        <p:spPr>
          <a:xfrm>
            <a:off x="1807807" y="2957988"/>
            <a:ext cx="1581224" cy="1810385"/>
          </a:xfrm>
          <a:custGeom>
            <a:avLst/>
            <a:gdLst>
              <a:gd name="connsiteX0" fmla="*/ 0 w 1581224"/>
              <a:gd name="connsiteY0" fmla="*/ 263543 h 1810385"/>
              <a:gd name="connsiteX1" fmla="*/ 263543 w 1581224"/>
              <a:gd name="connsiteY1" fmla="*/ 0 h 1810385"/>
              <a:gd name="connsiteX2" fmla="*/ 1317681 w 1581224"/>
              <a:gd name="connsiteY2" fmla="*/ 0 h 1810385"/>
              <a:gd name="connsiteX3" fmla="*/ 1581224 w 1581224"/>
              <a:gd name="connsiteY3" fmla="*/ 263543 h 1810385"/>
              <a:gd name="connsiteX4" fmla="*/ 1581224 w 1581224"/>
              <a:gd name="connsiteY4" fmla="*/ 1546842 h 1810385"/>
              <a:gd name="connsiteX5" fmla="*/ 1317681 w 1581224"/>
              <a:gd name="connsiteY5" fmla="*/ 1810385 h 1810385"/>
              <a:gd name="connsiteX6" fmla="*/ 263543 w 1581224"/>
              <a:gd name="connsiteY6" fmla="*/ 1810385 h 1810385"/>
              <a:gd name="connsiteX7" fmla="*/ 0 w 1581224"/>
              <a:gd name="connsiteY7" fmla="*/ 1546842 h 1810385"/>
              <a:gd name="connsiteX8" fmla="*/ 0 w 1581224"/>
              <a:gd name="connsiteY8" fmla="*/ 263543 h 181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81224" h="1810385">
                <a:moveTo>
                  <a:pt x="0" y="263543"/>
                </a:moveTo>
                <a:cubicBezTo>
                  <a:pt x="0" y="117992"/>
                  <a:pt x="117992" y="0"/>
                  <a:pt x="263543" y="0"/>
                </a:cubicBezTo>
                <a:lnTo>
                  <a:pt x="1317681" y="0"/>
                </a:lnTo>
                <a:cubicBezTo>
                  <a:pt x="1463232" y="0"/>
                  <a:pt x="1581224" y="117992"/>
                  <a:pt x="1581224" y="263543"/>
                </a:cubicBezTo>
                <a:lnTo>
                  <a:pt x="1581224" y="1546842"/>
                </a:lnTo>
                <a:cubicBezTo>
                  <a:pt x="1581224" y="1692393"/>
                  <a:pt x="1463232" y="1810385"/>
                  <a:pt x="1317681" y="1810385"/>
                </a:cubicBezTo>
                <a:lnTo>
                  <a:pt x="263543" y="1810385"/>
                </a:lnTo>
                <a:cubicBezTo>
                  <a:pt x="117992" y="1810385"/>
                  <a:pt x="0" y="1692393"/>
                  <a:pt x="0" y="1546842"/>
                </a:cubicBezTo>
                <a:lnTo>
                  <a:pt x="0" y="263543"/>
                </a:lnTo>
                <a:close/>
              </a:path>
            </a:pathLst>
          </a:custGeom>
        </p:spPr>
        <p:style>
          <a:lnRef idx="0">
            <a:schemeClr val="dk1"/>
          </a:lnRef>
          <a:fillRef idx="3">
            <a:schemeClr val="dk1"/>
          </a:fillRef>
          <a:effectRef idx="3">
            <a:schemeClr val="dk1"/>
          </a:effectRef>
          <a:fontRef idx="minor">
            <a:schemeClr val="lt1"/>
          </a:fontRef>
        </p:style>
        <p:txBody>
          <a:bodyPr spcFirstLastPara="0" vert="horz" wrap="square" lIns="161009" tIns="161009" rIns="161009" bIns="161009" numCol="1" spcCol="1270" anchor="ctr" anchorCtr="0">
            <a:noAutofit/>
          </a:bodyPr>
          <a:lstStyle/>
          <a:p>
            <a:pPr marL="0" marR="0" lvl="0" indent="0" algn="ctr" defTabSz="977900" rtl="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Lucida Sans Unicode"/>
                <a:ea typeface="+mn-ea"/>
                <a:cs typeface="+mn-cs"/>
              </a:rPr>
              <a:t>Develop strategic vision</a:t>
            </a:r>
          </a:p>
        </p:txBody>
      </p:sp>
      <p:sp>
        <p:nvSpPr>
          <p:cNvPr id="7" name="Freeform 6"/>
          <p:cNvSpPr/>
          <p:nvPr/>
        </p:nvSpPr>
        <p:spPr>
          <a:xfrm>
            <a:off x="3505200" y="2957986"/>
            <a:ext cx="1752600" cy="1810385"/>
          </a:xfrm>
          <a:custGeom>
            <a:avLst/>
            <a:gdLst>
              <a:gd name="connsiteX0" fmla="*/ 0 w 1581224"/>
              <a:gd name="connsiteY0" fmla="*/ 263543 h 1810385"/>
              <a:gd name="connsiteX1" fmla="*/ 263543 w 1581224"/>
              <a:gd name="connsiteY1" fmla="*/ 0 h 1810385"/>
              <a:gd name="connsiteX2" fmla="*/ 1317681 w 1581224"/>
              <a:gd name="connsiteY2" fmla="*/ 0 h 1810385"/>
              <a:gd name="connsiteX3" fmla="*/ 1581224 w 1581224"/>
              <a:gd name="connsiteY3" fmla="*/ 263543 h 1810385"/>
              <a:gd name="connsiteX4" fmla="*/ 1581224 w 1581224"/>
              <a:gd name="connsiteY4" fmla="*/ 1546842 h 1810385"/>
              <a:gd name="connsiteX5" fmla="*/ 1317681 w 1581224"/>
              <a:gd name="connsiteY5" fmla="*/ 1810385 h 1810385"/>
              <a:gd name="connsiteX6" fmla="*/ 263543 w 1581224"/>
              <a:gd name="connsiteY6" fmla="*/ 1810385 h 1810385"/>
              <a:gd name="connsiteX7" fmla="*/ 0 w 1581224"/>
              <a:gd name="connsiteY7" fmla="*/ 1546842 h 1810385"/>
              <a:gd name="connsiteX8" fmla="*/ 0 w 1581224"/>
              <a:gd name="connsiteY8" fmla="*/ 263543 h 181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81224" h="1810385">
                <a:moveTo>
                  <a:pt x="0" y="263543"/>
                </a:moveTo>
                <a:cubicBezTo>
                  <a:pt x="0" y="117992"/>
                  <a:pt x="117992" y="0"/>
                  <a:pt x="263543" y="0"/>
                </a:cubicBezTo>
                <a:lnTo>
                  <a:pt x="1317681" y="0"/>
                </a:lnTo>
                <a:cubicBezTo>
                  <a:pt x="1463232" y="0"/>
                  <a:pt x="1581224" y="117992"/>
                  <a:pt x="1581224" y="263543"/>
                </a:cubicBezTo>
                <a:lnTo>
                  <a:pt x="1581224" y="1546842"/>
                </a:lnTo>
                <a:cubicBezTo>
                  <a:pt x="1581224" y="1692393"/>
                  <a:pt x="1463232" y="1810385"/>
                  <a:pt x="1317681" y="1810385"/>
                </a:cubicBezTo>
                <a:lnTo>
                  <a:pt x="263543" y="1810385"/>
                </a:lnTo>
                <a:cubicBezTo>
                  <a:pt x="117992" y="1810385"/>
                  <a:pt x="0" y="1692393"/>
                  <a:pt x="0" y="1546842"/>
                </a:cubicBezTo>
                <a:lnTo>
                  <a:pt x="0" y="263543"/>
                </a:lnTo>
                <a:close/>
              </a:path>
            </a:pathLst>
          </a:custGeom>
        </p:spPr>
        <p:style>
          <a:lnRef idx="0">
            <a:schemeClr val="accent1"/>
          </a:lnRef>
          <a:fillRef idx="3">
            <a:schemeClr val="accent1"/>
          </a:fillRef>
          <a:effectRef idx="3">
            <a:schemeClr val="accent1"/>
          </a:effectRef>
          <a:fontRef idx="minor">
            <a:schemeClr val="lt1"/>
          </a:fontRef>
        </p:style>
        <p:txBody>
          <a:bodyPr spcFirstLastPara="0" vert="horz" wrap="square" lIns="161009" tIns="161009" rIns="161009" bIns="161009" numCol="1" spcCol="1270" anchor="ctr" anchorCtr="0">
            <a:noAutofit/>
          </a:bodyPr>
          <a:lstStyle/>
          <a:p>
            <a:pPr marL="0" marR="0" lvl="0" indent="0" algn="ctr" defTabSz="977900" rtl="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Lucida Sans Unicode"/>
                <a:ea typeface="+mn-ea"/>
                <a:cs typeface="+mn-cs"/>
              </a:rPr>
              <a:t>Set Objectives</a:t>
            </a:r>
          </a:p>
        </p:txBody>
      </p:sp>
      <p:sp>
        <p:nvSpPr>
          <p:cNvPr id="8" name="Freeform 7"/>
          <p:cNvSpPr/>
          <p:nvPr/>
        </p:nvSpPr>
        <p:spPr>
          <a:xfrm>
            <a:off x="5305386" y="2957989"/>
            <a:ext cx="1781214" cy="1810385"/>
          </a:xfrm>
          <a:custGeom>
            <a:avLst/>
            <a:gdLst>
              <a:gd name="connsiteX0" fmla="*/ 0 w 1581224"/>
              <a:gd name="connsiteY0" fmla="*/ 263543 h 1810385"/>
              <a:gd name="connsiteX1" fmla="*/ 263543 w 1581224"/>
              <a:gd name="connsiteY1" fmla="*/ 0 h 1810385"/>
              <a:gd name="connsiteX2" fmla="*/ 1317681 w 1581224"/>
              <a:gd name="connsiteY2" fmla="*/ 0 h 1810385"/>
              <a:gd name="connsiteX3" fmla="*/ 1581224 w 1581224"/>
              <a:gd name="connsiteY3" fmla="*/ 263543 h 1810385"/>
              <a:gd name="connsiteX4" fmla="*/ 1581224 w 1581224"/>
              <a:gd name="connsiteY4" fmla="*/ 1546842 h 1810385"/>
              <a:gd name="connsiteX5" fmla="*/ 1317681 w 1581224"/>
              <a:gd name="connsiteY5" fmla="*/ 1810385 h 1810385"/>
              <a:gd name="connsiteX6" fmla="*/ 263543 w 1581224"/>
              <a:gd name="connsiteY6" fmla="*/ 1810385 h 1810385"/>
              <a:gd name="connsiteX7" fmla="*/ 0 w 1581224"/>
              <a:gd name="connsiteY7" fmla="*/ 1546842 h 1810385"/>
              <a:gd name="connsiteX8" fmla="*/ 0 w 1581224"/>
              <a:gd name="connsiteY8" fmla="*/ 263543 h 181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81224" h="1810385">
                <a:moveTo>
                  <a:pt x="0" y="263543"/>
                </a:moveTo>
                <a:cubicBezTo>
                  <a:pt x="0" y="117992"/>
                  <a:pt x="117992" y="0"/>
                  <a:pt x="263543" y="0"/>
                </a:cubicBezTo>
                <a:lnTo>
                  <a:pt x="1317681" y="0"/>
                </a:lnTo>
                <a:cubicBezTo>
                  <a:pt x="1463232" y="0"/>
                  <a:pt x="1581224" y="117992"/>
                  <a:pt x="1581224" y="263543"/>
                </a:cubicBezTo>
                <a:lnTo>
                  <a:pt x="1581224" y="1546842"/>
                </a:lnTo>
                <a:cubicBezTo>
                  <a:pt x="1581224" y="1692393"/>
                  <a:pt x="1463232" y="1810385"/>
                  <a:pt x="1317681" y="1810385"/>
                </a:cubicBezTo>
                <a:lnTo>
                  <a:pt x="263543" y="1810385"/>
                </a:lnTo>
                <a:cubicBezTo>
                  <a:pt x="117992" y="1810385"/>
                  <a:pt x="0" y="1692393"/>
                  <a:pt x="0" y="1546842"/>
                </a:cubicBezTo>
                <a:lnTo>
                  <a:pt x="0" y="263543"/>
                </a:lnTo>
                <a:close/>
              </a:path>
            </a:pathLst>
          </a:custGeom>
        </p:spPr>
        <p:style>
          <a:lnRef idx="0">
            <a:schemeClr val="accent2"/>
          </a:lnRef>
          <a:fillRef idx="3">
            <a:schemeClr val="accent2"/>
          </a:fillRef>
          <a:effectRef idx="3">
            <a:schemeClr val="accent2"/>
          </a:effectRef>
          <a:fontRef idx="minor">
            <a:schemeClr val="lt1"/>
          </a:fontRef>
        </p:style>
        <p:txBody>
          <a:bodyPr spcFirstLastPara="0" vert="horz" wrap="square" lIns="161009" tIns="161009" rIns="161009" bIns="161009" numCol="1" spcCol="1270" anchor="ctr" anchorCtr="0">
            <a:noAutofit/>
          </a:bodyPr>
          <a:lstStyle/>
          <a:p>
            <a:pPr marL="0" marR="0" lvl="0" indent="0" algn="ctr" defTabSz="977900" rtl="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Lucida Sans Unicode"/>
                <a:ea typeface="+mn-ea"/>
                <a:cs typeface="+mn-cs"/>
              </a:rPr>
              <a:t>Create a Strategy to Achieve Objectives</a:t>
            </a:r>
          </a:p>
        </p:txBody>
      </p:sp>
      <p:sp>
        <p:nvSpPr>
          <p:cNvPr id="9" name="Freeform 8"/>
          <p:cNvSpPr/>
          <p:nvPr/>
        </p:nvSpPr>
        <p:spPr>
          <a:xfrm>
            <a:off x="7162800" y="2957987"/>
            <a:ext cx="1676400" cy="1810385"/>
          </a:xfrm>
          <a:custGeom>
            <a:avLst/>
            <a:gdLst>
              <a:gd name="connsiteX0" fmla="*/ 0 w 1581224"/>
              <a:gd name="connsiteY0" fmla="*/ 263543 h 1810385"/>
              <a:gd name="connsiteX1" fmla="*/ 263543 w 1581224"/>
              <a:gd name="connsiteY1" fmla="*/ 0 h 1810385"/>
              <a:gd name="connsiteX2" fmla="*/ 1317681 w 1581224"/>
              <a:gd name="connsiteY2" fmla="*/ 0 h 1810385"/>
              <a:gd name="connsiteX3" fmla="*/ 1581224 w 1581224"/>
              <a:gd name="connsiteY3" fmla="*/ 263543 h 1810385"/>
              <a:gd name="connsiteX4" fmla="*/ 1581224 w 1581224"/>
              <a:gd name="connsiteY4" fmla="*/ 1546842 h 1810385"/>
              <a:gd name="connsiteX5" fmla="*/ 1317681 w 1581224"/>
              <a:gd name="connsiteY5" fmla="*/ 1810385 h 1810385"/>
              <a:gd name="connsiteX6" fmla="*/ 263543 w 1581224"/>
              <a:gd name="connsiteY6" fmla="*/ 1810385 h 1810385"/>
              <a:gd name="connsiteX7" fmla="*/ 0 w 1581224"/>
              <a:gd name="connsiteY7" fmla="*/ 1546842 h 1810385"/>
              <a:gd name="connsiteX8" fmla="*/ 0 w 1581224"/>
              <a:gd name="connsiteY8" fmla="*/ 263543 h 181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81224" h="1810385">
                <a:moveTo>
                  <a:pt x="0" y="263543"/>
                </a:moveTo>
                <a:cubicBezTo>
                  <a:pt x="0" y="117992"/>
                  <a:pt x="117992" y="0"/>
                  <a:pt x="263543" y="0"/>
                </a:cubicBezTo>
                <a:lnTo>
                  <a:pt x="1317681" y="0"/>
                </a:lnTo>
                <a:cubicBezTo>
                  <a:pt x="1463232" y="0"/>
                  <a:pt x="1581224" y="117992"/>
                  <a:pt x="1581224" y="263543"/>
                </a:cubicBezTo>
                <a:lnTo>
                  <a:pt x="1581224" y="1546842"/>
                </a:lnTo>
                <a:cubicBezTo>
                  <a:pt x="1581224" y="1692393"/>
                  <a:pt x="1463232" y="1810385"/>
                  <a:pt x="1317681" y="1810385"/>
                </a:cubicBezTo>
                <a:lnTo>
                  <a:pt x="263543" y="1810385"/>
                </a:lnTo>
                <a:cubicBezTo>
                  <a:pt x="117992" y="1810385"/>
                  <a:pt x="0" y="1692393"/>
                  <a:pt x="0" y="1546842"/>
                </a:cubicBezTo>
                <a:lnTo>
                  <a:pt x="0" y="263543"/>
                </a:lnTo>
                <a:close/>
              </a:path>
            </a:pathLst>
          </a:custGeom>
        </p:spPr>
        <p:style>
          <a:lnRef idx="0">
            <a:schemeClr val="accent3"/>
          </a:lnRef>
          <a:fillRef idx="3">
            <a:schemeClr val="accent3"/>
          </a:fillRef>
          <a:effectRef idx="3">
            <a:schemeClr val="accent3"/>
          </a:effectRef>
          <a:fontRef idx="minor">
            <a:schemeClr val="lt1"/>
          </a:fontRef>
        </p:style>
        <p:txBody>
          <a:bodyPr spcFirstLastPara="0" vert="horz" wrap="square" lIns="161009" tIns="161009" rIns="161009" bIns="161009" numCol="1" spcCol="1270" anchor="ctr" anchorCtr="0">
            <a:noAutofit/>
          </a:bodyPr>
          <a:lstStyle/>
          <a:p>
            <a:pPr marL="0" marR="0" lvl="0" indent="0" algn="ctr" defTabSz="977900" rtl="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Lucida Sans Unicode"/>
                <a:ea typeface="+mn-ea"/>
                <a:cs typeface="+mn-cs"/>
              </a:rPr>
              <a:t>Implement and Execute</a:t>
            </a:r>
          </a:p>
        </p:txBody>
      </p:sp>
      <p:sp>
        <p:nvSpPr>
          <p:cNvPr id="10" name="Freeform 9"/>
          <p:cNvSpPr/>
          <p:nvPr/>
        </p:nvSpPr>
        <p:spPr>
          <a:xfrm>
            <a:off x="8915400" y="2957989"/>
            <a:ext cx="1581224" cy="1810385"/>
          </a:xfrm>
          <a:custGeom>
            <a:avLst/>
            <a:gdLst>
              <a:gd name="connsiteX0" fmla="*/ 0 w 1581224"/>
              <a:gd name="connsiteY0" fmla="*/ 263543 h 1810385"/>
              <a:gd name="connsiteX1" fmla="*/ 263543 w 1581224"/>
              <a:gd name="connsiteY1" fmla="*/ 0 h 1810385"/>
              <a:gd name="connsiteX2" fmla="*/ 1317681 w 1581224"/>
              <a:gd name="connsiteY2" fmla="*/ 0 h 1810385"/>
              <a:gd name="connsiteX3" fmla="*/ 1581224 w 1581224"/>
              <a:gd name="connsiteY3" fmla="*/ 263543 h 1810385"/>
              <a:gd name="connsiteX4" fmla="*/ 1581224 w 1581224"/>
              <a:gd name="connsiteY4" fmla="*/ 1546842 h 1810385"/>
              <a:gd name="connsiteX5" fmla="*/ 1317681 w 1581224"/>
              <a:gd name="connsiteY5" fmla="*/ 1810385 h 1810385"/>
              <a:gd name="connsiteX6" fmla="*/ 263543 w 1581224"/>
              <a:gd name="connsiteY6" fmla="*/ 1810385 h 1810385"/>
              <a:gd name="connsiteX7" fmla="*/ 0 w 1581224"/>
              <a:gd name="connsiteY7" fmla="*/ 1546842 h 1810385"/>
              <a:gd name="connsiteX8" fmla="*/ 0 w 1581224"/>
              <a:gd name="connsiteY8" fmla="*/ 263543 h 181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81224" h="1810385">
                <a:moveTo>
                  <a:pt x="0" y="263543"/>
                </a:moveTo>
                <a:cubicBezTo>
                  <a:pt x="0" y="117992"/>
                  <a:pt x="117992" y="0"/>
                  <a:pt x="263543" y="0"/>
                </a:cubicBezTo>
                <a:lnTo>
                  <a:pt x="1317681" y="0"/>
                </a:lnTo>
                <a:cubicBezTo>
                  <a:pt x="1463232" y="0"/>
                  <a:pt x="1581224" y="117992"/>
                  <a:pt x="1581224" y="263543"/>
                </a:cubicBezTo>
                <a:lnTo>
                  <a:pt x="1581224" y="1546842"/>
                </a:lnTo>
                <a:cubicBezTo>
                  <a:pt x="1581224" y="1692393"/>
                  <a:pt x="1463232" y="1810385"/>
                  <a:pt x="1317681" y="1810385"/>
                </a:cubicBezTo>
                <a:lnTo>
                  <a:pt x="263543" y="1810385"/>
                </a:lnTo>
                <a:cubicBezTo>
                  <a:pt x="117992" y="1810385"/>
                  <a:pt x="0" y="1692393"/>
                  <a:pt x="0" y="1546842"/>
                </a:cubicBezTo>
                <a:lnTo>
                  <a:pt x="0" y="263543"/>
                </a:lnTo>
                <a:close/>
              </a:path>
            </a:pathLst>
          </a:custGeom>
        </p:spPr>
        <p:style>
          <a:lnRef idx="0">
            <a:schemeClr val="accent4"/>
          </a:lnRef>
          <a:fillRef idx="3">
            <a:schemeClr val="accent4"/>
          </a:fillRef>
          <a:effectRef idx="3">
            <a:schemeClr val="accent4"/>
          </a:effectRef>
          <a:fontRef idx="minor">
            <a:schemeClr val="lt1"/>
          </a:fontRef>
        </p:style>
        <p:txBody>
          <a:bodyPr spcFirstLastPara="0" vert="horz" wrap="square" lIns="161009" tIns="161009" rIns="161009" bIns="161009" numCol="1" spcCol="1270" anchor="ctr" anchorCtr="0">
            <a:noAutofit/>
          </a:bodyPr>
          <a:lstStyle/>
          <a:p>
            <a:pPr marL="0" marR="0" lvl="0" indent="0" algn="ctr" defTabSz="977900" rtl="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Lucida Sans Unicode"/>
                <a:ea typeface="+mn-ea"/>
                <a:cs typeface="+mn-cs"/>
              </a:rPr>
              <a:t>Evaluate. Monitor and Amend</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000" b="0" i="0" u="none" strike="noStrike" kern="1200" cap="none" spc="0" normalizeH="0" baseline="0" noProof="0" smtClean="0">
                <a:ln>
                  <a:noFill/>
                </a:ln>
                <a:solidFill>
                  <a:prstClr val="black"/>
                </a:solidFill>
                <a:effectLst/>
                <a:uLnTx/>
                <a:uFillTx/>
                <a:latin typeface="Lucida Sans Unicode"/>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000" b="0" i="0" u="none" strike="noStrike" kern="1200" cap="none" spc="0" normalizeH="0" baseline="0" noProof="0">
              <a:ln>
                <a:noFill/>
              </a:ln>
              <a:solidFill>
                <a:prstClr val="black"/>
              </a:solidFill>
              <a:effectLst/>
              <a:uLnTx/>
              <a:uFillTx/>
              <a:latin typeface="Lucida Sans Unicode"/>
              <a:ea typeface="+mn-ea"/>
              <a:cs typeface="+mn-cs"/>
            </a:endParaRPr>
          </a:p>
        </p:txBody>
      </p:sp>
    </p:spTree>
    <p:extLst>
      <p:ext uri="{BB962C8B-B14F-4D97-AF65-F5344CB8AC3E}">
        <p14:creationId xmlns:p14="http://schemas.microsoft.com/office/powerpoint/2010/main" val="2151507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905571"/>
            <a:ext cx="4972184" cy="4335502"/>
          </a:xfrm>
          <a:prstGeom prst="rect">
            <a:avLst/>
          </a:prstGeom>
        </p:spPr>
      </p:pic>
      <p:sp>
        <p:nvSpPr>
          <p:cNvPr id="3" name="TextBox 2"/>
          <p:cNvSpPr txBox="1"/>
          <p:nvPr/>
        </p:nvSpPr>
        <p:spPr>
          <a:xfrm>
            <a:off x="4972184" y="1"/>
            <a:ext cx="6926168" cy="7848302"/>
          </a:xfrm>
          <a:prstGeom prst="rect">
            <a:avLst/>
          </a:prstGeom>
          <a:noFill/>
        </p:spPr>
        <p:txBody>
          <a:bodyPr wrap="square" rtlCol="0">
            <a:spAutoFit/>
          </a:bodyPr>
          <a:lstStyle/>
          <a:p>
            <a:r>
              <a:rPr lang="en-GB" dirty="0">
                <a:solidFill>
                  <a:prstClr val="black"/>
                </a:solidFill>
              </a:rPr>
              <a:t>5</a:t>
            </a:r>
            <a:r>
              <a:rPr lang="en-GB" baseline="30000" dirty="0">
                <a:solidFill>
                  <a:prstClr val="black"/>
                </a:solidFill>
              </a:rPr>
              <a:t>th</a:t>
            </a:r>
            <a:r>
              <a:rPr lang="en-GB" dirty="0">
                <a:solidFill>
                  <a:prstClr val="black"/>
                </a:solidFill>
              </a:rPr>
              <a:t> July 1287, </a:t>
            </a:r>
            <a:r>
              <a:rPr lang="en-GB" dirty="0" err="1">
                <a:solidFill>
                  <a:prstClr val="black"/>
                </a:solidFill>
              </a:rPr>
              <a:t>Oystermouth</a:t>
            </a:r>
            <a:r>
              <a:rPr lang="en-GB" dirty="0">
                <a:solidFill>
                  <a:prstClr val="black"/>
                </a:solidFill>
              </a:rPr>
              <a:t> castle was attacked and 13 of the lords men were killed</a:t>
            </a:r>
          </a:p>
          <a:p>
            <a:endParaRPr lang="en-GB" dirty="0">
              <a:solidFill>
                <a:prstClr val="black"/>
              </a:solidFill>
            </a:endParaRPr>
          </a:p>
          <a:p>
            <a:r>
              <a:rPr lang="en-GB" dirty="0">
                <a:solidFill>
                  <a:prstClr val="black"/>
                </a:solidFill>
              </a:rPr>
              <a:t>The castle was owned by the lords of Gower, the de </a:t>
            </a:r>
            <a:r>
              <a:rPr lang="en-GB" dirty="0" err="1">
                <a:solidFill>
                  <a:prstClr val="black"/>
                </a:solidFill>
              </a:rPr>
              <a:t>Briouze</a:t>
            </a:r>
            <a:r>
              <a:rPr lang="en-GB" dirty="0">
                <a:solidFill>
                  <a:prstClr val="black"/>
                </a:solidFill>
              </a:rPr>
              <a:t> family (later de </a:t>
            </a:r>
            <a:r>
              <a:rPr lang="en-GB" dirty="0" err="1">
                <a:solidFill>
                  <a:prstClr val="black"/>
                </a:solidFill>
              </a:rPr>
              <a:t>Breos</a:t>
            </a:r>
            <a:r>
              <a:rPr lang="en-GB" dirty="0">
                <a:solidFill>
                  <a:prstClr val="black"/>
                </a:solidFill>
              </a:rPr>
              <a:t>)</a:t>
            </a:r>
          </a:p>
          <a:p>
            <a:endParaRPr lang="en-GB" dirty="0">
              <a:solidFill>
                <a:prstClr val="black"/>
              </a:solidFill>
            </a:endParaRPr>
          </a:p>
          <a:p>
            <a:r>
              <a:rPr lang="en-GB" dirty="0">
                <a:solidFill>
                  <a:prstClr val="black"/>
                </a:solidFill>
              </a:rPr>
              <a:t>Among the attackers were </a:t>
            </a:r>
            <a:r>
              <a:rPr lang="en-GB" dirty="0" err="1">
                <a:solidFill>
                  <a:prstClr val="black"/>
                </a:solidFill>
              </a:rPr>
              <a:t>Trahaern</a:t>
            </a:r>
            <a:r>
              <a:rPr lang="en-GB" dirty="0">
                <a:solidFill>
                  <a:prstClr val="black"/>
                </a:solidFill>
              </a:rPr>
              <a:t> </a:t>
            </a:r>
            <a:r>
              <a:rPr lang="en-GB" dirty="0" err="1">
                <a:solidFill>
                  <a:prstClr val="black"/>
                </a:solidFill>
              </a:rPr>
              <a:t>ap</a:t>
            </a:r>
            <a:r>
              <a:rPr lang="en-GB" dirty="0">
                <a:solidFill>
                  <a:prstClr val="black"/>
                </a:solidFill>
              </a:rPr>
              <a:t> </a:t>
            </a:r>
            <a:r>
              <a:rPr lang="en-GB" dirty="0" err="1">
                <a:solidFill>
                  <a:prstClr val="black"/>
                </a:solidFill>
              </a:rPr>
              <a:t>Hywel</a:t>
            </a:r>
            <a:r>
              <a:rPr lang="en-GB" dirty="0">
                <a:solidFill>
                  <a:prstClr val="black"/>
                </a:solidFill>
              </a:rPr>
              <a:t> and William </a:t>
            </a:r>
            <a:r>
              <a:rPr lang="en-GB" dirty="0" err="1">
                <a:solidFill>
                  <a:prstClr val="black"/>
                </a:solidFill>
              </a:rPr>
              <a:t>ap</a:t>
            </a:r>
            <a:r>
              <a:rPr lang="en-GB" dirty="0">
                <a:solidFill>
                  <a:prstClr val="black"/>
                </a:solidFill>
              </a:rPr>
              <a:t> Rhys (also known as </a:t>
            </a:r>
            <a:r>
              <a:rPr lang="en-GB" dirty="0" err="1">
                <a:solidFill>
                  <a:prstClr val="black"/>
                </a:solidFill>
              </a:rPr>
              <a:t>Cragh</a:t>
            </a:r>
            <a:r>
              <a:rPr lang="en-GB" dirty="0">
                <a:solidFill>
                  <a:prstClr val="black"/>
                </a:solidFill>
              </a:rPr>
              <a:t>), both sentenced to hang by Lord William de </a:t>
            </a:r>
            <a:r>
              <a:rPr lang="en-GB" dirty="0" err="1">
                <a:solidFill>
                  <a:prstClr val="black"/>
                </a:solidFill>
              </a:rPr>
              <a:t>Briouze</a:t>
            </a:r>
            <a:r>
              <a:rPr lang="en-GB" dirty="0">
                <a:solidFill>
                  <a:prstClr val="black"/>
                </a:solidFill>
              </a:rPr>
              <a:t> </a:t>
            </a:r>
            <a:r>
              <a:rPr lang="en-GB" dirty="0" err="1">
                <a:solidFill>
                  <a:prstClr val="black"/>
                </a:solidFill>
              </a:rPr>
              <a:t>Snr</a:t>
            </a:r>
            <a:endParaRPr lang="en-GB" dirty="0">
              <a:solidFill>
                <a:prstClr val="black"/>
              </a:solidFill>
            </a:endParaRPr>
          </a:p>
          <a:p>
            <a:endParaRPr lang="en-GB" dirty="0">
              <a:solidFill>
                <a:prstClr val="black"/>
              </a:solidFill>
            </a:endParaRPr>
          </a:p>
          <a:p>
            <a:r>
              <a:rPr lang="en-GB" dirty="0">
                <a:solidFill>
                  <a:prstClr val="black"/>
                </a:solidFill>
              </a:rPr>
              <a:t>In November, they were taken from the dungeon at Swansea castle to the hill beyond the north gate, to be hung</a:t>
            </a:r>
          </a:p>
          <a:p>
            <a:endParaRPr lang="en-GB" dirty="0">
              <a:solidFill>
                <a:prstClr val="black"/>
              </a:solidFill>
            </a:endParaRPr>
          </a:p>
          <a:p>
            <a:r>
              <a:rPr lang="en-GB" dirty="0">
                <a:solidFill>
                  <a:prstClr val="black"/>
                </a:solidFill>
              </a:rPr>
              <a:t>As </a:t>
            </a:r>
            <a:r>
              <a:rPr lang="en-GB" dirty="0" err="1">
                <a:solidFill>
                  <a:prstClr val="black"/>
                </a:solidFill>
              </a:rPr>
              <a:t>Trahaern</a:t>
            </a:r>
            <a:r>
              <a:rPr lang="en-GB" dirty="0">
                <a:solidFill>
                  <a:prstClr val="black"/>
                </a:solidFill>
              </a:rPr>
              <a:t> (described as heavy) was being hauled up by his neck the beam holding the two men broke. Hung again separately both appeared to have died.</a:t>
            </a:r>
          </a:p>
          <a:p>
            <a:endParaRPr lang="en-GB" dirty="0">
              <a:solidFill>
                <a:prstClr val="black"/>
              </a:solidFill>
            </a:endParaRPr>
          </a:p>
          <a:p>
            <a:r>
              <a:rPr lang="en-GB" dirty="0">
                <a:solidFill>
                  <a:prstClr val="black"/>
                </a:solidFill>
              </a:rPr>
              <a:t>Taken down at sunset, St John’s chapel was closed and William </a:t>
            </a:r>
            <a:r>
              <a:rPr lang="en-GB" dirty="0" err="1">
                <a:solidFill>
                  <a:prstClr val="black"/>
                </a:solidFill>
              </a:rPr>
              <a:t>Cragh’s</a:t>
            </a:r>
            <a:r>
              <a:rPr lang="en-GB" dirty="0">
                <a:solidFill>
                  <a:prstClr val="black"/>
                </a:solidFill>
              </a:rPr>
              <a:t> body was taken to the house of a local burgess. Many described his black face, swollen tongue and protuberant eyes.</a:t>
            </a:r>
          </a:p>
          <a:p>
            <a:endParaRPr lang="en-GB" dirty="0">
              <a:solidFill>
                <a:prstClr val="black"/>
              </a:solidFill>
            </a:endParaRPr>
          </a:p>
          <a:p>
            <a:r>
              <a:rPr lang="en-GB" dirty="0">
                <a:solidFill>
                  <a:prstClr val="black"/>
                </a:solidFill>
              </a:rPr>
              <a:t>Mary de </a:t>
            </a:r>
            <a:r>
              <a:rPr lang="en-GB" dirty="0" err="1">
                <a:solidFill>
                  <a:prstClr val="black"/>
                </a:solidFill>
              </a:rPr>
              <a:t>Briouze</a:t>
            </a:r>
            <a:r>
              <a:rPr lang="en-GB" dirty="0">
                <a:solidFill>
                  <a:prstClr val="black"/>
                </a:solidFill>
              </a:rPr>
              <a:t> appealed for </a:t>
            </a:r>
            <a:r>
              <a:rPr lang="en-GB" dirty="0" err="1">
                <a:solidFill>
                  <a:prstClr val="black"/>
                </a:solidFill>
              </a:rPr>
              <a:t>Cragh’s</a:t>
            </a:r>
            <a:r>
              <a:rPr lang="en-GB" dirty="0">
                <a:solidFill>
                  <a:prstClr val="black"/>
                </a:solidFill>
              </a:rPr>
              <a:t> life to be spared. After his death she ‘measured’ him (string coated in wax formed into a candle) and prayed to St Thomas de </a:t>
            </a:r>
            <a:r>
              <a:rPr lang="en-GB" dirty="0" err="1">
                <a:solidFill>
                  <a:prstClr val="black"/>
                </a:solidFill>
              </a:rPr>
              <a:t>Cantilupe</a:t>
            </a:r>
            <a:r>
              <a:rPr lang="en-GB" dirty="0">
                <a:solidFill>
                  <a:prstClr val="black"/>
                </a:solidFill>
              </a:rPr>
              <a:t>. </a:t>
            </a:r>
            <a:r>
              <a:rPr lang="en-GB" dirty="0" err="1">
                <a:solidFill>
                  <a:prstClr val="black"/>
                </a:solidFill>
              </a:rPr>
              <a:t>Cragh</a:t>
            </a:r>
            <a:r>
              <a:rPr lang="en-GB" dirty="0">
                <a:solidFill>
                  <a:prstClr val="black"/>
                </a:solidFill>
              </a:rPr>
              <a:t> fully recovered!</a:t>
            </a:r>
          </a:p>
          <a:p>
            <a:endParaRPr lang="en-GB" dirty="0">
              <a:solidFill>
                <a:prstClr val="black"/>
              </a:solidFill>
            </a:endParaRPr>
          </a:p>
          <a:p>
            <a:endParaRPr lang="en-GB" dirty="0">
              <a:solidFill>
                <a:prstClr val="black"/>
              </a:solidFill>
            </a:endParaRPr>
          </a:p>
          <a:p>
            <a:endParaRPr lang="en-GB" dirty="0">
              <a:solidFill>
                <a:prstClr val="black"/>
              </a:solidFill>
            </a:endParaRPr>
          </a:p>
          <a:p>
            <a:r>
              <a:rPr lang="en-GB" dirty="0">
                <a:solidFill>
                  <a:prstClr val="black"/>
                </a:solidFill>
              </a:rPr>
              <a:t> </a:t>
            </a:r>
          </a:p>
        </p:txBody>
      </p:sp>
      <p:sp>
        <p:nvSpPr>
          <p:cNvPr id="4" name="Rectangle 3"/>
          <p:cNvSpPr/>
          <p:nvPr/>
        </p:nvSpPr>
        <p:spPr>
          <a:xfrm>
            <a:off x="-76200" y="5575191"/>
            <a:ext cx="4789714" cy="646331"/>
          </a:xfrm>
          <a:prstGeom prst="rect">
            <a:avLst/>
          </a:prstGeom>
        </p:spPr>
        <p:txBody>
          <a:bodyPr wrap="square">
            <a:spAutoFit/>
          </a:bodyPr>
          <a:lstStyle/>
          <a:p>
            <a:r>
              <a:rPr lang="en-GB" dirty="0">
                <a:solidFill>
                  <a:prstClr val="black"/>
                </a:solidFill>
                <a:hlinkClick r:id="rId3"/>
              </a:rPr>
              <a:t>http://www.medievalswansea.ac.uk/en/the-story/the-twice-hanged-william-cragh/</a:t>
            </a:r>
            <a:r>
              <a:rPr lang="en-GB" dirty="0">
                <a:solidFill>
                  <a:prstClr val="black"/>
                </a:solidFill>
              </a:rPr>
              <a:t> </a:t>
            </a:r>
          </a:p>
        </p:txBody>
      </p:sp>
    </p:spTree>
    <p:extLst>
      <p:ext uri="{BB962C8B-B14F-4D97-AF65-F5344CB8AC3E}">
        <p14:creationId xmlns:p14="http://schemas.microsoft.com/office/powerpoint/2010/main" val="2798286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p:cNvPr>
          <p:cNvPicPr>
            <a:picLocks noChangeAspect="1"/>
          </p:cNvPicPr>
          <p:nvPr/>
        </p:nvPicPr>
        <p:blipFill>
          <a:blip r:embed="rId3"/>
          <a:stretch>
            <a:fillRect/>
          </a:stretch>
        </p:blipFill>
        <p:spPr>
          <a:xfrm>
            <a:off x="604156" y="465364"/>
            <a:ext cx="6172200" cy="6057900"/>
          </a:xfrm>
          <a:prstGeom prst="rect">
            <a:avLst/>
          </a:prstGeom>
        </p:spPr>
      </p:pic>
      <p:sp>
        <p:nvSpPr>
          <p:cNvPr id="3" name="TextBox 2"/>
          <p:cNvSpPr txBox="1"/>
          <p:nvPr/>
        </p:nvSpPr>
        <p:spPr>
          <a:xfrm>
            <a:off x="6983185" y="2906486"/>
            <a:ext cx="5208815" cy="2677656"/>
          </a:xfrm>
          <a:prstGeom prst="rect">
            <a:avLst/>
          </a:prstGeom>
          <a:noFill/>
        </p:spPr>
        <p:txBody>
          <a:bodyPr wrap="square" rtlCol="0">
            <a:spAutoFit/>
          </a:bodyPr>
          <a:lstStyle/>
          <a:p>
            <a:r>
              <a:rPr lang="en-GB" sz="2400" dirty="0">
                <a:solidFill>
                  <a:prstClr val="black"/>
                </a:solidFill>
              </a:rPr>
              <a:t>13</a:t>
            </a:r>
            <a:r>
              <a:rPr lang="en-GB" sz="2400" baseline="30000" dirty="0">
                <a:solidFill>
                  <a:prstClr val="black"/>
                </a:solidFill>
              </a:rPr>
              <a:t>th</a:t>
            </a:r>
            <a:r>
              <a:rPr lang="en-GB" sz="2400" dirty="0">
                <a:solidFill>
                  <a:prstClr val="black"/>
                </a:solidFill>
              </a:rPr>
              <a:t> century population – 1,000 people</a:t>
            </a:r>
          </a:p>
          <a:p>
            <a:endParaRPr lang="en-GB" sz="2400" dirty="0">
              <a:solidFill>
                <a:prstClr val="black"/>
              </a:solidFill>
            </a:endParaRPr>
          </a:p>
          <a:p>
            <a:r>
              <a:rPr lang="en-GB" sz="2400" dirty="0">
                <a:solidFill>
                  <a:prstClr val="black"/>
                </a:solidFill>
              </a:rPr>
              <a:t>1901 – 134,000 people</a:t>
            </a:r>
          </a:p>
          <a:p>
            <a:endParaRPr lang="en-GB" sz="2400" dirty="0">
              <a:solidFill>
                <a:prstClr val="black"/>
              </a:solidFill>
            </a:endParaRPr>
          </a:p>
          <a:p>
            <a:r>
              <a:rPr lang="en-GB" sz="2400" dirty="0">
                <a:solidFill>
                  <a:prstClr val="black"/>
                </a:solidFill>
              </a:rPr>
              <a:t>2015 – 242,500 people</a:t>
            </a:r>
          </a:p>
          <a:p>
            <a:endParaRPr lang="en-GB" sz="2400" dirty="0">
              <a:solidFill>
                <a:prstClr val="black"/>
              </a:solidFill>
            </a:endParaRPr>
          </a:p>
          <a:p>
            <a:r>
              <a:rPr lang="en-GB" sz="2400" dirty="0">
                <a:solidFill>
                  <a:prstClr val="black"/>
                </a:solidFill>
              </a:rPr>
              <a:t>2016 – 244,500</a:t>
            </a:r>
          </a:p>
        </p:txBody>
      </p:sp>
    </p:spTree>
    <p:extLst>
      <p:ext uri="{BB962C8B-B14F-4D97-AF65-F5344CB8AC3E}">
        <p14:creationId xmlns:p14="http://schemas.microsoft.com/office/powerpoint/2010/main" val="12217238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4701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735979" y="11986"/>
            <a:ext cx="10772079" cy="6867201"/>
          </a:xfrm>
          <a:prstGeom prst="rect">
            <a:avLst/>
          </a:prstGeom>
        </p:spPr>
      </p:pic>
    </p:spTree>
    <p:extLst>
      <p:ext uri="{BB962C8B-B14F-4D97-AF65-F5344CB8AC3E}">
        <p14:creationId xmlns:p14="http://schemas.microsoft.com/office/powerpoint/2010/main" val="20459797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p:cNvGrpSpPr/>
          <p:nvPr/>
        </p:nvGrpSpPr>
        <p:grpSpPr>
          <a:xfrm>
            <a:off x="0" y="236034"/>
            <a:ext cx="5267325" cy="3352800"/>
            <a:chOff x="0" y="236034"/>
            <a:chExt cx="5267325" cy="3352800"/>
          </a:xfrm>
        </p:grpSpPr>
        <p:pic>
          <p:nvPicPr>
            <p:cNvPr id="2" name="Picture 1"/>
            <p:cNvPicPr>
              <a:picLocks noChangeAspect="1"/>
            </p:cNvPicPr>
            <p:nvPr/>
          </p:nvPicPr>
          <p:blipFill>
            <a:blip r:embed="rId2"/>
            <a:stretch>
              <a:fillRect/>
            </a:stretch>
          </p:blipFill>
          <p:spPr>
            <a:xfrm>
              <a:off x="0" y="236034"/>
              <a:ext cx="5267325" cy="3352800"/>
            </a:xfrm>
            <a:prstGeom prst="rect">
              <a:avLst/>
            </a:prstGeom>
          </p:spPr>
        </p:pic>
        <p:sp>
          <p:nvSpPr>
            <p:cNvPr id="5" name="Rectangle 4"/>
            <p:cNvSpPr/>
            <p:nvPr/>
          </p:nvSpPr>
          <p:spPr>
            <a:xfrm>
              <a:off x="973873" y="628909"/>
              <a:ext cx="742537" cy="369332"/>
            </a:xfrm>
            <a:prstGeom prst="rect">
              <a:avLst/>
            </a:prstGeom>
          </p:spPr>
          <p:txBody>
            <a:bodyPr wrap="square">
              <a:spAutoFit/>
            </a:bodyPr>
            <a:lstStyle/>
            <a:p>
              <a:r>
                <a:rPr lang="en-GB" dirty="0">
                  <a:solidFill>
                    <a:prstClr val="white"/>
                  </a:solidFill>
                </a:rPr>
                <a:t>1860</a:t>
              </a:r>
            </a:p>
          </p:txBody>
        </p:sp>
      </p:grpSp>
      <p:pic>
        <p:nvPicPr>
          <p:cNvPr id="3" name="Picture 2"/>
          <p:cNvPicPr>
            <a:picLocks noChangeAspect="1"/>
          </p:cNvPicPr>
          <p:nvPr/>
        </p:nvPicPr>
        <p:blipFill>
          <a:blip r:embed="rId3"/>
          <a:stretch>
            <a:fillRect/>
          </a:stretch>
        </p:blipFill>
        <p:spPr>
          <a:xfrm>
            <a:off x="3790537" y="457200"/>
            <a:ext cx="8401463" cy="5206226"/>
          </a:xfrm>
          <a:prstGeom prst="rect">
            <a:avLst/>
          </a:prstGeom>
        </p:spPr>
      </p:pic>
      <p:pic>
        <p:nvPicPr>
          <p:cNvPr id="4" name="Picture 3"/>
          <p:cNvPicPr>
            <a:picLocks noChangeAspect="1"/>
          </p:cNvPicPr>
          <p:nvPr/>
        </p:nvPicPr>
        <p:blipFill>
          <a:blip r:embed="rId4"/>
          <a:stretch>
            <a:fillRect/>
          </a:stretch>
        </p:blipFill>
        <p:spPr>
          <a:xfrm>
            <a:off x="0" y="2430967"/>
            <a:ext cx="7851719" cy="4427033"/>
          </a:xfrm>
          <a:prstGeom prst="rect">
            <a:avLst/>
          </a:prstGeom>
        </p:spPr>
      </p:pic>
    </p:spTree>
    <p:extLst>
      <p:ext uri="{BB962C8B-B14F-4D97-AF65-F5344CB8AC3E}">
        <p14:creationId xmlns:p14="http://schemas.microsoft.com/office/powerpoint/2010/main" val="3693948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Similarities and difference</a:t>
            </a:r>
          </a:p>
        </p:txBody>
      </p:sp>
      <p:sp>
        <p:nvSpPr>
          <p:cNvPr id="3" name="Content Placeholder 2"/>
          <p:cNvSpPr>
            <a:spLocks noGrp="1"/>
          </p:cNvSpPr>
          <p:nvPr>
            <p:ph idx="1"/>
          </p:nvPr>
        </p:nvSpPr>
        <p:spPr/>
        <p:txBody>
          <a:bodyPr/>
          <a:lstStyle/>
          <a:p>
            <a:r>
              <a:rPr lang="en-GB" dirty="0"/>
              <a:t>The differences are stark – each succeeding generation lives in a place which somehow keeps its identity but changes so dramatically</a:t>
            </a:r>
          </a:p>
          <a:p>
            <a:r>
              <a:rPr lang="en-GB" dirty="0"/>
              <a:t>Change is a constant</a:t>
            </a:r>
          </a:p>
          <a:p>
            <a:r>
              <a:rPr lang="en-GB" dirty="0"/>
              <a:t>Swansea has always had a structure which allocated power to specific people to make the big decisions</a:t>
            </a:r>
          </a:p>
          <a:p>
            <a:r>
              <a:rPr lang="en-GB" dirty="0"/>
              <a:t>We have always had the wealthier people, alongside the poorer people</a:t>
            </a:r>
          </a:p>
          <a:p>
            <a:r>
              <a:rPr lang="en-GB" dirty="0"/>
              <a:t>Political structures are a significant aspect of the structure of the city and public services hold a central importance</a:t>
            </a:r>
          </a:p>
          <a:p>
            <a:endParaRPr lang="en-GB" dirty="0"/>
          </a:p>
        </p:txBody>
      </p:sp>
    </p:spTree>
    <p:extLst>
      <p:ext uri="{BB962C8B-B14F-4D97-AF65-F5344CB8AC3E}">
        <p14:creationId xmlns:p14="http://schemas.microsoft.com/office/powerpoint/2010/main" val="981279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Isosceles Triangle 3"/>
          <p:cNvSpPr/>
          <p:nvPr/>
        </p:nvSpPr>
        <p:spPr>
          <a:xfrm>
            <a:off x="8321040" y="1798320"/>
            <a:ext cx="3703320" cy="3340608"/>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prstClr val="white"/>
                </a:solidFill>
              </a:rPr>
              <a:t>1 CEO</a:t>
            </a:r>
          </a:p>
          <a:p>
            <a:pPr algn="ctr"/>
            <a:endParaRPr lang="en-GB" sz="2400" dirty="0">
              <a:solidFill>
                <a:prstClr val="white"/>
              </a:solidFill>
            </a:endParaRPr>
          </a:p>
          <a:p>
            <a:pPr algn="ctr"/>
            <a:r>
              <a:rPr lang="en-GB" sz="2400" dirty="0">
                <a:solidFill>
                  <a:prstClr val="white"/>
                </a:solidFill>
              </a:rPr>
              <a:t>Directors</a:t>
            </a:r>
          </a:p>
          <a:p>
            <a:pPr algn="ctr"/>
            <a:endParaRPr lang="en-GB" sz="2400" dirty="0">
              <a:solidFill>
                <a:prstClr val="white"/>
              </a:solidFill>
            </a:endParaRPr>
          </a:p>
          <a:p>
            <a:pPr algn="ctr"/>
            <a:r>
              <a:rPr lang="en-GB" sz="2400" dirty="0">
                <a:solidFill>
                  <a:prstClr val="white"/>
                </a:solidFill>
              </a:rPr>
              <a:t>12,000 staff</a:t>
            </a:r>
          </a:p>
          <a:p>
            <a:pPr algn="ctr"/>
            <a:endParaRPr lang="en-GB" dirty="0">
              <a:solidFill>
                <a:prstClr val="white"/>
              </a:solidFill>
            </a:endParaRPr>
          </a:p>
          <a:p>
            <a:pPr algn="ctr"/>
            <a:endParaRPr lang="en-GB" dirty="0">
              <a:solidFill>
                <a:prstClr val="white"/>
              </a:solidFill>
            </a:endParaRPr>
          </a:p>
          <a:p>
            <a:pPr algn="ctr"/>
            <a:endParaRPr lang="en-GB" dirty="0">
              <a:solidFill>
                <a:prstClr val="white"/>
              </a:solidFill>
            </a:endParaRPr>
          </a:p>
        </p:txBody>
      </p:sp>
      <p:sp>
        <p:nvSpPr>
          <p:cNvPr id="5" name="Isosceles Triangle 4"/>
          <p:cNvSpPr/>
          <p:nvPr/>
        </p:nvSpPr>
        <p:spPr>
          <a:xfrm>
            <a:off x="5316474" y="2524506"/>
            <a:ext cx="1929384" cy="188823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prstClr val="white"/>
                </a:solidFill>
              </a:rPr>
              <a:t>Leader &amp; Cabinet</a:t>
            </a:r>
          </a:p>
          <a:p>
            <a:pPr algn="ctr"/>
            <a:endParaRPr lang="en-GB" dirty="0">
              <a:solidFill>
                <a:prstClr val="white"/>
              </a:solidFill>
            </a:endParaRPr>
          </a:p>
        </p:txBody>
      </p:sp>
      <p:sp>
        <p:nvSpPr>
          <p:cNvPr id="6" name="Isosceles Triangle 5"/>
          <p:cNvSpPr/>
          <p:nvPr/>
        </p:nvSpPr>
        <p:spPr>
          <a:xfrm>
            <a:off x="960120" y="1798320"/>
            <a:ext cx="3511296" cy="3340608"/>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prstClr val="white"/>
                </a:solidFill>
              </a:rPr>
              <a:t>75 Councillors </a:t>
            </a:r>
          </a:p>
          <a:p>
            <a:pPr algn="ctr"/>
            <a:endParaRPr lang="en-GB" dirty="0">
              <a:solidFill>
                <a:prstClr val="white"/>
              </a:solidFill>
            </a:endParaRPr>
          </a:p>
          <a:p>
            <a:pPr algn="ctr"/>
            <a:endParaRPr lang="en-GB" dirty="0">
              <a:solidFill>
                <a:prstClr val="white"/>
              </a:solidFill>
            </a:endParaRPr>
          </a:p>
          <a:p>
            <a:pPr algn="ctr"/>
            <a:endParaRPr lang="en-GB" dirty="0">
              <a:solidFill>
                <a:prstClr val="white"/>
              </a:solidFill>
            </a:endParaRPr>
          </a:p>
          <a:p>
            <a:pPr algn="ctr"/>
            <a:endParaRPr lang="en-GB" dirty="0">
              <a:solidFill>
                <a:prstClr val="white"/>
              </a:solidFill>
            </a:endParaRPr>
          </a:p>
        </p:txBody>
      </p:sp>
      <p:sp>
        <p:nvSpPr>
          <p:cNvPr id="7" name="TextBox 6"/>
          <p:cNvSpPr txBox="1"/>
          <p:nvPr/>
        </p:nvSpPr>
        <p:spPr>
          <a:xfrm>
            <a:off x="1304544" y="525107"/>
            <a:ext cx="2834640" cy="1200329"/>
          </a:xfrm>
          <a:prstGeom prst="rect">
            <a:avLst/>
          </a:prstGeom>
          <a:noFill/>
        </p:spPr>
        <p:txBody>
          <a:bodyPr wrap="square" rtlCol="0">
            <a:spAutoFit/>
          </a:bodyPr>
          <a:lstStyle/>
          <a:p>
            <a:pPr algn="ctr"/>
            <a:r>
              <a:rPr lang="en-GB" sz="2400" dirty="0">
                <a:solidFill>
                  <a:prstClr val="black"/>
                </a:solidFill>
              </a:rPr>
              <a:t>Democratically elected members – the Council</a:t>
            </a:r>
          </a:p>
        </p:txBody>
      </p:sp>
      <p:sp>
        <p:nvSpPr>
          <p:cNvPr id="8" name="Left Arrow 7"/>
          <p:cNvSpPr/>
          <p:nvPr/>
        </p:nvSpPr>
        <p:spPr>
          <a:xfrm rot="10800000">
            <a:off x="6975348" y="2450592"/>
            <a:ext cx="2351532" cy="45720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0" name="Left Arrow 9"/>
          <p:cNvSpPr/>
          <p:nvPr/>
        </p:nvSpPr>
        <p:spPr>
          <a:xfrm rot="10800000">
            <a:off x="3381756" y="2450592"/>
            <a:ext cx="2433828" cy="45720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TextBox 10"/>
          <p:cNvSpPr txBox="1"/>
          <p:nvPr/>
        </p:nvSpPr>
        <p:spPr>
          <a:xfrm>
            <a:off x="8653272" y="525107"/>
            <a:ext cx="2834640" cy="1200329"/>
          </a:xfrm>
          <a:prstGeom prst="rect">
            <a:avLst/>
          </a:prstGeom>
          <a:noFill/>
        </p:spPr>
        <p:txBody>
          <a:bodyPr wrap="square" rtlCol="0">
            <a:spAutoFit/>
          </a:bodyPr>
          <a:lstStyle/>
          <a:p>
            <a:pPr algn="ctr"/>
            <a:r>
              <a:rPr lang="en-GB" sz="2400" dirty="0">
                <a:solidFill>
                  <a:prstClr val="black"/>
                </a:solidFill>
              </a:rPr>
              <a:t>Paid service – officers of the C&amp;C Swansea</a:t>
            </a:r>
          </a:p>
        </p:txBody>
      </p:sp>
      <p:sp>
        <p:nvSpPr>
          <p:cNvPr id="13" name="TextBox 12"/>
          <p:cNvSpPr txBox="1"/>
          <p:nvPr/>
        </p:nvSpPr>
        <p:spPr>
          <a:xfrm>
            <a:off x="4869942" y="987945"/>
            <a:ext cx="2834640" cy="1200329"/>
          </a:xfrm>
          <a:prstGeom prst="rect">
            <a:avLst/>
          </a:prstGeom>
          <a:noFill/>
        </p:spPr>
        <p:txBody>
          <a:bodyPr wrap="square" rtlCol="0">
            <a:spAutoFit/>
          </a:bodyPr>
          <a:lstStyle/>
          <a:p>
            <a:pPr algn="ctr"/>
            <a:r>
              <a:rPr lang="en-GB" sz="2400" dirty="0">
                <a:solidFill>
                  <a:prstClr val="black"/>
                </a:solidFill>
              </a:rPr>
              <a:t>Authority is delegated to the staff led by CEO</a:t>
            </a:r>
          </a:p>
        </p:txBody>
      </p:sp>
      <p:pic>
        <p:nvPicPr>
          <p:cNvPr id="15" name="Picture 14"/>
          <p:cNvPicPr>
            <a:picLocks noChangeAspect="1"/>
          </p:cNvPicPr>
          <p:nvPr/>
        </p:nvPicPr>
        <p:blipFill>
          <a:blip r:embed="rId2"/>
          <a:stretch>
            <a:fillRect/>
          </a:stretch>
        </p:blipFill>
        <p:spPr>
          <a:xfrm>
            <a:off x="4863846" y="4748974"/>
            <a:ext cx="2857500" cy="1895475"/>
          </a:xfrm>
          <a:prstGeom prst="rect">
            <a:avLst/>
          </a:prstGeom>
        </p:spPr>
      </p:pic>
    </p:spTree>
    <p:extLst>
      <p:ext uri="{BB962C8B-B14F-4D97-AF65-F5344CB8AC3E}">
        <p14:creationId xmlns:p14="http://schemas.microsoft.com/office/powerpoint/2010/main" val="750721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1000"/>
                                        <p:tgtEl>
                                          <p:spTgt spid="10"/>
                                        </p:tgtEl>
                                      </p:cBhvr>
                                    </p:animEffect>
                                    <p:anim calcmode="lin" valueType="num">
                                      <p:cBhvr>
                                        <p:cTn id="22" dur="1000" fill="hold"/>
                                        <p:tgtEl>
                                          <p:spTgt spid="10"/>
                                        </p:tgtEl>
                                        <p:attrNameLst>
                                          <p:attrName>ppt_x</p:attrName>
                                        </p:attrNameLst>
                                      </p:cBhvr>
                                      <p:tavLst>
                                        <p:tav tm="0">
                                          <p:val>
                                            <p:strVal val="#ppt_x"/>
                                          </p:val>
                                        </p:tav>
                                        <p:tav tm="100000">
                                          <p:val>
                                            <p:strVal val="#ppt_x"/>
                                          </p:val>
                                        </p:tav>
                                      </p:tavLst>
                                    </p:anim>
                                    <p:anim calcmode="lin" valueType="num">
                                      <p:cBhvr>
                                        <p:cTn id="23"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3"/>
                                        </p:tgtEl>
                                        <p:attrNameLst>
                                          <p:attrName>style.visibility</p:attrName>
                                        </p:attrNameLst>
                                      </p:cBhvr>
                                      <p:to>
                                        <p:strVal val="visible"/>
                                      </p:to>
                                    </p:set>
                                    <p:animEffect transition="in" filter="fade">
                                      <p:cBhvr>
                                        <p:cTn id="28" dur="1000"/>
                                        <p:tgtEl>
                                          <p:spTgt spid="13"/>
                                        </p:tgtEl>
                                      </p:cBhvr>
                                    </p:animEffect>
                                    <p:anim calcmode="lin" valueType="num">
                                      <p:cBhvr>
                                        <p:cTn id="29" dur="1000" fill="hold"/>
                                        <p:tgtEl>
                                          <p:spTgt spid="13"/>
                                        </p:tgtEl>
                                        <p:attrNameLst>
                                          <p:attrName>ppt_x</p:attrName>
                                        </p:attrNameLst>
                                      </p:cBhvr>
                                      <p:tavLst>
                                        <p:tav tm="0">
                                          <p:val>
                                            <p:strVal val="#ppt_x"/>
                                          </p:val>
                                        </p:tav>
                                        <p:tav tm="100000">
                                          <p:val>
                                            <p:strVal val="#ppt_x"/>
                                          </p:val>
                                        </p:tav>
                                      </p:tavLst>
                                    </p:anim>
                                    <p:anim calcmode="lin" valueType="num">
                                      <p:cBhvr>
                                        <p:cTn id="30"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gtEl>
                                        <p:attrNameLst>
                                          <p:attrName>style.visibility</p:attrName>
                                        </p:attrNameLst>
                                      </p:cBhvr>
                                      <p:to>
                                        <p:strVal val="visible"/>
                                      </p:to>
                                    </p:set>
                                    <p:animEffect transition="in" filter="fade">
                                      <p:cBhvr>
                                        <p:cTn id="35" dur="1000"/>
                                        <p:tgtEl>
                                          <p:spTgt spid="5"/>
                                        </p:tgtEl>
                                      </p:cBhvr>
                                    </p:animEffect>
                                    <p:anim calcmode="lin" valueType="num">
                                      <p:cBhvr>
                                        <p:cTn id="36" dur="1000" fill="hold"/>
                                        <p:tgtEl>
                                          <p:spTgt spid="5"/>
                                        </p:tgtEl>
                                        <p:attrNameLst>
                                          <p:attrName>ppt_x</p:attrName>
                                        </p:attrNameLst>
                                      </p:cBhvr>
                                      <p:tavLst>
                                        <p:tav tm="0">
                                          <p:val>
                                            <p:strVal val="#ppt_x"/>
                                          </p:val>
                                        </p:tav>
                                        <p:tav tm="100000">
                                          <p:val>
                                            <p:strVal val="#ppt_x"/>
                                          </p:val>
                                        </p:tav>
                                      </p:tavLst>
                                    </p:anim>
                                    <p:anim calcmode="lin" valueType="num">
                                      <p:cBhvr>
                                        <p:cTn id="37"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15"/>
                                        </p:tgtEl>
                                        <p:attrNameLst>
                                          <p:attrName>style.visibility</p:attrName>
                                        </p:attrNameLst>
                                      </p:cBhvr>
                                      <p:to>
                                        <p:strVal val="visible"/>
                                      </p:to>
                                    </p:set>
                                    <p:animEffect transition="in" filter="fade">
                                      <p:cBhvr>
                                        <p:cTn id="42" dur="1000"/>
                                        <p:tgtEl>
                                          <p:spTgt spid="15"/>
                                        </p:tgtEl>
                                      </p:cBhvr>
                                    </p:animEffect>
                                    <p:anim calcmode="lin" valueType="num">
                                      <p:cBhvr>
                                        <p:cTn id="43" dur="1000" fill="hold"/>
                                        <p:tgtEl>
                                          <p:spTgt spid="15"/>
                                        </p:tgtEl>
                                        <p:attrNameLst>
                                          <p:attrName>ppt_x</p:attrName>
                                        </p:attrNameLst>
                                      </p:cBhvr>
                                      <p:tavLst>
                                        <p:tav tm="0">
                                          <p:val>
                                            <p:strVal val="#ppt_x"/>
                                          </p:val>
                                        </p:tav>
                                        <p:tav tm="100000">
                                          <p:val>
                                            <p:strVal val="#ppt_x"/>
                                          </p:val>
                                        </p:tav>
                                      </p:tavLst>
                                    </p:anim>
                                    <p:anim calcmode="lin" valueType="num">
                                      <p:cBhvr>
                                        <p:cTn id="44"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8"/>
                                        </p:tgtEl>
                                        <p:attrNameLst>
                                          <p:attrName>style.visibility</p:attrName>
                                        </p:attrNameLst>
                                      </p:cBhvr>
                                      <p:to>
                                        <p:strVal val="visible"/>
                                      </p:to>
                                    </p:set>
                                    <p:animEffect transition="in" filter="fade">
                                      <p:cBhvr>
                                        <p:cTn id="49" dur="1000"/>
                                        <p:tgtEl>
                                          <p:spTgt spid="8"/>
                                        </p:tgtEl>
                                      </p:cBhvr>
                                    </p:animEffect>
                                    <p:anim calcmode="lin" valueType="num">
                                      <p:cBhvr>
                                        <p:cTn id="50" dur="1000" fill="hold"/>
                                        <p:tgtEl>
                                          <p:spTgt spid="8"/>
                                        </p:tgtEl>
                                        <p:attrNameLst>
                                          <p:attrName>ppt_x</p:attrName>
                                        </p:attrNameLst>
                                      </p:cBhvr>
                                      <p:tavLst>
                                        <p:tav tm="0">
                                          <p:val>
                                            <p:strVal val="#ppt_x"/>
                                          </p:val>
                                        </p:tav>
                                        <p:tav tm="100000">
                                          <p:val>
                                            <p:strVal val="#ppt_x"/>
                                          </p:val>
                                        </p:tav>
                                      </p:tavLst>
                                    </p:anim>
                                    <p:anim calcmode="lin" valueType="num">
                                      <p:cBhvr>
                                        <p:cTn id="51"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11"/>
                                        </p:tgtEl>
                                        <p:attrNameLst>
                                          <p:attrName>style.visibility</p:attrName>
                                        </p:attrNameLst>
                                      </p:cBhvr>
                                      <p:to>
                                        <p:strVal val="visible"/>
                                      </p:to>
                                    </p:set>
                                    <p:animEffect transition="in" filter="fade">
                                      <p:cBhvr>
                                        <p:cTn id="56" dur="1000"/>
                                        <p:tgtEl>
                                          <p:spTgt spid="11"/>
                                        </p:tgtEl>
                                      </p:cBhvr>
                                    </p:animEffect>
                                    <p:anim calcmode="lin" valueType="num">
                                      <p:cBhvr>
                                        <p:cTn id="57" dur="1000" fill="hold"/>
                                        <p:tgtEl>
                                          <p:spTgt spid="11"/>
                                        </p:tgtEl>
                                        <p:attrNameLst>
                                          <p:attrName>ppt_x</p:attrName>
                                        </p:attrNameLst>
                                      </p:cBhvr>
                                      <p:tavLst>
                                        <p:tav tm="0">
                                          <p:val>
                                            <p:strVal val="#ppt_x"/>
                                          </p:val>
                                        </p:tav>
                                        <p:tav tm="100000">
                                          <p:val>
                                            <p:strVal val="#ppt_x"/>
                                          </p:val>
                                        </p:tav>
                                      </p:tavLst>
                                    </p:anim>
                                    <p:anim calcmode="lin" valueType="num">
                                      <p:cBhvr>
                                        <p:cTn id="5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4"/>
                                        </p:tgtEl>
                                        <p:attrNameLst>
                                          <p:attrName>style.visibility</p:attrName>
                                        </p:attrNameLst>
                                      </p:cBhvr>
                                      <p:to>
                                        <p:strVal val="visible"/>
                                      </p:to>
                                    </p:set>
                                    <p:animEffect transition="in" filter="fade">
                                      <p:cBhvr>
                                        <p:cTn id="63" dur="1000"/>
                                        <p:tgtEl>
                                          <p:spTgt spid="4"/>
                                        </p:tgtEl>
                                      </p:cBhvr>
                                    </p:animEffect>
                                    <p:anim calcmode="lin" valueType="num">
                                      <p:cBhvr>
                                        <p:cTn id="64" dur="1000" fill="hold"/>
                                        <p:tgtEl>
                                          <p:spTgt spid="4"/>
                                        </p:tgtEl>
                                        <p:attrNameLst>
                                          <p:attrName>ppt_x</p:attrName>
                                        </p:attrNameLst>
                                      </p:cBhvr>
                                      <p:tavLst>
                                        <p:tav tm="0">
                                          <p:val>
                                            <p:strVal val="#ppt_x"/>
                                          </p:val>
                                        </p:tav>
                                        <p:tav tm="100000">
                                          <p:val>
                                            <p:strVal val="#ppt_x"/>
                                          </p:val>
                                        </p:tav>
                                      </p:tavLst>
                                    </p:anim>
                                    <p:anim calcmode="lin" valueType="num">
                                      <p:cBhvr>
                                        <p:cTn id="65"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p:bldP spid="8" grpId="0" animBg="1"/>
      <p:bldP spid="10" grpId="0" animBg="1"/>
      <p:bldP spid="11" grpId="0"/>
      <p:bldP spid="1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492BB-90F2-4F77-9D3B-212B8B5FEB7A}"/>
              </a:ext>
            </a:extLst>
          </p:cNvPr>
          <p:cNvSpPr>
            <a:spLocks noGrp="1"/>
          </p:cNvSpPr>
          <p:nvPr>
            <p:ph type="ctrTitle"/>
          </p:nvPr>
        </p:nvSpPr>
        <p:spPr>
          <a:xfrm>
            <a:off x="821094" y="153957"/>
            <a:ext cx="7139712" cy="5425749"/>
          </a:xfrm>
        </p:spPr>
        <p:txBody>
          <a:bodyPr>
            <a:normAutofit fontScale="90000"/>
          </a:bodyPr>
          <a:lstStyle/>
          <a:p>
            <a:r>
              <a:rPr lang="en-US" dirty="0"/>
              <a:t>Delivering a Successful &amp; Sustainable Swansea</a:t>
            </a:r>
            <a:br>
              <a:rPr lang="en-US" dirty="0"/>
            </a:br>
            <a:br>
              <a:rPr lang="en-US" dirty="0"/>
            </a:br>
            <a:r>
              <a:rPr lang="en-US" dirty="0"/>
              <a:t>The City &amp; County of Swansea’s Corporate Plan 2018/22</a:t>
            </a:r>
            <a:endParaRPr lang="en-GB" dirty="0"/>
          </a:p>
        </p:txBody>
      </p:sp>
      <p:sp>
        <p:nvSpPr>
          <p:cNvPr id="3" name="Subtitle 2">
            <a:extLst>
              <a:ext uri="{FF2B5EF4-FFF2-40B4-BE49-F238E27FC236}">
                <a16:creationId xmlns:a16="http://schemas.microsoft.com/office/drawing/2014/main" id="{454EA295-4FE1-4CEB-8148-B738CCA0909A}"/>
              </a:ext>
            </a:extLst>
          </p:cNvPr>
          <p:cNvSpPr>
            <a:spLocks noGrp="1"/>
          </p:cNvSpPr>
          <p:nvPr>
            <p:ph type="subTitle" idx="1"/>
          </p:nvPr>
        </p:nvSpPr>
        <p:spPr>
          <a:xfrm>
            <a:off x="1523999" y="6021023"/>
            <a:ext cx="10139465" cy="574331"/>
          </a:xfrm>
        </p:spPr>
        <p:txBody>
          <a:bodyPr>
            <a:normAutofit fontScale="92500"/>
          </a:bodyPr>
          <a:lstStyle/>
          <a:p>
            <a:r>
              <a:rPr lang="en-GB" dirty="0">
                <a:hlinkClick r:id="rId2"/>
              </a:rPr>
              <a:t>https://www.swansea.gov.uk/article/1808/Search?q=corporate+plan&amp;go=Search</a:t>
            </a:r>
            <a:r>
              <a:rPr lang="en-GB" dirty="0"/>
              <a:t> </a:t>
            </a:r>
          </a:p>
        </p:txBody>
      </p:sp>
      <p:pic>
        <p:nvPicPr>
          <p:cNvPr id="5" name="Picture 4">
            <a:extLst>
              <a:ext uri="{FF2B5EF4-FFF2-40B4-BE49-F238E27FC236}">
                <a16:creationId xmlns:a16="http://schemas.microsoft.com/office/drawing/2014/main" id="{FC08D837-0D2D-4BD1-97D9-29232200061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60806" y="1524238"/>
            <a:ext cx="3809524" cy="3809524"/>
          </a:xfrm>
          <a:prstGeom prst="rect">
            <a:avLst/>
          </a:prstGeom>
        </p:spPr>
      </p:pic>
    </p:spTree>
    <p:extLst>
      <p:ext uri="{BB962C8B-B14F-4D97-AF65-F5344CB8AC3E}">
        <p14:creationId xmlns:p14="http://schemas.microsoft.com/office/powerpoint/2010/main" val="35735623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929161" y="173045"/>
            <a:ext cx="8372010" cy="6684955"/>
          </a:xfrm>
          <a:prstGeom prst="rect">
            <a:avLst/>
          </a:prstGeom>
        </p:spPr>
      </p:pic>
    </p:spTree>
    <p:extLst>
      <p:ext uri="{BB962C8B-B14F-4D97-AF65-F5344CB8AC3E}">
        <p14:creationId xmlns:p14="http://schemas.microsoft.com/office/powerpoint/2010/main" val="17142598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96BF11C-B325-45CC-97B1-06A7A237C8D9}"/>
              </a:ext>
            </a:extLst>
          </p:cNvPr>
          <p:cNvSpPr>
            <a:spLocks noGrp="1"/>
          </p:cNvSpPr>
          <p:nvPr>
            <p:ph idx="1"/>
          </p:nvPr>
        </p:nvSpPr>
        <p:spPr>
          <a:xfrm>
            <a:off x="491412" y="419878"/>
            <a:ext cx="6091368" cy="6344815"/>
          </a:xfrm>
        </p:spPr>
        <p:txBody>
          <a:bodyPr anchor="t">
            <a:noAutofit/>
          </a:bodyPr>
          <a:lstStyle/>
          <a:p>
            <a:pPr marL="0" indent="0">
              <a:buNone/>
            </a:pPr>
            <a:r>
              <a:rPr lang="en-GB" sz="3200" dirty="0"/>
              <a:t>Foreword</a:t>
            </a:r>
          </a:p>
          <a:p>
            <a:pPr marL="0" indent="0">
              <a:buNone/>
            </a:pPr>
            <a:r>
              <a:rPr lang="en-US" sz="3200" dirty="0"/>
              <a:t>1. Introduction – Review of the Corporate Plan and Well-Being Objectives</a:t>
            </a:r>
          </a:p>
          <a:p>
            <a:pPr marL="0" indent="0">
              <a:buNone/>
            </a:pPr>
            <a:r>
              <a:rPr lang="en-GB" sz="3200" dirty="0"/>
              <a:t>2. Corporate Plan Refresh 2018/22</a:t>
            </a:r>
          </a:p>
          <a:p>
            <a:pPr marL="0" indent="0">
              <a:buNone/>
            </a:pPr>
            <a:r>
              <a:rPr lang="en-US" sz="3200" dirty="0"/>
              <a:t>3. Summary of Well-Being Statement</a:t>
            </a:r>
          </a:p>
          <a:p>
            <a:pPr marL="0" indent="0">
              <a:buNone/>
            </a:pPr>
            <a:r>
              <a:rPr lang="en-GB" sz="3200" dirty="0"/>
              <a:t>4. Our well-being objectives</a:t>
            </a:r>
          </a:p>
          <a:p>
            <a:pPr marL="0" indent="0">
              <a:buNone/>
            </a:pPr>
            <a:r>
              <a:rPr lang="en-US" sz="3200" dirty="0"/>
              <a:t>5. Monitoring Delivery – keeping performance under review</a:t>
            </a:r>
          </a:p>
          <a:p>
            <a:pPr marL="0" indent="0">
              <a:buNone/>
            </a:pPr>
            <a:r>
              <a:rPr lang="en-US" sz="3200" dirty="0"/>
              <a:t>6. Next Stages – what we plan to do next</a:t>
            </a:r>
            <a:endParaRPr lang="en-GB" sz="3200" dirty="0"/>
          </a:p>
        </p:txBody>
      </p:sp>
      <p:sp>
        <p:nvSpPr>
          <p:cNvPr id="13"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57DAD795-212B-4655-9E5B-33B2C5703E1B}"/>
              </a:ext>
            </a:extLst>
          </p:cNvPr>
          <p:cNvPicPr>
            <a:picLocks noChangeAspect="1"/>
          </p:cNvPicPr>
          <p:nvPr/>
        </p:nvPicPr>
        <p:blipFill rotWithShape="1">
          <a:blip r:embed="rId2"/>
          <a:srcRect l="17216" r="14700" b="-1"/>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5" name="TextBox 4">
            <a:extLst>
              <a:ext uri="{FF2B5EF4-FFF2-40B4-BE49-F238E27FC236}">
                <a16:creationId xmlns:a16="http://schemas.microsoft.com/office/drawing/2014/main" id="{DFD0814C-DD7D-4540-94E2-30C9B302665E}"/>
              </a:ext>
            </a:extLst>
          </p:cNvPr>
          <p:cNvSpPr txBox="1"/>
          <p:nvPr/>
        </p:nvSpPr>
        <p:spPr>
          <a:xfrm>
            <a:off x="9638522" y="5980922"/>
            <a:ext cx="2332654" cy="369332"/>
          </a:xfrm>
          <a:prstGeom prst="rect">
            <a:avLst/>
          </a:prstGeom>
          <a:noFill/>
        </p:spPr>
        <p:txBody>
          <a:bodyPr wrap="square" rtlCol="0">
            <a:spAutoFit/>
          </a:bodyPr>
          <a:lstStyle/>
          <a:p>
            <a:r>
              <a:rPr lang="en-GB" dirty="0"/>
              <a:t>Frank Austin</a:t>
            </a:r>
          </a:p>
        </p:txBody>
      </p:sp>
    </p:spTree>
    <p:extLst>
      <p:ext uri="{BB962C8B-B14F-4D97-AF65-F5344CB8AC3E}">
        <p14:creationId xmlns:p14="http://schemas.microsoft.com/office/powerpoint/2010/main" val="4063278450"/>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562E8-324C-4F99-90C3-95447D8E7AD2}"/>
              </a:ext>
            </a:extLst>
          </p:cNvPr>
          <p:cNvSpPr>
            <a:spLocks noGrp="1"/>
          </p:cNvSpPr>
          <p:nvPr>
            <p:ph type="title"/>
          </p:nvPr>
        </p:nvSpPr>
        <p:spPr>
          <a:xfrm>
            <a:off x="261151" y="106533"/>
            <a:ext cx="6876495" cy="1575278"/>
          </a:xfrm>
        </p:spPr>
        <p:txBody>
          <a:bodyPr>
            <a:normAutofit/>
          </a:bodyPr>
          <a:lstStyle/>
          <a:p>
            <a:r>
              <a:rPr lang="en-US" dirty="0"/>
              <a:t>Ref: Well-Being of Future Generations (Wales) Act 2015</a:t>
            </a:r>
            <a:endParaRPr lang="en-GB" dirty="0"/>
          </a:p>
        </p:txBody>
      </p:sp>
      <p:sp>
        <p:nvSpPr>
          <p:cNvPr id="3" name="Content Placeholder 2">
            <a:extLst>
              <a:ext uri="{FF2B5EF4-FFF2-40B4-BE49-F238E27FC236}">
                <a16:creationId xmlns:a16="http://schemas.microsoft.com/office/drawing/2014/main" id="{A6DE13F4-6515-4413-94EC-0C74682BB32C}"/>
              </a:ext>
            </a:extLst>
          </p:cNvPr>
          <p:cNvSpPr>
            <a:spLocks noGrp="1"/>
          </p:cNvSpPr>
          <p:nvPr>
            <p:ph idx="1"/>
          </p:nvPr>
        </p:nvSpPr>
        <p:spPr>
          <a:xfrm>
            <a:off x="838200" y="1825625"/>
            <a:ext cx="5385047" cy="4761606"/>
          </a:xfrm>
        </p:spPr>
        <p:txBody>
          <a:bodyPr>
            <a:normAutofit/>
          </a:bodyPr>
          <a:lstStyle/>
          <a:p>
            <a:r>
              <a:rPr lang="en-US" sz="3600" dirty="0"/>
              <a:t>Review involved consultation and focus on:</a:t>
            </a:r>
            <a:endParaRPr lang="en-US" dirty="0"/>
          </a:p>
          <a:p>
            <a:pPr lvl="1"/>
            <a:r>
              <a:rPr lang="en-US" sz="2800" dirty="0"/>
              <a:t>Future trends and challenges</a:t>
            </a:r>
          </a:p>
          <a:p>
            <a:pPr lvl="1"/>
            <a:r>
              <a:rPr lang="en-US" sz="2800" dirty="0"/>
              <a:t>An assessment of local well-being</a:t>
            </a:r>
          </a:p>
          <a:p>
            <a:pPr lvl="1"/>
            <a:r>
              <a:rPr lang="en-US" sz="2800" dirty="0"/>
              <a:t>Our equality objectives, including Welsh language</a:t>
            </a:r>
          </a:p>
          <a:p>
            <a:pPr lvl="1"/>
            <a:r>
              <a:rPr lang="en-US" sz="2800" dirty="0"/>
              <a:t>Reference to national indicators</a:t>
            </a:r>
          </a:p>
          <a:p>
            <a:pPr lvl="1"/>
            <a:r>
              <a:rPr lang="en-US" sz="2800" dirty="0"/>
              <a:t>Our policy commitments.</a:t>
            </a:r>
            <a:endParaRPr lang="en-GB" sz="2800" dirty="0"/>
          </a:p>
        </p:txBody>
      </p:sp>
      <p:sp>
        <p:nvSpPr>
          <p:cNvPr id="4" name="Content Placeholder 2">
            <a:extLst>
              <a:ext uri="{FF2B5EF4-FFF2-40B4-BE49-F238E27FC236}">
                <a16:creationId xmlns:a16="http://schemas.microsoft.com/office/drawing/2014/main" id="{9B86E780-1E9F-43CA-A857-0EF6B874D65D}"/>
              </a:ext>
            </a:extLst>
          </p:cNvPr>
          <p:cNvSpPr txBox="1">
            <a:spLocks/>
          </p:cNvSpPr>
          <p:nvPr/>
        </p:nvSpPr>
        <p:spPr>
          <a:xfrm>
            <a:off x="7137647" y="639191"/>
            <a:ext cx="4873840" cy="594803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3600" dirty="0"/>
              <a:t>Focus on sustainability:</a:t>
            </a:r>
            <a:endParaRPr lang="en-US" dirty="0"/>
          </a:p>
          <a:p>
            <a:pPr lvl="1"/>
            <a:r>
              <a:rPr lang="en-US" sz="2800" dirty="0"/>
              <a:t>Looking ahead to the medium and long-term challenges</a:t>
            </a:r>
          </a:p>
          <a:p>
            <a:pPr lvl="1"/>
            <a:r>
              <a:rPr lang="en-US" sz="2800" dirty="0"/>
              <a:t>Preventing problems from occurring or from getting worse</a:t>
            </a:r>
          </a:p>
          <a:p>
            <a:pPr lvl="1"/>
            <a:r>
              <a:rPr lang="en-US" sz="2800" dirty="0"/>
              <a:t>Ensuring our objectives do not contradict each other and complement those of other public bodies</a:t>
            </a:r>
          </a:p>
          <a:p>
            <a:pPr lvl="1"/>
            <a:r>
              <a:rPr lang="en-US" sz="2800" dirty="0"/>
              <a:t>Working in partnership with others</a:t>
            </a:r>
          </a:p>
          <a:p>
            <a:pPr lvl="1"/>
            <a:r>
              <a:rPr lang="en-US" sz="2800" dirty="0"/>
              <a:t>Involving local people.</a:t>
            </a:r>
            <a:endParaRPr lang="en-GB" sz="2800" dirty="0"/>
          </a:p>
        </p:txBody>
      </p:sp>
    </p:spTree>
    <p:extLst>
      <p:ext uri="{BB962C8B-B14F-4D97-AF65-F5344CB8AC3E}">
        <p14:creationId xmlns:p14="http://schemas.microsoft.com/office/powerpoint/2010/main" val="1465542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4">
                                            <p:txEl>
                                              <p:pRg st="0" end="0"/>
                                            </p:txEl>
                                          </p:spTgt>
                                        </p:tgtEl>
                                        <p:attrNameLst>
                                          <p:attrName>style.visibility</p:attrName>
                                        </p:attrNameLst>
                                      </p:cBhvr>
                                      <p:to>
                                        <p:strVal val="visible"/>
                                      </p:to>
                                    </p:set>
                                    <p:anim calcmode="lin" valueType="num">
                                      <p:cBhvr additive="base">
                                        <p:cTn id="4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4">
                                            <p:txEl>
                                              <p:pRg st="1" end="1"/>
                                            </p:txEl>
                                          </p:spTgt>
                                        </p:tgtEl>
                                        <p:attrNameLst>
                                          <p:attrName>style.visibility</p:attrName>
                                        </p:attrNameLst>
                                      </p:cBhvr>
                                      <p:to>
                                        <p:strVal val="visible"/>
                                      </p:to>
                                    </p:set>
                                    <p:anim calcmode="lin" valueType="num">
                                      <p:cBhvr additive="base">
                                        <p:cTn id="4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4">
                                            <p:txEl>
                                              <p:pRg st="2" end="2"/>
                                            </p:txEl>
                                          </p:spTgt>
                                        </p:tgtEl>
                                        <p:attrNameLst>
                                          <p:attrName>style.visibility</p:attrName>
                                        </p:attrNameLst>
                                      </p:cBhvr>
                                      <p:to>
                                        <p:strVal val="visible"/>
                                      </p:to>
                                    </p:set>
                                    <p:anim calcmode="lin" valueType="num">
                                      <p:cBhvr additive="base">
                                        <p:cTn id="5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4">
                                            <p:txEl>
                                              <p:pRg st="3" end="3"/>
                                            </p:txEl>
                                          </p:spTgt>
                                        </p:tgtEl>
                                        <p:attrNameLst>
                                          <p:attrName>style.visibility</p:attrName>
                                        </p:attrNameLst>
                                      </p:cBhvr>
                                      <p:to>
                                        <p:strVal val="visible"/>
                                      </p:to>
                                    </p:set>
                                    <p:anim calcmode="lin" valueType="num">
                                      <p:cBhvr additive="base">
                                        <p:cTn id="61"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4">
                                            <p:txEl>
                                              <p:pRg st="4" end="4"/>
                                            </p:txEl>
                                          </p:spTgt>
                                        </p:tgtEl>
                                        <p:attrNameLst>
                                          <p:attrName>style.visibility</p:attrName>
                                        </p:attrNameLst>
                                      </p:cBhvr>
                                      <p:to>
                                        <p:strVal val="visible"/>
                                      </p:to>
                                    </p:set>
                                    <p:anim calcmode="lin" valueType="num">
                                      <p:cBhvr additive="base">
                                        <p:cTn id="67"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4">
                                            <p:txEl>
                                              <p:pRg st="5" end="5"/>
                                            </p:txEl>
                                          </p:spTgt>
                                        </p:tgtEl>
                                        <p:attrNameLst>
                                          <p:attrName>style.visibility</p:attrName>
                                        </p:attrNameLst>
                                      </p:cBhvr>
                                      <p:to>
                                        <p:strVal val="visible"/>
                                      </p:to>
                                    </p:set>
                                    <p:anim calcmode="lin" valueType="num">
                                      <p:cBhvr additive="base">
                                        <p:cTn id="73"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0A77C-9D27-425C-91C6-AF49172AA124}"/>
              </a:ext>
            </a:extLst>
          </p:cNvPr>
          <p:cNvSpPr>
            <a:spLocks noGrp="1"/>
          </p:cNvSpPr>
          <p:nvPr>
            <p:ph type="title"/>
          </p:nvPr>
        </p:nvSpPr>
        <p:spPr/>
        <p:txBody>
          <a:bodyPr>
            <a:normAutofit/>
          </a:bodyPr>
          <a:lstStyle/>
          <a:p>
            <a:r>
              <a:rPr lang="en-GB" sz="6000" dirty="0"/>
              <a:t>The challenges ahead</a:t>
            </a:r>
          </a:p>
        </p:txBody>
      </p:sp>
      <p:sp>
        <p:nvSpPr>
          <p:cNvPr id="3" name="Content Placeholder 2">
            <a:extLst>
              <a:ext uri="{FF2B5EF4-FFF2-40B4-BE49-F238E27FC236}">
                <a16:creationId xmlns:a16="http://schemas.microsoft.com/office/drawing/2014/main" id="{134CBAA5-4395-4CAA-95EC-D780A9D3B8A3}"/>
              </a:ext>
            </a:extLst>
          </p:cNvPr>
          <p:cNvSpPr>
            <a:spLocks noGrp="1"/>
          </p:cNvSpPr>
          <p:nvPr>
            <p:ph idx="1"/>
          </p:nvPr>
        </p:nvSpPr>
        <p:spPr>
          <a:xfrm>
            <a:off x="768096" y="1600200"/>
            <a:ext cx="11109960" cy="4809744"/>
          </a:xfrm>
        </p:spPr>
        <p:txBody>
          <a:bodyPr>
            <a:normAutofit/>
          </a:bodyPr>
          <a:lstStyle/>
          <a:p>
            <a:pPr marL="0" indent="0">
              <a:buNone/>
            </a:pPr>
            <a:r>
              <a:rPr lang="en-GB" sz="3200" dirty="0"/>
              <a:t>Swansea faces a number of challenges in the years ahead, which include:</a:t>
            </a:r>
          </a:p>
          <a:p>
            <a:r>
              <a:rPr lang="en-GB" b="1" dirty="0"/>
              <a:t>Population changes </a:t>
            </a:r>
            <a:r>
              <a:rPr lang="en-GB" dirty="0"/>
              <a:t>– a growing, ageing and more diverse Swansea.</a:t>
            </a:r>
          </a:p>
          <a:p>
            <a:r>
              <a:rPr lang="en-GB" b="1" dirty="0"/>
              <a:t>Economic changes </a:t>
            </a:r>
            <a:r>
              <a:rPr lang="en-GB" dirty="0"/>
              <a:t>– attracting investment, high quality jobs and new technology into Swansea while addressing the skills gap.</a:t>
            </a:r>
          </a:p>
          <a:p>
            <a:r>
              <a:rPr lang="en-GB" b="1" dirty="0"/>
              <a:t>Climate change </a:t>
            </a:r>
            <a:r>
              <a:rPr lang="en-GB" dirty="0"/>
              <a:t>– risks from flooding, air and water quality, dangers to ecosystems and biodiversity and energy security.</a:t>
            </a:r>
          </a:p>
          <a:p>
            <a:r>
              <a:rPr lang="en-GB" b="1" dirty="0"/>
              <a:t>Social and cultural changes </a:t>
            </a:r>
            <a:r>
              <a:rPr lang="en-GB" dirty="0"/>
              <a:t>– addressing inequalities in health, education, employment and life chances.</a:t>
            </a:r>
          </a:p>
        </p:txBody>
      </p:sp>
    </p:spTree>
    <p:extLst>
      <p:ext uri="{BB962C8B-B14F-4D97-AF65-F5344CB8AC3E}">
        <p14:creationId xmlns:p14="http://schemas.microsoft.com/office/powerpoint/2010/main" val="3928225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7A301-C265-465A-A8A1-421F0FD1B535}"/>
              </a:ext>
            </a:extLst>
          </p:cNvPr>
          <p:cNvSpPr>
            <a:spLocks noGrp="1"/>
          </p:cNvSpPr>
          <p:nvPr>
            <p:ph type="title"/>
          </p:nvPr>
        </p:nvSpPr>
        <p:spPr>
          <a:xfrm>
            <a:off x="838200" y="54229"/>
            <a:ext cx="8068056" cy="1235075"/>
          </a:xfrm>
        </p:spPr>
        <p:txBody>
          <a:bodyPr>
            <a:normAutofit/>
          </a:bodyPr>
          <a:lstStyle/>
          <a:p>
            <a:r>
              <a:rPr lang="en-GB" sz="6000" dirty="0"/>
              <a:t>6 well-being objectives</a:t>
            </a:r>
          </a:p>
        </p:txBody>
      </p:sp>
      <p:sp>
        <p:nvSpPr>
          <p:cNvPr id="3" name="Content Placeholder 2">
            <a:extLst>
              <a:ext uri="{FF2B5EF4-FFF2-40B4-BE49-F238E27FC236}">
                <a16:creationId xmlns:a16="http://schemas.microsoft.com/office/drawing/2014/main" id="{C6D03D71-0C44-468B-A849-966910BE35A7}"/>
              </a:ext>
            </a:extLst>
          </p:cNvPr>
          <p:cNvSpPr>
            <a:spLocks noGrp="1"/>
          </p:cNvSpPr>
          <p:nvPr>
            <p:ph sz="half" idx="1"/>
          </p:nvPr>
        </p:nvSpPr>
        <p:spPr>
          <a:xfrm>
            <a:off x="228600" y="1344168"/>
            <a:ext cx="5779008" cy="4940935"/>
          </a:xfrm>
        </p:spPr>
        <p:txBody>
          <a:bodyPr>
            <a:noAutofit/>
          </a:bodyPr>
          <a:lstStyle/>
          <a:p>
            <a:pPr marL="514350" indent="-514350">
              <a:buFont typeface="+mj-lt"/>
              <a:buAutoNum type="arabicPeriod"/>
            </a:pPr>
            <a:r>
              <a:rPr lang="en-GB" b="1" dirty="0"/>
              <a:t>Safeguarding people from harm </a:t>
            </a:r>
          </a:p>
          <a:p>
            <a:pPr marL="514350" indent="-514350">
              <a:buFont typeface="+mj-lt"/>
              <a:buAutoNum type="arabicPeriod"/>
            </a:pPr>
            <a:r>
              <a:rPr lang="en-GB" b="1" dirty="0"/>
              <a:t>Improving Education &amp; Skills </a:t>
            </a:r>
          </a:p>
          <a:p>
            <a:pPr marL="514350" indent="-514350">
              <a:buFont typeface="+mj-lt"/>
              <a:buAutoNum type="arabicPeriod"/>
            </a:pPr>
            <a:r>
              <a:rPr lang="en-GB" b="1" dirty="0"/>
              <a:t>Transforming our Economy &amp; Infrastructure </a:t>
            </a:r>
          </a:p>
          <a:p>
            <a:pPr marL="514350" indent="-514350">
              <a:buFont typeface="+mj-lt"/>
              <a:buAutoNum type="arabicPeriod"/>
            </a:pPr>
            <a:r>
              <a:rPr lang="en-GB" b="1" dirty="0"/>
              <a:t>Tackling Poverty </a:t>
            </a:r>
          </a:p>
          <a:p>
            <a:pPr marL="514350" indent="-514350">
              <a:buFont typeface="+mj-lt"/>
              <a:buAutoNum type="arabicPeriod"/>
            </a:pPr>
            <a:r>
              <a:rPr lang="en-GB" b="1" dirty="0"/>
              <a:t>Maintaining and enhancing Swansea’s Natural Resources and Biodiversity</a:t>
            </a:r>
          </a:p>
          <a:p>
            <a:pPr marL="514350" indent="-514350">
              <a:buFont typeface="+mj-lt"/>
              <a:buAutoNum type="arabicPeriod"/>
            </a:pPr>
            <a:r>
              <a:rPr lang="en-GB" b="1" dirty="0"/>
              <a:t>Transformation &amp; Future Council development</a:t>
            </a:r>
            <a:endParaRPr lang="en-GB" dirty="0"/>
          </a:p>
        </p:txBody>
      </p:sp>
      <p:sp>
        <p:nvSpPr>
          <p:cNvPr id="4" name="Content Placeholder 3"/>
          <p:cNvSpPr>
            <a:spLocks noGrp="1"/>
          </p:cNvSpPr>
          <p:nvPr>
            <p:ph sz="half" idx="2"/>
          </p:nvPr>
        </p:nvSpPr>
        <p:spPr>
          <a:xfrm>
            <a:off x="6172200" y="1152144"/>
            <a:ext cx="5806440" cy="5486400"/>
          </a:xfrm>
        </p:spPr>
        <p:txBody>
          <a:bodyPr>
            <a:normAutofit fontScale="85000" lnSpcReduction="20000"/>
          </a:bodyPr>
          <a:lstStyle/>
          <a:p>
            <a:pPr marL="0" indent="0">
              <a:buNone/>
            </a:pPr>
            <a:r>
              <a:rPr lang="en-GB" dirty="0"/>
              <a:t>– so that our citizens are free from harm and exploitation</a:t>
            </a:r>
          </a:p>
          <a:p>
            <a:pPr marL="0" indent="0">
              <a:buNone/>
            </a:pPr>
            <a:r>
              <a:rPr lang="en-GB" dirty="0"/>
              <a:t>– so that everyone in Swansea gains the skills and qualifications they need to succeed in life.</a:t>
            </a:r>
          </a:p>
          <a:p>
            <a:pPr marL="0" indent="0">
              <a:buNone/>
            </a:pPr>
            <a:r>
              <a:rPr lang="en-GB" dirty="0"/>
              <a:t>– so that Swansea has a thriving mixed use City Centre and a local economy that will support the prosperity of our citizens.</a:t>
            </a:r>
          </a:p>
          <a:p>
            <a:pPr marL="0" indent="0">
              <a:buNone/>
            </a:pPr>
            <a:r>
              <a:rPr lang="en-GB" dirty="0"/>
              <a:t>– so that every person in Swansea can achieve his or her potential.</a:t>
            </a:r>
          </a:p>
          <a:p>
            <a:pPr marL="0" indent="0">
              <a:buNone/>
            </a:pPr>
            <a:r>
              <a:rPr lang="en-GB" dirty="0"/>
              <a:t>– so that we maintain and enhance biodiversity, reduce our carbon footprint, improve our knowledge and understanding of our natural environment and benefit health and well-being.</a:t>
            </a:r>
          </a:p>
          <a:p>
            <a:pPr marL="0" indent="0">
              <a:buNone/>
            </a:pPr>
            <a:r>
              <a:rPr lang="en-GB" dirty="0"/>
              <a:t>– so that we and the services that we provide are sustainable and fit for the future.</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2334040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4">
                                            <p:txEl>
                                              <p:pRg st="0" end="0"/>
                                            </p:txEl>
                                          </p:spTgt>
                                        </p:tgtEl>
                                        <p:attrNameLst>
                                          <p:attrName>style.visibility</p:attrName>
                                        </p:attrNameLst>
                                      </p:cBhvr>
                                      <p:to>
                                        <p:strVal val="visible"/>
                                      </p:to>
                                    </p:set>
                                    <p:anim calcmode="lin" valueType="num">
                                      <p:cBhvr additive="base">
                                        <p:cTn id="4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4">
                                            <p:txEl>
                                              <p:pRg st="1" end="1"/>
                                            </p:txEl>
                                          </p:spTgt>
                                        </p:tgtEl>
                                        <p:attrNameLst>
                                          <p:attrName>style.visibility</p:attrName>
                                        </p:attrNameLst>
                                      </p:cBhvr>
                                      <p:to>
                                        <p:strVal val="visible"/>
                                      </p:to>
                                    </p:set>
                                    <p:anim calcmode="lin" valueType="num">
                                      <p:cBhvr additive="base">
                                        <p:cTn id="4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4">
                                            <p:txEl>
                                              <p:pRg st="2" end="2"/>
                                            </p:txEl>
                                          </p:spTgt>
                                        </p:tgtEl>
                                        <p:attrNameLst>
                                          <p:attrName>style.visibility</p:attrName>
                                        </p:attrNameLst>
                                      </p:cBhvr>
                                      <p:to>
                                        <p:strVal val="visible"/>
                                      </p:to>
                                    </p:set>
                                    <p:anim calcmode="lin" valueType="num">
                                      <p:cBhvr additive="base">
                                        <p:cTn id="5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4">
                                            <p:txEl>
                                              <p:pRg st="3" end="3"/>
                                            </p:txEl>
                                          </p:spTgt>
                                        </p:tgtEl>
                                        <p:attrNameLst>
                                          <p:attrName>style.visibility</p:attrName>
                                        </p:attrNameLst>
                                      </p:cBhvr>
                                      <p:to>
                                        <p:strVal val="visible"/>
                                      </p:to>
                                    </p:set>
                                    <p:anim calcmode="lin" valueType="num">
                                      <p:cBhvr additive="base">
                                        <p:cTn id="61"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4">
                                            <p:txEl>
                                              <p:pRg st="4" end="4"/>
                                            </p:txEl>
                                          </p:spTgt>
                                        </p:tgtEl>
                                        <p:attrNameLst>
                                          <p:attrName>style.visibility</p:attrName>
                                        </p:attrNameLst>
                                      </p:cBhvr>
                                      <p:to>
                                        <p:strVal val="visible"/>
                                      </p:to>
                                    </p:set>
                                    <p:anim calcmode="lin" valueType="num">
                                      <p:cBhvr additive="base">
                                        <p:cTn id="67"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4">
                                            <p:txEl>
                                              <p:pRg st="5" end="5"/>
                                            </p:txEl>
                                          </p:spTgt>
                                        </p:tgtEl>
                                        <p:attrNameLst>
                                          <p:attrName>style.visibility</p:attrName>
                                        </p:attrNameLst>
                                      </p:cBhvr>
                                      <p:to>
                                        <p:strVal val="visible"/>
                                      </p:to>
                                    </p:set>
                                    <p:anim calcmode="lin" valueType="num">
                                      <p:cBhvr additive="base">
                                        <p:cTn id="73"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sz="6000" dirty="0"/>
              <a:t>Our values</a:t>
            </a:r>
          </a:p>
        </p:txBody>
      </p:sp>
      <p:sp>
        <p:nvSpPr>
          <p:cNvPr id="7" name="Rectangle 6"/>
          <p:cNvSpPr/>
          <p:nvPr/>
        </p:nvSpPr>
        <p:spPr>
          <a:xfrm>
            <a:off x="1073620" y="2028366"/>
            <a:ext cx="2636171" cy="646331"/>
          </a:xfrm>
          <a:prstGeom prst="rect">
            <a:avLst/>
          </a:prstGeom>
          <a:solidFill>
            <a:srgbClr val="FFC000"/>
          </a:solidFill>
        </p:spPr>
        <p:txBody>
          <a:bodyPr wrap="none">
            <a:spAutoFit/>
          </a:bodyPr>
          <a:lstStyle/>
          <a:p>
            <a:r>
              <a:rPr lang="en-GB" sz="3600" dirty="0"/>
              <a:t>People Focus</a:t>
            </a:r>
          </a:p>
        </p:txBody>
      </p:sp>
      <p:sp>
        <p:nvSpPr>
          <p:cNvPr id="8" name="Rectangle 7"/>
          <p:cNvSpPr/>
          <p:nvPr/>
        </p:nvSpPr>
        <p:spPr>
          <a:xfrm>
            <a:off x="1073620" y="4856528"/>
            <a:ext cx="3513078" cy="646331"/>
          </a:xfrm>
          <a:prstGeom prst="rect">
            <a:avLst/>
          </a:prstGeom>
          <a:solidFill>
            <a:srgbClr val="FFC000"/>
          </a:solidFill>
        </p:spPr>
        <p:txBody>
          <a:bodyPr wrap="none">
            <a:spAutoFit/>
          </a:bodyPr>
          <a:lstStyle/>
          <a:p>
            <a:r>
              <a:rPr lang="en-GB" sz="3600" dirty="0"/>
              <a:t>Working Together</a:t>
            </a:r>
          </a:p>
        </p:txBody>
      </p:sp>
      <p:sp>
        <p:nvSpPr>
          <p:cNvPr id="9" name="Rectangle 8"/>
          <p:cNvSpPr/>
          <p:nvPr/>
        </p:nvSpPr>
        <p:spPr>
          <a:xfrm>
            <a:off x="1073620" y="3442447"/>
            <a:ext cx="2191369" cy="646331"/>
          </a:xfrm>
          <a:prstGeom prst="rect">
            <a:avLst/>
          </a:prstGeom>
          <a:solidFill>
            <a:srgbClr val="FFC000"/>
          </a:solidFill>
        </p:spPr>
        <p:txBody>
          <a:bodyPr wrap="none">
            <a:spAutoFit/>
          </a:bodyPr>
          <a:lstStyle/>
          <a:p>
            <a:r>
              <a:rPr lang="en-GB" sz="3600" dirty="0"/>
              <a:t>Innovation</a:t>
            </a:r>
          </a:p>
        </p:txBody>
      </p:sp>
      <p:sp>
        <p:nvSpPr>
          <p:cNvPr id="10" name="Rectangle 9"/>
          <p:cNvSpPr/>
          <p:nvPr/>
        </p:nvSpPr>
        <p:spPr>
          <a:xfrm>
            <a:off x="5635752" y="1179077"/>
            <a:ext cx="6096000" cy="1200329"/>
          </a:xfrm>
          <a:prstGeom prst="rect">
            <a:avLst/>
          </a:prstGeom>
        </p:spPr>
        <p:txBody>
          <a:bodyPr>
            <a:spAutoFit/>
          </a:bodyPr>
          <a:lstStyle/>
          <a:p>
            <a:r>
              <a:rPr lang="en-GB" dirty="0"/>
              <a:t>We will focus on community needs and outcomes and on improving the lives of the people who live and work in  Swansea. We will also respect, value and support our employees and demonstrate the highest standards of integrity.</a:t>
            </a:r>
          </a:p>
        </p:txBody>
      </p:sp>
      <p:sp>
        <p:nvSpPr>
          <p:cNvPr id="11" name="Rectangle 10"/>
          <p:cNvSpPr/>
          <p:nvPr/>
        </p:nvSpPr>
        <p:spPr>
          <a:xfrm>
            <a:off x="5635752" y="3013025"/>
            <a:ext cx="6096000" cy="1200329"/>
          </a:xfrm>
          <a:prstGeom prst="rect">
            <a:avLst/>
          </a:prstGeom>
        </p:spPr>
        <p:txBody>
          <a:bodyPr>
            <a:spAutoFit/>
          </a:bodyPr>
          <a:lstStyle/>
          <a:p>
            <a:r>
              <a:rPr lang="en-GB" dirty="0"/>
              <a:t>We will promote a whole partnership approach, working across services to maximise resources and knowledge and joining forces with others outside the Council to ensure we prioritise our resources and get the best for our communities.</a:t>
            </a:r>
          </a:p>
        </p:txBody>
      </p:sp>
      <p:sp>
        <p:nvSpPr>
          <p:cNvPr id="12" name="Rectangle 11"/>
          <p:cNvSpPr/>
          <p:nvPr/>
        </p:nvSpPr>
        <p:spPr>
          <a:xfrm>
            <a:off x="5635752" y="4699338"/>
            <a:ext cx="6096000" cy="1477328"/>
          </a:xfrm>
          <a:prstGeom prst="rect">
            <a:avLst/>
          </a:prstGeom>
        </p:spPr>
        <p:txBody>
          <a:bodyPr>
            <a:spAutoFit/>
          </a:bodyPr>
          <a:lstStyle/>
          <a:p>
            <a:r>
              <a:rPr lang="en-GB" dirty="0"/>
              <a:t>We will promote and support a culture of innovation. We will think and work differently to improve our ability to deliver and to meet the financial, demographic and societal challenges we face. We will share learning across the Council, as part of our Innovation Programme.</a:t>
            </a:r>
          </a:p>
        </p:txBody>
      </p:sp>
    </p:spTree>
    <p:extLst>
      <p:ext uri="{BB962C8B-B14F-4D97-AF65-F5344CB8AC3E}">
        <p14:creationId xmlns:p14="http://schemas.microsoft.com/office/powerpoint/2010/main" val="1670630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circle(in)">
                                      <p:cBhvr>
                                        <p:cTn id="12" dur="20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wipe(down)">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circle(in)">
                                      <p:cBhvr>
                                        <p:cTn id="22" dur="20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wipe(down)">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circle(in)">
                                      <p:cBhvr>
                                        <p:cTn id="32"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p:bldP spid="11" grpId="0"/>
      <p:bldP spid="1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Our principles</a:t>
            </a:r>
          </a:p>
        </p:txBody>
      </p:sp>
      <p:sp>
        <p:nvSpPr>
          <p:cNvPr id="4" name="TextBox 3"/>
          <p:cNvSpPr txBox="1"/>
          <p:nvPr/>
        </p:nvSpPr>
        <p:spPr>
          <a:xfrm>
            <a:off x="1271015" y="1937403"/>
            <a:ext cx="3383279" cy="707886"/>
          </a:xfrm>
          <a:prstGeom prst="rect">
            <a:avLst/>
          </a:prstGeom>
          <a:solidFill>
            <a:srgbClr val="00B0F0"/>
          </a:solidFill>
        </p:spPr>
        <p:txBody>
          <a:bodyPr wrap="square" rtlCol="0">
            <a:spAutoFit/>
          </a:bodyPr>
          <a:lstStyle/>
          <a:p>
            <a:r>
              <a:rPr lang="en-GB" sz="4000" dirty="0"/>
              <a:t>Sustainability</a:t>
            </a:r>
          </a:p>
        </p:txBody>
      </p:sp>
      <p:sp>
        <p:nvSpPr>
          <p:cNvPr id="6" name="TextBox 5"/>
          <p:cNvSpPr txBox="1"/>
          <p:nvPr/>
        </p:nvSpPr>
        <p:spPr>
          <a:xfrm>
            <a:off x="1271015" y="3318839"/>
            <a:ext cx="3438143" cy="707886"/>
          </a:xfrm>
          <a:prstGeom prst="rect">
            <a:avLst/>
          </a:prstGeom>
          <a:solidFill>
            <a:srgbClr val="00B0F0"/>
          </a:solidFill>
        </p:spPr>
        <p:txBody>
          <a:bodyPr wrap="square" rtlCol="0">
            <a:spAutoFit/>
          </a:bodyPr>
          <a:lstStyle/>
          <a:p>
            <a:r>
              <a:rPr lang="en-GB" sz="4000" dirty="0"/>
              <a:t>Prevention</a:t>
            </a:r>
          </a:p>
        </p:txBody>
      </p:sp>
      <p:sp>
        <p:nvSpPr>
          <p:cNvPr id="7" name="TextBox 6"/>
          <p:cNvSpPr txBox="1"/>
          <p:nvPr/>
        </p:nvSpPr>
        <p:spPr>
          <a:xfrm>
            <a:off x="1271016" y="4619100"/>
            <a:ext cx="3438142" cy="707886"/>
          </a:xfrm>
          <a:prstGeom prst="rect">
            <a:avLst/>
          </a:prstGeom>
          <a:solidFill>
            <a:srgbClr val="00B0F0"/>
          </a:solidFill>
        </p:spPr>
        <p:txBody>
          <a:bodyPr wrap="square" rtlCol="0">
            <a:spAutoFit/>
          </a:bodyPr>
          <a:lstStyle/>
          <a:p>
            <a:r>
              <a:rPr lang="en-GB" sz="4000" dirty="0"/>
              <a:t>Partnership</a:t>
            </a:r>
          </a:p>
        </p:txBody>
      </p:sp>
      <p:sp>
        <p:nvSpPr>
          <p:cNvPr id="8" name="Rectangle 7"/>
          <p:cNvSpPr/>
          <p:nvPr/>
        </p:nvSpPr>
        <p:spPr>
          <a:xfrm>
            <a:off x="6028944" y="1027906"/>
            <a:ext cx="6096000" cy="1569660"/>
          </a:xfrm>
          <a:prstGeom prst="rect">
            <a:avLst/>
          </a:prstGeom>
        </p:spPr>
        <p:txBody>
          <a:bodyPr>
            <a:spAutoFit/>
          </a:bodyPr>
          <a:lstStyle/>
          <a:p>
            <a:r>
              <a:rPr lang="en-GB" sz="2400" dirty="0"/>
              <a:t>Economic, social and environmental well-being of Swansea. Meeting the needs of the present without compromising the ability of future generations to meet their needs.</a:t>
            </a:r>
          </a:p>
        </p:txBody>
      </p:sp>
      <p:sp>
        <p:nvSpPr>
          <p:cNvPr id="9" name="Rectangle 8"/>
          <p:cNvSpPr/>
          <p:nvPr/>
        </p:nvSpPr>
        <p:spPr>
          <a:xfrm>
            <a:off x="6028944" y="2826380"/>
            <a:ext cx="6096000" cy="1938992"/>
          </a:xfrm>
          <a:prstGeom prst="rect">
            <a:avLst/>
          </a:prstGeom>
        </p:spPr>
        <p:txBody>
          <a:bodyPr>
            <a:spAutoFit/>
          </a:bodyPr>
          <a:lstStyle/>
          <a:p>
            <a:r>
              <a:rPr lang="en-GB" sz="2400" dirty="0"/>
              <a:t>Early intervention with those at greatest risk … behaviour change, prevent the need for costly specialist services</a:t>
            </a:r>
          </a:p>
          <a:p>
            <a:r>
              <a:rPr lang="en-GB" sz="2400" dirty="0"/>
              <a:t>More resilient families and communities, lower costs to the Council and better outcomes</a:t>
            </a:r>
          </a:p>
        </p:txBody>
      </p:sp>
      <p:sp>
        <p:nvSpPr>
          <p:cNvPr id="10" name="TextBox 9"/>
          <p:cNvSpPr txBox="1"/>
          <p:nvPr/>
        </p:nvSpPr>
        <p:spPr>
          <a:xfrm>
            <a:off x="6028944" y="5094588"/>
            <a:ext cx="5617464" cy="1200329"/>
          </a:xfrm>
          <a:prstGeom prst="rect">
            <a:avLst/>
          </a:prstGeom>
          <a:noFill/>
        </p:spPr>
        <p:txBody>
          <a:bodyPr wrap="square" rtlCol="0">
            <a:spAutoFit/>
          </a:bodyPr>
          <a:lstStyle/>
          <a:p>
            <a:r>
              <a:rPr lang="en-GB" sz="2400" dirty="0"/>
              <a:t>Cross-sectoral partnership – business, public and voluntary/ community</a:t>
            </a:r>
          </a:p>
          <a:p>
            <a:r>
              <a:rPr lang="en-GB" sz="2400" dirty="0"/>
              <a:t>‘Team Swansea’ approach</a:t>
            </a:r>
          </a:p>
        </p:txBody>
      </p:sp>
    </p:spTree>
    <p:extLst>
      <p:ext uri="{BB962C8B-B14F-4D97-AF65-F5344CB8AC3E}">
        <p14:creationId xmlns:p14="http://schemas.microsoft.com/office/powerpoint/2010/main" val="413403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1" presetClass="entr" presetSubtype="1"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wheel(1)">
                                      <p:cBhvr>
                                        <p:cTn id="14" dur="2000"/>
                                        <p:tgtEl>
                                          <p:spTgt spid="8"/>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1000"/>
                                        <p:tgtEl>
                                          <p:spTgt spid="6"/>
                                        </p:tgtEl>
                                      </p:cBhvr>
                                    </p:animEffect>
                                    <p:anim calcmode="lin" valueType="num">
                                      <p:cBhvr>
                                        <p:cTn id="20" dur="1000" fill="hold"/>
                                        <p:tgtEl>
                                          <p:spTgt spid="6"/>
                                        </p:tgtEl>
                                        <p:attrNameLst>
                                          <p:attrName>ppt_x</p:attrName>
                                        </p:attrNameLst>
                                      </p:cBhvr>
                                      <p:tavLst>
                                        <p:tav tm="0">
                                          <p:val>
                                            <p:strVal val="#ppt_x"/>
                                          </p:val>
                                        </p:tav>
                                        <p:tav tm="100000">
                                          <p:val>
                                            <p:strVal val="#ppt_x"/>
                                          </p:val>
                                        </p:tav>
                                      </p:tavLst>
                                    </p:anim>
                                    <p:anim calcmode="lin" valueType="num">
                                      <p:cBhvr>
                                        <p:cTn id="21"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1" presetClass="entr" presetSubtype="1" fill="hold" grpId="0" nodeType="click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wheel(1)">
                                      <p:cBhvr>
                                        <p:cTn id="26" dur="2000"/>
                                        <p:tgtEl>
                                          <p:spTgt spid="9"/>
                                        </p:tgtEl>
                                      </p:cBhvr>
                                    </p:animEffect>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Effect transition="in" filter="fade">
                                      <p:cBhvr>
                                        <p:cTn id="31" dur="1000"/>
                                        <p:tgtEl>
                                          <p:spTgt spid="7"/>
                                        </p:tgtEl>
                                      </p:cBhvr>
                                    </p:animEffect>
                                    <p:anim calcmode="lin" valueType="num">
                                      <p:cBhvr>
                                        <p:cTn id="32" dur="1000" fill="hold"/>
                                        <p:tgtEl>
                                          <p:spTgt spid="7"/>
                                        </p:tgtEl>
                                        <p:attrNameLst>
                                          <p:attrName>ppt_x</p:attrName>
                                        </p:attrNameLst>
                                      </p:cBhvr>
                                      <p:tavLst>
                                        <p:tav tm="0">
                                          <p:val>
                                            <p:strVal val="#ppt_x"/>
                                          </p:val>
                                        </p:tav>
                                        <p:tav tm="100000">
                                          <p:val>
                                            <p:strVal val="#ppt_x"/>
                                          </p:val>
                                        </p:tav>
                                      </p:tavLst>
                                    </p:anim>
                                    <p:anim calcmode="lin" valueType="num">
                                      <p:cBhvr>
                                        <p:cTn id="3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1" presetClass="entr" presetSubtype="1" fill="hold" grpId="0" nodeType="clickEffect">
                                  <p:stCondLst>
                                    <p:cond delay="0"/>
                                  </p:stCondLst>
                                  <p:childTnLst>
                                    <p:set>
                                      <p:cBhvr>
                                        <p:cTn id="37" dur="1" fill="hold">
                                          <p:stCondLst>
                                            <p:cond delay="0"/>
                                          </p:stCondLst>
                                        </p:cTn>
                                        <p:tgtEl>
                                          <p:spTgt spid="10"/>
                                        </p:tgtEl>
                                        <p:attrNameLst>
                                          <p:attrName>style.visibility</p:attrName>
                                        </p:attrNameLst>
                                      </p:cBhvr>
                                      <p:to>
                                        <p:strVal val="visible"/>
                                      </p:to>
                                    </p:set>
                                    <p:animEffect transition="in" filter="wheel(1)">
                                      <p:cBhvr>
                                        <p:cTn id="38"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7" grpId="0" animBg="1"/>
      <p:bldP spid="8" grpId="0"/>
      <p:bldP spid="9" grpId="0"/>
      <p:bldP spid="10"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5090160" y="1027906"/>
            <a:ext cx="6263640" cy="5480685"/>
          </a:xfrm>
          <a:prstGeom prst="rect">
            <a:avLst/>
          </a:prstGeom>
        </p:spPr>
      </p:pic>
      <p:sp>
        <p:nvSpPr>
          <p:cNvPr id="2" name="Title 1"/>
          <p:cNvSpPr>
            <a:spLocks noGrp="1"/>
          </p:cNvSpPr>
          <p:nvPr>
            <p:ph type="title"/>
          </p:nvPr>
        </p:nvSpPr>
        <p:spPr/>
        <p:txBody>
          <a:bodyPr>
            <a:normAutofit/>
          </a:bodyPr>
          <a:lstStyle/>
          <a:p>
            <a:r>
              <a:rPr lang="en-GB" sz="6000" dirty="0"/>
              <a:t>Delivery steps</a:t>
            </a:r>
          </a:p>
        </p:txBody>
      </p:sp>
      <p:sp>
        <p:nvSpPr>
          <p:cNvPr id="3" name="Content Placeholder 2"/>
          <p:cNvSpPr>
            <a:spLocks noGrp="1"/>
          </p:cNvSpPr>
          <p:nvPr>
            <p:ph idx="1"/>
          </p:nvPr>
        </p:nvSpPr>
        <p:spPr>
          <a:xfrm>
            <a:off x="838200" y="1825624"/>
            <a:ext cx="4803648" cy="4566031"/>
          </a:xfrm>
        </p:spPr>
        <p:txBody>
          <a:bodyPr>
            <a:normAutofit/>
          </a:bodyPr>
          <a:lstStyle/>
          <a:p>
            <a:r>
              <a:rPr lang="en-GB" sz="3200" dirty="0"/>
              <a:t>We know where we want to go but how are we going to get there</a:t>
            </a:r>
          </a:p>
          <a:p>
            <a:endParaRPr lang="en-GB" sz="3200" dirty="0"/>
          </a:p>
          <a:p>
            <a:r>
              <a:rPr lang="en-GB" sz="3200" dirty="0"/>
              <a:t>Remember my contention: glossy strategy is meaningless without practical, grassroots action</a:t>
            </a:r>
          </a:p>
        </p:txBody>
      </p:sp>
    </p:spTree>
    <p:extLst>
      <p:ext uri="{BB962C8B-B14F-4D97-AF65-F5344CB8AC3E}">
        <p14:creationId xmlns:p14="http://schemas.microsoft.com/office/powerpoint/2010/main" val="2558811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1" presetClass="entr" presetSubtype="1"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wheel(1)">
                                      <p:cBhvr>
                                        <p:cTn id="19"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5160726" y="0"/>
            <a:ext cx="7031274" cy="6858000"/>
          </a:xfrm>
          <a:prstGeom prst="rect">
            <a:avLst/>
          </a:prstGeom>
        </p:spPr>
      </p:pic>
      <p:sp>
        <p:nvSpPr>
          <p:cNvPr id="2" name="Title 1"/>
          <p:cNvSpPr>
            <a:spLocks noGrp="1"/>
          </p:cNvSpPr>
          <p:nvPr>
            <p:ph type="title"/>
          </p:nvPr>
        </p:nvSpPr>
        <p:spPr>
          <a:xfrm>
            <a:off x="170688" y="118237"/>
            <a:ext cx="10515600" cy="1325563"/>
          </a:xfrm>
        </p:spPr>
        <p:txBody>
          <a:bodyPr>
            <a:normAutofit/>
          </a:bodyPr>
          <a:lstStyle/>
          <a:p>
            <a:r>
              <a:rPr lang="en-GB" sz="5400" dirty="0"/>
              <a:t>Sustainable ways of working</a:t>
            </a:r>
          </a:p>
        </p:txBody>
      </p:sp>
      <p:sp>
        <p:nvSpPr>
          <p:cNvPr id="3" name="Content Placeholder 2"/>
          <p:cNvSpPr>
            <a:spLocks noGrp="1"/>
          </p:cNvSpPr>
          <p:nvPr>
            <p:ph idx="1"/>
          </p:nvPr>
        </p:nvSpPr>
        <p:spPr>
          <a:xfrm>
            <a:off x="493776" y="1527048"/>
            <a:ext cx="4087368" cy="5120640"/>
          </a:xfrm>
        </p:spPr>
        <p:txBody>
          <a:bodyPr>
            <a:normAutofit/>
          </a:bodyPr>
          <a:lstStyle/>
          <a:p>
            <a:r>
              <a:rPr lang="en-GB" sz="3200" dirty="0"/>
              <a:t>Looking ahead to the long-term challenges</a:t>
            </a:r>
          </a:p>
          <a:p>
            <a:r>
              <a:rPr lang="en-GB" sz="3200" dirty="0"/>
              <a:t>Preventing problems from occurring or getting worse</a:t>
            </a:r>
          </a:p>
          <a:p>
            <a:r>
              <a:rPr lang="en-GB" sz="3200" dirty="0"/>
              <a:t>How our well-being objectives relate to each other and to those of other public bodies</a:t>
            </a:r>
          </a:p>
        </p:txBody>
      </p:sp>
    </p:spTree>
    <p:extLst>
      <p:ext uri="{BB962C8B-B14F-4D97-AF65-F5344CB8AC3E}">
        <p14:creationId xmlns:p14="http://schemas.microsoft.com/office/powerpoint/2010/main" val="322667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1" presetClass="entr" presetSubtype="1" fill="hold" nodeType="click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wheel(1)">
                                      <p:cBhvr>
                                        <p:cTn id="25"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Collaboration</a:t>
            </a:r>
          </a:p>
        </p:txBody>
      </p:sp>
      <p:sp>
        <p:nvSpPr>
          <p:cNvPr id="3" name="Content Placeholder 2"/>
          <p:cNvSpPr>
            <a:spLocks noGrp="1"/>
          </p:cNvSpPr>
          <p:nvPr>
            <p:ph idx="1"/>
          </p:nvPr>
        </p:nvSpPr>
        <p:spPr/>
        <p:txBody>
          <a:bodyPr>
            <a:normAutofit/>
          </a:bodyPr>
          <a:lstStyle/>
          <a:p>
            <a:r>
              <a:rPr lang="en-GB" dirty="0"/>
              <a:t>Working with six other local authorities to deliver school improvement services.</a:t>
            </a:r>
          </a:p>
          <a:p>
            <a:r>
              <a:rPr lang="en-GB" dirty="0"/>
              <a:t>Working in partnership to protect children and adults from abuse and neglect through the </a:t>
            </a:r>
            <a:r>
              <a:rPr lang="en-GB" b="1" dirty="0"/>
              <a:t>Western Bay Adult and Children’s Safeguarding Boards</a:t>
            </a:r>
            <a:r>
              <a:rPr lang="en-GB" dirty="0"/>
              <a:t>.</a:t>
            </a:r>
          </a:p>
          <a:p>
            <a:r>
              <a:rPr lang="en-GB" dirty="0"/>
              <a:t>Working with three other local authorities, the Welsh Government, Universities and the private sector through the </a:t>
            </a:r>
            <a:r>
              <a:rPr lang="en-GB" b="1" dirty="0"/>
              <a:t>Swansea Bay City Deal </a:t>
            </a:r>
            <a:r>
              <a:rPr lang="en-GB" dirty="0"/>
              <a:t>to transform the economic landscape of the area, boost the local economy by £1.8 billion, and generate almost 10,000 new jobs over the next 15 years.</a:t>
            </a:r>
          </a:p>
        </p:txBody>
      </p:sp>
    </p:spTree>
    <p:extLst>
      <p:ext uri="{BB962C8B-B14F-4D97-AF65-F5344CB8AC3E}">
        <p14:creationId xmlns:p14="http://schemas.microsoft.com/office/powerpoint/2010/main" val="3196447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Involving citizens</a:t>
            </a:r>
          </a:p>
        </p:txBody>
      </p:sp>
      <p:sp>
        <p:nvSpPr>
          <p:cNvPr id="3" name="Content Placeholder 2"/>
          <p:cNvSpPr>
            <a:spLocks noGrp="1"/>
          </p:cNvSpPr>
          <p:nvPr>
            <p:ph idx="1"/>
          </p:nvPr>
        </p:nvSpPr>
        <p:spPr>
          <a:xfrm>
            <a:off x="838200" y="1825624"/>
            <a:ext cx="4739640" cy="4739767"/>
          </a:xfrm>
        </p:spPr>
        <p:txBody>
          <a:bodyPr/>
          <a:lstStyle/>
          <a:p>
            <a:r>
              <a:rPr lang="en-GB" sz="3200" dirty="0"/>
              <a:t>Swansea Voices Panel</a:t>
            </a:r>
          </a:p>
          <a:p>
            <a:r>
              <a:rPr lang="en-GB" sz="3200" dirty="0"/>
              <a:t>Diversity groups and fora</a:t>
            </a:r>
          </a:p>
          <a:p>
            <a:r>
              <a:rPr lang="en-GB" sz="3200" dirty="0"/>
              <a:t>Community action: ‘Friends of’ groups – parks, beaches, allotments</a:t>
            </a:r>
          </a:p>
          <a:p>
            <a:r>
              <a:rPr lang="en-GB" sz="3200" dirty="0"/>
              <a:t>Development of a ‘Co-production Strategy’</a:t>
            </a:r>
          </a:p>
          <a:p>
            <a:endParaRPr lang="en-GB" dirty="0"/>
          </a:p>
          <a:p>
            <a:endParaRPr lang="en-GB" dirty="0"/>
          </a:p>
        </p:txBody>
      </p:sp>
      <p:pic>
        <p:nvPicPr>
          <p:cNvPr id="1026" name="Picture 2" descr="Image result for communiti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16734" y="1240407"/>
            <a:ext cx="6072904" cy="53981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04194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rot="21352205">
            <a:off x="344995" y="1262826"/>
            <a:ext cx="7529321" cy="2586800"/>
          </a:xfrm>
          <a:prstGeom prst="rect">
            <a:avLst/>
          </a:prstGeom>
        </p:spPr>
      </p:pic>
      <p:pic>
        <p:nvPicPr>
          <p:cNvPr id="6" name="Picture 5"/>
          <p:cNvPicPr>
            <a:picLocks noChangeAspect="1"/>
          </p:cNvPicPr>
          <p:nvPr/>
        </p:nvPicPr>
        <p:blipFill>
          <a:blip r:embed="rId3"/>
          <a:stretch>
            <a:fillRect/>
          </a:stretch>
        </p:blipFill>
        <p:spPr>
          <a:xfrm>
            <a:off x="261622" y="4803648"/>
            <a:ext cx="6222301" cy="1986840"/>
          </a:xfrm>
          <a:prstGeom prst="rect">
            <a:avLst/>
          </a:prstGeom>
        </p:spPr>
      </p:pic>
      <p:sp>
        <p:nvSpPr>
          <p:cNvPr id="2" name="Title 1"/>
          <p:cNvSpPr>
            <a:spLocks noGrp="1"/>
          </p:cNvSpPr>
          <p:nvPr>
            <p:ph type="title"/>
          </p:nvPr>
        </p:nvSpPr>
        <p:spPr>
          <a:xfrm>
            <a:off x="829056" y="109093"/>
            <a:ext cx="10515600" cy="1325563"/>
          </a:xfrm>
        </p:spPr>
        <p:txBody>
          <a:bodyPr>
            <a:normAutofit/>
          </a:bodyPr>
          <a:lstStyle/>
          <a:p>
            <a:r>
              <a:rPr lang="en-GB" sz="6000" dirty="0"/>
              <a:t>Themes and challenges</a:t>
            </a:r>
          </a:p>
        </p:txBody>
      </p:sp>
      <p:pic>
        <p:nvPicPr>
          <p:cNvPr id="5" name="Picture 4"/>
          <p:cNvPicPr>
            <a:picLocks noChangeAspect="1"/>
          </p:cNvPicPr>
          <p:nvPr/>
        </p:nvPicPr>
        <p:blipFill>
          <a:blip r:embed="rId4"/>
          <a:stretch>
            <a:fillRect/>
          </a:stretch>
        </p:blipFill>
        <p:spPr>
          <a:xfrm>
            <a:off x="4809744" y="3512967"/>
            <a:ext cx="7228522" cy="1698732"/>
          </a:xfrm>
          <a:prstGeom prst="rect">
            <a:avLst/>
          </a:prstGeom>
        </p:spPr>
      </p:pic>
    </p:spTree>
    <p:extLst>
      <p:ext uri="{BB962C8B-B14F-4D97-AF65-F5344CB8AC3E}">
        <p14:creationId xmlns:p14="http://schemas.microsoft.com/office/powerpoint/2010/main" val="1020931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down)">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wipe(down)">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Themes and challenges</a:t>
            </a:r>
          </a:p>
        </p:txBody>
      </p:sp>
      <p:pic>
        <p:nvPicPr>
          <p:cNvPr id="4" name="Picture 3"/>
          <p:cNvPicPr>
            <a:picLocks noChangeAspect="1"/>
          </p:cNvPicPr>
          <p:nvPr/>
        </p:nvPicPr>
        <p:blipFill>
          <a:blip r:embed="rId2"/>
          <a:stretch>
            <a:fillRect/>
          </a:stretch>
        </p:blipFill>
        <p:spPr>
          <a:xfrm rot="21268152">
            <a:off x="293561" y="1870329"/>
            <a:ext cx="6655880" cy="1905837"/>
          </a:xfrm>
          <a:prstGeom prst="rect">
            <a:avLst/>
          </a:prstGeom>
        </p:spPr>
      </p:pic>
      <p:pic>
        <p:nvPicPr>
          <p:cNvPr id="5" name="Picture 4"/>
          <p:cNvPicPr>
            <a:picLocks noChangeAspect="1"/>
          </p:cNvPicPr>
          <p:nvPr/>
        </p:nvPicPr>
        <p:blipFill>
          <a:blip r:embed="rId3"/>
          <a:stretch>
            <a:fillRect/>
          </a:stretch>
        </p:blipFill>
        <p:spPr>
          <a:xfrm>
            <a:off x="3337559" y="3787226"/>
            <a:ext cx="8698611" cy="2263053"/>
          </a:xfrm>
          <a:prstGeom prst="rect">
            <a:avLst/>
          </a:prstGeom>
        </p:spPr>
      </p:pic>
    </p:spTree>
    <p:extLst>
      <p:ext uri="{BB962C8B-B14F-4D97-AF65-F5344CB8AC3E}">
        <p14:creationId xmlns:p14="http://schemas.microsoft.com/office/powerpoint/2010/main" val="194648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down)">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08306" y="0"/>
            <a:ext cx="11775388" cy="6858000"/>
          </a:xfrm>
          <a:prstGeom prst="rect">
            <a:avLst/>
          </a:prstGeom>
        </p:spPr>
      </p:pic>
      <p:pic>
        <p:nvPicPr>
          <p:cNvPr id="5" name="Picture 4"/>
          <p:cNvPicPr>
            <a:picLocks noChangeAspect="1"/>
          </p:cNvPicPr>
          <p:nvPr/>
        </p:nvPicPr>
        <p:blipFill>
          <a:blip r:embed="rId3"/>
          <a:stretch>
            <a:fillRect/>
          </a:stretch>
        </p:blipFill>
        <p:spPr>
          <a:xfrm rot="332007">
            <a:off x="6409945" y="2471911"/>
            <a:ext cx="5317718" cy="702340"/>
          </a:xfrm>
          <a:prstGeom prst="rect">
            <a:avLst/>
          </a:prstGeom>
          <a:ln w="38100">
            <a:solidFill>
              <a:schemeClr val="accent1"/>
            </a:solidFill>
          </a:ln>
        </p:spPr>
      </p:pic>
    </p:spTree>
    <p:extLst>
      <p:ext uri="{BB962C8B-B14F-4D97-AF65-F5344CB8AC3E}">
        <p14:creationId xmlns:p14="http://schemas.microsoft.com/office/powerpoint/2010/main" val="1404661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76462231"/>
      </p:ext>
    </p:extLst>
  </p:cSld>
  <p:clrMapOvr>
    <a:masterClrMapping/>
  </p:clrMapOvr>
</p:sld>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58</TotalTime>
  <Words>1208</Words>
  <Application>Microsoft Office PowerPoint</Application>
  <PresentationFormat>Widescreen</PresentationFormat>
  <Paragraphs>138</Paragraphs>
  <Slides>26</Slides>
  <Notes>0</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26</vt:i4>
      </vt:variant>
    </vt:vector>
  </HeadingPairs>
  <TitlesOfParts>
    <vt:vector size="36" baseType="lpstr">
      <vt:lpstr>Arial</vt:lpstr>
      <vt:lpstr>Calibri</vt:lpstr>
      <vt:lpstr>Calibri Light</vt:lpstr>
      <vt:lpstr>Lucida Sans Unicode</vt:lpstr>
      <vt:lpstr>Verdana</vt:lpstr>
      <vt:lpstr>Wingdings 2</vt:lpstr>
      <vt:lpstr>Wingdings 3</vt:lpstr>
      <vt:lpstr>Office Theme</vt:lpstr>
      <vt:lpstr>1_Office Theme</vt:lpstr>
      <vt:lpstr>1_Concourse</vt:lpstr>
      <vt:lpstr>Sustainable Swansea</vt:lpstr>
      <vt:lpstr>Objectives</vt:lpstr>
      <vt:lpstr>Thompson&amp; Strickland (2001; p7) 5 Tasks of Strategic Management</vt:lpstr>
      <vt:lpstr>PowerPoint Presentation</vt:lpstr>
      <vt:lpstr>PowerPoint Presentation</vt:lpstr>
      <vt:lpstr>PowerPoint Presentation</vt:lpstr>
      <vt:lpstr>PowerPoint Presentation</vt:lpstr>
      <vt:lpstr>PowerPoint Presentation</vt:lpstr>
      <vt:lpstr>Similarities and difference</vt:lpstr>
      <vt:lpstr>PowerPoint Presentation</vt:lpstr>
      <vt:lpstr>Delivering a Successful &amp; Sustainable Swansea  The City &amp; County of Swansea’s Corporate Plan 2018/22</vt:lpstr>
      <vt:lpstr>PowerPoint Presentation</vt:lpstr>
      <vt:lpstr>PowerPoint Presentation</vt:lpstr>
      <vt:lpstr>Ref: Well-Being of Future Generations (Wales) Act 2015</vt:lpstr>
      <vt:lpstr>The challenges ahead</vt:lpstr>
      <vt:lpstr>6 well-being objectives</vt:lpstr>
      <vt:lpstr>Our values</vt:lpstr>
      <vt:lpstr>Our principles</vt:lpstr>
      <vt:lpstr>Delivery steps</vt:lpstr>
      <vt:lpstr>Sustainable ways of working</vt:lpstr>
      <vt:lpstr>Collaboration</vt:lpstr>
      <vt:lpstr>Involving citizens</vt:lpstr>
      <vt:lpstr>Themes and challenges</vt:lpstr>
      <vt:lpstr>Themes and challenges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Delivering a Successful &amp; Sustainable Swansea  The City &amp; County of Swansea’s Corporate Plan 2018/22</dc:title>
  <dc:creator>Mike Durke</dc:creator>
  <cp:lastModifiedBy>Mike Durke</cp:lastModifiedBy>
  <cp:revision>6</cp:revision>
  <dcterms:created xsi:type="dcterms:W3CDTF">2018-10-26T06:46:37Z</dcterms:created>
  <dcterms:modified xsi:type="dcterms:W3CDTF">2023-02-15T18:30:07Z</dcterms:modified>
</cp:coreProperties>
</file>