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73" r:id="rId2"/>
    <p:sldId id="275" r:id="rId3"/>
    <p:sldId id="274" r:id="rId4"/>
    <p:sldId id="276" r:id="rId5"/>
    <p:sldId id="256" r:id="rId6"/>
    <p:sldId id="258" r:id="rId7"/>
    <p:sldId id="263" r:id="rId8"/>
    <p:sldId id="259" r:id="rId9"/>
    <p:sldId id="262" r:id="rId10"/>
    <p:sldId id="260" r:id="rId11"/>
    <p:sldId id="261" r:id="rId12"/>
    <p:sldId id="264" r:id="rId13"/>
    <p:sldId id="265" r:id="rId14"/>
    <p:sldId id="266" r:id="rId15"/>
    <p:sldId id="267" r:id="rId16"/>
    <p:sldId id="271" r:id="rId17"/>
    <p:sldId id="268" r:id="rId18"/>
    <p:sldId id="277" r:id="rId19"/>
    <p:sldId id="278" r:id="rId20"/>
    <p:sldId id="299" r:id="rId21"/>
    <p:sldId id="279" r:id="rId22"/>
    <p:sldId id="297" r:id="rId23"/>
    <p:sldId id="292" r:id="rId24"/>
    <p:sldId id="293" r:id="rId25"/>
    <p:sldId id="294" r:id="rId26"/>
    <p:sldId id="29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C19ECEDC-835B-4BF7-8623-785545DB97B5}"/>
    <pc:docChg chg="custSel addSld delSld modSld">
      <pc:chgData name="Rhodri Thomas" userId="97013524-85ec-4bc1-99cf-ee75f81eb8cc" providerId="ADAL" clId="{C19ECEDC-835B-4BF7-8623-785545DB97B5}" dt="2024-11-06T13:46:29.020" v="178" actId="5793"/>
      <pc:docMkLst>
        <pc:docMk/>
      </pc:docMkLst>
      <pc:sldChg chg="delSp modSp new mod">
        <pc:chgData name="Rhodri Thomas" userId="97013524-85ec-4bc1-99cf-ee75f81eb8cc" providerId="ADAL" clId="{C19ECEDC-835B-4BF7-8623-785545DB97B5}" dt="2024-11-06T13:46:29.020" v="178" actId="5793"/>
        <pc:sldMkLst>
          <pc:docMk/>
          <pc:sldMk cId="3397085723" sldId="299"/>
        </pc:sldMkLst>
        <pc:spChg chg="del mod">
          <ac:chgData name="Rhodri Thomas" userId="97013524-85ec-4bc1-99cf-ee75f81eb8cc" providerId="ADAL" clId="{C19ECEDC-835B-4BF7-8623-785545DB97B5}" dt="2024-11-06T13:44:26.097" v="128" actId="478"/>
          <ac:spMkLst>
            <pc:docMk/>
            <pc:sldMk cId="3397085723" sldId="299"/>
            <ac:spMk id="2" creationId="{9821C071-6106-DC0B-BB0C-760E93132BC8}"/>
          </ac:spMkLst>
        </pc:spChg>
        <pc:spChg chg="mod">
          <ac:chgData name="Rhodri Thomas" userId="97013524-85ec-4bc1-99cf-ee75f81eb8cc" providerId="ADAL" clId="{C19ECEDC-835B-4BF7-8623-785545DB97B5}" dt="2024-11-06T13:46:29.020" v="178" actId="5793"/>
          <ac:spMkLst>
            <pc:docMk/>
            <pc:sldMk cId="3397085723" sldId="299"/>
            <ac:spMk id="3" creationId="{8087DBB1-CA3F-8A4F-E134-F255EDDBA2DE}"/>
          </ac:spMkLst>
        </pc:spChg>
      </pc:sldChg>
      <pc:sldChg chg="new del">
        <pc:chgData name="Rhodri Thomas" userId="97013524-85ec-4bc1-99cf-ee75f81eb8cc" providerId="ADAL" clId="{C19ECEDC-835B-4BF7-8623-785545DB97B5}" dt="2024-11-06T13:39:18.024" v="1" actId="47"/>
        <pc:sldMkLst>
          <pc:docMk/>
          <pc:sldMk cId="3911400747" sldId="29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D60BAB3-6D52-481E-A1B9-01F2415760BA}" type="datetimeFigureOut">
              <a:rPr lang="en-GB" smtClean="0"/>
              <a:t>06/11/2024</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A5CD0CE-370E-4A64-9730-8CEBC5BC27BC}"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D60BAB3-6D52-481E-A1B9-01F2415760BA}"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D60BAB3-6D52-481E-A1B9-01F2415760BA}"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D60BAB3-6D52-481E-A1B9-01F2415760BA}"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D60BAB3-6D52-481E-A1B9-01F2415760BA}" type="datetimeFigureOut">
              <a:rPr lang="en-GB" smtClean="0"/>
              <a:t>06/11/2024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ED60BAB3-6D52-481E-A1B9-01F2415760BA}" type="datetimeFigureOut">
              <a:rPr lang="en-GB" smtClean="0"/>
              <a:t>06/11/2024</a:t>
            </a:fld>
            <a:endParaRPr lang="en-GB"/>
          </a:p>
        </p:txBody>
      </p:sp>
      <p:sp>
        <p:nvSpPr>
          <p:cNvPr id="8" name="Slide Number Placeholder 7"/>
          <p:cNvSpPr>
            <a:spLocks noGrp="1"/>
          </p:cNvSpPr>
          <p:nvPr>
            <p:ph type="sldNum" sz="quarter" idx="11"/>
          </p:nvPr>
        </p:nvSpPr>
        <p:spPr/>
        <p:txBody>
          <a:bodyPr/>
          <a:lstStyle/>
          <a:p>
            <a:fld id="{0A5CD0CE-370E-4A64-9730-8CEBC5BC27BC}"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60BAB3-6D52-481E-A1B9-01F2415760BA}" type="datetimeFigureOut">
              <a:rPr lang="en-GB" smtClean="0"/>
              <a:t>06/11/2024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D60BAB3-6D52-481E-A1B9-01F2415760BA}"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0A5CD0CE-370E-4A64-9730-8CEBC5BC27B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ED60BAB3-6D52-481E-A1B9-01F2415760BA}"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D60BAB3-6D52-481E-A1B9-01F2415760BA}"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D60BAB3-6D52-481E-A1B9-01F2415760BA}"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CD0CE-370E-4A64-9730-8CEBC5BC27B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ED60BAB3-6D52-481E-A1B9-01F2415760BA}" type="datetimeFigureOut">
              <a:rPr lang="en-GB" smtClean="0"/>
              <a:t>06/11/2024</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0A5CD0CE-370E-4A64-9730-8CEBC5BC27BC}"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designingbuildings.co.uk/wiki/File:Sawtoothroof.png"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C06E3-4EA9-9A30-466D-9DB1E30C668D}"/>
              </a:ext>
            </a:extLst>
          </p:cNvPr>
          <p:cNvSpPr>
            <a:spLocks noGrp="1"/>
          </p:cNvSpPr>
          <p:nvPr>
            <p:ph type="title"/>
          </p:nvPr>
        </p:nvSpPr>
        <p:spPr>
          <a:xfrm>
            <a:off x="457200" y="908720"/>
            <a:ext cx="7467600" cy="1143000"/>
          </a:xfrm>
        </p:spPr>
        <p:txBody>
          <a:bodyPr>
            <a:normAutofit fontScale="90000"/>
          </a:bodyPr>
          <a:lstStyle/>
          <a:p>
            <a:r>
              <a:rPr kumimoji="0" lang="en-GB" sz="4600" b="1" i="0" u="none" strike="noStrike" kern="1200" cap="all" spc="0" normalizeH="0" baseline="0" noProof="0"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uLnTx/>
                <a:uFillTx/>
                <a:latin typeface="Franklin Gothic Book"/>
                <a:ea typeface="+mj-ea"/>
                <a:cs typeface="+mj-cs"/>
              </a:rPr>
              <a:t>Prefabricated Structural frames</a:t>
            </a:r>
            <a:endParaRPr lang="en-GB" dirty="0"/>
          </a:p>
        </p:txBody>
      </p:sp>
      <p:sp>
        <p:nvSpPr>
          <p:cNvPr id="3" name="Content Placeholder 2">
            <a:extLst>
              <a:ext uri="{FF2B5EF4-FFF2-40B4-BE49-F238E27FC236}">
                <a16:creationId xmlns:a16="http://schemas.microsoft.com/office/drawing/2014/main" id="{649129AC-FC9D-6A10-E331-C0844D42A09D}"/>
              </a:ext>
            </a:extLst>
          </p:cNvPr>
          <p:cNvSpPr>
            <a:spLocks noGrp="1"/>
          </p:cNvSpPr>
          <p:nvPr>
            <p:ph idx="1"/>
          </p:nvPr>
        </p:nvSpPr>
        <p:spPr>
          <a:xfrm>
            <a:off x="457200" y="2780928"/>
            <a:ext cx="8147248" cy="3345235"/>
          </a:xfrm>
        </p:spPr>
        <p:txBody>
          <a:bodyPr/>
          <a:lstStyle/>
          <a:p>
            <a:r>
              <a:rPr lang="en-GB" dirty="0"/>
              <a:t>A prefabricated structural frame (PSF) is a modular, factory-built framework composed of steel or other materials, designed to provide the primary structure for a building.</a:t>
            </a:r>
          </a:p>
        </p:txBody>
      </p:sp>
    </p:spTree>
    <p:extLst>
      <p:ext uri="{BB962C8B-B14F-4D97-AF65-F5344CB8AC3E}">
        <p14:creationId xmlns:p14="http://schemas.microsoft.com/office/powerpoint/2010/main" val="1370811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A0F44-733F-F95D-8E05-6783C54B6CC1}"/>
              </a:ext>
            </a:extLst>
          </p:cNvPr>
          <p:cNvSpPr>
            <a:spLocks noGrp="1"/>
          </p:cNvSpPr>
          <p:nvPr>
            <p:ph type="title"/>
          </p:nvPr>
        </p:nvSpPr>
        <p:spPr/>
        <p:txBody>
          <a:bodyPr>
            <a:normAutofit fontScale="90000"/>
          </a:bodyPr>
          <a:lstStyle/>
          <a:p>
            <a:r>
              <a:rPr lang="en-GB" dirty="0"/>
              <a:t>Characteristics:</a:t>
            </a:r>
            <a:br>
              <a:rPr lang="en-GB" dirty="0"/>
            </a:br>
            <a:endParaRPr lang="en-GB" dirty="0"/>
          </a:p>
        </p:txBody>
      </p:sp>
      <p:sp>
        <p:nvSpPr>
          <p:cNvPr id="3" name="Content Placeholder 2">
            <a:extLst>
              <a:ext uri="{FF2B5EF4-FFF2-40B4-BE49-F238E27FC236}">
                <a16:creationId xmlns:a16="http://schemas.microsoft.com/office/drawing/2014/main" id="{C62F5A39-EF85-8BB3-1CD9-CE91B8FB9C49}"/>
              </a:ext>
            </a:extLst>
          </p:cNvPr>
          <p:cNvSpPr>
            <a:spLocks noGrp="1"/>
          </p:cNvSpPr>
          <p:nvPr>
            <p:ph idx="1"/>
          </p:nvPr>
        </p:nvSpPr>
        <p:spPr>
          <a:xfrm>
            <a:off x="287524" y="1716335"/>
            <a:ext cx="8568952" cy="4857403"/>
          </a:xfrm>
        </p:spPr>
        <p:txBody>
          <a:bodyPr>
            <a:normAutofit fontScale="77500" lnSpcReduction="20000"/>
          </a:bodyPr>
          <a:lstStyle/>
          <a:p>
            <a:r>
              <a:rPr lang="en-GB" dirty="0"/>
              <a:t>Composed of standardised, interconnected modules, allowing for easy assembly and disassembly.</a:t>
            </a:r>
          </a:p>
          <a:p>
            <a:endParaRPr lang="en-GB" dirty="0"/>
          </a:p>
          <a:p>
            <a:r>
              <a:rPr lang="en-GB" dirty="0"/>
              <a:t>Pre-Engineered: Frames are designed and engineered in advance, ensuring precise fit and optimal structural performance.</a:t>
            </a:r>
          </a:p>
          <a:p>
            <a:pPr marL="36576" indent="0">
              <a:buNone/>
            </a:pPr>
            <a:endParaRPr lang="en-GB" dirty="0"/>
          </a:p>
          <a:p>
            <a:r>
              <a:rPr lang="en-GB" dirty="0"/>
              <a:t>Bolted Connections: Frames are assembled using bolts and nuts, ensuring secure and adjustable connections.</a:t>
            </a:r>
          </a:p>
          <a:p>
            <a:endParaRPr lang="en-GB" dirty="0"/>
          </a:p>
          <a:p>
            <a:r>
              <a:rPr lang="en-GB" dirty="0"/>
              <a:t>Customisation: can be tailored to meet specific project requirements, including size, shape, and material specifications.</a:t>
            </a:r>
          </a:p>
        </p:txBody>
      </p:sp>
    </p:spTree>
    <p:extLst>
      <p:ext uri="{BB962C8B-B14F-4D97-AF65-F5344CB8AC3E}">
        <p14:creationId xmlns:p14="http://schemas.microsoft.com/office/powerpoint/2010/main" val="410592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4D668-54F3-3225-668A-3D1656518A32}"/>
              </a:ext>
            </a:extLst>
          </p:cNvPr>
          <p:cNvSpPr>
            <a:spLocks noGrp="1"/>
          </p:cNvSpPr>
          <p:nvPr>
            <p:ph type="title"/>
          </p:nvPr>
        </p:nvSpPr>
        <p:spPr/>
        <p:txBody>
          <a:bodyPr>
            <a:normAutofit fontScale="90000"/>
          </a:bodyPr>
          <a:lstStyle/>
          <a:p>
            <a:r>
              <a:rPr lang="en-GB" dirty="0"/>
              <a:t>Benefits:</a:t>
            </a:r>
            <a:br>
              <a:rPr lang="en-GB" dirty="0"/>
            </a:br>
            <a:endParaRPr lang="en-GB" dirty="0"/>
          </a:p>
        </p:txBody>
      </p:sp>
      <p:sp>
        <p:nvSpPr>
          <p:cNvPr id="3" name="Content Placeholder 2">
            <a:extLst>
              <a:ext uri="{FF2B5EF4-FFF2-40B4-BE49-F238E27FC236}">
                <a16:creationId xmlns:a16="http://schemas.microsoft.com/office/drawing/2014/main" id="{D036C74E-46A9-A0DC-57B7-47873A12251C}"/>
              </a:ext>
            </a:extLst>
          </p:cNvPr>
          <p:cNvSpPr>
            <a:spLocks noGrp="1"/>
          </p:cNvSpPr>
          <p:nvPr>
            <p:ph idx="1"/>
          </p:nvPr>
        </p:nvSpPr>
        <p:spPr>
          <a:xfrm>
            <a:off x="251520" y="1340768"/>
            <a:ext cx="8568952" cy="4785395"/>
          </a:xfrm>
        </p:spPr>
        <p:txBody>
          <a:bodyPr>
            <a:normAutofit fontScale="70000" lnSpcReduction="20000"/>
          </a:bodyPr>
          <a:lstStyle/>
          <a:p>
            <a:r>
              <a:rPr lang="en-GB" dirty="0"/>
              <a:t>Faster Construction: PSFs can reduce construction time due to off-site fabrication and streamlined on-site assembly.</a:t>
            </a:r>
          </a:p>
          <a:p>
            <a:endParaRPr lang="en-GB" dirty="0"/>
          </a:p>
          <a:p>
            <a:r>
              <a:rPr lang="en-GB" dirty="0"/>
              <a:t>Cost-Effective: Prefabrication can lower costs by minimising labour, waste, and site-related expenses.</a:t>
            </a:r>
          </a:p>
          <a:p>
            <a:endParaRPr lang="en-GB" dirty="0"/>
          </a:p>
          <a:p>
            <a:r>
              <a:rPr lang="en-GB" dirty="0"/>
              <a:t>Improved Quality: Factory-controlled environments ensure consistent quality and precision in fabrication.</a:t>
            </a:r>
          </a:p>
          <a:p>
            <a:endParaRPr lang="en-GB" dirty="0"/>
          </a:p>
          <a:p>
            <a:r>
              <a:rPr lang="en-GB" dirty="0"/>
              <a:t>Increased Flexibility: PSFs can accommodate complex designs and layouts, allowing for greater architectural creativity.</a:t>
            </a:r>
          </a:p>
          <a:p>
            <a:endParaRPr lang="en-GB" dirty="0"/>
          </a:p>
          <a:p>
            <a:r>
              <a:rPr lang="en-GB" dirty="0"/>
              <a:t>Reduced Disruption: On-site construction is minimised, reducing noise, dust, and site disruption.</a:t>
            </a:r>
          </a:p>
        </p:txBody>
      </p:sp>
    </p:spTree>
    <p:extLst>
      <p:ext uri="{BB962C8B-B14F-4D97-AF65-F5344CB8AC3E}">
        <p14:creationId xmlns:p14="http://schemas.microsoft.com/office/powerpoint/2010/main" val="1167419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85851-4EC6-AE7E-844B-36545BFE8DCF}"/>
              </a:ext>
            </a:extLst>
          </p:cNvPr>
          <p:cNvSpPr>
            <a:spLocks noGrp="1"/>
          </p:cNvSpPr>
          <p:nvPr>
            <p:ph type="title"/>
          </p:nvPr>
        </p:nvSpPr>
        <p:spPr/>
        <p:txBody>
          <a:bodyPr/>
          <a:lstStyle/>
          <a:p>
            <a:r>
              <a:rPr lang="en-GB" b="1" cap="all"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latin typeface="Franklin Gothic Book"/>
              </a:rPr>
              <a:t>Types</a:t>
            </a:r>
            <a:endParaRPr lang="en-GB" dirty="0"/>
          </a:p>
        </p:txBody>
      </p:sp>
      <p:sp>
        <p:nvSpPr>
          <p:cNvPr id="3" name="Content Placeholder 2">
            <a:extLst>
              <a:ext uri="{FF2B5EF4-FFF2-40B4-BE49-F238E27FC236}">
                <a16:creationId xmlns:a16="http://schemas.microsoft.com/office/drawing/2014/main" id="{4FFC645B-99AC-1684-D13A-6C1959E053E7}"/>
              </a:ext>
            </a:extLst>
          </p:cNvPr>
          <p:cNvSpPr>
            <a:spLocks noGrp="1"/>
          </p:cNvSpPr>
          <p:nvPr>
            <p:ph idx="1"/>
          </p:nvPr>
        </p:nvSpPr>
        <p:spPr>
          <a:xfrm>
            <a:off x="1259632" y="2132857"/>
            <a:ext cx="7467600" cy="1728192"/>
          </a:xfrm>
        </p:spPr>
        <p:txBody>
          <a:bodyPr/>
          <a:lstStyle/>
          <a:p>
            <a:r>
              <a:rPr lang="en-GB" dirty="0"/>
              <a:t>Portal Frame</a:t>
            </a:r>
          </a:p>
          <a:p>
            <a:r>
              <a:rPr lang="en-GB" dirty="0"/>
              <a:t>Skeleton Frame</a:t>
            </a:r>
          </a:p>
          <a:p>
            <a:r>
              <a:rPr lang="en-GB" dirty="0"/>
              <a:t>Structural Roofs</a:t>
            </a:r>
          </a:p>
          <a:p>
            <a:pPr marL="36576" indent="0">
              <a:buNone/>
            </a:pPr>
            <a:endParaRPr lang="en-GB" dirty="0"/>
          </a:p>
        </p:txBody>
      </p:sp>
    </p:spTree>
    <p:extLst>
      <p:ext uri="{BB962C8B-B14F-4D97-AF65-F5344CB8AC3E}">
        <p14:creationId xmlns:p14="http://schemas.microsoft.com/office/powerpoint/2010/main" val="226352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988840"/>
            <a:ext cx="6480048" cy="2301240"/>
          </a:xfrm>
        </p:spPr>
        <p:txBody>
          <a:bodyPr/>
          <a:lstStyle/>
          <a:p>
            <a:pPr algn="l"/>
            <a:r>
              <a:rPr lang="en-GB" dirty="0"/>
              <a:t>Portal Frames for Industrial Buildings</a:t>
            </a:r>
          </a:p>
        </p:txBody>
      </p:sp>
    </p:spTree>
    <p:extLst>
      <p:ext uri="{BB962C8B-B14F-4D97-AF65-F5344CB8AC3E}">
        <p14:creationId xmlns:p14="http://schemas.microsoft.com/office/powerpoint/2010/main" val="217325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24744"/>
            <a:ext cx="7740848" cy="5001419"/>
          </a:xfrm>
        </p:spPr>
        <p:txBody>
          <a:bodyPr>
            <a:normAutofit/>
          </a:bodyPr>
          <a:lstStyle/>
          <a:p>
            <a:r>
              <a:rPr lang="en-GB" sz="2800" b="1" dirty="0"/>
              <a:t>Portal frames</a:t>
            </a:r>
            <a:r>
              <a:rPr lang="en-GB" sz="2800" dirty="0"/>
              <a:t> were first developed during the Second World War and became popular in the 1960’s. </a:t>
            </a:r>
          </a:p>
          <a:p>
            <a:endParaRPr lang="en-GB" sz="2800" dirty="0"/>
          </a:p>
          <a:p>
            <a:endParaRPr lang="en-GB" sz="2800" dirty="0"/>
          </a:p>
          <a:p>
            <a:r>
              <a:rPr lang="en-GB" sz="2800" dirty="0"/>
              <a:t>They are now commonly used to create wide-span enclosures where a clear space is required uninterrupted by intermediary columns.</a:t>
            </a:r>
          </a:p>
          <a:p>
            <a:endParaRPr lang="en-GB" sz="2800" dirty="0"/>
          </a:p>
          <a:p>
            <a:endParaRPr lang="en-GB" sz="2800" dirty="0"/>
          </a:p>
        </p:txBody>
      </p:sp>
    </p:spTree>
    <p:extLst>
      <p:ext uri="{BB962C8B-B14F-4D97-AF65-F5344CB8AC3E}">
        <p14:creationId xmlns:p14="http://schemas.microsoft.com/office/powerpoint/2010/main" val="550333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833" y="545823"/>
            <a:ext cx="8828334" cy="3961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0" y="4496696"/>
            <a:ext cx="9144000" cy="2554545"/>
          </a:xfrm>
          <a:prstGeom prst="rect">
            <a:avLst/>
          </a:prstGeom>
        </p:spPr>
        <p:txBody>
          <a:bodyPr wrap="square">
            <a:spAutoFit/>
          </a:bodyPr>
          <a:lstStyle/>
          <a:p>
            <a:r>
              <a:rPr lang="en-GB" sz="2800" dirty="0"/>
              <a:t>Portal frames are a type of structural frame, characterised by a beam (or rafter) supported at either end by columns, the joints between the rafter and columns are ‘rigid’ so that the bending moment in the rafter is transferred to the columns</a:t>
            </a:r>
            <a:r>
              <a:rPr lang="en-GB" sz="2000" dirty="0"/>
              <a:t>.</a:t>
            </a:r>
          </a:p>
          <a:p>
            <a:endParaRPr lang="en-GB" sz="2000" dirty="0"/>
          </a:p>
        </p:txBody>
      </p:sp>
      <p:sp>
        <p:nvSpPr>
          <p:cNvPr id="5" name="TextBox 4"/>
          <p:cNvSpPr txBox="1"/>
          <p:nvPr/>
        </p:nvSpPr>
        <p:spPr>
          <a:xfrm>
            <a:off x="3023828" y="119648"/>
            <a:ext cx="3096344" cy="400110"/>
          </a:xfrm>
          <a:prstGeom prst="rect">
            <a:avLst/>
          </a:prstGeom>
          <a:noFill/>
        </p:spPr>
        <p:txBody>
          <a:bodyPr wrap="square" rtlCol="0">
            <a:spAutoFit/>
          </a:bodyPr>
          <a:lstStyle/>
          <a:p>
            <a:r>
              <a:rPr lang="en-GB" sz="2000" dirty="0"/>
              <a:t>Simple Portal Frame</a:t>
            </a:r>
          </a:p>
        </p:txBody>
      </p:sp>
    </p:spTree>
    <p:extLst>
      <p:ext uri="{BB962C8B-B14F-4D97-AF65-F5344CB8AC3E}">
        <p14:creationId xmlns:p14="http://schemas.microsoft.com/office/powerpoint/2010/main" val="2750321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556792"/>
            <a:ext cx="7596832" cy="3960439"/>
          </a:xfrm>
        </p:spPr>
        <p:txBody>
          <a:bodyPr>
            <a:noAutofit/>
          </a:bodyPr>
          <a:lstStyle/>
          <a:p>
            <a:r>
              <a:rPr lang="en-GB" sz="2800" dirty="0"/>
              <a:t>Originally used because of their structural efficiency, large spaces could be created with little use of materials and for a low cost. </a:t>
            </a:r>
          </a:p>
          <a:p>
            <a:endParaRPr lang="en-GB" sz="2800" dirty="0"/>
          </a:p>
          <a:p>
            <a:r>
              <a:rPr lang="en-GB" sz="2800" dirty="0"/>
              <a:t>Tata Steel suggest that today, 50% of constructional steel used in the UK is in portal frame construction. </a:t>
            </a:r>
          </a:p>
          <a:p>
            <a:endParaRPr lang="en-GB" sz="2800" dirty="0"/>
          </a:p>
          <a:p>
            <a:pPr marL="0" indent="0">
              <a:buNone/>
            </a:pPr>
            <a:r>
              <a:rPr lang="en-GB" sz="1800" dirty="0"/>
              <a:t>Ref SteelConstruction.info, Portal Frames. http://www.steelconstruction.info/Portal_frames</a:t>
            </a:r>
          </a:p>
        </p:txBody>
      </p:sp>
    </p:spTree>
    <p:extLst>
      <p:ext uri="{BB962C8B-B14F-4D97-AF65-F5344CB8AC3E}">
        <p14:creationId xmlns:p14="http://schemas.microsoft.com/office/powerpoint/2010/main" val="419259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836713"/>
            <a:ext cx="7032779" cy="5274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3217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516" y="1556792"/>
            <a:ext cx="8640960" cy="4281339"/>
          </a:xfrm>
        </p:spPr>
        <p:txBody>
          <a:bodyPr>
            <a:normAutofit/>
          </a:bodyPr>
          <a:lstStyle/>
          <a:p>
            <a:endParaRPr lang="en-GB" dirty="0"/>
          </a:p>
          <a:p>
            <a:pPr marL="36576" indent="0">
              <a:buNone/>
            </a:pPr>
            <a:r>
              <a:rPr lang="en-GB" sz="2800" dirty="0"/>
              <a:t>Warehouses                          Agricultural Buildings</a:t>
            </a:r>
          </a:p>
          <a:p>
            <a:endParaRPr lang="en-GB" sz="2800" dirty="0"/>
          </a:p>
          <a:p>
            <a:endParaRPr lang="en-GB" sz="2800" dirty="0"/>
          </a:p>
          <a:p>
            <a:pPr marL="36576" indent="0">
              <a:buNone/>
            </a:pPr>
            <a:r>
              <a:rPr lang="en-GB" sz="2800" dirty="0"/>
              <a:t>Hangars                Entertainment and Sport Venues</a:t>
            </a:r>
          </a:p>
          <a:p>
            <a:pPr marL="36576" indent="0">
              <a:buNone/>
            </a:pPr>
            <a:r>
              <a:rPr lang="en-GB" sz="2800" dirty="0"/>
              <a:t> </a:t>
            </a:r>
          </a:p>
          <a:p>
            <a:endParaRPr lang="en-GB" sz="2800" dirty="0"/>
          </a:p>
          <a:p>
            <a:pPr marL="36576" indent="0">
              <a:buNone/>
            </a:pPr>
            <a:r>
              <a:rPr lang="en-GB" sz="2800" dirty="0"/>
              <a:t>Factories                             Large Retail Units. </a:t>
            </a:r>
          </a:p>
          <a:p>
            <a:endParaRPr lang="en-GB" dirty="0"/>
          </a:p>
        </p:txBody>
      </p:sp>
      <p:sp>
        <p:nvSpPr>
          <p:cNvPr id="4" name="Rectangle 3"/>
          <p:cNvSpPr/>
          <p:nvPr/>
        </p:nvSpPr>
        <p:spPr>
          <a:xfrm>
            <a:off x="1187624" y="332656"/>
            <a:ext cx="6480720" cy="954107"/>
          </a:xfrm>
          <a:prstGeom prst="rect">
            <a:avLst/>
          </a:prstGeom>
        </p:spPr>
        <p:txBody>
          <a:bodyPr wrap="square">
            <a:spAutoFit/>
          </a:bodyPr>
          <a:lstStyle/>
          <a:p>
            <a:r>
              <a:rPr lang="en-GB" sz="2800" dirty="0"/>
              <a:t>They are now commonly used to create wide-span enclosures such as:</a:t>
            </a:r>
          </a:p>
        </p:txBody>
      </p:sp>
    </p:spTree>
    <p:extLst>
      <p:ext uri="{BB962C8B-B14F-4D97-AF65-F5344CB8AC3E}">
        <p14:creationId xmlns:p14="http://schemas.microsoft.com/office/powerpoint/2010/main" val="1512323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332656"/>
            <a:ext cx="7467600" cy="4525963"/>
          </a:xfrm>
        </p:spPr>
        <p:txBody>
          <a:bodyPr/>
          <a:lstStyle/>
          <a:p>
            <a:pPr marL="36576" indent="0" algn="ctr">
              <a:buNone/>
            </a:pPr>
            <a:r>
              <a:rPr lang="en-GB" dirty="0"/>
              <a:t>Generally fabricated from </a:t>
            </a:r>
          </a:p>
          <a:p>
            <a:pPr marL="36576" indent="0" algn="ctr">
              <a:buNone/>
            </a:pPr>
            <a:endParaRPr lang="en-GB" dirty="0"/>
          </a:p>
          <a:p>
            <a:r>
              <a:rPr lang="en-GB" dirty="0"/>
              <a:t>Steel</a:t>
            </a:r>
          </a:p>
          <a:p>
            <a:endParaRPr lang="en-GB" dirty="0"/>
          </a:p>
          <a:p>
            <a:r>
              <a:rPr lang="en-GB" dirty="0"/>
              <a:t>Reinforced precast concrete </a:t>
            </a:r>
          </a:p>
          <a:p>
            <a:endParaRPr lang="en-GB" dirty="0"/>
          </a:p>
          <a:p>
            <a:r>
              <a:rPr lang="en-GB" dirty="0"/>
              <a:t>Laminated timber (glulam) </a:t>
            </a:r>
          </a:p>
        </p:txBody>
      </p:sp>
    </p:spTree>
    <p:extLst>
      <p:ext uri="{BB962C8B-B14F-4D97-AF65-F5344CB8AC3E}">
        <p14:creationId xmlns:p14="http://schemas.microsoft.com/office/powerpoint/2010/main" val="2414538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Steel</a:t>
            </a:r>
            <a:br>
              <a:rPr lang="en-GB" dirty="0"/>
            </a:b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7" y="1412776"/>
            <a:ext cx="6897462" cy="4948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5147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Reinforced precast concrete </a:t>
            </a:r>
            <a:br>
              <a:rPr lang="en-GB" dirty="0"/>
            </a:b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149080"/>
            <a:ext cx="7771280" cy="2331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6446" y="1556792"/>
            <a:ext cx="7147553" cy="2144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1600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1143000"/>
          </a:xfrm>
        </p:spPr>
        <p:txBody>
          <a:bodyPr>
            <a:normAutofit fontScale="90000"/>
          </a:bodyPr>
          <a:lstStyle/>
          <a:p>
            <a:pPr algn="ctr"/>
            <a:r>
              <a:rPr lang="en-GB" dirty="0"/>
              <a:t>       Laminated timber (glulam) </a:t>
            </a:r>
            <a:br>
              <a:rPr lang="en-GB" dirty="0"/>
            </a:b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282" y="620688"/>
            <a:ext cx="7429500" cy="414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51520" y="4764063"/>
            <a:ext cx="8352928" cy="1815882"/>
          </a:xfrm>
          <a:prstGeom prst="rect">
            <a:avLst/>
          </a:prstGeom>
        </p:spPr>
        <p:txBody>
          <a:bodyPr wrap="square">
            <a:spAutoFit/>
          </a:bodyPr>
          <a:lstStyle/>
          <a:p>
            <a:r>
              <a:rPr lang="en-GB" sz="2800" dirty="0"/>
              <a:t>Glued laminated timber, is a manufactured timber product. It is made by bonding together individual layers of solid timber boards with durable, moisture-resistant structural adhesives. </a:t>
            </a:r>
          </a:p>
        </p:txBody>
      </p:sp>
    </p:spTree>
    <p:extLst>
      <p:ext uri="{BB962C8B-B14F-4D97-AF65-F5344CB8AC3E}">
        <p14:creationId xmlns:p14="http://schemas.microsoft.com/office/powerpoint/2010/main" val="254688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Portal frame structures are often clad with prefabricated composite metal panels, incorporating insulation. Masonry cladding may be provided at low level to give greater resilience and security. </a:t>
            </a:r>
          </a:p>
        </p:txBody>
      </p:sp>
    </p:spTree>
    <p:extLst>
      <p:ext uri="{BB962C8B-B14F-4D97-AF65-F5344CB8AC3E}">
        <p14:creationId xmlns:p14="http://schemas.microsoft.com/office/powerpoint/2010/main" val="3465507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48623"/>
            <a:ext cx="8640959" cy="5224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62744" y="5373215"/>
            <a:ext cx="8964488" cy="1384995"/>
          </a:xfrm>
          <a:prstGeom prst="rect">
            <a:avLst/>
          </a:prstGeom>
        </p:spPr>
        <p:txBody>
          <a:bodyPr wrap="square">
            <a:spAutoFit/>
          </a:bodyPr>
          <a:lstStyle/>
          <a:p>
            <a:r>
              <a:rPr lang="en-GB" sz="2800" dirty="0"/>
              <a:t>Generally, formed by a series of parallel portal frames running down the length of the buildings, typically 6 to 8m apart. </a:t>
            </a:r>
          </a:p>
        </p:txBody>
      </p:sp>
    </p:spTree>
    <p:extLst>
      <p:ext uri="{BB962C8B-B14F-4D97-AF65-F5344CB8AC3E}">
        <p14:creationId xmlns:p14="http://schemas.microsoft.com/office/powerpoint/2010/main" val="3111836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24744"/>
            <a:ext cx="7715200" cy="5433467"/>
          </a:xfrm>
        </p:spPr>
        <p:txBody>
          <a:bodyPr>
            <a:normAutofit/>
          </a:bodyPr>
          <a:lstStyle/>
          <a:p>
            <a:r>
              <a:rPr lang="en-GB" dirty="0"/>
              <a:t>Can be a </a:t>
            </a:r>
            <a:r>
              <a:rPr lang="en-GB" dirty="0">
                <a:solidFill>
                  <a:srgbClr val="FF0000"/>
                </a:solidFill>
              </a:rPr>
              <a:t>simple</a:t>
            </a:r>
            <a:r>
              <a:rPr lang="en-GB" dirty="0"/>
              <a:t> and </a:t>
            </a:r>
            <a:r>
              <a:rPr lang="en-GB" dirty="0">
                <a:solidFill>
                  <a:srgbClr val="FF0000"/>
                </a:solidFill>
              </a:rPr>
              <a:t>fast</a:t>
            </a:r>
            <a:r>
              <a:rPr lang="en-GB" dirty="0"/>
              <a:t> form of structure to erect, creating a wide, </a:t>
            </a:r>
            <a:r>
              <a:rPr lang="en-GB" dirty="0">
                <a:solidFill>
                  <a:srgbClr val="FF0000"/>
                </a:solidFill>
              </a:rPr>
              <a:t>clear-span</a:t>
            </a:r>
            <a:r>
              <a:rPr lang="en-GB" dirty="0"/>
              <a:t>, </a:t>
            </a:r>
            <a:r>
              <a:rPr lang="en-GB" dirty="0">
                <a:solidFill>
                  <a:srgbClr val="FF0000"/>
                </a:solidFill>
              </a:rPr>
              <a:t>weather-proof</a:t>
            </a:r>
            <a:r>
              <a:rPr lang="en-GB" dirty="0"/>
              <a:t> enclosure at </a:t>
            </a:r>
            <a:r>
              <a:rPr lang="en-GB" dirty="0">
                <a:solidFill>
                  <a:srgbClr val="FF0000"/>
                </a:solidFill>
              </a:rPr>
              <a:t>low cost</a:t>
            </a:r>
            <a:r>
              <a:rPr lang="en-GB" dirty="0"/>
              <a:t>, with </a:t>
            </a:r>
            <a:r>
              <a:rPr lang="en-GB" dirty="0">
                <a:solidFill>
                  <a:srgbClr val="FF0000"/>
                </a:solidFill>
              </a:rPr>
              <a:t>little material</a:t>
            </a:r>
            <a:r>
              <a:rPr lang="en-GB" dirty="0"/>
              <a:t>.</a:t>
            </a:r>
          </a:p>
          <a:p>
            <a:endParaRPr lang="en-GB" dirty="0"/>
          </a:p>
          <a:p>
            <a:r>
              <a:rPr lang="en-GB" dirty="0"/>
              <a:t>They tend to be </a:t>
            </a:r>
            <a:r>
              <a:rPr lang="en-GB" dirty="0">
                <a:solidFill>
                  <a:srgbClr val="FF0000"/>
                </a:solidFill>
              </a:rPr>
              <a:t>lightweight</a:t>
            </a:r>
            <a:r>
              <a:rPr lang="en-GB" dirty="0"/>
              <a:t> and can be fabricated off site, then bolted to a substructure. The portal frames themselves may be left exposed to the internal space, and if carefully designed can be very beautiful. </a:t>
            </a:r>
          </a:p>
        </p:txBody>
      </p:sp>
      <p:sp>
        <p:nvSpPr>
          <p:cNvPr id="4" name="TextBox 3"/>
          <p:cNvSpPr txBox="1"/>
          <p:nvPr/>
        </p:nvSpPr>
        <p:spPr>
          <a:xfrm>
            <a:off x="2555776" y="188640"/>
            <a:ext cx="3902030" cy="523220"/>
          </a:xfrm>
          <a:prstGeom prst="rect">
            <a:avLst/>
          </a:prstGeom>
          <a:noFill/>
        </p:spPr>
        <p:txBody>
          <a:bodyPr wrap="none" rtlCol="0">
            <a:spAutoFit/>
          </a:bodyPr>
          <a:lstStyle/>
          <a:p>
            <a:r>
              <a:rPr lang="en-GB" sz="2800" dirty="0"/>
              <a:t>Portal Frame Summary</a:t>
            </a:r>
          </a:p>
        </p:txBody>
      </p:sp>
    </p:spTree>
    <p:extLst>
      <p:ext uri="{BB962C8B-B14F-4D97-AF65-F5344CB8AC3E}">
        <p14:creationId xmlns:p14="http://schemas.microsoft.com/office/powerpoint/2010/main" val="2398310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9929E-3117-39E4-7CA6-5277A58F2CB2}"/>
              </a:ext>
            </a:extLst>
          </p:cNvPr>
          <p:cNvSpPr>
            <a:spLocks noGrp="1"/>
          </p:cNvSpPr>
          <p:nvPr>
            <p:ph type="title"/>
          </p:nvPr>
        </p:nvSpPr>
        <p:spPr/>
        <p:txBody>
          <a:bodyPr/>
          <a:lstStyle/>
          <a:p>
            <a:r>
              <a:rPr lang="en-GB" b="1" cap="all"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latin typeface="Franklin Gothic Book"/>
              </a:rPr>
              <a:t>Skeleton Frame</a:t>
            </a:r>
            <a:endParaRPr lang="en-GB" dirty="0"/>
          </a:p>
        </p:txBody>
      </p:sp>
      <p:sp>
        <p:nvSpPr>
          <p:cNvPr id="3" name="Content Placeholder 2">
            <a:extLst>
              <a:ext uri="{FF2B5EF4-FFF2-40B4-BE49-F238E27FC236}">
                <a16:creationId xmlns:a16="http://schemas.microsoft.com/office/drawing/2014/main" id="{1E53E4E0-1FF2-FAFA-B95F-3D5890B4489F}"/>
              </a:ext>
            </a:extLst>
          </p:cNvPr>
          <p:cNvSpPr>
            <a:spLocks noGrp="1"/>
          </p:cNvSpPr>
          <p:nvPr>
            <p:ph idx="1"/>
          </p:nvPr>
        </p:nvSpPr>
        <p:spPr>
          <a:xfrm>
            <a:off x="2605416" y="1385327"/>
            <a:ext cx="6503088" cy="1251585"/>
          </a:xfrm>
        </p:spPr>
        <p:txBody>
          <a:bodyPr/>
          <a:lstStyle/>
          <a:p>
            <a:pPr marL="36576" indent="0">
              <a:buNone/>
            </a:pPr>
            <a:r>
              <a:rPr lang="en-GB" sz="2800" dirty="0"/>
              <a:t>A framed structure often used for the construction of multi-storey buildings. </a:t>
            </a:r>
          </a:p>
          <a:p>
            <a:endParaRPr lang="en-GB" dirty="0"/>
          </a:p>
        </p:txBody>
      </p:sp>
      <p:pic>
        <p:nvPicPr>
          <p:cNvPr id="4" name="Picture 3">
            <a:extLst>
              <a:ext uri="{FF2B5EF4-FFF2-40B4-BE49-F238E27FC236}">
                <a16:creationId xmlns:a16="http://schemas.microsoft.com/office/drawing/2014/main" id="{97446F7C-2C47-58E7-6433-11B9896D3D1F}"/>
              </a:ext>
            </a:extLst>
          </p:cNvPr>
          <p:cNvPicPr>
            <a:picLocks noChangeAspect="1"/>
          </p:cNvPicPr>
          <p:nvPr/>
        </p:nvPicPr>
        <p:blipFill>
          <a:blip r:embed="rId2"/>
          <a:stretch>
            <a:fillRect/>
          </a:stretch>
        </p:blipFill>
        <p:spPr>
          <a:xfrm>
            <a:off x="3950814" y="2966072"/>
            <a:ext cx="5213296" cy="3489893"/>
          </a:xfrm>
          <a:prstGeom prst="rect">
            <a:avLst/>
          </a:prstGeom>
        </p:spPr>
      </p:pic>
      <p:sp>
        <p:nvSpPr>
          <p:cNvPr id="6" name="TextBox 5">
            <a:extLst>
              <a:ext uri="{FF2B5EF4-FFF2-40B4-BE49-F238E27FC236}">
                <a16:creationId xmlns:a16="http://schemas.microsoft.com/office/drawing/2014/main" id="{2E632F41-9F9E-FF42-3D54-B0CD78347F87}"/>
              </a:ext>
            </a:extLst>
          </p:cNvPr>
          <p:cNvSpPr txBox="1"/>
          <p:nvPr/>
        </p:nvSpPr>
        <p:spPr>
          <a:xfrm>
            <a:off x="35496" y="2485647"/>
            <a:ext cx="3704223" cy="3970318"/>
          </a:xfrm>
          <a:prstGeom prst="rect">
            <a:avLst/>
          </a:prstGeom>
          <a:noFill/>
        </p:spPr>
        <p:txBody>
          <a:bodyPr wrap="square">
            <a:spAutoFit/>
          </a:bodyPr>
          <a:lstStyle/>
          <a:p>
            <a:r>
              <a:rPr lang="en-GB" sz="2800" dirty="0"/>
              <a:t>They can be constructed from timber, concrete or structural steel components, with the building envelope formed by glazing, brick, cladding etc hung on the outside.</a:t>
            </a:r>
          </a:p>
        </p:txBody>
      </p:sp>
    </p:spTree>
    <p:extLst>
      <p:ext uri="{BB962C8B-B14F-4D97-AF65-F5344CB8AC3E}">
        <p14:creationId xmlns:p14="http://schemas.microsoft.com/office/powerpoint/2010/main" val="362985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A3ABC-1787-6F6E-A7B9-F11B252BA301}"/>
              </a:ext>
            </a:extLst>
          </p:cNvPr>
          <p:cNvSpPr>
            <a:spLocks noGrp="1"/>
          </p:cNvSpPr>
          <p:nvPr>
            <p:ph type="title"/>
          </p:nvPr>
        </p:nvSpPr>
        <p:spPr>
          <a:xfrm>
            <a:off x="457200" y="260648"/>
            <a:ext cx="4330824" cy="1008112"/>
          </a:xfrm>
        </p:spPr>
        <p:txBody>
          <a:bodyPr/>
          <a:lstStyle/>
          <a:p>
            <a:r>
              <a:rPr lang="en-GB" dirty="0"/>
              <a:t>Skeleton Frame:</a:t>
            </a:r>
          </a:p>
        </p:txBody>
      </p:sp>
      <p:sp>
        <p:nvSpPr>
          <p:cNvPr id="3" name="Content Placeholder 2">
            <a:extLst>
              <a:ext uri="{FF2B5EF4-FFF2-40B4-BE49-F238E27FC236}">
                <a16:creationId xmlns:a16="http://schemas.microsoft.com/office/drawing/2014/main" id="{9E4DEADF-7AC1-6971-3EFA-B8A85285B49B}"/>
              </a:ext>
            </a:extLst>
          </p:cNvPr>
          <p:cNvSpPr>
            <a:spLocks noGrp="1"/>
          </p:cNvSpPr>
          <p:nvPr>
            <p:ph idx="1"/>
          </p:nvPr>
        </p:nvSpPr>
        <p:spPr>
          <a:xfrm>
            <a:off x="179512" y="1340768"/>
            <a:ext cx="8712968" cy="4569371"/>
          </a:xfrm>
        </p:spPr>
        <p:txBody>
          <a:bodyPr/>
          <a:lstStyle/>
          <a:p>
            <a:pPr marL="36576" indent="0">
              <a:buNone/>
            </a:pPr>
            <a:r>
              <a:rPr lang="en-GB" sz="2800" dirty="0"/>
              <a:t>Incorporates a network of columns and connecting beams which support the building’s interior floors and exterior walls and carries all loads to the foundations.</a:t>
            </a:r>
          </a:p>
          <a:p>
            <a:endParaRPr lang="en-GB" dirty="0"/>
          </a:p>
        </p:txBody>
      </p:sp>
      <p:sp>
        <p:nvSpPr>
          <p:cNvPr id="5" name="TextBox 4">
            <a:extLst>
              <a:ext uri="{FF2B5EF4-FFF2-40B4-BE49-F238E27FC236}">
                <a16:creationId xmlns:a16="http://schemas.microsoft.com/office/drawing/2014/main" id="{1838BC24-8829-8C80-D7A3-F09AA48FFC1A}"/>
              </a:ext>
            </a:extLst>
          </p:cNvPr>
          <p:cNvSpPr txBox="1"/>
          <p:nvPr/>
        </p:nvSpPr>
        <p:spPr>
          <a:xfrm>
            <a:off x="179512" y="3212976"/>
            <a:ext cx="8856984" cy="3539430"/>
          </a:xfrm>
          <a:prstGeom prst="rect">
            <a:avLst/>
          </a:prstGeom>
          <a:noFill/>
        </p:spPr>
        <p:txBody>
          <a:bodyPr wrap="square">
            <a:spAutoFit/>
          </a:bodyPr>
          <a:lstStyle/>
          <a:p>
            <a:r>
              <a:rPr lang="en-GB" sz="2800" dirty="0"/>
              <a:t>Introduced late-19th and early-20th centuries, allowed for rapid erection of buildings, such as the early skyscrapers. It enabled interior floor layouts to be free of immovable walls, making them more flexible spaces, and meant that different materials could be used for the facades. This reduced the importance of masonry from something that was a structural element to having a more decorative role.</a:t>
            </a:r>
          </a:p>
        </p:txBody>
      </p:sp>
    </p:spTree>
    <p:extLst>
      <p:ext uri="{BB962C8B-B14F-4D97-AF65-F5344CB8AC3E}">
        <p14:creationId xmlns:p14="http://schemas.microsoft.com/office/powerpoint/2010/main" val="3103444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87DBB1-CA3F-8A4F-E134-F255EDDBA2DE}"/>
              </a:ext>
            </a:extLst>
          </p:cNvPr>
          <p:cNvSpPr>
            <a:spLocks noGrp="1"/>
          </p:cNvSpPr>
          <p:nvPr>
            <p:ph idx="1"/>
          </p:nvPr>
        </p:nvSpPr>
        <p:spPr>
          <a:xfrm>
            <a:off x="611560" y="620688"/>
            <a:ext cx="7467600" cy="4525963"/>
          </a:xfrm>
        </p:spPr>
        <p:txBody>
          <a:bodyPr/>
          <a:lstStyle/>
          <a:p>
            <a:pPr marL="36576" indent="0">
              <a:buNone/>
            </a:pPr>
            <a:r>
              <a:rPr lang="cy-GB" dirty="0"/>
              <a:t>‘</a:t>
            </a:r>
            <a:r>
              <a:rPr lang="cy-GB" dirty="0" err="1"/>
              <a:t>Traditionall</a:t>
            </a:r>
            <a:r>
              <a:rPr lang="cy-GB" dirty="0"/>
              <a:t>’ </a:t>
            </a:r>
            <a:r>
              <a:rPr lang="cy-GB" dirty="0" err="1"/>
              <a:t>frames</a:t>
            </a:r>
            <a:r>
              <a:rPr lang="cy-GB" dirty="0"/>
              <a:t> </a:t>
            </a:r>
            <a:r>
              <a:rPr lang="cy-GB" dirty="0" err="1"/>
              <a:t>could</a:t>
            </a:r>
            <a:r>
              <a:rPr lang="cy-GB" dirty="0"/>
              <a:t> be... </a:t>
            </a:r>
          </a:p>
          <a:p>
            <a:endParaRPr lang="cy-GB" dirty="0"/>
          </a:p>
          <a:p>
            <a:r>
              <a:rPr lang="cy-GB" dirty="0"/>
              <a:t>Steel </a:t>
            </a:r>
            <a:r>
              <a:rPr lang="cy-GB" dirty="0" err="1"/>
              <a:t>frame</a:t>
            </a:r>
            <a:endParaRPr lang="cy-GB" dirty="0"/>
          </a:p>
          <a:p>
            <a:endParaRPr lang="cy-GB" dirty="0"/>
          </a:p>
          <a:p>
            <a:r>
              <a:rPr lang="cy-GB" dirty="0"/>
              <a:t> </a:t>
            </a:r>
            <a:r>
              <a:rPr lang="cy-GB" dirty="0" err="1"/>
              <a:t>Concrete</a:t>
            </a:r>
            <a:r>
              <a:rPr lang="cy-GB" dirty="0"/>
              <a:t> </a:t>
            </a:r>
            <a:r>
              <a:rPr lang="cy-GB" dirty="0" err="1"/>
              <a:t>frame</a:t>
            </a:r>
            <a:endParaRPr lang="cy-GB" dirty="0"/>
          </a:p>
          <a:p>
            <a:endParaRPr lang="cy-GB" dirty="0"/>
          </a:p>
          <a:p>
            <a:r>
              <a:rPr lang="cy-GB" dirty="0" err="1"/>
              <a:t>Other</a:t>
            </a:r>
            <a:r>
              <a:rPr lang="cy-GB" dirty="0"/>
              <a:t> </a:t>
            </a:r>
            <a:r>
              <a:rPr lang="cy-GB" dirty="0" err="1"/>
              <a:t>options</a:t>
            </a:r>
            <a:r>
              <a:rPr lang="cy-GB" dirty="0"/>
              <a:t> </a:t>
            </a:r>
            <a:r>
              <a:rPr lang="cy-GB" dirty="0" err="1"/>
              <a:t>such</a:t>
            </a:r>
            <a:r>
              <a:rPr lang="cy-GB" dirty="0"/>
              <a:t> as </a:t>
            </a:r>
            <a:r>
              <a:rPr lang="cy-GB" dirty="0" err="1"/>
              <a:t>Glulam</a:t>
            </a:r>
            <a:r>
              <a:rPr lang="cy-GB" dirty="0"/>
              <a:t> </a:t>
            </a:r>
            <a:r>
              <a:rPr lang="cy-GB" dirty="0" err="1"/>
              <a:t>are</a:t>
            </a:r>
            <a:r>
              <a:rPr lang="cy-GB" dirty="0"/>
              <a:t> </a:t>
            </a:r>
            <a:r>
              <a:rPr lang="cy-GB" dirty="0" err="1"/>
              <a:t>available</a:t>
            </a:r>
            <a:r>
              <a:rPr lang="cy-GB" dirty="0"/>
              <a:t>, </a:t>
            </a:r>
            <a:r>
              <a:rPr lang="cy-GB" dirty="0" err="1"/>
              <a:t>similar</a:t>
            </a:r>
            <a:r>
              <a:rPr lang="cy-GB" dirty="0"/>
              <a:t> to the </a:t>
            </a:r>
            <a:r>
              <a:rPr lang="cy-GB" dirty="0" err="1"/>
              <a:t>portal</a:t>
            </a:r>
            <a:r>
              <a:rPr lang="cy-GB" dirty="0"/>
              <a:t> </a:t>
            </a:r>
            <a:r>
              <a:rPr lang="cy-GB" dirty="0" err="1"/>
              <a:t>frames</a:t>
            </a:r>
            <a:endParaRPr lang="cy-GB" dirty="0"/>
          </a:p>
          <a:p>
            <a:endParaRPr lang="cy-GB" dirty="0"/>
          </a:p>
          <a:p>
            <a:endParaRPr lang="en-GB" dirty="0"/>
          </a:p>
        </p:txBody>
      </p:sp>
    </p:spTree>
    <p:extLst>
      <p:ext uri="{BB962C8B-B14F-4D97-AF65-F5344CB8AC3E}">
        <p14:creationId xmlns:p14="http://schemas.microsoft.com/office/powerpoint/2010/main" val="3397085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81C5D-194D-EAA9-33F1-54B2D6DAC32A}"/>
              </a:ext>
            </a:extLst>
          </p:cNvPr>
          <p:cNvSpPr>
            <a:spLocks noGrp="1"/>
          </p:cNvSpPr>
          <p:nvPr>
            <p:ph type="title"/>
          </p:nvPr>
        </p:nvSpPr>
        <p:spPr>
          <a:xfrm>
            <a:off x="468045" y="404664"/>
            <a:ext cx="7467600" cy="1143000"/>
          </a:xfrm>
        </p:spPr>
        <p:txBody>
          <a:bodyPr/>
          <a:lstStyle/>
          <a:p>
            <a:r>
              <a:rPr lang="en-GB" b="1" cap="all" dirty="0">
                <a:ln w="5000" cmpd="sng">
                  <a:solidFill>
                    <a:srgbClr val="FDA023">
                      <a:tint val="80000"/>
                      <a:shade val="99000"/>
                      <a:satMod val="500000"/>
                    </a:srgbClr>
                  </a:solidFill>
                  <a:prstDash val="solid"/>
                </a:ln>
                <a:gradFill>
                  <a:gsLst>
                    <a:gs pos="0">
                      <a:srgbClr val="FDA023">
                        <a:tint val="63000"/>
                        <a:satMod val="255000"/>
                      </a:srgbClr>
                    </a:gs>
                    <a:gs pos="9000">
                      <a:srgbClr val="FDA023">
                        <a:tint val="63000"/>
                        <a:satMod val="255000"/>
                      </a:srgbClr>
                    </a:gs>
                    <a:gs pos="53000">
                      <a:srgbClr val="FDA023">
                        <a:shade val="60000"/>
                        <a:satMod val="100000"/>
                      </a:srgbClr>
                    </a:gs>
                    <a:gs pos="90000">
                      <a:srgbClr val="FDA023">
                        <a:tint val="63000"/>
                        <a:satMod val="255000"/>
                      </a:srgbClr>
                    </a:gs>
                    <a:gs pos="100000">
                      <a:srgbClr val="FDA023">
                        <a:tint val="63000"/>
                        <a:satMod val="255000"/>
                      </a:srgbClr>
                    </a:gs>
                  </a:gsLst>
                  <a:lin ang="5400000"/>
                </a:gradFill>
                <a:effectLst>
                  <a:outerShdw blurRad="50800" dist="38100" dir="5400000" algn="t" rotWithShape="0">
                    <a:prstClr val="black">
                      <a:alpha val="50000"/>
                    </a:prstClr>
                  </a:outerShdw>
                </a:effectLst>
                <a:latin typeface="Franklin Gothic Book"/>
              </a:rPr>
              <a:t>Structural Roofs</a:t>
            </a:r>
            <a:endParaRPr lang="en-GB" dirty="0"/>
          </a:p>
        </p:txBody>
      </p:sp>
      <p:sp>
        <p:nvSpPr>
          <p:cNvPr id="3" name="Content Placeholder 2">
            <a:extLst>
              <a:ext uri="{FF2B5EF4-FFF2-40B4-BE49-F238E27FC236}">
                <a16:creationId xmlns:a16="http://schemas.microsoft.com/office/drawing/2014/main" id="{4DC36B0B-F143-C1B8-E871-367A6039B99B}"/>
              </a:ext>
            </a:extLst>
          </p:cNvPr>
          <p:cNvSpPr>
            <a:spLocks noGrp="1"/>
          </p:cNvSpPr>
          <p:nvPr>
            <p:ph idx="1"/>
          </p:nvPr>
        </p:nvSpPr>
        <p:spPr>
          <a:xfrm>
            <a:off x="457199" y="2276872"/>
            <a:ext cx="7478445" cy="3849291"/>
          </a:xfrm>
        </p:spPr>
        <p:txBody>
          <a:bodyPr/>
          <a:lstStyle/>
          <a:p>
            <a:r>
              <a:rPr lang="en-GB" dirty="0"/>
              <a:t>Pitched Truss</a:t>
            </a:r>
          </a:p>
          <a:p>
            <a:r>
              <a:rPr lang="en-GB" dirty="0"/>
              <a:t>Saw Tooth</a:t>
            </a:r>
          </a:p>
          <a:p>
            <a:r>
              <a:rPr lang="en-GB" dirty="0"/>
              <a:t>Space Deck &amp; Space Frame</a:t>
            </a:r>
          </a:p>
        </p:txBody>
      </p:sp>
    </p:spTree>
    <p:extLst>
      <p:ext uri="{BB962C8B-B14F-4D97-AF65-F5344CB8AC3E}">
        <p14:creationId xmlns:p14="http://schemas.microsoft.com/office/powerpoint/2010/main" val="3826437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AAEE-88F1-40F6-5333-EE63AB3CAEA9}"/>
              </a:ext>
            </a:extLst>
          </p:cNvPr>
          <p:cNvSpPr>
            <a:spLocks noGrp="1"/>
          </p:cNvSpPr>
          <p:nvPr>
            <p:ph type="title"/>
          </p:nvPr>
        </p:nvSpPr>
        <p:spPr/>
        <p:txBody>
          <a:bodyPr/>
          <a:lstStyle/>
          <a:p>
            <a:r>
              <a:rPr lang="en-GB" dirty="0"/>
              <a:t>Pitched Truss</a:t>
            </a:r>
          </a:p>
        </p:txBody>
      </p:sp>
      <p:pic>
        <p:nvPicPr>
          <p:cNvPr id="8194" name="Picture 2">
            <a:extLst>
              <a:ext uri="{FF2B5EF4-FFF2-40B4-BE49-F238E27FC236}">
                <a16:creationId xmlns:a16="http://schemas.microsoft.com/office/drawing/2014/main" id="{37782BD9-B590-A8E7-C95E-A686204A5C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6721" y="618517"/>
            <a:ext cx="2858244" cy="6431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0C37B-571F-CE0B-9C61-367560423A88}"/>
              </a:ext>
            </a:extLst>
          </p:cNvPr>
          <p:cNvSpPr txBox="1"/>
          <p:nvPr/>
        </p:nvSpPr>
        <p:spPr>
          <a:xfrm>
            <a:off x="91793" y="1574312"/>
            <a:ext cx="8656671" cy="3108543"/>
          </a:xfrm>
          <a:prstGeom prst="rect">
            <a:avLst/>
          </a:prstGeom>
          <a:noFill/>
        </p:spPr>
        <p:txBody>
          <a:bodyPr wrap="square">
            <a:spAutoFit/>
          </a:bodyPr>
          <a:lstStyle/>
          <a:p>
            <a:r>
              <a:rPr lang="en-GB" sz="2800" dirty="0">
                <a:latin typeface="Arial" panose="020B0604020202020204" pitchFamily="34" charset="0"/>
              </a:rPr>
              <a:t>Often made from steel sections, connected together with bolts or by welding to shaped plates called gussets. Steel truss members are usually angle sections since they are economic and accept both tensile and compressive stresses. Alternatively, timber members may be used, joined with bolts and timber connectors.</a:t>
            </a:r>
            <a:endParaRPr lang="en-GB" sz="2800" dirty="0"/>
          </a:p>
        </p:txBody>
      </p:sp>
      <p:pic>
        <p:nvPicPr>
          <p:cNvPr id="8196" name="Picture 4" descr="Steel Roof Truss in Car Repair Center, Steel Roof Frame Under Construction,  the Interior of a Big Industrial Building or Factory Stock Photo - Image of  development, indoor: 147705342">
            <a:extLst>
              <a:ext uri="{FF2B5EF4-FFF2-40B4-BE49-F238E27FC236}">
                <a16:creationId xmlns:a16="http://schemas.microsoft.com/office/drawing/2014/main" id="{4066E676-259E-EA76-2B4F-3A9B931F52C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4725144"/>
            <a:ext cx="3074324" cy="2048268"/>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Trusses - SteelConstruction.info">
            <a:extLst>
              <a:ext uri="{FF2B5EF4-FFF2-40B4-BE49-F238E27FC236}">
                <a16:creationId xmlns:a16="http://schemas.microsoft.com/office/drawing/2014/main" id="{A6C8FEC8-5696-C972-09C7-3B1518F837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93" y="4864694"/>
            <a:ext cx="2422892" cy="1914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525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BCB6-FF7E-0F48-5D58-5F03792B8E01}"/>
              </a:ext>
            </a:extLst>
          </p:cNvPr>
          <p:cNvSpPr>
            <a:spLocks noGrp="1"/>
          </p:cNvSpPr>
          <p:nvPr>
            <p:ph type="title"/>
          </p:nvPr>
        </p:nvSpPr>
        <p:spPr/>
        <p:txBody>
          <a:bodyPr/>
          <a:lstStyle/>
          <a:p>
            <a:r>
              <a:rPr lang="en-GB" dirty="0"/>
              <a:t>Saw Tooth Roofs</a:t>
            </a:r>
          </a:p>
        </p:txBody>
      </p:sp>
      <p:pic>
        <p:nvPicPr>
          <p:cNvPr id="6146" name="Picture 2">
            <a:hlinkClick r:id="rId2" tooltip="File:Sawtoothroof.png"/>
            <a:extLst>
              <a:ext uri="{FF2B5EF4-FFF2-40B4-BE49-F238E27FC236}">
                <a16:creationId xmlns:a16="http://schemas.microsoft.com/office/drawing/2014/main" id="{2A60E4A1-2C29-B061-C6D3-65D099E66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1252" y="404664"/>
            <a:ext cx="2905548" cy="169917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A1B4FBC-4604-C8A0-6F0A-EEA8E84A83FC}"/>
              </a:ext>
            </a:extLst>
          </p:cNvPr>
          <p:cNvSpPr txBox="1"/>
          <p:nvPr/>
        </p:nvSpPr>
        <p:spPr>
          <a:xfrm>
            <a:off x="251520" y="2484251"/>
            <a:ext cx="8712968" cy="3539430"/>
          </a:xfrm>
          <a:prstGeom prst="rect">
            <a:avLst/>
          </a:prstGeom>
          <a:noFill/>
        </p:spPr>
        <p:txBody>
          <a:bodyPr wrap="square">
            <a:spAutoFit/>
          </a:bodyPr>
          <a:lstStyle/>
          <a:p>
            <a:pPr defTabSz="685983" eaLnBrk="0" fontAlgn="base" hangingPunct="0">
              <a:spcBef>
                <a:spcPct val="0"/>
              </a:spcBef>
              <a:spcAft>
                <a:spcPct val="0"/>
              </a:spcAft>
            </a:pPr>
            <a:r>
              <a:rPr lang="en-US" altLang="en-US" sz="2800" dirty="0">
                <a:latin typeface="Arial" panose="020B0604020202020204" pitchFamily="34" charset="0"/>
                <a:cs typeface="Arial" panose="020B0604020202020204" pitchFamily="34" charset="0"/>
              </a:rPr>
              <a:t>A series of ridges, with one pitch much steeper than the other – similar in profile to the teeth of a saw.</a:t>
            </a:r>
          </a:p>
          <a:p>
            <a:pPr defTabSz="685983" eaLnBrk="0" fontAlgn="base" hangingPunct="0">
              <a:spcBef>
                <a:spcPct val="0"/>
              </a:spcBef>
              <a:spcAft>
                <a:spcPct val="0"/>
              </a:spcAft>
            </a:pPr>
            <a:endParaRPr lang="en-US" altLang="en-US" sz="2800" dirty="0">
              <a:latin typeface="Arial" panose="020B0604020202020204" pitchFamily="34" charset="0"/>
              <a:cs typeface="Arial" panose="020B0604020202020204" pitchFamily="34" charset="0"/>
            </a:endParaRPr>
          </a:p>
          <a:p>
            <a:pPr defTabSz="685983" eaLnBrk="0" fontAlgn="base" hangingPunct="0">
              <a:spcBef>
                <a:spcPct val="0"/>
              </a:spcBef>
              <a:spcAft>
                <a:spcPct val="0"/>
              </a:spcAft>
            </a:pPr>
            <a:r>
              <a:rPr lang="en-US" altLang="en-US" sz="2800" dirty="0">
                <a:latin typeface="Arial" panose="020B0604020202020204" pitchFamily="34" charset="0"/>
                <a:cs typeface="Arial" panose="020B0604020202020204" pitchFamily="34" charset="0"/>
              </a:rPr>
              <a:t>They allow a pitched roof to be constructed over a large span without creating a very high apex. The steeper surfaces often face north and are glazed to admit natural light into a deep plan building or factory, hence they are also known as 'north light roofs'.</a:t>
            </a:r>
            <a:endParaRPr lang="en-US" altLang="en-US" sz="2000" dirty="0"/>
          </a:p>
        </p:txBody>
      </p:sp>
    </p:spTree>
    <p:extLst>
      <p:ext uri="{BB962C8B-B14F-4D97-AF65-F5344CB8AC3E}">
        <p14:creationId xmlns:p14="http://schemas.microsoft.com/office/powerpoint/2010/main" val="1996560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pinterest saw tooth roof - Google Search | Renovation ...">
            <a:extLst>
              <a:ext uri="{FF2B5EF4-FFF2-40B4-BE49-F238E27FC236}">
                <a16:creationId xmlns:a16="http://schemas.microsoft.com/office/drawing/2014/main" id="{AD0102D7-73EB-0BE4-52B9-F6B931853A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956" y="3429000"/>
            <a:ext cx="4888343" cy="32533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8571220-6772-30EA-9C89-940853B1BD82}"/>
              </a:ext>
            </a:extLst>
          </p:cNvPr>
          <p:cNvSpPr txBox="1"/>
          <p:nvPr/>
        </p:nvSpPr>
        <p:spPr>
          <a:xfrm>
            <a:off x="179512" y="332656"/>
            <a:ext cx="8850532" cy="3046988"/>
          </a:xfrm>
          <a:prstGeom prst="rect">
            <a:avLst/>
          </a:prstGeom>
          <a:noFill/>
        </p:spPr>
        <p:txBody>
          <a:bodyPr wrap="square">
            <a:spAutoFit/>
          </a:bodyPr>
          <a:lstStyle/>
          <a:p>
            <a:pPr defTabSz="685983" eaLnBrk="0" fontAlgn="base" hangingPunct="0">
              <a:spcBef>
                <a:spcPct val="0"/>
              </a:spcBef>
              <a:spcAft>
                <a:spcPct val="0"/>
              </a:spcAft>
            </a:pPr>
            <a:r>
              <a:rPr lang="en-US" altLang="en-US" sz="2400" dirty="0">
                <a:latin typeface="Arial" panose="020B0604020202020204" pitchFamily="34" charset="0"/>
                <a:cs typeface="Arial" panose="020B0604020202020204" pitchFamily="34" charset="0"/>
              </a:rPr>
              <a:t>Historically used in industrial and manufacturing buildings before electric light was introduced and when daylight strategies were essential. Although these went into decline with the advent of artificial lighting, architects and designers have begun to reintroduce them because of their environmental efficiency and the fact that their shape offers good potential for solar panel installation.</a:t>
            </a:r>
            <a:endParaRPr lang="en-US" altLang="en-US" sz="5400" dirty="0">
              <a:latin typeface="Arial" panose="020B0604020202020204" pitchFamily="34" charset="0"/>
            </a:endParaRPr>
          </a:p>
        </p:txBody>
      </p:sp>
      <p:pic>
        <p:nvPicPr>
          <p:cNvPr id="7172" name="Picture 4" descr="Office with sawtooth roof pays tribute to a mill by Gerrit ...">
            <a:extLst>
              <a:ext uri="{FF2B5EF4-FFF2-40B4-BE49-F238E27FC236}">
                <a16:creationId xmlns:a16="http://schemas.microsoft.com/office/drawing/2014/main" id="{D8FF0959-0458-85CA-873F-5581CF689B3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4486640"/>
            <a:ext cx="2873868" cy="2052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315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1028A15-629D-8E99-C724-82DF1C5C2B0B}"/>
              </a:ext>
            </a:extLst>
          </p:cNvPr>
          <p:cNvSpPr>
            <a:spLocks noGrp="1"/>
          </p:cNvSpPr>
          <p:nvPr>
            <p:ph type="title"/>
          </p:nvPr>
        </p:nvSpPr>
        <p:spPr/>
        <p:txBody>
          <a:bodyPr/>
          <a:lstStyle/>
          <a:p>
            <a:r>
              <a:rPr lang="en-GB" dirty="0"/>
              <a:t>Space Deck &amp; Space Frame</a:t>
            </a:r>
          </a:p>
        </p:txBody>
      </p:sp>
      <p:pic>
        <p:nvPicPr>
          <p:cNvPr id="2" name="Picture 1">
            <a:extLst>
              <a:ext uri="{FF2B5EF4-FFF2-40B4-BE49-F238E27FC236}">
                <a16:creationId xmlns:a16="http://schemas.microsoft.com/office/drawing/2014/main" id="{6DB0E011-312E-6309-A74A-9A1CB4D7A817}"/>
              </a:ext>
            </a:extLst>
          </p:cNvPr>
          <p:cNvPicPr>
            <a:picLocks noChangeAspect="1"/>
          </p:cNvPicPr>
          <p:nvPr/>
        </p:nvPicPr>
        <p:blipFill>
          <a:blip r:embed="rId2"/>
          <a:stretch>
            <a:fillRect/>
          </a:stretch>
        </p:blipFill>
        <p:spPr>
          <a:xfrm>
            <a:off x="4876786" y="4643863"/>
            <a:ext cx="4175734" cy="2214137"/>
          </a:xfrm>
          <a:prstGeom prst="rect">
            <a:avLst/>
          </a:prstGeom>
        </p:spPr>
      </p:pic>
      <p:sp>
        <p:nvSpPr>
          <p:cNvPr id="14" name="TextBox 13">
            <a:extLst>
              <a:ext uri="{FF2B5EF4-FFF2-40B4-BE49-F238E27FC236}">
                <a16:creationId xmlns:a16="http://schemas.microsoft.com/office/drawing/2014/main" id="{F88EFEA5-D9BF-2F79-E4BD-DD03160B1409}"/>
              </a:ext>
            </a:extLst>
          </p:cNvPr>
          <p:cNvSpPr txBox="1"/>
          <p:nvPr/>
        </p:nvSpPr>
        <p:spPr>
          <a:xfrm>
            <a:off x="179512" y="1700808"/>
            <a:ext cx="8280920" cy="1200329"/>
          </a:xfrm>
          <a:prstGeom prst="rect">
            <a:avLst/>
          </a:prstGeom>
          <a:noFill/>
        </p:spPr>
        <p:txBody>
          <a:bodyPr wrap="square">
            <a:spAutoFit/>
          </a:bodyPr>
          <a:lstStyle/>
          <a:p>
            <a:r>
              <a:rPr lang="en-GB" sz="2400" dirty="0"/>
              <a:t>Space Deck is a </a:t>
            </a:r>
            <a:r>
              <a:rPr lang="en-GB" sz="2400" dirty="0">
                <a:solidFill>
                  <a:srgbClr val="FF0000"/>
                </a:solidFill>
              </a:rPr>
              <a:t>modular</a:t>
            </a:r>
            <a:r>
              <a:rPr lang="en-GB" sz="2400" dirty="0"/>
              <a:t> structural roofing system based on a simple pyramidal unit typically fabricated using tubular diagonals welded to a forming tray and apex </a:t>
            </a:r>
          </a:p>
        </p:txBody>
      </p:sp>
      <p:sp>
        <p:nvSpPr>
          <p:cNvPr id="16" name="TextBox 15">
            <a:extLst>
              <a:ext uri="{FF2B5EF4-FFF2-40B4-BE49-F238E27FC236}">
                <a16:creationId xmlns:a16="http://schemas.microsoft.com/office/drawing/2014/main" id="{B06A917D-F0EE-26CE-7116-1D0D5479039B}"/>
              </a:ext>
            </a:extLst>
          </p:cNvPr>
          <p:cNvSpPr txBox="1"/>
          <p:nvPr/>
        </p:nvSpPr>
        <p:spPr>
          <a:xfrm>
            <a:off x="179512" y="3203295"/>
            <a:ext cx="8784976" cy="1938992"/>
          </a:xfrm>
          <a:prstGeom prst="rect">
            <a:avLst/>
          </a:prstGeom>
          <a:noFill/>
        </p:spPr>
        <p:txBody>
          <a:bodyPr wrap="square">
            <a:spAutoFit/>
          </a:bodyPr>
          <a:lstStyle/>
          <a:p>
            <a:r>
              <a:rPr lang="en-GB" sz="2400" dirty="0"/>
              <a:t>Parts can be easily transported to site and assembled into beams, the whole space deck being constructed at ground level before being hoisted into position on top of perimeter supports. Any lightweight structural decking is appropriate as a roof covering. Rooflights can also be mounted.</a:t>
            </a:r>
          </a:p>
        </p:txBody>
      </p:sp>
    </p:spTree>
    <p:extLst>
      <p:ext uri="{BB962C8B-B14F-4D97-AF65-F5344CB8AC3E}">
        <p14:creationId xmlns:p14="http://schemas.microsoft.com/office/powerpoint/2010/main" val="183163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1028A15-629D-8E99-C724-82DF1C5C2B0B}"/>
              </a:ext>
            </a:extLst>
          </p:cNvPr>
          <p:cNvSpPr>
            <a:spLocks noGrp="1"/>
          </p:cNvSpPr>
          <p:nvPr>
            <p:ph type="title"/>
          </p:nvPr>
        </p:nvSpPr>
        <p:spPr>
          <a:xfrm>
            <a:off x="179512" y="-171400"/>
            <a:ext cx="7467600" cy="1143000"/>
          </a:xfrm>
        </p:spPr>
        <p:txBody>
          <a:bodyPr/>
          <a:lstStyle/>
          <a:p>
            <a:r>
              <a:rPr lang="en-GB" dirty="0"/>
              <a:t>Space Deck &amp; Space Frame</a:t>
            </a:r>
          </a:p>
        </p:txBody>
      </p:sp>
      <p:sp>
        <p:nvSpPr>
          <p:cNvPr id="10" name="TextBox 9">
            <a:extLst>
              <a:ext uri="{FF2B5EF4-FFF2-40B4-BE49-F238E27FC236}">
                <a16:creationId xmlns:a16="http://schemas.microsoft.com/office/drawing/2014/main" id="{04A148FD-D2BF-6BCE-D8E7-C526B8EAF75D}"/>
              </a:ext>
            </a:extLst>
          </p:cNvPr>
          <p:cNvSpPr txBox="1"/>
          <p:nvPr/>
        </p:nvSpPr>
        <p:spPr>
          <a:xfrm>
            <a:off x="323528" y="4005064"/>
            <a:ext cx="8719864" cy="2516073"/>
          </a:xfrm>
          <a:prstGeom prst="rect">
            <a:avLst/>
          </a:prstGeom>
          <a:noFill/>
        </p:spPr>
        <p:txBody>
          <a:bodyPr wrap="square">
            <a:spAutoFit/>
          </a:bodyPr>
          <a:lstStyle/>
          <a:p>
            <a:pPr algn="l"/>
            <a:r>
              <a:rPr lang="en-GB" sz="2400" dirty="0">
                <a:latin typeface="Arial" panose="020B0604020202020204" pitchFamily="34" charset="0"/>
              </a:rPr>
              <a:t>Space Frame is similar in concept to a space deck, they are a lightweight rigid roofing system. </a:t>
            </a:r>
          </a:p>
          <a:p>
            <a:pPr algn="l"/>
            <a:r>
              <a:rPr lang="en-GB" sz="2400" dirty="0">
                <a:latin typeface="Arial" panose="020B0604020202020204" pitchFamily="34" charset="0"/>
              </a:rPr>
              <a:t>Their strength derives from the rigidity of the triangle, with the flexing loads being transmitted as tension and compression loads along the length of each chord. </a:t>
            </a:r>
          </a:p>
          <a:p>
            <a:pPr algn="l"/>
            <a:endParaRPr lang="en-GB" sz="1350" dirty="0">
              <a:latin typeface="Arial" panose="020B0604020202020204" pitchFamily="34" charset="0"/>
            </a:endParaRPr>
          </a:p>
        </p:txBody>
      </p:sp>
      <p:pic>
        <p:nvPicPr>
          <p:cNvPr id="11" name="Picture 10">
            <a:extLst>
              <a:ext uri="{FF2B5EF4-FFF2-40B4-BE49-F238E27FC236}">
                <a16:creationId xmlns:a16="http://schemas.microsoft.com/office/drawing/2014/main" id="{C04E717E-26DE-F66F-1824-29184295BCD9}"/>
              </a:ext>
            </a:extLst>
          </p:cNvPr>
          <p:cNvPicPr>
            <a:picLocks noChangeAspect="1"/>
          </p:cNvPicPr>
          <p:nvPr/>
        </p:nvPicPr>
        <p:blipFill>
          <a:blip r:embed="rId2"/>
          <a:stretch>
            <a:fillRect/>
          </a:stretch>
        </p:blipFill>
        <p:spPr>
          <a:xfrm>
            <a:off x="2339752" y="971600"/>
            <a:ext cx="4287367" cy="2858244"/>
          </a:xfrm>
          <a:prstGeom prst="rect">
            <a:avLst/>
          </a:prstGeom>
        </p:spPr>
      </p:pic>
    </p:spTree>
    <p:extLst>
      <p:ext uri="{BB962C8B-B14F-4D97-AF65-F5344CB8AC3E}">
        <p14:creationId xmlns:p14="http://schemas.microsoft.com/office/powerpoint/2010/main" val="2788838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chnic">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0</TotalTime>
  <Words>1057</Words>
  <Application>Microsoft Office PowerPoint</Application>
  <PresentationFormat>On-screen Show (4:3)</PresentationFormat>
  <Paragraphs>92</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Franklin Gothic Book</vt:lpstr>
      <vt:lpstr>Wingdings 2</vt:lpstr>
      <vt:lpstr>Technic</vt:lpstr>
      <vt:lpstr>Prefabricated Structural frames</vt:lpstr>
      <vt:lpstr>Characteristics: </vt:lpstr>
      <vt:lpstr>Benefits: </vt:lpstr>
      <vt:lpstr>Types</vt:lpstr>
      <vt:lpstr>Portal Frames for Industrial Buildings</vt:lpstr>
      <vt:lpstr>PowerPoint Presentation</vt:lpstr>
      <vt:lpstr>PowerPoint Presentation</vt:lpstr>
      <vt:lpstr>PowerPoint Presentation</vt:lpstr>
      <vt:lpstr>PowerPoint Presentation</vt:lpstr>
      <vt:lpstr>PowerPoint Presentation</vt:lpstr>
      <vt:lpstr>PowerPoint Presentation</vt:lpstr>
      <vt:lpstr>Steel </vt:lpstr>
      <vt:lpstr>Reinforced precast concrete  </vt:lpstr>
      <vt:lpstr>       Laminated timber (glulam)  </vt:lpstr>
      <vt:lpstr>PowerPoint Presentation</vt:lpstr>
      <vt:lpstr>PowerPoint Presentation</vt:lpstr>
      <vt:lpstr>PowerPoint Presentation</vt:lpstr>
      <vt:lpstr>Skeleton Frame</vt:lpstr>
      <vt:lpstr>Skeleton Frame:</vt:lpstr>
      <vt:lpstr>PowerPoint Presentation</vt:lpstr>
      <vt:lpstr>Structural Roofs</vt:lpstr>
      <vt:lpstr>Pitched Truss</vt:lpstr>
      <vt:lpstr>Saw Tooth Roofs</vt:lpstr>
      <vt:lpstr>PowerPoint Presentation</vt:lpstr>
      <vt:lpstr>Space Deck &amp; Space Frame</vt:lpstr>
      <vt:lpstr>Space Deck &amp; Space Frame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Portal Frames for Industrial Buildings</dc:title>
  <dc:creator>Rhodri</dc:creator>
  <cp:lastModifiedBy>Rhodri Thomas</cp:lastModifiedBy>
  <cp:revision>15</cp:revision>
  <dcterms:created xsi:type="dcterms:W3CDTF">2016-06-26T08:21:40Z</dcterms:created>
  <dcterms:modified xsi:type="dcterms:W3CDTF">2024-11-06T13:46:29Z</dcterms:modified>
</cp:coreProperties>
</file>