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674" autoAdjust="0"/>
    <p:restoredTop sz="94660"/>
  </p:normalViewPr>
  <p:slideViewPr>
    <p:cSldViewPr snapToGrid="0">
      <p:cViewPr varScale="1">
        <p:scale>
          <a:sx n="56" d="100"/>
          <a:sy n="56" d="100"/>
        </p:scale>
        <p:origin x="78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cap="none" spc="0" normalizeH="0" baseline="0">
                <a:solidFill>
                  <a:schemeClr val="dk1">
                    <a:lumMod val="50000"/>
                    <a:lumOff val="50000"/>
                  </a:schemeClr>
                </a:solidFill>
                <a:latin typeface="+mj-lt"/>
                <a:ea typeface="+mj-ea"/>
                <a:cs typeface="+mj-cs"/>
              </a:defRPr>
            </a:pPr>
            <a:r>
              <a:rPr lang="en-GB"/>
              <a:t>Acid Usage 2019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cap="none" spc="0" normalizeH="0" baseline="0">
              <a:solidFill>
                <a:schemeClr val="dk1">
                  <a:lumMod val="50000"/>
                  <a:lumOff val="50000"/>
                </a:schemeClr>
              </a:solidFill>
              <a:latin typeface="+mj-lt"/>
              <a:ea typeface="+mj-ea"/>
              <a:cs typeface="+mj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Acid Usage L/t </c:v>
                </c:pt>
              </c:strCache>
            </c:strRef>
          </c:tx>
          <c:spPr>
            <a:ln w="2222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Lbls>
            <c:delete val="1"/>
          </c:dLbls>
          <c:cat>
            <c:strRef>
              <c:f>Sheet1!$A$2:$A$47</c:f>
              <c:strCache>
                <c:ptCount val="46"/>
                <c:pt idx="0">
                  <c:v>Week 1 </c:v>
                </c:pt>
                <c:pt idx="1">
                  <c:v>Week 2 </c:v>
                </c:pt>
                <c:pt idx="2">
                  <c:v>Week 3 </c:v>
                </c:pt>
                <c:pt idx="3">
                  <c:v>Week 4</c:v>
                </c:pt>
                <c:pt idx="4">
                  <c:v>Week 5</c:v>
                </c:pt>
                <c:pt idx="5">
                  <c:v>Week 6</c:v>
                </c:pt>
                <c:pt idx="6">
                  <c:v>Week 7</c:v>
                </c:pt>
                <c:pt idx="7">
                  <c:v>Week 8</c:v>
                </c:pt>
                <c:pt idx="8">
                  <c:v>Week 9</c:v>
                </c:pt>
                <c:pt idx="9">
                  <c:v>Week 10</c:v>
                </c:pt>
                <c:pt idx="10">
                  <c:v>Week 11</c:v>
                </c:pt>
                <c:pt idx="11">
                  <c:v>Week 12</c:v>
                </c:pt>
                <c:pt idx="12">
                  <c:v>Week 13</c:v>
                </c:pt>
                <c:pt idx="13">
                  <c:v>Week 14</c:v>
                </c:pt>
                <c:pt idx="14">
                  <c:v>Week 15</c:v>
                </c:pt>
                <c:pt idx="15">
                  <c:v>Week 16</c:v>
                </c:pt>
                <c:pt idx="16">
                  <c:v>Week 17</c:v>
                </c:pt>
                <c:pt idx="17">
                  <c:v>Week 18</c:v>
                </c:pt>
                <c:pt idx="18">
                  <c:v>Week 19</c:v>
                </c:pt>
                <c:pt idx="19">
                  <c:v>Week 20</c:v>
                </c:pt>
                <c:pt idx="20">
                  <c:v>Week 21</c:v>
                </c:pt>
                <c:pt idx="21">
                  <c:v>Week 22</c:v>
                </c:pt>
                <c:pt idx="22">
                  <c:v>Week 23</c:v>
                </c:pt>
                <c:pt idx="23">
                  <c:v>Week 24</c:v>
                </c:pt>
                <c:pt idx="24">
                  <c:v>Week 25</c:v>
                </c:pt>
                <c:pt idx="25">
                  <c:v>Week 26</c:v>
                </c:pt>
                <c:pt idx="26">
                  <c:v>Week 27</c:v>
                </c:pt>
                <c:pt idx="27">
                  <c:v>Week 28</c:v>
                </c:pt>
                <c:pt idx="28">
                  <c:v>Week 29</c:v>
                </c:pt>
                <c:pt idx="29">
                  <c:v>Week 30</c:v>
                </c:pt>
                <c:pt idx="30">
                  <c:v>Week 31</c:v>
                </c:pt>
                <c:pt idx="31">
                  <c:v>Week 32</c:v>
                </c:pt>
                <c:pt idx="32">
                  <c:v>Week 33</c:v>
                </c:pt>
                <c:pt idx="33">
                  <c:v>Week 34</c:v>
                </c:pt>
                <c:pt idx="34">
                  <c:v>Week 35</c:v>
                </c:pt>
                <c:pt idx="35">
                  <c:v>Week 36</c:v>
                </c:pt>
                <c:pt idx="36">
                  <c:v>Week 37</c:v>
                </c:pt>
                <c:pt idx="37">
                  <c:v>Week 38</c:v>
                </c:pt>
                <c:pt idx="38">
                  <c:v>Week 39</c:v>
                </c:pt>
                <c:pt idx="39">
                  <c:v>Week 40</c:v>
                </c:pt>
                <c:pt idx="40">
                  <c:v>Week 41</c:v>
                </c:pt>
                <c:pt idx="41">
                  <c:v>Week 42</c:v>
                </c:pt>
                <c:pt idx="42">
                  <c:v>Week 43</c:v>
                </c:pt>
                <c:pt idx="43">
                  <c:v>Week 44</c:v>
                </c:pt>
                <c:pt idx="44">
                  <c:v>Week 45</c:v>
                </c:pt>
                <c:pt idx="45">
                  <c:v>Week 46</c:v>
                </c:pt>
              </c:strCache>
            </c:strRef>
          </c:cat>
          <c:val>
            <c:numRef>
              <c:f>Sheet1!$B$2:$B$47</c:f>
              <c:numCache>
                <c:formatCode>0.0</c:formatCode>
                <c:ptCount val="46"/>
                <c:pt idx="0">
                  <c:v>15</c:v>
                </c:pt>
                <c:pt idx="1">
                  <c:v>16.2</c:v>
                </c:pt>
                <c:pt idx="2">
                  <c:v>18</c:v>
                </c:pt>
                <c:pt idx="3">
                  <c:v>17.899999999999999</c:v>
                </c:pt>
                <c:pt idx="4">
                  <c:v>13.4</c:v>
                </c:pt>
                <c:pt idx="5">
                  <c:v>12.5</c:v>
                </c:pt>
                <c:pt idx="6">
                  <c:v>17.7</c:v>
                </c:pt>
                <c:pt idx="7">
                  <c:v>13.9</c:v>
                </c:pt>
                <c:pt idx="8">
                  <c:v>10</c:v>
                </c:pt>
                <c:pt idx="9">
                  <c:v>15.4</c:v>
                </c:pt>
                <c:pt idx="10">
                  <c:v>12.1</c:v>
                </c:pt>
                <c:pt idx="11">
                  <c:v>19.899999999999999</c:v>
                </c:pt>
                <c:pt idx="12">
                  <c:v>15.5</c:v>
                </c:pt>
                <c:pt idx="13">
                  <c:v>17.8</c:v>
                </c:pt>
                <c:pt idx="14">
                  <c:v>14.4</c:v>
                </c:pt>
                <c:pt idx="15">
                  <c:v>10.9</c:v>
                </c:pt>
                <c:pt idx="16">
                  <c:v>16.8</c:v>
                </c:pt>
                <c:pt idx="17">
                  <c:v>12.6</c:v>
                </c:pt>
                <c:pt idx="18">
                  <c:v>15.8</c:v>
                </c:pt>
                <c:pt idx="19">
                  <c:v>11.2</c:v>
                </c:pt>
                <c:pt idx="20">
                  <c:v>14.6</c:v>
                </c:pt>
                <c:pt idx="21">
                  <c:v>16.7</c:v>
                </c:pt>
                <c:pt idx="22">
                  <c:v>15.3</c:v>
                </c:pt>
                <c:pt idx="23">
                  <c:v>16.7</c:v>
                </c:pt>
                <c:pt idx="24">
                  <c:v>18.2</c:v>
                </c:pt>
                <c:pt idx="25">
                  <c:v>13.4</c:v>
                </c:pt>
                <c:pt idx="26">
                  <c:v>11.5</c:v>
                </c:pt>
                <c:pt idx="27">
                  <c:v>8.6999999999999993</c:v>
                </c:pt>
                <c:pt idx="28">
                  <c:v>16.399999999999999</c:v>
                </c:pt>
                <c:pt idx="29">
                  <c:v>15.9</c:v>
                </c:pt>
                <c:pt idx="30">
                  <c:v>14.5</c:v>
                </c:pt>
                <c:pt idx="31">
                  <c:v>11.1</c:v>
                </c:pt>
                <c:pt idx="32">
                  <c:v>12.4</c:v>
                </c:pt>
                <c:pt idx="33">
                  <c:v>15.1</c:v>
                </c:pt>
                <c:pt idx="34">
                  <c:v>14.8</c:v>
                </c:pt>
                <c:pt idx="35">
                  <c:v>19.2</c:v>
                </c:pt>
                <c:pt idx="36">
                  <c:v>15.5</c:v>
                </c:pt>
                <c:pt idx="37">
                  <c:v>13</c:v>
                </c:pt>
                <c:pt idx="38">
                  <c:v>14.2</c:v>
                </c:pt>
                <c:pt idx="39">
                  <c:v>15.9</c:v>
                </c:pt>
                <c:pt idx="40">
                  <c:v>18.7</c:v>
                </c:pt>
                <c:pt idx="41">
                  <c:v>17.600000000000001</c:v>
                </c:pt>
                <c:pt idx="42">
                  <c:v>15.4</c:v>
                </c:pt>
                <c:pt idx="43">
                  <c:v>16.8</c:v>
                </c:pt>
                <c:pt idx="44">
                  <c:v>12.1</c:v>
                </c:pt>
                <c:pt idx="45">
                  <c:v>15.7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A04-4830-B3AF-3F28E139C3F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Annual Plan </c:v>
                </c:pt>
              </c:strCache>
            </c:strRef>
          </c:tx>
          <c:spPr>
            <a:ln w="2222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dLbls>
            <c:delete val="1"/>
          </c:dLbls>
          <c:cat>
            <c:strRef>
              <c:f>Sheet1!$A$2:$A$47</c:f>
              <c:strCache>
                <c:ptCount val="46"/>
                <c:pt idx="0">
                  <c:v>Week 1 </c:v>
                </c:pt>
                <c:pt idx="1">
                  <c:v>Week 2 </c:v>
                </c:pt>
                <c:pt idx="2">
                  <c:v>Week 3 </c:v>
                </c:pt>
                <c:pt idx="3">
                  <c:v>Week 4</c:v>
                </c:pt>
                <c:pt idx="4">
                  <c:v>Week 5</c:v>
                </c:pt>
                <c:pt idx="5">
                  <c:v>Week 6</c:v>
                </c:pt>
                <c:pt idx="6">
                  <c:v>Week 7</c:v>
                </c:pt>
                <c:pt idx="7">
                  <c:v>Week 8</c:v>
                </c:pt>
                <c:pt idx="8">
                  <c:v>Week 9</c:v>
                </c:pt>
                <c:pt idx="9">
                  <c:v>Week 10</c:v>
                </c:pt>
                <c:pt idx="10">
                  <c:v>Week 11</c:v>
                </c:pt>
                <c:pt idx="11">
                  <c:v>Week 12</c:v>
                </c:pt>
                <c:pt idx="12">
                  <c:v>Week 13</c:v>
                </c:pt>
                <c:pt idx="13">
                  <c:v>Week 14</c:v>
                </c:pt>
                <c:pt idx="14">
                  <c:v>Week 15</c:v>
                </c:pt>
                <c:pt idx="15">
                  <c:v>Week 16</c:v>
                </c:pt>
                <c:pt idx="16">
                  <c:v>Week 17</c:v>
                </c:pt>
                <c:pt idx="17">
                  <c:v>Week 18</c:v>
                </c:pt>
                <c:pt idx="18">
                  <c:v>Week 19</c:v>
                </c:pt>
                <c:pt idx="19">
                  <c:v>Week 20</c:v>
                </c:pt>
                <c:pt idx="20">
                  <c:v>Week 21</c:v>
                </c:pt>
                <c:pt idx="21">
                  <c:v>Week 22</c:v>
                </c:pt>
                <c:pt idx="22">
                  <c:v>Week 23</c:v>
                </c:pt>
                <c:pt idx="23">
                  <c:v>Week 24</c:v>
                </c:pt>
                <c:pt idx="24">
                  <c:v>Week 25</c:v>
                </c:pt>
                <c:pt idx="25">
                  <c:v>Week 26</c:v>
                </c:pt>
                <c:pt idx="26">
                  <c:v>Week 27</c:v>
                </c:pt>
                <c:pt idx="27">
                  <c:v>Week 28</c:v>
                </c:pt>
                <c:pt idx="28">
                  <c:v>Week 29</c:v>
                </c:pt>
                <c:pt idx="29">
                  <c:v>Week 30</c:v>
                </c:pt>
                <c:pt idx="30">
                  <c:v>Week 31</c:v>
                </c:pt>
                <c:pt idx="31">
                  <c:v>Week 32</c:v>
                </c:pt>
                <c:pt idx="32">
                  <c:v>Week 33</c:v>
                </c:pt>
                <c:pt idx="33">
                  <c:v>Week 34</c:v>
                </c:pt>
                <c:pt idx="34">
                  <c:v>Week 35</c:v>
                </c:pt>
                <c:pt idx="35">
                  <c:v>Week 36</c:v>
                </c:pt>
                <c:pt idx="36">
                  <c:v>Week 37</c:v>
                </c:pt>
                <c:pt idx="37">
                  <c:v>Week 38</c:v>
                </c:pt>
                <c:pt idx="38">
                  <c:v>Week 39</c:v>
                </c:pt>
                <c:pt idx="39">
                  <c:v>Week 40</c:v>
                </c:pt>
                <c:pt idx="40">
                  <c:v>Week 41</c:v>
                </c:pt>
                <c:pt idx="41">
                  <c:v>Week 42</c:v>
                </c:pt>
                <c:pt idx="42">
                  <c:v>Week 43</c:v>
                </c:pt>
                <c:pt idx="43">
                  <c:v>Week 44</c:v>
                </c:pt>
                <c:pt idx="44">
                  <c:v>Week 45</c:v>
                </c:pt>
                <c:pt idx="45">
                  <c:v>Week 46</c:v>
                </c:pt>
              </c:strCache>
            </c:strRef>
          </c:cat>
          <c:val>
            <c:numRef>
              <c:f>Sheet1!$C$2:$C$47</c:f>
              <c:numCache>
                <c:formatCode>0.00</c:formatCode>
                <c:ptCount val="46"/>
                <c:pt idx="0">
                  <c:v>13</c:v>
                </c:pt>
                <c:pt idx="1">
                  <c:v>13</c:v>
                </c:pt>
                <c:pt idx="2">
                  <c:v>13</c:v>
                </c:pt>
                <c:pt idx="3">
                  <c:v>13</c:v>
                </c:pt>
                <c:pt idx="4">
                  <c:v>13</c:v>
                </c:pt>
                <c:pt idx="5">
                  <c:v>13</c:v>
                </c:pt>
                <c:pt idx="6">
                  <c:v>13</c:v>
                </c:pt>
                <c:pt idx="7">
                  <c:v>13</c:v>
                </c:pt>
                <c:pt idx="8">
                  <c:v>13</c:v>
                </c:pt>
                <c:pt idx="9">
                  <c:v>13</c:v>
                </c:pt>
                <c:pt idx="10">
                  <c:v>13</c:v>
                </c:pt>
                <c:pt idx="11">
                  <c:v>13</c:v>
                </c:pt>
                <c:pt idx="12">
                  <c:v>13</c:v>
                </c:pt>
                <c:pt idx="13">
                  <c:v>13</c:v>
                </c:pt>
                <c:pt idx="14">
                  <c:v>13</c:v>
                </c:pt>
                <c:pt idx="15">
                  <c:v>13</c:v>
                </c:pt>
                <c:pt idx="16">
                  <c:v>13</c:v>
                </c:pt>
                <c:pt idx="17">
                  <c:v>13</c:v>
                </c:pt>
                <c:pt idx="18">
                  <c:v>13</c:v>
                </c:pt>
                <c:pt idx="19">
                  <c:v>13</c:v>
                </c:pt>
                <c:pt idx="20">
                  <c:v>13</c:v>
                </c:pt>
                <c:pt idx="21">
                  <c:v>13</c:v>
                </c:pt>
                <c:pt idx="22">
                  <c:v>13</c:v>
                </c:pt>
                <c:pt idx="23">
                  <c:v>13</c:v>
                </c:pt>
                <c:pt idx="24">
                  <c:v>13</c:v>
                </c:pt>
                <c:pt idx="25">
                  <c:v>13</c:v>
                </c:pt>
                <c:pt idx="26">
                  <c:v>13</c:v>
                </c:pt>
                <c:pt idx="27">
                  <c:v>13</c:v>
                </c:pt>
                <c:pt idx="28">
                  <c:v>13</c:v>
                </c:pt>
                <c:pt idx="29">
                  <c:v>13</c:v>
                </c:pt>
                <c:pt idx="30">
                  <c:v>13</c:v>
                </c:pt>
                <c:pt idx="31">
                  <c:v>13</c:v>
                </c:pt>
                <c:pt idx="32">
                  <c:v>13</c:v>
                </c:pt>
                <c:pt idx="33">
                  <c:v>13</c:v>
                </c:pt>
                <c:pt idx="34">
                  <c:v>13</c:v>
                </c:pt>
                <c:pt idx="35">
                  <c:v>13</c:v>
                </c:pt>
                <c:pt idx="36">
                  <c:v>13</c:v>
                </c:pt>
                <c:pt idx="37">
                  <c:v>13</c:v>
                </c:pt>
                <c:pt idx="38">
                  <c:v>13</c:v>
                </c:pt>
                <c:pt idx="39">
                  <c:v>13</c:v>
                </c:pt>
                <c:pt idx="40">
                  <c:v>13</c:v>
                </c:pt>
                <c:pt idx="41">
                  <c:v>13</c:v>
                </c:pt>
                <c:pt idx="42">
                  <c:v>13</c:v>
                </c:pt>
                <c:pt idx="43">
                  <c:v>13</c:v>
                </c:pt>
                <c:pt idx="44">
                  <c:v>13</c:v>
                </c:pt>
                <c:pt idx="45">
                  <c:v>13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A04-4830-B3AF-3F28E139C3FA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385548688"/>
        <c:axId val="385549344"/>
      </c:lineChart>
      <c:catAx>
        <c:axId val="38554868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  <a:alpha val="54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dk1">
                  <a:lumMod val="15000"/>
                  <a:lumOff val="85000"/>
                  <a:alpha val="51000"/>
                </a:schemeClr>
              </a:solidFill>
              <a:round/>
            </a:ln>
            <a:effectLst/>
          </c:spPr>
        </c:min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0" normalizeH="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5549344"/>
        <c:crosses val="autoZero"/>
        <c:auto val="1"/>
        <c:lblAlgn val="ctr"/>
        <c:lblOffset val="100"/>
        <c:noMultiLvlLbl val="0"/>
      </c:catAx>
      <c:valAx>
        <c:axId val="3855493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  <a:alpha val="54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5548688"/>
        <c:crosses val="autoZero"/>
        <c:crossBetween val="between"/>
      </c:valAx>
      <c:spPr>
        <a:pattFill prst="ltDnDiag">
          <a:fgClr>
            <a:schemeClr val="dk1">
              <a:lumMod val="15000"/>
              <a:lumOff val="85000"/>
            </a:schemeClr>
          </a:fgClr>
          <a:bgClr>
            <a:schemeClr val="lt1"/>
          </a:bgClr>
        </a:pattFill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lt1"/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2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 cap="none" spc="0" normalizeH="0" baseline="0"/>
  </cs:categoryAxis>
  <cs:chartArea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lt1"/>
      </a:solidFill>
      <a:ln w="1587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64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  <a:alpha val="54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  <a:alpha val="51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plotArea>
  <cs:plotArea3D>
    <cs:lnRef idx="0"/>
    <cs:fillRef idx="0"/>
    <cs:effectRef idx="0"/>
    <cs:fontRef idx="minor">
      <a:schemeClr val="dk1"/>
    </cs:fontRef>
    <cs:spPr>
      <a:solidFill>
        <a:schemeClr val="lt1"/>
      </a:solidFill>
    </cs:spPr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dk1">
        <a:lumMod val="50000"/>
        <a:lumOff val="50000"/>
      </a:schemeClr>
    </cs:fontRef>
    <cs:defRPr sz="2128" b="1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46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252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195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032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450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750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505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633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401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8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3273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6476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269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505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74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208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786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CBBA614-80A1-4818-83A1-EC31BC2F4525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920AD6C6-AFCF-47BD-92AB-5344E8D5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2172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9">
            <a:extLst>
              <a:ext uri="{FF2B5EF4-FFF2-40B4-BE49-F238E27FC236}">
                <a16:creationId xmlns:a16="http://schemas.microsoft.com/office/drawing/2014/main" id="{BCA2EB72-13DC-4DC6-B461-3B036C55B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6" cy="5571066"/>
          </a:xfrm>
          <a:prstGeom prst="roundRect">
            <a:avLst>
              <a:gd name="adj" fmla="val 2627"/>
            </a:avLst>
          </a:prstGeom>
          <a:solidFill>
            <a:schemeClr val="bg2">
              <a:lumMod val="75000"/>
            </a:schemeClr>
          </a:solidFill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6AA7CE-66FE-4AD5-8F58-DDDCE1CF4E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1413" y="965199"/>
            <a:ext cx="6075552" cy="4918075"/>
          </a:xfrm>
        </p:spPr>
        <p:txBody>
          <a:bodyPr anchor="ctr">
            <a:normAutofit/>
          </a:bodyPr>
          <a:lstStyle/>
          <a:p>
            <a:pPr algn="r"/>
            <a:r>
              <a:rPr lang="en-GB" sz="5400" dirty="0"/>
              <a:t>Acid Regeneration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547333-B753-43DF-9307-0B9D1F42F3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1121" y="965199"/>
            <a:ext cx="2950765" cy="4918075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And its potential application in Cold Rolled Products; Pickle line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8F75BF3-096E-451E-A222-96A7F0946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8699" y="2011680"/>
            <a:ext cx="0" cy="28346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6684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6838F-641A-4368-97B3-76590944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Acid regeneration? </a:t>
            </a:r>
            <a:br>
              <a:rPr lang="en-GB" dirty="0"/>
            </a:b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2571ED-D19F-4BDB-A570-940BDB5A94A3}"/>
              </a:ext>
            </a:extLst>
          </p:cNvPr>
          <p:cNvSpPr/>
          <p:nvPr/>
        </p:nvSpPr>
        <p:spPr>
          <a:xfrm>
            <a:off x="1326469" y="2474772"/>
            <a:ext cx="990599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HYDROCHLORIC ACID REGENERATION OR HCL REGENERATION REFERS TO A CHEMICAL PROCESS FOR THE RECLAMATION OF BOUND AND UNBOUND HCL FROM METAL CHLORIDE SOLUTIONS.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IF THIS TECHNOLOGY WERE TO BE IMPLEMENTED IN PORT TALBOT, NOT ONLY WOULD IT REDUCE PRODUCTION COSTS  BUT ALSO GREATLY HELP TO MINIMIZE OUR ENVIRONMENTAL IMPACT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973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1907-DAE6-446E-8828-73D5FFC72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20" y="228600"/>
            <a:ext cx="3369133" cy="159089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Current Process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80630E1-EB85-438E-84B7-581F96F94E8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51560" y="228600"/>
            <a:ext cx="6100366" cy="638447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FEA95CE5-F999-4851-873C-73964C998335}"/>
              </a:ext>
            </a:extLst>
          </p:cNvPr>
          <p:cNvSpPr/>
          <p:nvPr/>
        </p:nvSpPr>
        <p:spPr>
          <a:xfrm>
            <a:off x="1051560" y="3075908"/>
            <a:ext cx="1668780" cy="247214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2342F9C-EEED-4224-9E25-F6EA250E4D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9388" y="3265714"/>
            <a:ext cx="2050398" cy="20925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B598870-EFC5-48C1-92BF-C1AF1700AB33}"/>
              </a:ext>
            </a:extLst>
          </p:cNvPr>
          <p:cNvSpPr txBox="1"/>
          <p:nvPr/>
        </p:nvSpPr>
        <p:spPr>
          <a:xfrm>
            <a:off x="7889153" y="2387668"/>
            <a:ext cx="359246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CURRENT ACID REGENERATION TECHNIQUES IN PLACE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1.IT NEUTRALIZES WASTE WATER TO A CONTROLLABLE PH BEFORE BEING DISCHARGED TO SEA.</a:t>
            </a:r>
          </a:p>
          <a:p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2. THE SPL IS PASSED THROUGH THE FILTER PRESS, SOLIDIFYING IT INTO A “CAKE” WHICH THEN GOES TO LANDFILL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114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11000"/>
    </mc:Choice>
    <mc:Fallback xmlns="">
      <p:transition advTm="11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6C6B6-37BA-4804-993D-BDE0EED28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114300"/>
            <a:ext cx="9905998" cy="1905000"/>
          </a:xfrm>
        </p:spPr>
        <p:txBody>
          <a:bodyPr/>
          <a:lstStyle/>
          <a:p>
            <a:r>
              <a:rPr lang="en-GB" dirty="0"/>
              <a:t>Current costs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84FE7-E8AE-4A91-ACE5-F7D7847A7A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335" y="1959429"/>
            <a:ext cx="5498876" cy="3657600"/>
          </a:xfrm>
        </p:spPr>
        <p:txBody>
          <a:bodyPr/>
          <a:lstStyle/>
          <a:p>
            <a:r>
              <a:rPr lang="en-US" dirty="0"/>
              <a:t>IN SOUTH WALES AREA ALONE TATA CURRENTLY SPENDS  APPROXIMATELY £4 MILLION PER ANNUM  ON HCL, WHILE THE COSTS TO NEUTRALIZE AND DISPOSE OF THE WASTE SPL TO LANDFILL COSTS APPROXIMATELY  £1 MILLION PER ANNUM</a:t>
            </a:r>
          </a:p>
          <a:p>
            <a:endParaRPr lang="en-GB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42D8EE3-37CC-4E46-89EE-AD58EF79B75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79764689"/>
              </p:ext>
            </p:extLst>
          </p:nvPr>
        </p:nvGraphicFramePr>
        <p:xfrm>
          <a:off x="6173790" y="1959429"/>
          <a:ext cx="5495699" cy="38317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440098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080D-9F08-4273-A67B-042768EC5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013" y="-223157"/>
            <a:ext cx="9905998" cy="1905000"/>
          </a:xfrm>
        </p:spPr>
        <p:txBody>
          <a:bodyPr/>
          <a:lstStyle/>
          <a:p>
            <a:r>
              <a:rPr lang="en-GB" dirty="0"/>
              <a:t>Acid Regeneration technologies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A5144-E022-4448-9432-CCFD22ADF5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1167" y="2351508"/>
            <a:ext cx="4876800" cy="2441514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SEMI PERMEABLE  ION EXCHANGE COLUMN IS USED ALLOWING THE SPENT PICKLE LIQUOR TO PASS THOUGH, AFTER THIS PROCESS THE COLUMN CAN BE BACKWASHED ALLOWING FOR RECOVERY OF THE ACID</a:t>
            </a:r>
          </a:p>
          <a:p>
            <a:r>
              <a:rPr lang="en-US" dirty="0"/>
              <a:t>CONSIDERED TO BE COST EFFICIENT </a:t>
            </a:r>
          </a:p>
          <a:p>
            <a:r>
              <a:rPr lang="en-US" dirty="0"/>
              <a:t>DOES CREATE A HIGH VOLUME OF WASTE SALTS AND  WASTE  GAS – STILL CREATED SIGNIFICANT AMOUNTS  OF  WASTE FOR LANDFILL 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481AE-3167-438E-BC4F-C2A8CA14C8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968374"/>
            <a:ext cx="4876800" cy="2139826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MEMBRANES ARE USED </a:t>
            </a:r>
            <a:r>
              <a:rPr lang="en-US" dirty="0" err="1"/>
              <a:t>USED</a:t>
            </a:r>
            <a:r>
              <a:rPr lang="en-US" dirty="0"/>
              <a:t> TO SEPARATE ACID AND MINERAL SALTS.  </a:t>
            </a:r>
          </a:p>
          <a:p>
            <a:r>
              <a:rPr lang="en-US" dirty="0"/>
              <a:t>CONSIDERED TO BE A SIMPLE, EFFECTIVE AND SUSTAINABLE METHOD </a:t>
            </a:r>
          </a:p>
          <a:p>
            <a:r>
              <a:rPr lang="en-US" dirty="0"/>
              <a:t>DOES INCUR  HIGH ENERGY COSTS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42F92A-97DA-426E-9D62-C110F163D406}"/>
              </a:ext>
            </a:extLst>
          </p:cNvPr>
          <p:cNvSpPr txBox="1"/>
          <p:nvPr/>
        </p:nvSpPr>
        <p:spPr>
          <a:xfrm>
            <a:off x="756558" y="1296183"/>
            <a:ext cx="4523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ACID RETARDATION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CAB089-328C-4354-918C-4C3BA84A1D4A}"/>
              </a:ext>
            </a:extLst>
          </p:cNvPr>
          <p:cNvSpPr txBox="1"/>
          <p:nvPr/>
        </p:nvSpPr>
        <p:spPr>
          <a:xfrm>
            <a:off x="6272893" y="1211215"/>
            <a:ext cx="4523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MEMBRANE TECHNOLOGIES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37974D-D80F-40C7-B967-F9E039B65B00}"/>
              </a:ext>
            </a:extLst>
          </p:cNvPr>
          <p:cNvSpPr txBox="1"/>
          <p:nvPr/>
        </p:nvSpPr>
        <p:spPr>
          <a:xfrm>
            <a:off x="579665" y="5477843"/>
            <a:ext cx="1051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BOTH DISCUSSED TECHNOLOGIES HAVE GREAT POTENTIAL BUT HAVE THUS FAR BEEN MOSTLY THEORETICAL- LAB BASED TESTING COMPARED TO ACTUAL INDUSTRIAL APPLICATION </a:t>
            </a:r>
          </a:p>
        </p:txBody>
      </p:sp>
    </p:spTree>
    <p:extLst>
      <p:ext uri="{BB962C8B-B14F-4D97-AF65-F5344CB8AC3E}">
        <p14:creationId xmlns:p14="http://schemas.microsoft.com/office/powerpoint/2010/main" val="1981046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63562-DB72-42F2-B2AC-444B644DF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713" y="124631"/>
            <a:ext cx="9905998" cy="1905000"/>
          </a:xfrm>
        </p:spPr>
        <p:txBody>
          <a:bodyPr/>
          <a:lstStyle/>
          <a:p>
            <a:r>
              <a:rPr lang="en-GB" dirty="0"/>
              <a:t>Pyrohydrolysis - </a:t>
            </a:r>
            <a:br>
              <a:rPr lang="en-GB" dirty="0"/>
            </a:br>
            <a:r>
              <a:rPr lang="en-GB" dirty="0"/>
              <a:t>Spray Roasting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35240-90C2-4DE9-8E1A-589B27D9BD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1912" y="1704169"/>
            <a:ext cx="4876800" cy="3124201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US" dirty="0"/>
              <a:t>SPRAY ROASTING INVOLVES SPRAYING THE ATOMIZED SPENT PICKLE LIQUOR SOLUTION INTO A HEATED CHAMBER, THROUGH INTENSE HEATING, EVAPORATION AND OXIDISATION A FINE HCL POWDER IS DISCHARGED</a:t>
            </a:r>
          </a:p>
          <a:p>
            <a:r>
              <a:rPr lang="en-US" dirty="0"/>
              <a:t>REACTION TAKES PLACE AT AROUND 450 DEGREES 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9C81D5-EEB7-462F-8ACB-C0209668B0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823" y="3733800"/>
            <a:ext cx="4876800" cy="3124200"/>
          </a:xfrm>
        </p:spPr>
        <p:txBody>
          <a:bodyPr/>
          <a:lstStyle/>
          <a:p>
            <a:r>
              <a:rPr lang="en-GB" dirty="0"/>
              <a:t>CAN REGENERATE  ACID AT 18%</a:t>
            </a:r>
          </a:p>
          <a:p>
            <a:r>
              <a:rPr lang="en-GB" dirty="0"/>
              <a:t>OXIDE POWDER CREATED HIS HIGH PURITY AND SUITABLE FOR DOWNSTREAM REUSE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95067B-4105-4BDD-BBC5-4E2E164FA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8" y="345579"/>
            <a:ext cx="3337152" cy="36320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D282F0-9AF8-494D-BF20-54A901A9E277}"/>
              </a:ext>
            </a:extLst>
          </p:cNvPr>
          <p:cNvSpPr txBox="1"/>
          <p:nvPr/>
        </p:nvSpPr>
        <p:spPr>
          <a:xfrm>
            <a:off x="7119257" y="4148046"/>
            <a:ext cx="392815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IMPLEMENTATION COST FOR MACHINERY AND ONGOING TRAINING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ADDITIONAL EXHAUST AND EXTRACTOR EQUIPMENT NEEDED TO REMOVE WASTE GASSES PRODUCED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765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EDDB-2998-46FC-AF40-3912036BC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Pyrohydrolysis - </a:t>
            </a:r>
            <a:br>
              <a:rPr lang="en-GB" dirty="0"/>
            </a:br>
            <a:r>
              <a:rPr lang="en-GB" dirty="0"/>
              <a:t>Fluidized bed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E169F-40CA-4BD9-900F-4842B8ACB4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1" y="1562100"/>
            <a:ext cx="4876800" cy="3124201"/>
          </a:xfrm>
        </p:spPr>
        <p:txBody>
          <a:bodyPr/>
          <a:lstStyle/>
          <a:p>
            <a:r>
              <a:rPr lang="en-GB" dirty="0"/>
              <a:t>REACTION TAKES PLACE IN A FLUIDIZED BED AT A </a:t>
            </a:r>
            <a:r>
              <a:rPr lang="en-US" dirty="0"/>
              <a:t>TEMPERATURE OF ABOUT 850 DEGREES </a:t>
            </a:r>
          </a:p>
          <a:p>
            <a:r>
              <a:rPr lang="en-GB" dirty="0"/>
              <a:t>FORMS IRON OXIDE PELLETS IN THE BED AT  A DIAMETER OF 0.8 MM TO 3 MM</a:t>
            </a:r>
          </a:p>
          <a:p>
            <a:r>
              <a:rPr lang="en-GB" dirty="0"/>
              <a:t>PRODUCES SUBSTANTIALLY LESS WASTE GAS  THAN SPRAY ROASTING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F8DC5D-268B-419A-A1BB-8856C34F3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133" y="4223631"/>
            <a:ext cx="4876800" cy="3124200"/>
          </a:xfrm>
        </p:spPr>
        <p:txBody>
          <a:bodyPr/>
          <a:lstStyle/>
          <a:p>
            <a:r>
              <a:rPr lang="en-US" dirty="0"/>
              <a:t>HIGH IMPLEMENTATION COST FOR MACHINERY AND ONGOING TRAINING </a:t>
            </a:r>
          </a:p>
          <a:p>
            <a:r>
              <a:rPr lang="en-US" dirty="0"/>
              <a:t>REGENERATION PERCENTAGE LOWER THAN OTHER PYROHYDROLYSIS METHOD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4FBA88-6E65-4CAE-BA7D-4F8C0F60C9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859"/>
          <a:stretch/>
        </p:blipFill>
        <p:spPr>
          <a:xfrm>
            <a:off x="6023655" y="483054"/>
            <a:ext cx="5023756" cy="42123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1851FB-4C69-4F5E-BF79-66911E17C409}"/>
              </a:ext>
            </a:extLst>
          </p:cNvPr>
          <p:cNvSpPr txBox="1"/>
          <p:nvPr/>
        </p:nvSpPr>
        <p:spPr>
          <a:xfrm>
            <a:off x="684211" y="4908568"/>
            <a:ext cx="50237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 REGENERATE ACID AT 17%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IRON OXIDE BY PRODUCT IS IN A PELLET FORM WHICH CAN BE REUSED IN THE PROCESS OR SOLD ON 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761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340A4-364F-47B9-9097-0706FE971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01242" y="0"/>
            <a:ext cx="9905998" cy="1905000"/>
          </a:xfrm>
        </p:spPr>
        <p:txBody>
          <a:bodyPr/>
          <a:lstStyle/>
          <a:p>
            <a:pPr algn="ctr"/>
            <a:r>
              <a:rPr lang="en-GB" dirty="0"/>
              <a:t>Hydrothermal </a:t>
            </a:r>
            <a:br>
              <a:rPr lang="en-GB" dirty="0"/>
            </a:br>
            <a:r>
              <a:rPr lang="en-GB" dirty="0"/>
              <a:t>hydrolysis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85657-EB42-4F2E-B232-EDFE8876B6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2" y="1828800"/>
            <a:ext cx="4876800" cy="3124201"/>
          </a:xfrm>
        </p:spPr>
        <p:txBody>
          <a:bodyPr>
            <a:normAutofit fontScale="77500" lnSpcReduction="20000"/>
          </a:bodyPr>
          <a:lstStyle/>
          <a:p>
            <a:endParaRPr lang="en-US" dirty="0"/>
          </a:p>
          <a:p>
            <a:r>
              <a:rPr lang="en-US" sz="2200" dirty="0">
                <a:solidFill>
                  <a:schemeClr val="tx1"/>
                </a:solidFill>
              </a:rPr>
              <a:t>THERMAL HYDROLYSIS WORKS BY HEATING THE SPENT PICKLE LIQUOR UNDER HIGH PRESSURE, BREAKING DOWN THE ORGANIC MATTER IN THE SOLUTION LEAVING RECLAIMABLE HCL. </a:t>
            </a:r>
          </a:p>
          <a:p>
            <a:r>
              <a:rPr lang="en-US" sz="2200" dirty="0">
                <a:solidFill>
                  <a:schemeClr val="tx1"/>
                </a:solidFill>
              </a:rPr>
              <a:t>NEW TECHNOLOGY </a:t>
            </a:r>
          </a:p>
          <a:p>
            <a:r>
              <a:rPr lang="en-US" sz="2200" dirty="0">
                <a:solidFill>
                  <a:schemeClr val="tx1"/>
                </a:solidFill>
              </a:rPr>
              <a:t>CAN REGENERATE ACID AT 30%</a:t>
            </a:r>
          </a:p>
          <a:p>
            <a:r>
              <a:rPr lang="en-US" sz="2200" dirty="0">
                <a:solidFill>
                  <a:schemeClr val="tx1"/>
                </a:solidFill>
              </a:rPr>
              <a:t>LOW ENERGY CONSUMPTION RATES (ABOUT 1300 KJ PER LITER WASTE ACID)</a:t>
            </a:r>
          </a:p>
          <a:p>
            <a:r>
              <a:rPr lang="en-US" sz="2200" dirty="0">
                <a:solidFill>
                  <a:schemeClr val="tx1"/>
                </a:solidFill>
              </a:rPr>
              <a:t>HIGH-VALUE BYPRODUCT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353AA-7529-4823-A54B-09DAABB01F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30990" y="3458056"/>
            <a:ext cx="4876800" cy="312420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TECHNOLOGY STILL IN ITS INFANCY- RELATIVELY UNTESTED IN INDUSTRY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6F6008-3E17-4ED0-80A3-744B630FB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0612" y="275744"/>
            <a:ext cx="5468483" cy="3727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550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461C1-04A6-4D50-85E4-BC7A71F49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470" y="0"/>
            <a:ext cx="9905998" cy="1905000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A1CEA-97AA-444D-9F30-4E0FFD7223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45470" y="1828800"/>
            <a:ext cx="10076316" cy="396784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BEST TECHNOLOGY TO IMPLEMENT WOULD BE HYDROTHERMAL HYDROLYSIS- HOWEVER TECHNOLOGY IS STILL IN ITS INFANCY, WOULD REQUIRE INVESTIGATION AND EXAMINING CURRENT IMPLEMENTATIONS OF THE TECHNOLOGY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tx1"/>
                </a:solidFill>
              </a:rPr>
              <a:t>EITHER PYROHYDROLYSIS TECHNIQUES WOULD BE SUITABLE ARGUABLY FLUIDIZED BED IS THE BETTER OPTION: ALTHOUGH PRODUCING SLIGHTLY LESS HCL, THE PROCESS PRODUCES LESS EMISSIONS AND COUPLED WITH THIS  THE BY-PRODUCT PELLETS CAN BE RECYCLED IN THE PROCESS OR SOLD 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ANY TECHNOLOGICAL IMPLEMENTATION WILL BE COSTLY WHICH IS A MAJOR HURDLE IN THE ADAPTATION OF ANY TECHNOLOGY, BUT WITH THE </a:t>
            </a:r>
            <a:r>
              <a:rPr lang="en-US" dirty="0"/>
              <a:t>ERRATIC COSTS OF HCL AND EVER INCREASING IMPORTANCE OF REDUCING THE ENVIRONMENTAL IMPACT OF THE BUSINESS  THESE ACID REGENERATION SOLUTIONS ARE BECOMING INCREASINGLY VIABLE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6886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594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Mesh</vt:lpstr>
      <vt:lpstr>Acid Regeneration </vt:lpstr>
      <vt:lpstr>What is Acid regeneration?  </vt:lpstr>
      <vt:lpstr>Current Process </vt:lpstr>
      <vt:lpstr>Current costs  </vt:lpstr>
      <vt:lpstr>Acid Regeneration technologies </vt:lpstr>
      <vt:lpstr>Pyrohydrolysis -  Spray Roasting  </vt:lpstr>
      <vt:lpstr>Pyrohydrolysis -  Fluidized bed  </vt:lpstr>
      <vt:lpstr>Hydrothermal  hydrolysis 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Acid Regeneration</dc:title>
  <dc:creator>Chappell, Daniel</dc:creator>
  <cp:lastModifiedBy>Chappell, Daniel</cp:lastModifiedBy>
  <cp:revision>35</cp:revision>
  <dcterms:created xsi:type="dcterms:W3CDTF">2019-11-11T13:27:45Z</dcterms:created>
  <dcterms:modified xsi:type="dcterms:W3CDTF">2019-11-28T11:06:12Z</dcterms:modified>
</cp:coreProperties>
</file>