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58" r:id="rId5"/>
    <p:sldId id="261" r:id="rId6"/>
    <p:sldId id="259" r:id="rId7"/>
    <p:sldId id="260" r:id="rId8"/>
    <p:sldId id="262" r:id="rId9"/>
    <p:sldId id="266" r:id="rId10"/>
    <p:sldId id="264" r:id="rId11"/>
    <p:sldId id="265" r:id="rId12"/>
    <p:sldId id="263" r:id="rId13"/>
    <p:sldId id="268" r:id="rId14"/>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10/18/2017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generated with very high confidence">
            <a:extLst>
              <a:ext uri="{FF2B5EF4-FFF2-40B4-BE49-F238E27FC236}">
                <a16:creationId xmlns:a16="http://schemas.microsoft.com/office/drawing/2014/main" xmlns="" id="{8C5E319C-8A07-45E1-9CCF-9914937B15B5}"/>
              </a:ext>
            </a:extLst>
          </p:cNvPr>
          <p:cNvPicPr>
            <a:picLocks noChangeAspect="1"/>
          </p:cNvPicPr>
          <p:nvPr/>
        </p:nvPicPr>
        <p:blipFill rotWithShape="1">
          <a:blip r:embed="rId2">
            <a:duotone>
              <a:schemeClr val="bg2">
                <a:shade val="45000"/>
                <a:satMod val="135000"/>
              </a:schemeClr>
              <a:prstClr val="white"/>
            </a:duotone>
            <a:alphaModFix amt="40000"/>
            <a:extLst/>
          </a:blip>
          <a:srcRect t="3129" b="19285"/>
          <a:stretch/>
        </p:blipFill>
        <p:spPr>
          <a:xfrm>
            <a:off x="20" y="10"/>
            <a:ext cx="12191980" cy="6857990"/>
          </a:xfrm>
          <a:prstGeom prst="rect">
            <a:avLst/>
          </a:prstGeom>
        </p:spPr>
      </p:pic>
      <p:grpSp>
        <p:nvGrpSpPr>
          <p:cNvPr id="11" name="Group 10"/>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2" name="Freeform 11"/>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6" name="Freeform 27"/>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3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p:cNvSpPr>
            <a:spLocks noGrp="1"/>
          </p:cNvSpPr>
          <p:nvPr>
            <p:ph type="ctrTitle"/>
          </p:nvPr>
        </p:nvSpPr>
        <p:spPr>
          <a:xfrm>
            <a:off x="2589213" y="2514600"/>
            <a:ext cx="8915399" cy="2262781"/>
          </a:xfrm>
        </p:spPr>
        <p:txBody>
          <a:bodyPr>
            <a:normAutofit/>
          </a:bodyPr>
          <a:lstStyle/>
          <a:p>
            <a:r>
              <a:rPr lang="en-GB" dirty="0"/>
              <a:t>empathy</a:t>
            </a:r>
          </a:p>
        </p:txBody>
      </p:sp>
      <p:sp>
        <p:nvSpPr>
          <p:cNvPr id="3" name="Subtitle 2"/>
          <p:cNvSpPr>
            <a:spLocks noGrp="1"/>
          </p:cNvSpPr>
          <p:nvPr>
            <p:ph type="subTitle" idx="1"/>
          </p:nvPr>
        </p:nvSpPr>
        <p:spPr>
          <a:xfrm>
            <a:off x="2589213" y="4777379"/>
            <a:ext cx="8915399" cy="1126283"/>
          </a:xfrm>
        </p:spPr>
        <p:txBody>
          <a:bodyPr>
            <a:normAutofit/>
          </a:bodyPr>
          <a:lstStyle/>
          <a:p>
            <a:endParaRPr lang="en-GB"/>
          </a:p>
        </p:txBody>
      </p:sp>
    </p:spTree>
    <p:extLst>
      <p:ext uri="{BB962C8B-B14F-4D97-AF65-F5344CB8AC3E}">
        <p14:creationId xmlns:p14="http://schemas.microsoft.com/office/powerpoint/2010/main" val="40495863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29040" y="1886465"/>
            <a:ext cx="8915400" cy="2899719"/>
          </a:xfrm>
        </p:spPr>
        <p:txBody>
          <a:bodyPr>
            <a:normAutofit/>
          </a:bodyPr>
          <a:lstStyle/>
          <a:p>
            <a:r>
              <a:rPr lang="en-GB" sz="3600" dirty="0" smtClean="0"/>
              <a:t>What does ‘empathy’ mean to you?</a:t>
            </a:r>
          </a:p>
          <a:p>
            <a:endParaRPr lang="en-GB" sz="3600" dirty="0"/>
          </a:p>
          <a:p>
            <a:r>
              <a:rPr lang="en-GB" sz="3600" dirty="0" smtClean="0"/>
              <a:t>How do you experience empathy?</a:t>
            </a:r>
            <a:endParaRPr lang="en-GB" sz="3600" dirty="0"/>
          </a:p>
        </p:txBody>
      </p:sp>
    </p:spTree>
    <p:extLst>
      <p:ext uri="{BB962C8B-B14F-4D97-AF65-F5344CB8AC3E}">
        <p14:creationId xmlns:p14="http://schemas.microsoft.com/office/powerpoint/2010/main" val="41781385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2" name="Freeform 11">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3" name="Freeform 12">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4" name="Freeform 13">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5" name="Freeform 14">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6" name="Freeform 15">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7" name="Freeform 16">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8" name="Freeform 17">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9" name="Freeform 18">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0" name="Freeform 19">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1" name="Freeform 20">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2" name="Freeform 21">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3" name="Freeform 22">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5" name="Group 24">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a:solidFill>
            <a:schemeClr val="tx2">
              <a:lumMod val="75000"/>
              <a:alpha val="70000"/>
            </a:schemeClr>
          </a:solidFill>
        </p:grpSpPr>
        <p:sp>
          <p:nvSpPr>
            <p:cNvPr id="26" name="Freeform 27">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7" name="Freeform 28">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8" name="Freeform 29">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29" name="Freeform 30">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0" name="Freeform 31">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1" name="Freeform 32">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2" name="Freeform 33">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3" name="Freeform 34">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4" name="Freeform 35">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5" name="Freeform 36">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6" name="Freeform 37">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7" name="Freeform 38">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9" name="Freeform 11">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Content Placeholder 1"/>
          <p:cNvSpPr>
            <a:spLocks noGrp="1"/>
          </p:cNvSpPr>
          <p:nvPr>
            <p:ph idx="1"/>
          </p:nvPr>
        </p:nvSpPr>
        <p:spPr>
          <a:xfrm>
            <a:off x="3373062" y="2133600"/>
            <a:ext cx="8131550" cy="3777622"/>
          </a:xfrm>
        </p:spPr>
        <p:txBody>
          <a:bodyPr>
            <a:normAutofit/>
          </a:bodyPr>
          <a:lstStyle/>
          <a:p>
            <a:r>
              <a:rPr lang="en-GB" dirty="0"/>
              <a:t>Empathy says: “I’m trying to be a companion to you in your search and your exploration.  I want to know, am I with you?  Is this the way it seems to you?  Is this the thing you’re trying to express?  Is this the meaning it has for you?”  So in a sense I’m saying, “I’m walking with you step by step, and I want to make sure I am with you.  Am I with you?”  So that’s a little bit of my understanding about empathy. (Rogers, 1985)</a:t>
            </a:r>
          </a:p>
          <a:p>
            <a:endParaRPr lang="en-GB" dirty="0"/>
          </a:p>
          <a:p>
            <a:r>
              <a:rPr lang="en-GB" dirty="0"/>
              <a:t>To my mind, empathy is in itself a healing agent.  It is one of the most potent aspects of therapy, because it releases, it confirms, it brings even the most frightened client into the human race.  If a person is understood, he or she belongs. (Rogers, 1986)</a:t>
            </a:r>
          </a:p>
          <a:p>
            <a:endParaRPr lang="en-GB" dirty="0"/>
          </a:p>
          <a:p>
            <a:endParaRPr lang="en-GB" dirty="0"/>
          </a:p>
          <a:p>
            <a:endParaRPr lang="en-GB" dirty="0"/>
          </a:p>
          <a:p>
            <a:endParaRPr lang="en-GB" dirty="0"/>
          </a:p>
        </p:txBody>
      </p:sp>
      <p:sp>
        <p:nvSpPr>
          <p:cNvPr id="3" name="TextBox 2"/>
          <p:cNvSpPr txBox="1"/>
          <p:nvPr/>
        </p:nvSpPr>
        <p:spPr>
          <a:xfrm>
            <a:off x="3476368" y="461319"/>
            <a:ext cx="8147221" cy="584775"/>
          </a:xfrm>
          <a:prstGeom prst="rect">
            <a:avLst/>
          </a:prstGeom>
          <a:noFill/>
        </p:spPr>
        <p:txBody>
          <a:bodyPr wrap="square" rtlCol="0">
            <a:spAutoFit/>
          </a:bodyPr>
          <a:lstStyle/>
          <a:p>
            <a:r>
              <a:rPr lang="en-GB" sz="3200" dirty="0" smtClean="0"/>
              <a:t>The Person Centred Perspective:</a:t>
            </a:r>
            <a:endParaRPr lang="en-GB" sz="3200" dirty="0"/>
          </a:p>
        </p:txBody>
      </p:sp>
    </p:spTree>
    <p:extLst>
      <p:ext uri="{BB962C8B-B14F-4D97-AF65-F5344CB8AC3E}">
        <p14:creationId xmlns:p14="http://schemas.microsoft.com/office/powerpoint/2010/main" val="1818883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Two outcomes of empathy:</a:t>
            </a:r>
          </a:p>
        </p:txBody>
      </p:sp>
      <p:sp>
        <p:nvSpPr>
          <p:cNvPr id="3" name="Content Placeholder 2"/>
          <p:cNvSpPr>
            <a:spLocks noGrp="1"/>
          </p:cNvSpPr>
          <p:nvPr>
            <p:ph idx="1"/>
          </p:nvPr>
        </p:nvSpPr>
        <p:spPr>
          <a:xfrm>
            <a:off x="4706578" y="589722"/>
            <a:ext cx="6798033" cy="5321500"/>
          </a:xfrm>
        </p:spPr>
        <p:txBody>
          <a:bodyPr anchor="ctr">
            <a:normAutofit/>
          </a:bodyPr>
          <a:lstStyle/>
          <a:p>
            <a:r>
              <a:rPr lang="en-GB"/>
              <a:t>It assists clients to explore, understand and identify their inner experiencing and give expression to it.</a:t>
            </a:r>
          </a:p>
          <a:p>
            <a:pPr marL="0" indent="0">
              <a:buNone/>
            </a:pPr>
            <a:endParaRPr lang="en-GB" dirty="0"/>
          </a:p>
          <a:p>
            <a:pPr marL="0" indent="0">
              <a:buNone/>
            </a:pPr>
            <a:r>
              <a:rPr lang="en-GB" dirty="0"/>
              <a:t>Following on from this:</a:t>
            </a:r>
          </a:p>
          <a:p>
            <a:endParaRPr lang="en-GB" dirty="0"/>
          </a:p>
          <a:p>
            <a:r>
              <a:rPr lang="en-GB"/>
              <a:t>A client who feels “accurately understood and still accepted feels less alienated, less alone, and more related to another human being.”</a:t>
            </a:r>
          </a:p>
          <a:p>
            <a:pPr marL="2743200" lvl="6" indent="0">
              <a:buNone/>
            </a:pPr>
            <a:r>
              <a:rPr lang="en-GB" dirty="0"/>
              <a:t>										(Tudor, 2011)</a:t>
            </a:r>
          </a:p>
        </p:txBody>
      </p:sp>
    </p:spTree>
    <p:extLst>
      <p:ext uri="{BB962C8B-B14F-4D97-AF65-F5344CB8AC3E}">
        <p14:creationId xmlns:p14="http://schemas.microsoft.com/office/powerpoint/2010/main" val="36013473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Cognitive  and affective empathy</a:t>
            </a:r>
          </a:p>
        </p:txBody>
      </p:sp>
      <p:sp>
        <p:nvSpPr>
          <p:cNvPr id="3" name="Content Placeholder 2"/>
          <p:cNvSpPr>
            <a:spLocks noGrp="1"/>
          </p:cNvSpPr>
          <p:nvPr>
            <p:ph idx="1"/>
          </p:nvPr>
        </p:nvSpPr>
        <p:spPr>
          <a:xfrm>
            <a:off x="4450602" y="589721"/>
            <a:ext cx="7054010" cy="5868744"/>
          </a:xfrm>
        </p:spPr>
        <p:txBody>
          <a:bodyPr anchor="ctr">
            <a:normAutofit/>
          </a:bodyPr>
          <a:lstStyle/>
          <a:p>
            <a:r>
              <a:rPr lang="en-GB" sz="2000" dirty="0"/>
              <a:t>Rogers’ descriptions of empathy seem to speak of cognitions, though he later identifies a more dynamic sense – empathy as a process rather than a state, speaking of being sensitive to the “felt meanings” </a:t>
            </a:r>
            <a:r>
              <a:rPr lang="en-GB" sz="2000" dirty="0" smtClean="0"/>
              <a:t>of </a:t>
            </a:r>
            <a:r>
              <a:rPr lang="en-GB" sz="2000" dirty="0"/>
              <a:t>the client (Rogers 1980</a:t>
            </a:r>
            <a:r>
              <a:rPr lang="en-GB" sz="2000" dirty="0" smtClean="0"/>
              <a:t>).</a:t>
            </a:r>
            <a:endParaRPr lang="en-GB" sz="2000" dirty="0"/>
          </a:p>
          <a:p>
            <a:r>
              <a:rPr lang="en-GB" sz="2000" dirty="0"/>
              <a:t>More recently, debate divides empathy more explicitly into these two main </a:t>
            </a:r>
            <a:r>
              <a:rPr lang="en-GB" sz="2000" dirty="0" smtClean="0"/>
              <a:t>domains </a:t>
            </a:r>
            <a:r>
              <a:rPr lang="en-GB" sz="2000" dirty="0"/>
              <a:t>(e.g. </a:t>
            </a:r>
            <a:r>
              <a:rPr lang="en-GB" sz="2000" dirty="0" err="1"/>
              <a:t>Bohart</a:t>
            </a:r>
            <a:r>
              <a:rPr lang="en-GB" sz="2000" dirty="0"/>
              <a:t> and Greenberg, 1997): cognitive and affective.</a:t>
            </a:r>
          </a:p>
          <a:p>
            <a:endParaRPr lang="en-GB" sz="2000" dirty="0"/>
          </a:p>
          <a:p>
            <a:pPr lvl="1"/>
            <a:r>
              <a:rPr lang="en-GB" sz="2000" dirty="0"/>
              <a:t>Cognitive empathy – thinking as the client </a:t>
            </a:r>
            <a:r>
              <a:rPr lang="en-GB" sz="2000" dirty="0" smtClean="0"/>
              <a:t>does.</a:t>
            </a:r>
            <a:endParaRPr lang="en-GB" sz="2000" dirty="0"/>
          </a:p>
          <a:p>
            <a:pPr lvl="1"/>
            <a:r>
              <a:rPr lang="en-GB" sz="2000" dirty="0"/>
              <a:t>Affective empathy – feeling as the client </a:t>
            </a:r>
            <a:r>
              <a:rPr lang="en-GB" sz="2000" dirty="0" smtClean="0"/>
              <a:t>does.</a:t>
            </a:r>
            <a:endParaRPr lang="en-GB" sz="2000" dirty="0"/>
          </a:p>
        </p:txBody>
      </p:sp>
    </p:spTree>
    <p:extLst>
      <p:ext uri="{BB962C8B-B14F-4D97-AF65-F5344CB8AC3E}">
        <p14:creationId xmlns:p14="http://schemas.microsoft.com/office/powerpoint/2010/main" val="12211791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Empathy as a visceral, embodied experience</a:t>
            </a:r>
          </a:p>
        </p:txBody>
      </p:sp>
      <p:sp>
        <p:nvSpPr>
          <p:cNvPr id="3" name="Content Placeholder 2"/>
          <p:cNvSpPr>
            <a:spLocks noGrp="1"/>
          </p:cNvSpPr>
          <p:nvPr>
            <p:ph idx="1"/>
          </p:nvPr>
        </p:nvSpPr>
        <p:spPr>
          <a:xfrm>
            <a:off x="4450602" y="589721"/>
            <a:ext cx="7054010" cy="5679273"/>
          </a:xfrm>
        </p:spPr>
        <p:txBody>
          <a:bodyPr vert="horz" lIns="91440" tIns="45720" rIns="91440" bIns="45720" rtlCol="0" anchor="ctr">
            <a:normAutofit/>
          </a:bodyPr>
          <a:lstStyle/>
          <a:p>
            <a:r>
              <a:rPr lang="en-GB" sz="2400" dirty="0"/>
              <a:t>Cooper (2001)  and Tudor (2011) develop this further : embodied empathy; visceral empathy – feeling your way into the client’s world.</a:t>
            </a:r>
            <a:endParaRPr lang="en-US" sz="2400" dirty="0"/>
          </a:p>
          <a:p>
            <a:pPr marL="0" indent="0">
              <a:buNone/>
            </a:pPr>
            <a:endParaRPr lang="en-GB" dirty="0"/>
          </a:p>
          <a:p>
            <a:pPr lvl="1"/>
            <a:r>
              <a:rPr lang="en-GB" sz="2000" dirty="0"/>
              <a:t>“the complex, gestalt-like mosaic of her client’s embodied being . . . [in which] the whole of the therapist’s body is alive in the interaction, moving and vibrating in tandem with the client’s experiencing” (Cooper 2001)</a:t>
            </a:r>
          </a:p>
          <a:p>
            <a:pPr lvl="1"/>
            <a:endParaRPr lang="en-GB" dirty="0"/>
          </a:p>
          <a:p>
            <a:pPr marL="57150" indent="0">
              <a:buNone/>
            </a:pPr>
            <a:endParaRPr lang="en-GB" dirty="0"/>
          </a:p>
        </p:txBody>
      </p:sp>
    </p:spTree>
    <p:extLst>
      <p:ext uri="{BB962C8B-B14F-4D97-AF65-F5344CB8AC3E}">
        <p14:creationId xmlns:p14="http://schemas.microsoft.com/office/powerpoint/2010/main" val="39539768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1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p:cNvSpPr>
            <a:spLocks noGrp="1"/>
          </p:cNvSpPr>
          <p:nvPr>
            <p:ph type="title"/>
          </p:nvPr>
        </p:nvSpPr>
        <p:spPr>
          <a:xfrm>
            <a:off x="1259893" y="3101093"/>
            <a:ext cx="2454052" cy="3029344"/>
          </a:xfrm>
        </p:spPr>
        <p:txBody>
          <a:bodyPr>
            <a:normAutofit/>
          </a:bodyPr>
          <a:lstStyle/>
          <a:p>
            <a:r>
              <a:rPr lang="en-GB" sz="3200">
                <a:solidFill>
                  <a:schemeClr val="bg1"/>
                </a:solidFill>
              </a:rPr>
              <a:t>Embodied empathy in practice</a:t>
            </a:r>
          </a:p>
        </p:txBody>
      </p:sp>
      <p:sp>
        <p:nvSpPr>
          <p:cNvPr id="3" name="Content Placeholder 2"/>
          <p:cNvSpPr>
            <a:spLocks noGrp="1"/>
          </p:cNvSpPr>
          <p:nvPr>
            <p:ph idx="1"/>
          </p:nvPr>
        </p:nvSpPr>
        <p:spPr>
          <a:xfrm>
            <a:off x="4706578" y="1721707"/>
            <a:ext cx="6798033" cy="4766163"/>
          </a:xfrm>
        </p:spPr>
        <p:txBody>
          <a:bodyPr anchor="ctr">
            <a:normAutofit fontScale="92500" lnSpcReduction="10000"/>
          </a:bodyPr>
          <a:lstStyle/>
          <a:p>
            <a:pPr marL="0" indent="0">
              <a:buNone/>
            </a:pPr>
            <a:r>
              <a:rPr lang="en-GB" dirty="0"/>
              <a:t>Three aspects of embodied empathy</a:t>
            </a:r>
            <a:r>
              <a:rPr lang="en-GB" dirty="0" smtClean="0"/>
              <a:t>:</a:t>
            </a:r>
          </a:p>
          <a:p>
            <a:pPr marL="0" indent="0">
              <a:buNone/>
            </a:pPr>
            <a:endParaRPr lang="en-GB" dirty="0"/>
          </a:p>
          <a:p>
            <a:pPr lvl="1"/>
            <a:r>
              <a:rPr lang="en-GB" dirty="0"/>
              <a:t>People are somatic beings – constantly experiencing somatic feelings, sensations and responses. Therefore the therapist is already a cognitive, affective and somatic </a:t>
            </a:r>
            <a:r>
              <a:rPr lang="en-GB" dirty="0" smtClean="0"/>
              <a:t>whole.</a:t>
            </a:r>
            <a:endParaRPr lang="en-GB" dirty="0"/>
          </a:p>
          <a:p>
            <a:pPr lvl="1"/>
            <a:r>
              <a:rPr lang="en-GB" dirty="0"/>
              <a:t>As the therapist enters the cognitive and affective world of the client, resonating with his/her thoughts and feelings, the somatic/psychical accompaniment is experienced: The therapist’s body is “</a:t>
            </a:r>
            <a:r>
              <a:rPr lang="en-GB" i="1" dirty="0"/>
              <a:t>completing the experiential gestalt – adding the final pieces to the jigsaw that allow the interconnected whole of the client’s experiential field to be reconstituted in the therapist</a:t>
            </a:r>
            <a:r>
              <a:rPr lang="en-GB" dirty="0"/>
              <a:t>.” (Haugh and Merry, 2001)</a:t>
            </a:r>
          </a:p>
          <a:p>
            <a:pPr lvl="1"/>
            <a:r>
              <a:rPr lang="en-GB" dirty="0"/>
              <a:t>‘Mimetic synchrony’ (</a:t>
            </a:r>
            <a:r>
              <a:rPr lang="en-GB" dirty="0" err="1"/>
              <a:t>Bavelas</a:t>
            </a:r>
            <a:r>
              <a:rPr lang="en-GB" dirty="0"/>
              <a:t> et al, 1987).  The propensity to automatically and spontaneously resonate with others’ physical behaviour – such as yawning, laughing or coughing. “A natural automatic response to the experience of being with another, as opposed to a conscious and deliberate attempt at imitation” (Haugh and Merry, 2001). </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14408988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286AEE-73C1-4B10-A26E-15CBD2114933}"/>
              </a:ext>
            </a:extLst>
          </p:cNvPr>
          <p:cNvSpPr>
            <a:spLocks noGrp="1"/>
          </p:cNvSpPr>
          <p:nvPr>
            <p:ph type="title"/>
          </p:nvPr>
        </p:nvSpPr>
        <p:spPr>
          <a:xfrm>
            <a:off x="2592925" y="624110"/>
            <a:ext cx="8911687" cy="1280890"/>
          </a:xfrm>
        </p:spPr>
        <p:txBody>
          <a:bodyPr/>
          <a:lstStyle/>
          <a:p>
            <a:r>
              <a:rPr lang="en-GB"/>
              <a:t>Exercise:</a:t>
            </a:r>
            <a:endParaRPr lang="en-GB" dirty="0"/>
          </a:p>
        </p:txBody>
      </p:sp>
      <p:sp>
        <p:nvSpPr>
          <p:cNvPr id="3" name="Content Placeholder 2">
            <a:extLst>
              <a:ext uri="{FF2B5EF4-FFF2-40B4-BE49-F238E27FC236}">
                <a16:creationId xmlns:a16="http://schemas.microsoft.com/office/drawing/2014/main" xmlns="" id="{A580BDCC-7C31-4027-8846-8007310E36C0}"/>
              </a:ext>
            </a:extLst>
          </p:cNvPr>
          <p:cNvSpPr>
            <a:spLocks noGrp="1"/>
          </p:cNvSpPr>
          <p:nvPr>
            <p:ph idx="1"/>
          </p:nvPr>
        </p:nvSpPr>
        <p:spPr>
          <a:xfrm>
            <a:off x="619760" y="1330960"/>
            <a:ext cx="11450320" cy="5425440"/>
          </a:xfrm>
        </p:spPr>
        <p:txBody>
          <a:bodyPr/>
          <a:lstStyle/>
          <a:p>
            <a:r>
              <a:rPr lang="en-GB" sz="2400" dirty="0"/>
              <a:t>Take a moment to think of an event that provoked an emotional response in you.  Choose something that you will not find too distressing to experience or share with another in this environment.</a:t>
            </a:r>
          </a:p>
          <a:p>
            <a:r>
              <a:rPr lang="en-GB" sz="2400" dirty="0"/>
              <a:t>Take account of your cognitive, emotional and physical experience as you recall the event.</a:t>
            </a:r>
          </a:p>
          <a:p>
            <a:r>
              <a:rPr lang="en-GB" sz="2400" dirty="0"/>
              <a:t>In twos, take it in turns to share your memory.  As you listen to your partner, pay attention to what you notice about </a:t>
            </a:r>
            <a:r>
              <a:rPr lang="en-GB" sz="2400" dirty="0" smtClean="0"/>
              <a:t>them. </a:t>
            </a:r>
            <a:r>
              <a:rPr lang="en-GB" sz="2400" dirty="0"/>
              <a:t>What thoughts are being conveyed? What emotions </a:t>
            </a:r>
            <a:r>
              <a:rPr lang="en-GB" sz="2400" dirty="0" smtClean="0"/>
              <a:t>do </a:t>
            </a:r>
            <a:r>
              <a:rPr lang="en-GB" sz="2400" dirty="0"/>
              <a:t>you sense/witness.  What do you notice about the way their body behaves as they speak?</a:t>
            </a:r>
          </a:p>
          <a:p>
            <a:r>
              <a:rPr lang="en-GB" sz="2400" dirty="0"/>
              <a:t>What is your felt sense as you attend to your partner? How are you understanding </a:t>
            </a:r>
            <a:r>
              <a:rPr lang="en-GB" sz="2400" dirty="0" smtClean="0"/>
              <a:t>them? </a:t>
            </a:r>
            <a:r>
              <a:rPr lang="en-GB" sz="2400" dirty="0"/>
              <a:t>Cognitively? Emotionally? Physically?</a:t>
            </a:r>
          </a:p>
          <a:p>
            <a:pPr marL="0" indent="0">
              <a:buNone/>
            </a:pPr>
            <a:r>
              <a:rPr lang="en-GB" dirty="0"/>
              <a:t> </a:t>
            </a:r>
          </a:p>
        </p:txBody>
      </p:sp>
    </p:spTree>
    <p:extLst>
      <p:ext uri="{BB962C8B-B14F-4D97-AF65-F5344CB8AC3E}">
        <p14:creationId xmlns:p14="http://schemas.microsoft.com/office/powerpoint/2010/main" val="291150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potential hazards of empathy?</a:t>
            </a:r>
            <a:endParaRPr lang="en-GB" dirty="0"/>
          </a:p>
        </p:txBody>
      </p:sp>
      <p:sp>
        <p:nvSpPr>
          <p:cNvPr id="3" name="Content Placeholder 2"/>
          <p:cNvSpPr>
            <a:spLocks noGrp="1"/>
          </p:cNvSpPr>
          <p:nvPr>
            <p:ph idx="1"/>
          </p:nvPr>
        </p:nvSpPr>
        <p:spPr>
          <a:xfrm>
            <a:off x="2592925" y="2636108"/>
            <a:ext cx="8915400" cy="3777622"/>
          </a:xfrm>
        </p:spPr>
        <p:txBody>
          <a:bodyPr>
            <a:normAutofit/>
          </a:bodyPr>
          <a:lstStyle/>
          <a:p>
            <a:r>
              <a:rPr lang="en-GB" sz="2400" dirty="0" smtClean="0"/>
              <a:t>From your current understanding of empathy, what are some potential risks?</a:t>
            </a:r>
          </a:p>
          <a:p>
            <a:pPr marL="0" indent="0">
              <a:buNone/>
            </a:pPr>
            <a:endParaRPr lang="en-GB" sz="2400" dirty="0" smtClean="0"/>
          </a:p>
          <a:p>
            <a:pPr lvl="1"/>
            <a:r>
              <a:rPr lang="en-GB" sz="2000" dirty="0" smtClean="0"/>
              <a:t>To you, the therapist?</a:t>
            </a:r>
          </a:p>
          <a:p>
            <a:pPr lvl="1"/>
            <a:r>
              <a:rPr lang="en-GB" sz="2000" dirty="0" smtClean="0"/>
              <a:t>To your client/s?</a:t>
            </a:r>
            <a:endParaRPr lang="en-GB" sz="2000" dirty="0"/>
          </a:p>
        </p:txBody>
      </p:sp>
    </p:spTree>
    <p:extLst>
      <p:ext uri="{BB962C8B-B14F-4D97-AF65-F5344CB8AC3E}">
        <p14:creationId xmlns:p14="http://schemas.microsoft.com/office/powerpoint/2010/main" val="28167808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xmlns="" id="{52C50091-1D60-42E9-8FDD-EAACE6D14EC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The pain of empathy</a:t>
            </a:r>
          </a:p>
        </p:txBody>
      </p:sp>
      <p:sp>
        <p:nvSpPr>
          <p:cNvPr id="3" name="Content Placeholder 2">
            <a:extLst>
              <a:ext uri="{FF2B5EF4-FFF2-40B4-BE49-F238E27FC236}">
                <a16:creationId xmlns:a16="http://schemas.microsoft.com/office/drawing/2014/main" xmlns="" id="{97FE4763-2F02-4EE6-B326-633004251EC2}"/>
              </a:ext>
            </a:extLst>
          </p:cNvPr>
          <p:cNvSpPr>
            <a:spLocks noGrp="1"/>
          </p:cNvSpPr>
          <p:nvPr>
            <p:ph idx="1"/>
          </p:nvPr>
        </p:nvSpPr>
        <p:spPr>
          <a:xfrm>
            <a:off x="4378960" y="356042"/>
            <a:ext cx="7579359" cy="6288598"/>
          </a:xfrm>
        </p:spPr>
        <p:txBody>
          <a:bodyPr anchor="ctr">
            <a:normAutofit/>
          </a:bodyPr>
          <a:lstStyle/>
          <a:p>
            <a:r>
              <a:rPr lang="en-GB" dirty="0" smtClean="0"/>
              <a:t>Empathic connection – “a gateway of vulnerability” (</a:t>
            </a:r>
            <a:r>
              <a:rPr lang="en-GB" dirty="0" smtClean="0">
                <a:latin typeface="Times New Roman" panose="02020603050405020304" pitchFamily="18" charset="0"/>
              </a:rPr>
              <a:t>Badger</a:t>
            </a:r>
            <a:r>
              <a:rPr lang="en-GB" dirty="0">
                <a:latin typeface="Times New Roman" panose="02020603050405020304" pitchFamily="18" charset="0"/>
              </a:rPr>
              <a:t>, Royse</a:t>
            </a:r>
            <a:r>
              <a:rPr lang="en-GB" dirty="0" smtClean="0">
                <a:latin typeface="Times New Roman" panose="02020603050405020304" pitchFamily="18" charset="0"/>
              </a:rPr>
              <a:t>, &amp; </a:t>
            </a:r>
            <a:r>
              <a:rPr lang="en-GB" dirty="0">
                <a:latin typeface="Times New Roman" panose="02020603050405020304" pitchFamily="18" charset="0"/>
              </a:rPr>
              <a:t>Craig, 2008</a:t>
            </a:r>
            <a:r>
              <a:rPr lang="en-GB" dirty="0" smtClean="0">
                <a:latin typeface="Times New Roman" panose="02020603050405020304" pitchFamily="18" charset="0"/>
              </a:rPr>
              <a:t>)</a:t>
            </a:r>
            <a:r>
              <a:rPr lang="en-GB" dirty="0" smtClean="0"/>
              <a:t>?</a:t>
            </a:r>
          </a:p>
          <a:p>
            <a:r>
              <a:rPr lang="en-GB" dirty="0" smtClean="0"/>
              <a:t>Secondary traumatic stress </a:t>
            </a:r>
            <a:r>
              <a:rPr lang="en-GB" dirty="0"/>
              <a:t>(or compassion </a:t>
            </a:r>
            <a:r>
              <a:rPr lang="en-GB" dirty="0" smtClean="0"/>
              <a:t>fatigue), has </a:t>
            </a:r>
            <a:r>
              <a:rPr lang="en-GB" dirty="0"/>
              <a:t>been </a:t>
            </a:r>
            <a:r>
              <a:rPr lang="en-GB" dirty="0" smtClean="0"/>
              <a:t>described </a:t>
            </a:r>
            <a:r>
              <a:rPr lang="en-GB" dirty="0"/>
              <a:t>as </a:t>
            </a:r>
            <a:r>
              <a:rPr lang="en-GB" dirty="0" smtClean="0"/>
              <a:t>a consequence for </a:t>
            </a:r>
            <a:r>
              <a:rPr lang="en-GB" dirty="0"/>
              <a:t>the professional </a:t>
            </a:r>
            <a:r>
              <a:rPr lang="en-GB" dirty="0" smtClean="0"/>
              <a:t>helper </a:t>
            </a:r>
            <a:r>
              <a:rPr lang="en-GB" dirty="0"/>
              <a:t>engaged </a:t>
            </a:r>
            <a:r>
              <a:rPr lang="en-GB" dirty="0" smtClean="0"/>
              <a:t>in work with those experiencing pain (</a:t>
            </a:r>
            <a:r>
              <a:rPr lang="en-GB" dirty="0" err="1" smtClean="0"/>
              <a:t>Figley</a:t>
            </a:r>
            <a:r>
              <a:rPr lang="en-GB" dirty="0"/>
              <a:t>, 1999</a:t>
            </a:r>
            <a:r>
              <a:rPr lang="en-GB" dirty="0" smtClean="0"/>
              <a:t>).</a:t>
            </a:r>
          </a:p>
          <a:p>
            <a:r>
              <a:rPr lang="en-GB" dirty="0" smtClean="0"/>
              <a:t> Empathy - the ability to affectively and cognitively respond </a:t>
            </a:r>
            <a:r>
              <a:rPr lang="en-GB" dirty="0"/>
              <a:t>to others with </a:t>
            </a:r>
            <a:r>
              <a:rPr lang="en-GB" dirty="0" smtClean="0"/>
              <a:t>objectivity (Williams</a:t>
            </a:r>
            <a:r>
              <a:rPr lang="en-GB" dirty="0"/>
              <a:t>, 1989</a:t>
            </a:r>
            <a:r>
              <a:rPr lang="en-GB" dirty="0" smtClean="0"/>
              <a:t>), is </a:t>
            </a:r>
            <a:r>
              <a:rPr lang="en-GB" dirty="0"/>
              <a:t>theoretically </a:t>
            </a:r>
            <a:r>
              <a:rPr lang="en-GB" dirty="0" smtClean="0"/>
              <a:t>considered to </a:t>
            </a:r>
            <a:r>
              <a:rPr lang="en-GB" dirty="0"/>
              <a:t>place the </a:t>
            </a:r>
            <a:r>
              <a:rPr lang="en-GB" dirty="0" smtClean="0"/>
              <a:t>professional at risk of </a:t>
            </a:r>
            <a:r>
              <a:rPr lang="en-GB" dirty="0"/>
              <a:t>indirect trauma exposure reactions (</a:t>
            </a:r>
            <a:r>
              <a:rPr lang="en-GB" dirty="0" smtClean="0"/>
              <a:t>Figley,1995).</a:t>
            </a:r>
          </a:p>
          <a:p>
            <a:r>
              <a:rPr lang="en-GB" dirty="0" smtClean="0"/>
              <a:t>Vicarious traumatisation “the transformation of your inner self as a result of your empathic engagement with traumatised clients in the context of a helping relationship” </a:t>
            </a:r>
            <a:endParaRPr lang="en-GB" dirty="0"/>
          </a:p>
        </p:txBody>
      </p:sp>
    </p:spTree>
    <p:extLst>
      <p:ext uri="{BB962C8B-B14F-4D97-AF65-F5344CB8AC3E}">
        <p14:creationId xmlns:p14="http://schemas.microsoft.com/office/powerpoint/2010/main" val="5676010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xmlns="" id="{87DED0AC-DB62-49A5-A607-325FEF2D3071}"/>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The Dangerous Practice of Empathy</a:t>
            </a:r>
          </a:p>
        </p:txBody>
      </p:sp>
      <p:sp>
        <p:nvSpPr>
          <p:cNvPr id="3" name="Content Placeholder 2">
            <a:extLst>
              <a:ext uri="{FF2B5EF4-FFF2-40B4-BE49-F238E27FC236}">
                <a16:creationId xmlns:a16="http://schemas.microsoft.com/office/drawing/2014/main" xmlns="" id="{E5CC241B-E419-4E57-BD1D-79A1455F85DD}"/>
              </a:ext>
            </a:extLst>
          </p:cNvPr>
          <p:cNvSpPr>
            <a:spLocks noGrp="1"/>
          </p:cNvSpPr>
          <p:nvPr>
            <p:ph idx="1"/>
          </p:nvPr>
        </p:nvSpPr>
        <p:spPr>
          <a:xfrm>
            <a:off x="4706578" y="589722"/>
            <a:ext cx="6798033" cy="5321500"/>
          </a:xfrm>
        </p:spPr>
        <p:txBody>
          <a:bodyPr anchor="ctr">
            <a:normAutofit/>
          </a:bodyPr>
          <a:lstStyle/>
          <a:p>
            <a:r>
              <a:rPr lang="en-GB" dirty="0"/>
              <a:t>Vicarious trauma</a:t>
            </a:r>
          </a:p>
          <a:p>
            <a:r>
              <a:rPr lang="en-GB" dirty="0"/>
              <a:t>Over identification</a:t>
            </a:r>
          </a:p>
          <a:p>
            <a:r>
              <a:rPr lang="en-GB" dirty="0"/>
              <a:t>Blurring boundaries of self</a:t>
            </a:r>
          </a:p>
          <a:p>
            <a:endParaRPr lang="en-GB" dirty="0"/>
          </a:p>
        </p:txBody>
      </p:sp>
    </p:spTree>
    <p:extLst>
      <p:ext uri="{BB962C8B-B14F-4D97-AF65-F5344CB8AC3E}">
        <p14:creationId xmlns:p14="http://schemas.microsoft.com/office/powerpoint/2010/main" val="26754152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xmlns="" id="{DBD96A98-7FFE-43AF-BA49-EEB5D07121B4}"/>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Is empathy really possible?</a:t>
            </a:r>
          </a:p>
        </p:txBody>
      </p:sp>
      <p:sp>
        <p:nvSpPr>
          <p:cNvPr id="3" name="Content Placeholder 2">
            <a:extLst>
              <a:ext uri="{FF2B5EF4-FFF2-40B4-BE49-F238E27FC236}">
                <a16:creationId xmlns:a16="http://schemas.microsoft.com/office/drawing/2014/main" xmlns="" id="{0A0E32B4-B481-473B-880B-A24AE057E96C}"/>
              </a:ext>
            </a:extLst>
          </p:cNvPr>
          <p:cNvSpPr>
            <a:spLocks noGrp="1"/>
          </p:cNvSpPr>
          <p:nvPr>
            <p:ph idx="1"/>
          </p:nvPr>
        </p:nvSpPr>
        <p:spPr>
          <a:xfrm>
            <a:off x="4368800" y="284480"/>
            <a:ext cx="7135812" cy="6289040"/>
          </a:xfrm>
        </p:spPr>
        <p:txBody>
          <a:bodyPr anchor="ctr">
            <a:normAutofit/>
          </a:bodyPr>
          <a:lstStyle/>
          <a:p>
            <a:r>
              <a:rPr lang="en-GB" dirty="0"/>
              <a:t>“You (the therapist) have necessarily another attitude to the situation than he (the client) </a:t>
            </a:r>
            <a:r>
              <a:rPr lang="en-GB" dirty="0" smtClean="0"/>
              <a:t>does. You are able to do something that he is not able. </a:t>
            </a:r>
            <a:r>
              <a:rPr lang="en-GB" dirty="0"/>
              <a:t>You are not equals and cannot be.  You have the great task, self-imposed – a great self-imposed task to </a:t>
            </a:r>
            <a:r>
              <a:rPr lang="en-GB" dirty="0" smtClean="0"/>
              <a:t>supplement this </a:t>
            </a:r>
            <a:r>
              <a:rPr lang="en-GB" dirty="0"/>
              <a:t>n</a:t>
            </a:r>
            <a:r>
              <a:rPr lang="en-GB" dirty="0" smtClean="0"/>
              <a:t>eed </a:t>
            </a:r>
            <a:r>
              <a:rPr lang="en-GB" dirty="0"/>
              <a:t>of his and to do rather more than the normal </a:t>
            </a:r>
            <a:r>
              <a:rPr lang="en-GB" dirty="0" smtClean="0"/>
              <a:t>situation … there are limits. (Buber</a:t>
            </a:r>
            <a:r>
              <a:rPr lang="en-GB" dirty="0"/>
              <a:t>, </a:t>
            </a:r>
            <a:r>
              <a:rPr lang="en-GB" dirty="0" smtClean="0"/>
              <a:t>1937 – in dialogue with Carl Rogers).</a:t>
            </a:r>
            <a:endParaRPr lang="en-GB" dirty="0"/>
          </a:p>
        </p:txBody>
      </p:sp>
    </p:spTree>
    <p:extLst>
      <p:ext uri="{BB962C8B-B14F-4D97-AF65-F5344CB8AC3E}">
        <p14:creationId xmlns:p14="http://schemas.microsoft.com/office/powerpoint/2010/main" val="38418459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question of empathy ….</a:t>
            </a:r>
            <a:endParaRPr lang="en-GB" dirty="0"/>
          </a:p>
        </p:txBody>
      </p:sp>
      <p:sp>
        <p:nvSpPr>
          <p:cNvPr id="3" name="Content Placeholder 2"/>
          <p:cNvSpPr>
            <a:spLocks noGrp="1"/>
          </p:cNvSpPr>
          <p:nvPr>
            <p:ph idx="1"/>
          </p:nvPr>
        </p:nvSpPr>
        <p:spPr>
          <a:xfrm>
            <a:off x="964276" y="1512915"/>
            <a:ext cx="10540336" cy="5245331"/>
          </a:xfrm>
        </p:spPr>
        <p:txBody>
          <a:bodyPr>
            <a:normAutofit/>
          </a:bodyPr>
          <a:lstStyle/>
          <a:p>
            <a:r>
              <a:rPr lang="en-GB" sz="2400" dirty="0"/>
              <a:t>I’m trying to be a companion to you in your search and your exploration.  I want to know, am I with you</a:t>
            </a:r>
            <a:r>
              <a:rPr lang="en-GB" sz="2400" dirty="0" smtClean="0"/>
              <a:t>?</a:t>
            </a:r>
          </a:p>
          <a:p>
            <a:endParaRPr lang="en-GB" sz="2400" dirty="0" smtClean="0"/>
          </a:p>
          <a:p>
            <a:r>
              <a:rPr lang="en-GB" sz="2400" dirty="0"/>
              <a:t>Is this the way it seems to you</a:t>
            </a:r>
            <a:r>
              <a:rPr lang="en-GB" sz="2400" dirty="0" smtClean="0"/>
              <a:t>?</a:t>
            </a:r>
          </a:p>
          <a:p>
            <a:pPr marL="0" indent="0">
              <a:buNone/>
            </a:pPr>
            <a:endParaRPr lang="en-GB" sz="2400" dirty="0"/>
          </a:p>
          <a:p>
            <a:r>
              <a:rPr lang="en-GB" sz="2400" dirty="0"/>
              <a:t>Is this the thing you’re trying to express</a:t>
            </a:r>
            <a:r>
              <a:rPr lang="en-GB" sz="2400" dirty="0" smtClean="0"/>
              <a:t>?</a:t>
            </a:r>
          </a:p>
          <a:p>
            <a:endParaRPr lang="en-GB" sz="2400" dirty="0"/>
          </a:p>
          <a:p>
            <a:endParaRPr lang="en-GB" sz="2400" dirty="0" smtClean="0"/>
          </a:p>
          <a:p>
            <a:r>
              <a:rPr lang="en-GB" sz="2400" dirty="0"/>
              <a:t>So in a sense I’m saying, “I’m walking with you step by step, and I want to make sure I am with you.  Am I with you?”</a:t>
            </a:r>
          </a:p>
          <a:p>
            <a:endParaRPr lang="en-GB" sz="2400" dirty="0"/>
          </a:p>
        </p:txBody>
      </p:sp>
    </p:spTree>
    <p:extLst>
      <p:ext uri="{BB962C8B-B14F-4D97-AF65-F5344CB8AC3E}">
        <p14:creationId xmlns:p14="http://schemas.microsoft.com/office/powerpoint/2010/main" val="37529449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854</TotalTime>
  <Words>1036</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Times New Roman</vt:lpstr>
      <vt:lpstr>Wingdings 3</vt:lpstr>
      <vt:lpstr>Wisp</vt:lpstr>
      <vt:lpstr>empathy</vt:lpstr>
      <vt:lpstr>PowerPoint Presentation</vt:lpstr>
      <vt:lpstr>PowerPoint Presentation</vt:lpstr>
      <vt:lpstr>Two outcomes of empathy:</vt:lpstr>
      <vt:lpstr>Cognitive  and affective empathy</vt:lpstr>
      <vt:lpstr>Empathy as a visceral, embodied experience</vt:lpstr>
      <vt:lpstr>Embodied empathy in practice</vt:lpstr>
      <vt:lpstr>Exercise:</vt:lpstr>
      <vt:lpstr>What are the potential hazards of empathy?</vt:lpstr>
      <vt:lpstr>The pain of empathy</vt:lpstr>
      <vt:lpstr>The Dangerous Practice of Empathy</vt:lpstr>
      <vt:lpstr>Is empathy really possible?</vt:lpstr>
      <vt:lpstr>A question of empathy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empathy</dc:title>
  <dc:creator>Catherine Hancox</dc:creator>
  <cp:lastModifiedBy>Catherine Hancox</cp:lastModifiedBy>
  <cp:revision>47</cp:revision>
  <cp:lastPrinted>2017-10-18T11:36:54Z</cp:lastPrinted>
  <dcterms:created xsi:type="dcterms:W3CDTF">2017-08-02T13:17:46Z</dcterms:created>
  <dcterms:modified xsi:type="dcterms:W3CDTF">2017-10-18T11:55:08Z</dcterms:modified>
</cp:coreProperties>
</file>