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 id="2147483673" r:id="rId5"/>
    <p:sldMasterId id="2147483685" r:id="rId6"/>
    <p:sldMasterId id="2147483698" r:id="rId7"/>
  </p:sldMasterIdLst>
  <p:notesMasterIdLst>
    <p:notesMasterId r:id="rId31"/>
  </p:notesMasterIdLst>
  <p:sldIdLst>
    <p:sldId id="266" r:id="rId8"/>
    <p:sldId id="267" r:id="rId9"/>
    <p:sldId id="256" r:id="rId10"/>
    <p:sldId id="277" r:id="rId11"/>
    <p:sldId id="259" r:id="rId12"/>
    <p:sldId id="300" r:id="rId13"/>
    <p:sldId id="268" r:id="rId14"/>
    <p:sldId id="301" r:id="rId15"/>
    <p:sldId id="302" r:id="rId16"/>
    <p:sldId id="303" r:id="rId17"/>
    <p:sldId id="304" r:id="rId18"/>
    <p:sldId id="305" r:id="rId19"/>
    <p:sldId id="279" r:id="rId20"/>
    <p:sldId id="306" r:id="rId21"/>
    <p:sldId id="307" r:id="rId22"/>
    <p:sldId id="263" r:id="rId23"/>
    <p:sldId id="308" r:id="rId24"/>
    <p:sldId id="309" r:id="rId25"/>
    <p:sldId id="293" r:id="rId26"/>
    <p:sldId id="314" r:id="rId27"/>
    <p:sldId id="298" r:id="rId28"/>
    <p:sldId id="297" r:id="rId29"/>
    <p:sldId id="299"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FADBD1-7C0C-4577-AF6E-BE845075F1A2}" v="49" dt="2025-10-13T10:08:02.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344" autoAdjust="0"/>
  </p:normalViewPr>
  <p:slideViewPr>
    <p:cSldViewPr snapToGrid="0" snapToObjects="1">
      <p:cViewPr>
        <p:scale>
          <a:sx n="96" d="100"/>
          <a:sy n="96" d="100"/>
        </p:scale>
        <p:origin x="1062" y="13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6/11/relationships/changesInfo" Target="changesInfos/changesInfo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han Mendis" userId="c590b05b-806f-48e0-8880-74553b9cb7e4" providerId="ADAL" clId="{EFFADBD1-7C0C-4577-AF6E-BE845075F1A2}"/>
    <pc:docChg chg="undo custSel addSld delSld modSld sldOrd">
      <pc:chgData name="Yohan Mendis" userId="c590b05b-806f-48e0-8880-74553b9cb7e4" providerId="ADAL" clId="{EFFADBD1-7C0C-4577-AF6E-BE845075F1A2}" dt="2025-10-13T10:13:50.387" v="756" actId="20577"/>
      <pc:docMkLst>
        <pc:docMk/>
      </pc:docMkLst>
      <pc:sldChg chg="modSp mod">
        <pc:chgData name="Yohan Mendis" userId="c590b05b-806f-48e0-8880-74553b9cb7e4" providerId="ADAL" clId="{EFFADBD1-7C0C-4577-AF6E-BE845075F1A2}" dt="2025-10-07T09:10:37.679" v="15"/>
        <pc:sldMkLst>
          <pc:docMk/>
          <pc:sldMk cId="0" sldId="259"/>
        </pc:sldMkLst>
        <pc:spChg chg="mod">
          <ac:chgData name="Yohan Mendis" userId="c590b05b-806f-48e0-8880-74553b9cb7e4" providerId="ADAL" clId="{EFFADBD1-7C0C-4577-AF6E-BE845075F1A2}" dt="2025-10-07T09:10:37.679" v="15"/>
          <ac:spMkLst>
            <pc:docMk/>
            <pc:sldMk cId="0" sldId="259"/>
            <ac:spMk id="2" creationId="{00000000-0000-0000-0000-000000000000}"/>
          </ac:spMkLst>
        </pc:spChg>
      </pc:sldChg>
      <pc:sldChg chg="ord">
        <pc:chgData name="Yohan Mendis" userId="c590b05b-806f-48e0-8880-74553b9cb7e4" providerId="ADAL" clId="{EFFADBD1-7C0C-4577-AF6E-BE845075F1A2}" dt="2025-10-07T15:14:23.166" v="318"/>
        <pc:sldMkLst>
          <pc:docMk/>
          <pc:sldMk cId="0" sldId="263"/>
        </pc:sldMkLst>
      </pc:sldChg>
      <pc:sldChg chg="modSp mod">
        <pc:chgData name="Yohan Mendis" userId="c590b05b-806f-48e0-8880-74553b9cb7e4" providerId="ADAL" clId="{EFFADBD1-7C0C-4577-AF6E-BE845075F1A2}" dt="2025-10-07T08:31:41.518" v="2"/>
        <pc:sldMkLst>
          <pc:docMk/>
          <pc:sldMk cId="4204483782" sldId="266"/>
        </pc:sldMkLst>
        <pc:spChg chg="mod">
          <ac:chgData name="Yohan Mendis" userId="c590b05b-806f-48e0-8880-74553b9cb7e4" providerId="ADAL" clId="{EFFADBD1-7C0C-4577-AF6E-BE845075F1A2}" dt="2025-10-07T08:31:41.518" v="2"/>
          <ac:spMkLst>
            <pc:docMk/>
            <pc:sldMk cId="4204483782" sldId="266"/>
            <ac:spMk id="4" creationId="{A99F86DF-5C1A-5EE5-5796-0AB73D824481}"/>
          </ac:spMkLst>
        </pc:spChg>
      </pc:sldChg>
      <pc:sldChg chg="modSp mod">
        <pc:chgData name="Yohan Mendis" userId="c590b05b-806f-48e0-8880-74553b9cb7e4" providerId="ADAL" clId="{EFFADBD1-7C0C-4577-AF6E-BE845075F1A2}" dt="2025-10-07T09:08:16.822" v="9" actId="20577"/>
        <pc:sldMkLst>
          <pc:docMk/>
          <pc:sldMk cId="3063505027" sldId="267"/>
        </pc:sldMkLst>
        <pc:spChg chg="mod">
          <ac:chgData name="Yohan Mendis" userId="c590b05b-806f-48e0-8880-74553b9cb7e4" providerId="ADAL" clId="{EFFADBD1-7C0C-4577-AF6E-BE845075F1A2}" dt="2025-10-07T09:08:16.822" v="9" actId="20577"/>
          <ac:spMkLst>
            <pc:docMk/>
            <pc:sldMk cId="3063505027" sldId="267"/>
            <ac:spMk id="3" creationId="{1653698A-74E5-4B1A-5659-CAECA2106177}"/>
          </ac:spMkLst>
        </pc:spChg>
      </pc:sldChg>
      <pc:sldChg chg="modSp mod">
        <pc:chgData name="Yohan Mendis" userId="c590b05b-806f-48e0-8880-74553b9cb7e4" providerId="ADAL" clId="{EFFADBD1-7C0C-4577-AF6E-BE845075F1A2}" dt="2025-10-07T09:26:04.507" v="38" actId="6549"/>
        <pc:sldMkLst>
          <pc:docMk/>
          <pc:sldMk cId="626781694" sldId="268"/>
        </pc:sldMkLst>
        <pc:spChg chg="mod">
          <ac:chgData name="Yohan Mendis" userId="c590b05b-806f-48e0-8880-74553b9cb7e4" providerId="ADAL" clId="{EFFADBD1-7C0C-4577-AF6E-BE845075F1A2}" dt="2025-10-07T09:25:55.922" v="31" actId="20577"/>
          <ac:spMkLst>
            <pc:docMk/>
            <pc:sldMk cId="626781694" sldId="268"/>
            <ac:spMk id="2" creationId="{F51E6B05-7017-5E80-4109-DD3ACE19DFC6}"/>
          </ac:spMkLst>
        </pc:spChg>
        <pc:spChg chg="mod">
          <ac:chgData name="Yohan Mendis" userId="c590b05b-806f-48e0-8880-74553b9cb7e4" providerId="ADAL" clId="{EFFADBD1-7C0C-4577-AF6E-BE845075F1A2}" dt="2025-10-07T09:26:04.507" v="38" actId="6549"/>
          <ac:spMkLst>
            <pc:docMk/>
            <pc:sldMk cId="626781694" sldId="268"/>
            <ac:spMk id="3" creationId="{DECAF744-E9AF-782D-37C3-66940D93EA0B}"/>
          </ac:spMkLst>
        </pc:spChg>
      </pc:sldChg>
      <pc:sldChg chg="modSp mod">
        <pc:chgData name="Yohan Mendis" userId="c590b05b-806f-48e0-8880-74553b9cb7e4" providerId="ADAL" clId="{EFFADBD1-7C0C-4577-AF6E-BE845075F1A2}" dt="2025-10-07T09:09:19.601" v="13" actId="20577"/>
        <pc:sldMkLst>
          <pc:docMk/>
          <pc:sldMk cId="3765813036" sldId="277"/>
        </pc:sldMkLst>
        <pc:spChg chg="mod">
          <ac:chgData name="Yohan Mendis" userId="c590b05b-806f-48e0-8880-74553b9cb7e4" providerId="ADAL" clId="{EFFADBD1-7C0C-4577-AF6E-BE845075F1A2}" dt="2025-10-07T09:09:19.601" v="13" actId="20577"/>
          <ac:spMkLst>
            <pc:docMk/>
            <pc:sldMk cId="3765813036" sldId="277"/>
            <ac:spMk id="3" creationId="{F476A1F5-72D6-D635-EE5F-FF05A143EC21}"/>
          </ac:spMkLst>
        </pc:spChg>
      </pc:sldChg>
      <pc:sldChg chg="del">
        <pc:chgData name="Yohan Mendis" userId="c590b05b-806f-48e0-8880-74553b9cb7e4" providerId="ADAL" clId="{EFFADBD1-7C0C-4577-AF6E-BE845075F1A2}" dt="2025-10-07T11:05:30.165" v="64" actId="47"/>
        <pc:sldMkLst>
          <pc:docMk/>
          <pc:sldMk cId="465920670" sldId="278"/>
        </pc:sldMkLst>
      </pc:sldChg>
      <pc:sldChg chg="modSp mod">
        <pc:chgData name="Yohan Mendis" userId="c590b05b-806f-48e0-8880-74553b9cb7e4" providerId="ADAL" clId="{EFFADBD1-7C0C-4577-AF6E-BE845075F1A2}" dt="2025-10-07T11:31:41.674" v="134"/>
        <pc:sldMkLst>
          <pc:docMk/>
          <pc:sldMk cId="1625901349" sldId="279"/>
        </pc:sldMkLst>
        <pc:spChg chg="mod">
          <ac:chgData name="Yohan Mendis" userId="c590b05b-806f-48e0-8880-74553b9cb7e4" providerId="ADAL" clId="{EFFADBD1-7C0C-4577-AF6E-BE845075F1A2}" dt="2025-10-07T11:31:41.674" v="134"/>
          <ac:spMkLst>
            <pc:docMk/>
            <pc:sldMk cId="1625901349" sldId="279"/>
            <ac:spMk id="2" creationId="{CEA9EA7F-0382-DB66-A47C-9D64B9589BBD}"/>
          </ac:spMkLst>
        </pc:spChg>
      </pc:sldChg>
      <pc:sldChg chg="del">
        <pc:chgData name="Yohan Mendis" userId="c590b05b-806f-48e0-8880-74553b9cb7e4" providerId="ADAL" clId="{EFFADBD1-7C0C-4577-AF6E-BE845075F1A2}" dt="2025-10-08T09:25:23.726" v="539" actId="47"/>
        <pc:sldMkLst>
          <pc:docMk/>
          <pc:sldMk cId="1278103159" sldId="280"/>
        </pc:sldMkLst>
      </pc:sldChg>
      <pc:sldChg chg="del">
        <pc:chgData name="Yohan Mendis" userId="c590b05b-806f-48e0-8880-74553b9cb7e4" providerId="ADAL" clId="{EFFADBD1-7C0C-4577-AF6E-BE845075F1A2}" dt="2025-10-08T09:25:25.031" v="540" actId="47"/>
        <pc:sldMkLst>
          <pc:docMk/>
          <pc:sldMk cId="2968046831" sldId="281"/>
        </pc:sldMkLst>
      </pc:sldChg>
      <pc:sldChg chg="del">
        <pc:chgData name="Yohan Mendis" userId="c590b05b-806f-48e0-8880-74553b9cb7e4" providerId="ADAL" clId="{EFFADBD1-7C0C-4577-AF6E-BE845075F1A2}" dt="2025-10-08T09:25:25.766" v="541" actId="47"/>
        <pc:sldMkLst>
          <pc:docMk/>
          <pc:sldMk cId="4157183428" sldId="282"/>
        </pc:sldMkLst>
      </pc:sldChg>
      <pc:sldChg chg="del">
        <pc:chgData name="Yohan Mendis" userId="c590b05b-806f-48e0-8880-74553b9cb7e4" providerId="ADAL" clId="{EFFADBD1-7C0C-4577-AF6E-BE845075F1A2}" dt="2025-10-08T09:25:27.063" v="542" actId="47"/>
        <pc:sldMkLst>
          <pc:docMk/>
          <pc:sldMk cId="2444007997" sldId="283"/>
        </pc:sldMkLst>
      </pc:sldChg>
      <pc:sldChg chg="del">
        <pc:chgData name="Yohan Mendis" userId="c590b05b-806f-48e0-8880-74553b9cb7e4" providerId="ADAL" clId="{EFFADBD1-7C0C-4577-AF6E-BE845075F1A2}" dt="2025-10-08T09:25:27.775" v="543" actId="47"/>
        <pc:sldMkLst>
          <pc:docMk/>
          <pc:sldMk cId="3860147023" sldId="284"/>
        </pc:sldMkLst>
      </pc:sldChg>
      <pc:sldChg chg="del">
        <pc:chgData name="Yohan Mendis" userId="c590b05b-806f-48e0-8880-74553b9cb7e4" providerId="ADAL" clId="{EFFADBD1-7C0C-4577-AF6E-BE845075F1A2}" dt="2025-10-08T09:25:28.333" v="544" actId="47"/>
        <pc:sldMkLst>
          <pc:docMk/>
          <pc:sldMk cId="3043213571" sldId="285"/>
        </pc:sldMkLst>
      </pc:sldChg>
      <pc:sldChg chg="del">
        <pc:chgData name="Yohan Mendis" userId="c590b05b-806f-48e0-8880-74553b9cb7e4" providerId="ADAL" clId="{EFFADBD1-7C0C-4577-AF6E-BE845075F1A2}" dt="2025-10-08T09:25:29.046" v="545" actId="47"/>
        <pc:sldMkLst>
          <pc:docMk/>
          <pc:sldMk cId="3190880874" sldId="286"/>
        </pc:sldMkLst>
      </pc:sldChg>
      <pc:sldChg chg="del">
        <pc:chgData name="Yohan Mendis" userId="c590b05b-806f-48e0-8880-74553b9cb7e4" providerId="ADAL" clId="{EFFADBD1-7C0C-4577-AF6E-BE845075F1A2}" dt="2025-10-08T09:25:29.814" v="546" actId="47"/>
        <pc:sldMkLst>
          <pc:docMk/>
          <pc:sldMk cId="4067242525" sldId="287"/>
        </pc:sldMkLst>
      </pc:sldChg>
      <pc:sldChg chg="del">
        <pc:chgData name="Yohan Mendis" userId="c590b05b-806f-48e0-8880-74553b9cb7e4" providerId="ADAL" clId="{EFFADBD1-7C0C-4577-AF6E-BE845075F1A2}" dt="2025-10-08T09:25:30.662" v="547" actId="47"/>
        <pc:sldMkLst>
          <pc:docMk/>
          <pc:sldMk cId="2111360466" sldId="288"/>
        </pc:sldMkLst>
      </pc:sldChg>
      <pc:sldChg chg="del">
        <pc:chgData name="Yohan Mendis" userId="c590b05b-806f-48e0-8880-74553b9cb7e4" providerId="ADAL" clId="{EFFADBD1-7C0C-4577-AF6E-BE845075F1A2}" dt="2025-10-08T09:25:32.057" v="548" actId="47"/>
        <pc:sldMkLst>
          <pc:docMk/>
          <pc:sldMk cId="3257354938" sldId="289"/>
        </pc:sldMkLst>
      </pc:sldChg>
      <pc:sldChg chg="del">
        <pc:chgData name="Yohan Mendis" userId="c590b05b-806f-48e0-8880-74553b9cb7e4" providerId="ADAL" clId="{EFFADBD1-7C0C-4577-AF6E-BE845075F1A2}" dt="2025-10-08T09:28:48.011" v="586" actId="47"/>
        <pc:sldMkLst>
          <pc:docMk/>
          <pc:sldMk cId="2662812263" sldId="290"/>
        </pc:sldMkLst>
      </pc:sldChg>
      <pc:sldChg chg="del">
        <pc:chgData name="Yohan Mendis" userId="c590b05b-806f-48e0-8880-74553b9cb7e4" providerId="ADAL" clId="{EFFADBD1-7C0C-4577-AF6E-BE845075F1A2}" dt="2025-10-08T09:26:53.930" v="580" actId="47"/>
        <pc:sldMkLst>
          <pc:docMk/>
          <pc:sldMk cId="3458327243" sldId="292"/>
        </pc:sldMkLst>
      </pc:sldChg>
      <pc:sldChg chg="modSp mod ord">
        <pc:chgData name="Yohan Mendis" userId="c590b05b-806f-48e0-8880-74553b9cb7e4" providerId="ADAL" clId="{EFFADBD1-7C0C-4577-AF6E-BE845075F1A2}" dt="2025-10-13T10:11:25.830" v="662"/>
        <pc:sldMkLst>
          <pc:docMk/>
          <pc:sldMk cId="3171476158" sldId="293"/>
        </pc:sldMkLst>
        <pc:spChg chg="mod">
          <ac:chgData name="Yohan Mendis" userId="c590b05b-806f-48e0-8880-74553b9cb7e4" providerId="ADAL" clId="{EFFADBD1-7C0C-4577-AF6E-BE845075F1A2}" dt="2025-10-08T09:26:41.483" v="575" actId="20577"/>
          <ac:spMkLst>
            <pc:docMk/>
            <pc:sldMk cId="3171476158" sldId="293"/>
            <ac:spMk id="2" creationId="{9E83124A-1BB4-9F8E-CBF9-5E1857590F10}"/>
          </ac:spMkLst>
        </pc:spChg>
      </pc:sldChg>
      <pc:sldChg chg="del">
        <pc:chgData name="Yohan Mendis" userId="c590b05b-806f-48e0-8880-74553b9cb7e4" providerId="ADAL" clId="{EFFADBD1-7C0C-4577-AF6E-BE845075F1A2}" dt="2025-10-13T08:13:49.520" v="594" actId="47"/>
        <pc:sldMkLst>
          <pc:docMk/>
          <pc:sldMk cId="97386842" sldId="294"/>
        </pc:sldMkLst>
      </pc:sldChg>
      <pc:sldChg chg="del">
        <pc:chgData name="Yohan Mendis" userId="c590b05b-806f-48e0-8880-74553b9cb7e4" providerId="ADAL" clId="{EFFADBD1-7C0C-4577-AF6E-BE845075F1A2}" dt="2025-10-08T09:26:54.399" v="581" actId="47"/>
        <pc:sldMkLst>
          <pc:docMk/>
          <pc:sldMk cId="4276598117" sldId="295"/>
        </pc:sldMkLst>
      </pc:sldChg>
      <pc:sldChg chg="del">
        <pc:chgData name="Yohan Mendis" userId="c590b05b-806f-48e0-8880-74553b9cb7e4" providerId="ADAL" clId="{EFFADBD1-7C0C-4577-AF6E-BE845075F1A2}" dt="2025-10-08T09:26:54.454" v="582" actId="47"/>
        <pc:sldMkLst>
          <pc:docMk/>
          <pc:sldMk cId="418940333" sldId="296"/>
        </pc:sldMkLst>
      </pc:sldChg>
      <pc:sldChg chg="modSp mod">
        <pc:chgData name="Yohan Mendis" userId="c590b05b-806f-48e0-8880-74553b9cb7e4" providerId="ADAL" clId="{EFFADBD1-7C0C-4577-AF6E-BE845075F1A2}" dt="2025-10-13T10:13:50.387" v="756" actId="20577"/>
        <pc:sldMkLst>
          <pc:docMk/>
          <pc:sldMk cId="2672969856" sldId="297"/>
        </pc:sldMkLst>
        <pc:spChg chg="mod">
          <ac:chgData name="Yohan Mendis" userId="c590b05b-806f-48e0-8880-74553b9cb7e4" providerId="ADAL" clId="{EFFADBD1-7C0C-4577-AF6E-BE845075F1A2}" dt="2025-10-13T10:13:50.387" v="756" actId="20577"/>
          <ac:spMkLst>
            <pc:docMk/>
            <pc:sldMk cId="2672969856" sldId="297"/>
            <ac:spMk id="3" creationId="{9644C31A-46E1-217A-AAE7-859343B88F5F}"/>
          </ac:spMkLst>
        </pc:spChg>
      </pc:sldChg>
      <pc:sldChg chg="modSp mod">
        <pc:chgData name="Yohan Mendis" userId="c590b05b-806f-48e0-8880-74553b9cb7e4" providerId="ADAL" clId="{EFFADBD1-7C0C-4577-AF6E-BE845075F1A2}" dt="2025-10-13T09:51:23.414" v="652" actId="20577"/>
        <pc:sldMkLst>
          <pc:docMk/>
          <pc:sldMk cId="3696546887" sldId="298"/>
        </pc:sldMkLst>
        <pc:spChg chg="mod">
          <ac:chgData name="Yohan Mendis" userId="c590b05b-806f-48e0-8880-74553b9cb7e4" providerId="ADAL" clId="{EFFADBD1-7C0C-4577-AF6E-BE845075F1A2}" dt="2025-10-13T09:50:55.298" v="625" actId="20577"/>
          <ac:spMkLst>
            <pc:docMk/>
            <pc:sldMk cId="3696546887" sldId="298"/>
            <ac:spMk id="2" creationId="{9C92106F-4471-DA6F-AA63-AF1371E65DB6}"/>
          </ac:spMkLst>
        </pc:spChg>
        <pc:spChg chg="mod">
          <ac:chgData name="Yohan Mendis" userId="c590b05b-806f-48e0-8880-74553b9cb7e4" providerId="ADAL" clId="{EFFADBD1-7C0C-4577-AF6E-BE845075F1A2}" dt="2025-10-13T09:51:23.414" v="652" actId="20577"/>
          <ac:spMkLst>
            <pc:docMk/>
            <pc:sldMk cId="3696546887" sldId="298"/>
            <ac:spMk id="3" creationId="{BA0D5046-3DEC-ECA3-3895-BD3426CC0DE4}"/>
          </ac:spMkLst>
        </pc:spChg>
      </pc:sldChg>
      <pc:sldChg chg="addSp delSp modSp new mod">
        <pc:chgData name="Yohan Mendis" userId="c590b05b-806f-48e0-8880-74553b9cb7e4" providerId="ADAL" clId="{EFFADBD1-7C0C-4577-AF6E-BE845075F1A2}" dt="2025-10-07T09:22:27.819" v="21" actId="14100"/>
        <pc:sldMkLst>
          <pc:docMk/>
          <pc:sldMk cId="4155498584" sldId="300"/>
        </pc:sldMkLst>
        <pc:picChg chg="add mod">
          <ac:chgData name="Yohan Mendis" userId="c590b05b-806f-48e0-8880-74553b9cb7e4" providerId="ADAL" clId="{EFFADBD1-7C0C-4577-AF6E-BE845075F1A2}" dt="2025-10-07T09:22:27.819" v="21" actId="14100"/>
          <ac:picMkLst>
            <pc:docMk/>
            <pc:sldMk cId="4155498584" sldId="300"/>
            <ac:picMk id="7" creationId="{03529642-2D38-FDC5-DE86-24E57692B7C2}"/>
          </ac:picMkLst>
        </pc:picChg>
      </pc:sldChg>
      <pc:sldChg chg="modSp new mod">
        <pc:chgData name="Yohan Mendis" userId="c590b05b-806f-48e0-8880-74553b9cb7e4" providerId="ADAL" clId="{EFFADBD1-7C0C-4577-AF6E-BE845075F1A2}" dt="2025-10-07T09:26:47.895" v="44" actId="20577"/>
        <pc:sldMkLst>
          <pc:docMk/>
          <pc:sldMk cId="1282188343" sldId="301"/>
        </pc:sldMkLst>
        <pc:spChg chg="mod">
          <ac:chgData name="Yohan Mendis" userId="c590b05b-806f-48e0-8880-74553b9cb7e4" providerId="ADAL" clId="{EFFADBD1-7C0C-4577-AF6E-BE845075F1A2}" dt="2025-10-07T09:26:47.895" v="44" actId="20577"/>
          <ac:spMkLst>
            <pc:docMk/>
            <pc:sldMk cId="1282188343" sldId="301"/>
            <ac:spMk id="2" creationId="{860335ED-A963-D400-E67F-1D1BECE93B56}"/>
          </ac:spMkLst>
        </pc:spChg>
        <pc:spChg chg="mod">
          <ac:chgData name="Yohan Mendis" userId="c590b05b-806f-48e0-8880-74553b9cb7e4" providerId="ADAL" clId="{EFFADBD1-7C0C-4577-AF6E-BE845075F1A2}" dt="2025-10-07T09:26:39.143" v="42"/>
          <ac:spMkLst>
            <pc:docMk/>
            <pc:sldMk cId="1282188343" sldId="301"/>
            <ac:spMk id="3" creationId="{AFF7D02F-6911-1D25-80C1-1CB80460C5C9}"/>
          </ac:spMkLst>
        </pc:spChg>
      </pc:sldChg>
      <pc:sldChg chg="addSp delSp modSp new mod">
        <pc:chgData name="Yohan Mendis" userId="c590b05b-806f-48e0-8880-74553b9cb7e4" providerId="ADAL" clId="{EFFADBD1-7C0C-4577-AF6E-BE845075F1A2}" dt="2025-10-07T09:28:21.654" v="63" actId="26606"/>
        <pc:sldMkLst>
          <pc:docMk/>
          <pc:sldMk cId="652386106" sldId="302"/>
        </pc:sldMkLst>
        <pc:spChg chg="mod">
          <ac:chgData name="Yohan Mendis" userId="c590b05b-806f-48e0-8880-74553b9cb7e4" providerId="ADAL" clId="{EFFADBD1-7C0C-4577-AF6E-BE845075F1A2}" dt="2025-10-07T09:28:21.654" v="63" actId="26606"/>
          <ac:spMkLst>
            <pc:docMk/>
            <pc:sldMk cId="652386106" sldId="302"/>
            <ac:spMk id="2" creationId="{6538B268-AE85-B034-5827-20DBCFA5FBCD}"/>
          </ac:spMkLst>
        </pc:spChg>
        <pc:spChg chg="add del">
          <ac:chgData name="Yohan Mendis" userId="c590b05b-806f-48e0-8880-74553b9cb7e4" providerId="ADAL" clId="{EFFADBD1-7C0C-4577-AF6E-BE845075F1A2}" dt="2025-10-07T09:28:21.654" v="63" actId="26606"/>
          <ac:spMkLst>
            <pc:docMk/>
            <pc:sldMk cId="652386106" sldId="302"/>
            <ac:spMk id="3" creationId="{13972AC3-B982-052F-91E4-5582E50D290B}"/>
          </ac:spMkLst>
        </pc:spChg>
        <pc:picChg chg="add mod">
          <ac:chgData name="Yohan Mendis" userId="c590b05b-806f-48e0-8880-74553b9cb7e4" providerId="ADAL" clId="{EFFADBD1-7C0C-4577-AF6E-BE845075F1A2}" dt="2025-10-07T09:28:21.654" v="63" actId="26606"/>
          <ac:picMkLst>
            <pc:docMk/>
            <pc:sldMk cId="652386106" sldId="302"/>
            <ac:picMk id="1026" creationId="{C511AA8C-11A6-D3DA-E041-3FABA081A61F}"/>
          </ac:picMkLst>
        </pc:picChg>
      </pc:sldChg>
      <pc:sldChg chg="modSp new mod">
        <pc:chgData name="Yohan Mendis" userId="c590b05b-806f-48e0-8880-74553b9cb7e4" providerId="ADAL" clId="{EFFADBD1-7C0C-4577-AF6E-BE845075F1A2}" dt="2025-10-07T11:19:30.087" v="117" actId="122"/>
        <pc:sldMkLst>
          <pc:docMk/>
          <pc:sldMk cId="1124476502" sldId="303"/>
        </pc:sldMkLst>
        <pc:spChg chg="mod">
          <ac:chgData name="Yohan Mendis" userId="c590b05b-806f-48e0-8880-74553b9cb7e4" providerId="ADAL" clId="{EFFADBD1-7C0C-4577-AF6E-BE845075F1A2}" dt="2025-10-07T11:13:21.547" v="100" actId="113"/>
          <ac:spMkLst>
            <pc:docMk/>
            <pc:sldMk cId="1124476502" sldId="303"/>
            <ac:spMk id="2" creationId="{25BC741A-B68B-EF6B-8B57-4F14F1556FC4}"/>
          </ac:spMkLst>
        </pc:spChg>
        <pc:spChg chg="mod">
          <ac:chgData name="Yohan Mendis" userId="c590b05b-806f-48e0-8880-74553b9cb7e4" providerId="ADAL" clId="{EFFADBD1-7C0C-4577-AF6E-BE845075F1A2}" dt="2025-10-07T11:19:30.087" v="117" actId="122"/>
          <ac:spMkLst>
            <pc:docMk/>
            <pc:sldMk cId="1124476502" sldId="303"/>
            <ac:spMk id="3" creationId="{FB011A56-B44C-E949-4BDD-973B1C4E58D7}"/>
          </ac:spMkLst>
        </pc:spChg>
      </pc:sldChg>
      <pc:sldChg chg="addSp modSp new">
        <pc:chgData name="Yohan Mendis" userId="c590b05b-806f-48e0-8880-74553b9cb7e4" providerId="ADAL" clId="{EFFADBD1-7C0C-4577-AF6E-BE845075F1A2}" dt="2025-10-07T11:22:41.306" v="126" actId="14100"/>
        <pc:sldMkLst>
          <pc:docMk/>
          <pc:sldMk cId="59229301" sldId="304"/>
        </pc:sldMkLst>
        <pc:spChg chg="add mod">
          <ac:chgData name="Yohan Mendis" userId="c590b05b-806f-48e0-8880-74553b9cb7e4" providerId="ADAL" clId="{EFFADBD1-7C0C-4577-AF6E-BE845075F1A2}" dt="2025-10-07T11:21:53.733" v="122" actId="14100"/>
          <ac:spMkLst>
            <pc:docMk/>
            <pc:sldMk cId="59229301" sldId="304"/>
            <ac:spMk id="5" creationId="{59433814-3CE8-F115-C0F6-8AF3824D8419}"/>
          </ac:spMkLst>
        </pc:spChg>
        <pc:picChg chg="add mod">
          <ac:chgData name="Yohan Mendis" userId="c590b05b-806f-48e0-8880-74553b9cb7e4" providerId="ADAL" clId="{EFFADBD1-7C0C-4577-AF6E-BE845075F1A2}" dt="2025-10-07T11:22:41.306" v="126" actId="14100"/>
          <ac:picMkLst>
            <pc:docMk/>
            <pc:sldMk cId="59229301" sldId="304"/>
            <ac:picMk id="2054" creationId="{E9E97EDE-CC54-8F6F-A895-AC56EE225EDB}"/>
          </ac:picMkLst>
        </pc:picChg>
      </pc:sldChg>
      <pc:sldChg chg="modSp new mod">
        <pc:chgData name="Yohan Mendis" userId="c590b05b-806f-48e0-8880-74553b9cb7e4" providerId="ADAL" clId="{EFFADBD1-7C0C-4577-AF6E-BE845075F1A2}" dt="2025-10-07T11:30:49.236" v="133"/>
        <pc:sldMkLst>
          <pc:docMk/>
          <pc:sldMk cId="167339091" sldId="305"/>
        </pc:sldMkLst>
        <pc:spChg chg="mod">
          <ac:chgData name="Yohan Mendis" userId="c590b05b-806f-48e0-8880-74553b9cb7e4" providerId="ADAL" clId="{EFFADBD1-7C0C-4577-AF6E-BE845075F1A2}" dt="2025-10-07T11:30:31.709" v="128"/>
          <ac:spMkLst>
            <pc:docMk/>
            <pc:sldMk cId="167339091" sldId="305"/>
            <ac:spMk id="2" creationId="{B4141937-F469-A63A-F918-0770F6FC7C3A}"/>
          </ac:spMkLst>
        </pc:spChg>
        <pc:spChg chg="mod">
          <ac:chgData name="Yohan Mendis" userId="c590b05b-806f-48e0-8880-74553b9cb7e4" providerId="ADAL" clId="{EFFADBD1-7C0C-4577-AF6E-BE845075F1A2}" dt="2025-10-07T11:30:49.236" v="133"/>
          <ac:spMkLst>
            <pc:docMk/>
            <pc:sldMk cId="167339091" sldId="305"/>
            <ac:spMk id="3" creationId="{2F342B29-3943-C47A-B193-2D9E693F1F74}"/>
          </ac:spMkLst>
        </pc:spChg>
      </pc:sldChg>
      <pc:sldChg chg="modSp new mod modNotesTx">
        <pc:chgData name="Yohan Mendis" userId="c590b05b-806f-48e0-8880-74553b9cb7e4" providerId="ADAL" clId="{EFFADBD1-7C0C-4577-AF6E-BE845075F1A2}" dt="2025-10-13T10:08:31.021" v="660" actId="20577"/>
        <pc:sldMkLst>
          <pc:docMk/>
          <pc:sldMk cId="3015474114" sldId="306"/>
        </pc:sldMkLst>
        <pc:spChg chg="mod">
          <ac:chgData name="Yohan Mendis" userId="c590b05b-806f-48e0-8880-74553b9cb7e4" providerId="ADAL" clId="{EFFADBD1-7C0C-4577-AF6E-BE845075F1A2}" dt="2025-10-07T11:34:40.398" v="140" actId="20577"/>
          <ac:spMkLst>
            <pc:docMk/>
            <pc:sldMk cId="3015474114" sldId="306"/>
            <ac:spMk id="2" creationId="{201578CB-F9EE-DEA5-991E-E5F892EFB97E}"/>
          </ac:spMkLst>
        </pc:spChg>
        <pc:spChg chg="mod">
          <ac:chgData name="Yohan Mendis" userId="c590b05b-806f-48e0-8880-74553b9cb7e4" providerId="ADAL" clId="{EFFADBD1-7C0C-4577-AF6E-BE845075F1A2}" dt="2025-10-07T11:35:11.432" v="145" actId="20577"/>
          <ac:spMkLst>
            <pc:docMk/>
            <pc:sldMk cId="3015474114" sldId="306"/>
            <ac:spMk id="3" creationId="{8A3416DA-B7BA-A708-5A36-1DD7FB384068}"/>
          </ac:spMkLst>
        </pc:spChg>
      </pc:sldChg>
      <pc:sldChg chg="modSp new mod">
        <pc:chgData name="Yohan Mendis" userId="c590b05b-806f-48e0-8880-74553b9cb7e4" providerId="ADAL" clId="{EFFADBD1-7C0C-4577-AF6E-BE845075F1A2}" dt="2025-10-07T15:13:29.209" v="310" actId="20577"/>
        <pc:sldMkLst>
          <pc:docMk/>
          <pc:sldMk cId="328385997" sldId="307"/>
        </pc:sldMkLst>
        <pc:spChg chg="mod">
          <ac:chgData name="Yohan Mendis" userId="c590b05b-806f-48e0-8880-74553b9cb7e4" providerId="ADAL" clId="{EFFADBD1-7C0C-4577-AF6E-BE845075F1A2}" dt="2025-10-07T12:20:39.048" v="154" actId="113"/>
          <ac:spMkLst>
            <pc:docMk/>
            <pc:sldMk cId="328385997" sldId="307"/>
            <ac:spMk id="2" creationId="{E382FAF4-B82A-40AF-849D-1A47FE5BD1D1}"/>
          </ac:spMkLst>
        </pc:spChg>
        <pc:spChg chg="mod">
          <ac:chgData name="Yohan Mendis" userId="c590b05b-806f-48e0-8880-74553b9cb7e4" providerId="ADAL" clId="{EFFADBD1-7C0C-4577-AF6E-BE845075F1A2}" dt="2025-10-07T15:13:29.209" v="310" actId="20577"/>
          <ac:spMkLst>
            <pc:docMk/>
            <pc:sldMk cId="328385997" sldId="307"/>
            <ac:spMk id="3" creationId="{F31DEBC8-589E-A29E-4E00-178F195155FA}"/>
          </ac:spMkLst>
        </pc:spChg>
      </pc:sldChg>
      <pc:sldChg chg="addSp delSp modSp new mod modClrScheme chgLayout">
        <pc:chgData name="Yohan Mendis" userId="c590b05b-806f-48e0-8880-74553b9cb7e4" providerId="ADAL" clId="{EFFADBD1-7C0C-4577-AF6E-BE845075F1A2}" dt="2025-10-07T15:21:03.410" v="355" actId="113"/>
        <pc:sldMkLst>
          <pc:docMk/>
          <pc:sldMk cId="671481200" sldId="308"/>
        </pc:sldMkLst>
        <pc:spChg chg="add mod">
          <ac:chgData name="Yohan Mendis" userId="c590b05b-806f-48e0-8880-74553b9cb7e4" providerId="ADAL" clId="{EFFADBD1-7C0C-4577-AF6E-BE845075F1A2}" dt="2025-10-07T15:21:03.410" v="355" actId="113"/>
          <ac:spMkLst>
            <pc:docMk/>
            <pc:sldMk cId="671481200" sldId="308"/>
            <ac:spMk id="3079" creationId="{CB97634A-E447-8FAF-1291-C5ED325559D1}"/>
          </ac:spMkLst>
        </pc:spChg>
        <pc:picChg chg="add mod">
          <ac:chgData name="Yohan Mendis" userId="c590b05b-806f-48e0-8880-74553b9cb7e4" providerId="ADAL" clId="{EFFADBD1-7C0C-4577-AF6E-BE845075F1A2}" dt="2025-10-07T15:19:53.457" v="330" actId="1036"/>
          <ac:picMkLst>
            <pc:docMk/>
            <pc:sldMk cId="671481200" sldId="308"/>
            <ac:picMk id="3074" creationId="{9D50DAEE-C46A-934C-6452-7B5A8A0C66D6}"/>
          </ac:picMkLst>
        </pc:picChg>
      </pc:sldChg>
      <pc:sldChg chg="modSp new mod">
        <pc:chgData name="Yohan Mendis" userId="c590b05b-806f-48e0-8880-74553b9cb7e4" providerId="ADAL" clId="{EFFADBD1-7C0C-4577-AF6E-BE845075F1A2}" dt="2025-10-08T09:25:13.859" v="538" actId="20577"/>
        <pc:sldMkLst>
          <pc:docMk/>
          <pc:sldMk cId="4132422872" sldId="309"/>
        </pc:sldMkLst>
        <pc:spChg chg="mod">
          <ac:chgData name="Yohan Mendis" userId="c590b05b-806f-48e0-8880-74553b9cb7e4" providerId="ADAL" clId="{EFFADBD1-7C0C-4577-AF6E-BE845075F1A2}" dt="2025-10-07T15:22:12.120" v="357"/>
          <ac:spMkLst>
            <pc:docMk/>
            <pc:sldMk cId="4132422872" sldId="309"/>
            <ac:spMk id="2" creationId="{91001198-F790-3A0E-4D7C-8AB3AD24BE75}"/>
          </ac:spMkLst>
        </pc:spChg>
        <pc:spChg chg="mod">
          <ac:chgData name="Yohan Mendis" userId="c590b05b-806f-48e0-8880-74553b9cb7e4" providerId="ADAL" clId="{EFFADBD1-7C0C-4577-AF6E-BE845075F1A2}" dt="2025-10-08T09:25:13.859" v="538" actId="20577"/>
          <ac:spMkLst>
            <pc:docMk/>
            <pc:sldMk cId="4132422872" sldId="309"/>
            <ac:spMk id="3" creationId="{56E075EC-184C-69CB-3872-833AFD2D626F}"/>
          </ac:spMkLst>
        </pc:spChg>
      </pc:sldChg>
      <pc:sldChg chg="new del">
        <pc:chgData name="Yohan Mendis" userId="c590b05b-806f-48e0-8880-74553b9cb7e4" providerId="ADAL" clId="{EFFADBD1-7C0C-4577-AF6E-BE845075F1A2}" dt="2025-10-13T08:13:51.366" v="595" actId="47"/>
        <pc:sldMkLst>
          <pc:docMk/>
          <pc:sldMk cId="825678000" sldId="310"/>
        </pc:sldMkLst>
      </pc:sldChg>
      <pc:sldChg chg="new del">
        <pc:chgData name="Yohan Mendis" userId="c590b05b-806f-48e0-8880-74553b9cb7e4" providerId="ADAL" clId="{EFFADBD1-7C0C-4577-AF6E-BE845075F1A2}" dt="2025-10-08T09:26:29.436" v="549" actId="47"/>
        <pc:sldMkLst>
          <pc:docMk/>
          <pc:sldMk cId="2702391184" sldId="310"/>
        </pc:sldMkLst>
      </pc:sldChg>
      <pc:sldChg chg="new del">
        <pc:chgData name="Yohan Mendis" userId="c590b05b-806f-48e0-8880-74553b9cb7e4" providerId="ADAL" clId="{EFFADBD1-7C0C-4577-AF6E-BE845075F1A2}" dt="2025-10-13T08:13:52.361" v="596" actId="47"/>
        <pc:sldMkLst>
          <pc:docMk/>
          <pc:sldMk cId="3165360360" sldId="311"/>
        </pc:sldMkLst>
      </pc:sldChg>
      <pc:sldChg chg="new del">
        <pc:chgData name="Yohan Mendis" userId="c590b05b-806f-48e0-8880-74553b9cb7e4" providerId="ADAL" clId="{EFFADBD1-7C0C-4577-AF6E-BE845075F1A2}" dt="2025-10-13T08:13:54.040" v="597" actId="47"/>
        <pc:sldMkLst>
          <pc:docMk/>
          <pc:sldMk cId="3448758736" sldId="312"/>
        </pc:sldMkLst>
      </pc:sldChg>
      <pc:sldChg chg="new del">
        <pc:chgData name="Yohan Mendis" userId="c590b05b-806f-48e0-8880-74553b9cb7e4" providerId="ADAL" clId="{EFFADBD1-7C0C-4577-AF6E-BE845075F1A2}" dt="2025-10-13T08:13:54.774" v="598" actId="47"/>
        <pc:sldMkLst>
          <pc:docMk/>
          <pc:sldMk cId="1379878350" sldId="313"/>
        </pc:sldMkLst>
      </pc:sldChg>
      <pc:sldChg chg="addSp delSp modSp new mod">
        <pc:chgData name="Yohan Mendis" userId="c590b05b-806f-48e0-8880-74553b9cb7e4" providerId="ADAL" clId="{EFFADBD1-7C0C-4577-AF6E-BE845075F1A2}" dt="2025-10-10T14:41:43.152" v="591" actId="14100"/>
        <pc:sldMkLst>
          <pc:docMk/>
          <pc:sldMk cId="2102098394" sldId="314"/>
        </pc:sldMkLst>
        <pc:spChg chg="mod">
          <ac:chgData name="Yohan Mendis" userId="c590b05b-806f-48e0-8880-74553b9cb7e4" providerId="ADAL" clId="{EFFADBD1-7C0C-4577-AF6E-BE845075F1A2}" dt="2025-10-10T14:24:21.300" v="587"/>
          <ac:spMkLst>
            <pc:docMk/>
            <pc:sldMk cId="2102098394" sldId="314"/>
            <ac:spMk id="2" creationId="{96F47CE9-AE04-8BE8-6D88-63AD7DDF20C9}"/>
          </ac:spMkLst>
        </pc:spChg>
        <pc:picChg chg="add mod">
          <ac:chgData name="Yohan Mendis" userId="c590b05b-806f-48e0-8880-74553b9cb7e4" providerId="ADAL" clId="{EFFADBD1-7C0C-4577-AF6E-BE845075F1A2}" dt="2025-10-10T14:41:43.152" v="591" actId="14100"/>
          <ac:picMkLst>
            <pc:docMk/>
            <pc:sldMk cId="2102098394" sldId="314"/>
            <ac:picMk id="6" creationId="{5197545A-A014-4B0A-A695-93732C149096}"/>
          </ac:picMkLst>
        </pc:picChg>
      </pc:sldChg>
      <pc:sldChg chg="new del">
        <pc:chgData name="Yohan Mendis" userId="c590b05b-806f-48e0-8880-74553b9cb7e4" providerId="ADAL" clId="{EFFADBD1-7C0C-4577-AF6E-BE845075F1A2}" dt="2025-10-13T08:13:44.469" v="592" actId="47"/>
        <pc:sldMkLst>
          <pc:docMk/>
          <pc:sldMk cId="1247955228" sldId="315"/>
        </pc:sldMkLst>
      </pc:sldChg>
      <pc:sldChg chg="new del">
        <pc:chgData name="Yohan Mendis" userId="c590b05b-806f-48e0-8880-74553b9cb7e4" providerId="ADAL" clId="{EFFADBD1-7C0C-4577-AF6E-BE845075F1A2}" dt="2025-10-13T08:13:45.230" v="593" actId="47"/>
        <pc:sldMkLst>
          <pc:docMk/>
          <pc:sldMk cId="2672235262" sldId="31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8BC46C-DFBF-4BD4-813B-3B4A37090458}" type="datetimeFigureOut">
              <a:rPr lang="en-GB" smtClean="0"/>
              <a:t>10/10/2025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FE648D-4223-481F-B648-C0265C83CACD}" type="slidenum">
              <a:rPr lang="en-GB" smtClean="0"/>
              <a:t>‹#›</a:t>
            </a:fld>
            <a:endParaRPr lang="en-GB"/>
          </a:p>
        </p:txBody>
      </p:sp>
    </p:spTree>
    <p:extLst>
      <p:ext uri="{BB962C8B-B14F-4D97-AF65-F5344CB8AC3E}">
        <p14:creationId xmlns:p14="http://schemas.microsoft.com/office/powerpoint/2010/main" val="2180386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Instructions to lecturers – This activity is to be done with minimal guidance. Students should simply explain a decision they have made and explain why they thought it involved strategic thinking. Once everyone had a chance it would a great starting point to discuss what is a strategic decision and what is not. But this reflection should be done after the completion of the next few slides.</a:t>
            </a:r>
          </a:p>
        </p:txBody>
      </p:sp>
      <p:sp>
        <p:nvSpPr>
          <p:cNvPr id="4" name="Slide Number Placeholder 3"/>
          <p:cNvSpPr>
            <a:spLocks noGrp="1"/>
          </p:cNvSpPr>
          <p:nvPr>
            <p:ph type="sldNum" sz="quarter" idx="5"/>
          </p:nvPr>
        </p:nvSpPr>
        <p:spPr/>
        <p:txBody>
          <a:bodyPr/>
          <a:lstStyle/>
          <a:p>
            <a:fld id="{E7FE648D-4223-481F-B648-C0265C83CACD}" type="slidenum">
              <a:rPr lang="en-GB" smtClean="0"/>
              <a:t>3</a:t>
            </a:fld>
            <a:endParaRPr lang="en-GB"/>
          </a:p>
        </p:txBody>
      </p:sp>
    </p:spTree>
    <p:extLst>
      <p:ext uri="{BB962C8B-B14F-4D97-AF65-F5344CB8AC3E}">
        <p14:creationId xmlns:p14="http://schemas.microsoft.com/office/powerpoint/2010/main" val="2120999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Facilitator Note:</a:t>
            </a:r>
            <a:r>
              <a:rPr lang="en-GB" sz="1200" b="0" i="0" kern="1200" dirty="0">
                <a:solidFill>
                  <a:schemeClr val="tx1"/>
                </a:solidFill>
                <a:effectLst/>
                <a:latin typeface="+mn-lt"/>
                <a:ea typeface="+mn-ea"/>
                <a:cs typeface="+mn-cs"/>
              </a:rPr>
              <a:t> Prompt for ideas like 'employees,' 'local community,' 'environment,' 'customers,' 'future generations.' Write key ideas on a whiteboard/flipchart.</a:t>
            </a:r>
          </a:p>
        </p:txBody>
      </p:sp>
      <p:sp>
        <p:nvSpPr>
          <p:cNvPr id="4" name="Slide Number Placeholder 3"/>
          <p:cNvSpPr>
            <a:spLocks noGrp="1"/>
          </p:cNvSpPr>
          <p:nvPr>
            <p:ph type="sldNum" sz="quarter" idx="5"/>
          </p:nvPr>
        </p:nvSpPr>
        <p:spPr/>
        <p:txBody>
          <a:bodyPr/>
          <a:lstStyle/>
          <a:p>
            <a:fld id="{E7FE648D-4223-481F-B648-C0265C83CACD}" type="slidenum">
              <a:rPr lang="en-GB" smtClean="0"/>
              <a:t>4</a:t>
            </a:fld>
            <a:endParaRPr lang="en-GB"/>
          </a:p>
        </p:txBody>
      </p:sp>
    </p:spTree>
    <p:extLst>
      <p:ext uri="{BB962C8B-B14F-4D97-AF65-F5344CB8AC3E}">
        <p14:creationId xmlns:p14="http://schemas.microsoft.com/office/powerpoint/2010/main" val="3786683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https://www.youtube.com/watch?v=_11zOZTA59U</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7</a:t>
            </a:fld>
            <a:endParaRPr lang="en-GB"/>
          </a:p>
        </p:txBody>
      </p:sp>
    </p:spTree>
    <p:extLst>
      <p:ext uri="{BB962C8B-B14F-4D97-AF65-F5344CB8AC3E}">
        <p14:creationId xmlns:p14="http://schemas.microsoft.com/office/powerpoint/2010/main" val="4236810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Economic Responsibilities (Be Profitable):</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"This is the most fundamental. Before anything else, a business must be economically viable, produce goods/services, and make a profit. Without this, no other responsibilities can be met. Think of it as the foundation of any business strategy."</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A company creating jobs, paying suppliers, generating returns for investors.</a:t>
            </a:r>
          </a:p>
          <a:p>
            <a:r>
              <a:rPr lang="en-GB" sz="1200" b="1" i="0" kern="1200" dirty="0">
                <a:solidFill>
                  <a:schemeClr val="tx1"/>
                </a:solidFill>
                <a:effectLst/>
                <a:latin typeface="+mn-lt"/>
                <a:ea typeface="+mn-ea"/>
                <a:cs typeface="+mn-cs"/>
              </a:rPr>
              <a:t>2. Legal Responsibilities (Obey the Law):</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"Once economically sound, a business must operate within the confines of the law. This includes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laws, environmental regulations, consumer protection laws, etc. These are society's codified ethical rules."</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Complying with minimum wage laws, environmental discharge permits.</a:t>
            </a:r>
          </a:p>
          <a:p>
            <a:r>
              <a:rPr lang="en-GB" sz="1200" b="1" i="0" kern="1200" dirty="0">
                <a:solidFill>
                  <a:schemeClr val="tx1"/>
                </a:solidFill>
                <a:effectLst/>
                <a:latin typeface="+mn-lt"/>
                <a:ea typeface="+mn-ea"/>
                <a:cs typeface="+mn-cs"/>
              </a:rPr>
              <a:t>3. Ethical Responsibilities (Be Ethical):</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"Beyond what is legally required, businesses are expected to do what is right, fair, and just, even if not mandated by law. This involves anticipating and addressing societal expectations that aren't yet codified."</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Paying a living wage (above minimum), fair trade practices, responsible marketing to children, avoiding controversial but legal tax loopholes.</a:t>
            </a:r>
          </a:p>
          <a:p>
            <a:r>
              <a:rPr lang="en-GB" sz="1200" b="1" i="0" kern="1200" dirty="0">
                <a:solidFill>
                  <a:schemeClr val="tx1"/>
                </a:solidFill>
                <a:effectLst/>
                <a:latin typeface="+mn-lt"/>
                <a:ea typeface="+mn-ea"/>
                <a:cs typeface="+mn-cs"/>
              </a:rPr>
              <a:t>4. Philanthropic Responsibilities (Be a Good Corporate Citizen):</a:t>
            </a:r>
            <a:endParaRPr lang="en-GB" sz="1200" b="0" i="0" kern="1200" dirty="0">
              <a:solidFill>
                <a:schemeClr val="tx1"/>
              </a:solidFill>
              <a:effectLst/>
              <a:latin typeface="+mn-lt"/>
              <a:ea typeface="+mn-ea"/>
              <a:cs typeface="+mn-cs"/>
            </a:endParaRPr>
          </a:p>
          <a:p>
            <a:pPr lvl="1"/>
            <a:r>
              <a:rPr lang="en-GB" sz="1200" b="0" i="0" kern="1200" dirty="0">
                <a:solidFill>
                  <a:schemeClr val="tx1"/>
                </a:solidFill>
                <a:effectLst/>
                <a:latin typeface="+mn-lt"/>
                <a:ea typeface="+mn-ea"/>
                <a:cs typeface="+mn-cs"/>
              </a:rPr>
              <a:t>"At the top, this involves engaging in activities that improve the quality of life for employees, local communities, or society at large. These are often discretionary contributions."</a:t>
            </a:r>
          </a:p>
          <a:p>
            <a:pPr lvl="1"/>
            <a:r>
              <a:rPr lang="en-GB" sz="1200" b="0" i="1" kern="1200" dirty="0">
                <a:solidFill>
                  <a:schemeClr val="tx1"/>
                </a:solidFill>
                <a:effectLst/>
                <a:latin typeface="+mn-lt"/>
                <a:ea typeface="+mn-ea"/>
                <a:cs typeface="+mn-cs"/>
              </a:rPr>
              <a:t>Example:</a:t>
            </a:r>
            <a:r>
              <a:rPr lang="en-GB" sz="1200" b="0" i="0" kern="1200" dirty="0">
                <a:solidFill>
                  <a:schemeClr val="tx1"/>
                </a:solidFill>
                <a:effectLst/>
                <a:latin typeface="+mn-lt"/>
                <a:ea typeface="+mn-ea"/>
                <a:cs typeface="+mn-cs"/>
              </a:rPr>
              <a:t> Donating to charities, employee volunteer programs, sponsoring local sports teams, providing scholarships.</a:t>
            </a:r>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11</a:t>
            </a:fld>
            <a:endParaRPr lang="en-GB"/>
          </a:p>
        </p:txBody>
      </p:sp>
    </p:spTree>
    <p:extLst>
      <p:ext uri="{BB962C8B-B14F-4D97-AF65-F5344CB8AC3E}">
        <p14:creationId xmlns:p14="http://schemas.microsoft.com/office/powerpoint/2010/main" val="127412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Bolt-on CSR (Charitable Giving / Ad-hoc Environmental Initiatives)</a:t>
            </a:r>
          </a:p>
          <a:p>
            <a:r>
              <a:rPr lang="en-GB" sz="1200" b="0" i="0" kern="1200" dirty="0">
                <a:solidFill>
                  <a:schemeClr val="tx1"/>
                </a:solidFill>
                <a:effectLst/>
                <a:latin typeface="+mn-lt"/>
                <a:ea typeface="+mn-ea"/>
                <a:cs typeface="+mn-cs"/>
              </a:rPr>
              <a:t>This approach often involves separate, often budget-dependent, activities that don't fundamentally change core business operations.</a:t>
            </a:r>
          </a:p>
          <a:p>
            <a:r>
              <a:rPr lang="en-GB" sz="1200" b="1" i="0" kern="1200" dirty="0">
                <a:solidFill>
                  <a:schemeClr val="tx1"/>
                </a:solidFill>
                <a:effectLst/>
                <a:latin typeface="+mn-lt"/>
                <a:ea typeface="+mn-ea"/>
                <a:cs typeface="+mn-cs"/>
              </a:rPr>
              <a:t>Example: A Local UK Supermarket Chain (Generic example, but very common)</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Scenario:</a:t>
            </a:r>
            <a:r>
              <a:rPr lang="en-GB" sz="1200" b="0" i="0" kern="1200" dirty="0">
                <a:solidFill>
                  <a:schemeClr val="tx1"/>
                </a:solidFill>
                <a:effectLst/>
                <a:latin typeface="+mn-lt"/>
                <a:ea typeface="+mn-ea"/>
                <a:cs typeface="+mn-cs"/>
              </a:rPr>
              <a:t> Imagine "Smith's Grocers," a regional supermarket chain in the UK. Each year, they participate in a national fundraising drive for a well-known charity (e.g., Children in Need, Comic Relief) by selling branded merchandise and having collection tins at tills. They might also run a "bag for life" campaign, donating a small percentage of sales to an environmental charity.</a:t>
            </a:r>
          </a:p>
          <a:p>
            <a:pPr lvl="1"/>
            <a:r>
              <a:rPr lang="en-GB" sz="1200" b="1" i="0" kern="1200" dirty="0">
                <a:solidFill>
                  <a:schemeClr val="tx1"/>
                </a:solidFill>
                <a:effectLst/>
                <a:latin typeface="+mn-lt"/>
                <a:ea typeface="+mn-ea"/>
                <a:cs typeface="+mn-cs"/>
              </a:rPr>
              <a:t>Why it's Bolt-on:</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The charitable giving is often a separate budget line item, not directly integrated into their sourcing or operational strategy.</a:t>
            </a:r>
          </a:p>
          <a:p>
            <a:pPr lvl="2"/>
            <a:r>
              <a:rPr lang="en-GB" sz="1200" b="0" i="0" kern="1200" dirty="0">
                <a:solidFill>
                  <a:schemeClr val="tx1"/>
                </a:solidFill>
                <a:effectLst/>
                <a:latin typeface="+mn-lt"/>
                <a:ea typeface="+mn-ea"/>
                <a:cs typeface="+mn-cs"/>
              </a:rPr>
              <a:t>While positive, it doesn't fundamentally change </a:t>
            </a:r>
            <a:r>
              <a:rPr lang="en-GB" sz="1200" b="0" i="1" kern="1200" dirty="0">
                <a:solidFill>
                  <a:schemeClr val="tx1"/>
                </a:solidFill>
                <a:effectLst/>
                <a:latin typeface="+mn-lt"/>
                <a:ea typeface="+mn-ea"/>
                <a:cs typeface="+mn-cs"/>
              </a:rPr>
              <a:t>how</a:t>
            </a:r>
            <a:r>
              <a:rPr lang="en-GB" sz="1200" b="0" i="0" kern="1200" dirty="0">
                <a:solidFill>
                  <a:schemeClr val="tx1"/>
                </a:solidFill>
                <a:effectLst/>
                <a:latin typeface="+mn-lt"/>
                <a:ea typeface="+mn-ea"/>
                <a:cs typeface="+mn-cs"/>
              </a:rPr>
              <a:t> Smith's Grocers procures food, manages waste in its stores, or treats its own supply chain workers.</a:t>
            </a:r>
          </a:p>
          <a:p>
            <a:pPr lvl="2"/>
            <a:r>
              <a:rPr lang="en-GB" sz="1200" b="0" i="0" kern="1200" dirty="0">
                <a:solidFill>
                  <a:schemeClr val="tx1"/>
                </a:solidFill>
                <a:effectLst/>
                <a:latin typeface="+mn-lt"/>
                <a:ea typeface="+mn-ea"/>
                <a:cs typeface="+mn-cs"/>
              </a:rPr>
              <a:t>Their core profit-making activities (selling food) remain largely untouched by these initiatives. If profits dip, these bolt-on activities are often the first to be reduced.</a:t>
            </a:r>
          </a:p>
          <a:p>
            <a:endParaRPr lang="en-GB" dirty="0"/>
          </a:p>
          <a:p>
            <a:r>
              <a:rPr lang="en-GB" sz="1200" b="1" i="0" kern="1200" dirty="0">
                <a:solidFill>
                  <a:schemeClr val="tx1"/>
                </a:solidFill>
                <a:effectLst/>
                <a:latin typeface="+mn-lt"/>
                <a:ea typeface="+mn-ea"/>
                <a:cs typeface="+mn-cs"/>
              </a:rPr>
              <a:t>2. Built-in CSR (Integrated into Core Operations, but not necessarily "Strategic" for competitive advantage)</a:t>
            </a:r>
          </a:p>
          <a:p>
            <a:r>
              <a:rPr lang="en-GB" sz="1200" b="0" i="0" kern="1200" dirty="0">
                <a:solidFill>
                  <a:schemeClr val="tx1"/>
                </a:solidFill>
                <a:effectLst/>
                <a:latin typeface="+mn-lt"/>
                <a:ea typeface="+mn-ea"/>
                <a:cs typeface="+mn-cs"/>
              </a:rPr>
              <a:t>This approach means CSR is embedded in how the company does business, often driven by values, compliance, or risk management, but it might not be explicitly designed to create </a:t>
            </a:r>
            <a:r>
              <a:rPr lang="en-GB" sz="1200" b="0" i="1" kern="1200" dirty="0">
                <a:solidFill>
                  <a:schemeClr val="tx1"/>
                </a:solidFill>
                <a:effectLst/>
                <a:latin typeface="+mn-lt"/>
                <a:ea typeface="+mn-ea"/>
                <a:cs typeface="+mn-cs"/>
              </a:rPr>
              <a:t>new</a:t>
            </a:r>
            <a:r>
              <a:rPr lang="en-GB" sz="1200" b="0" i="0" kern="1200" dirty="0">
                <a:solidFill>
                  <a:schemeClr val="tx1"/>
                </a:solidFill>
                <a:effectLst/>
                <a:latin typeface="+mn-lt"/>
                <a:ea typeface="+mn-ea"/>
                <a:cs typeface="+mn-cs"/>
              </a:rPr>
              <a:t> competitive advantage or shared value in a groundbreaking way.</a:t>
            </a:r>
          </a:p>
          <a:p>
            <a:r>
              <a:rPr lang="en-GB" sz="1200" b="1" i="0" kern="1200" dirty="0">
                <a:solidFill>
                  <a:schemeClr val="tx1"/>
                </a:solidFill>
                <a:effectLst/>
                <a:latin typeface="+mn-lt"/>
                <a:ea typeface="+mn-ea"/>
                <a:cs typeface="+mn-cs"/>
              </a:rPr>
              <a:t>Example: Marks &amp; Spencer (M&amp;S) - Plan A</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Scenario:</a:t>
            </a:r>
            <a:r>
              <a:rPr lang="en-GB" sz="1200" b="0" i="0" kern="1200" dirty="0">
                <a:solidFill>
                  <a:schemeClr val="tx1"/>
                </a:solidFill>
                <a:effectLst/>
                <a:latin typeface="+mn-lt"/>
                <a:ea typeface="+mn-ea"/>
                <a:cs typeface="+mn-cs"/>
              </a:rPr>
              <a:t> M&amp;S, a major UK retailer, launched "Plan A" in 2007, a comprehensive ethical and environmental programme. It wasn't just about donations; it set 100 (later 180) ambitious targets across its business:</a:t>
            </a:r>
          </a:p>
          <a:p>
            <a:pPr lvl="2"/>
            <a:r>
              <a:rPr lang="en-GB" sz="1200" b="0" i="0" kern="1200" dirty="0">
                <a:solidFill>
                  <a:schemeClr val="tx1"/>
                </a:solidFill>
                <a:effectLst/>
                <a:latin typeface="+mn-lt"/>
                <a:ea typeface="+mn-ea"/>
                <a:cs typeface="+mn-cs"/>
              </a:rPr>
              <a:t>Becoming carbon neutral.</a:t>
            </a:r>
          </a:p>
          <a:p>
            <a:pPr lvl="2"/>
            <a:r>
              <a:rPr lang="en-GB" sz="1200" b="0" i="0" kern="1200" dirty="0">
                <a:solidFill>
                  <a:schemeClr val="tx1"/>
                </a:solidFill>
                <a:effectLst/>
                <a:latin typeface="+mn-lt"/>
                <a:ea typeface="+mn-ea"/>
                <a:cs typeface="+mn-cs"/>
              </a:rPr>
              <a:t>Sending no waste to landfill from its own operations.</a:t>
            </a:r>
          </a:p>
          <a:p>
            <a:pPr lvl="2"/>
            <a:r>
              <a:rPr lang="en-GB" sz="1200" b="0" i="0" kern="1200" dirty="0">
                <a:solidFill>
                  <a:schemeClr val="tx1"/>
                </a:solidFill>
                <a:effectLst/>
                <a:latin typeface="+mn-lt"/>
                <a:ea typeface="+mn-ea"/>
                <a:cs typeface="+mn-cs"/>
              </a:rPr>
              <a:t>Sourcing sustainable raw materials (e.g., Fairtrade coffee, sustainable cotton).</a:t>
            </a:r>
          </a:p>
          <a:p>
            <a:pPr lvl="2"/>
            <a:r>
              <a:rPr lang="en-GB" sz="1200" b="0" i="0" kern="1200" dirty="0">
                <a:solidFill>
                  <a:schemeClr val="tx1"/>
                </a:solidFill>
                <a:effectLst/>
                <a:latin typeface="+mn-lt"/>
                <a:ea typeface="+mn-ea"/>
                <a:cs typeface="+mn-cs"/>
              </a:rPr>
              <a:t>Improving animal welfare standards.</a:t>
            </a:r>
          </a:p>
          <a:p>
            <a:pPr lvl="2"/>
            <a:r>
              <a:rPr lang="en-GB" sz="1200" b="0" i="0" kern="1200" dirty="0">
                <a:solidFill>
                  <a:schemeClr val="tx1"/>
                </a:solidFill>
                <a:effectLst/>
                <a:latin typeface="+mn-lt"/>
                <a:ea typeface="+mn-ea"/>
                <a:cs typeface="+mn-cs"/>
              </a:rPr>
              <a:t>Ensuring ethical working conditions in its global supply chains.</a:t>
            </a:r>
          </a:p>
          <a:p>
            <a:pPr lvl="1"/>
            <a:r>
              <a:rPr lang="en-GB" sz="1200" b="1" i="0" kern="1200" dirty="0">
                <a:solidFill>
                  <a:schemeClr val="tx1"/>
                </a:solidFill>
                <a:effectLst/>
                <a:latin typeface="+mn-lt"/>
                <a:ea typeface="+mn-ea"/>
                <a:cs typeface="+mn-cs"/>
              </a:rPr>
              <a:t>Why it's Built-in:</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Plan A became an integral part of how M&amp;S operated – from product design, sourcing, logistics, store operations, to employee engagement. It influenced </a:t>
            </a:r>
            <a:r>
              <a:rPr lang="en-GB" sz="1200" b="0" i="1" kern="1200" dirty="0">
                <a:solidFill>
                  <a:schemeClr val="tx1"/>
                </a:solidFill>
                <a:effectLst/>
                <a:latin typeface="+mn-lt"/>
                <a:ea typeface="+mn-ea"/>
                <a:cs typeface="+mn-cs"/>
              </a:rPr>
              <a:t>every</a:t>
            </a:r>
            <a:r>
              <a:rPr lang="en-GB" sz="1200" b="0" i="0" kern="1200" dirty="0">
                <a:solidFill>
                  <a:schemeClr val="tx1"/>
                </a:solidFill>
                <a:effectLst/>
                <a:latin typeface="+mn-lt"/>
                <a:ea typeface="+mn-ea"/>
                <a:cs typeface="+mn-cs"/>
              </a:rPr>
              <a:t> department.</a:t>
            </a:r>
          </a:p>
          <a:p>
            <a:pPr lvl="2"/>
            <a:r>
              <a:rPr lang="en-GB" sz="1200" b="0" i="0" kern="1200" dirty="0">
                <a:solidFill>
                  <a:schemeClr val="tx1"/>
                </a:solidFill>
                <a:effectLst/>
                <a:latin typeface="+mn-lt"/>
                <a:ea typeface="+mn-ea"/>
                <a:cs typeface="+mn-cs"/>
              </a:rPr>
              <a:t>It required fundamental changes to operational processes and supply chain management.</a:t>
            </a:r>
          </a:p>
          <a:p>
            <a:pPr lvl="2"/>
            <a:r>
              <a:rPr lang="en-GB" sz="1200" b="0" i="0" kern="1200" dirty="0">
                <a:solidFill>
                  <a:schemeClr val="tx1"/>
                </a:solidFill>
                <a:effectLst/>
                <a:latin typeface="+mn-lt"/>
                <a:ea typeface="+mn-ea"/>
                <a:cs typeface="+mn-cs"/>
              </a:rPr>
              <a:t>It was driven by a genuine desire to be a more responsible business and manage associated risks (reputational, regulatory).</a:t>
            </a:r>
          </a:p>
          <a:p>
            <a:pPr lvl="2"/>
            <a:endParaRPr lang="en-GB" sz="1200" b="1" i="0" kern="1200" dirty="0">
              <a:solidFill>
                <a:schemeClr val="tx1"/>
              </a:solidFill>
              <a:effectLst/>
              <a:latin typeface="+mn-lt"/>
              <a:ea typeface="+mn-ea"/>
              <a:cs typeface="+mn-cs"/>
            </a:endParaRPr>
          </a:p>
          <a:p>
            <a:pPr lvl="2"/>
            <a:r>
              <a:rPr lang="en-GB" sz="1200" b="1" i="0" kern="1200" dirty="0">
                <a:solidFill>
                  <a:schemeClr val="tx1"/>
                </a:solidFill>
                <a:effectLst/>
                <a:latin typeface="+mn-lt"/>
                <a:ea typeface="+mn-ea"/>
                <a:cs typeface="+mn-cs"/>
              </a:rPr>
              <a:t>Distinction from "Strategic" (Historically):</a:t>
            </a:r>
            <a:r>
              <a:rPr lang="en-GB" sz="1200" b="0" i="0" kern="1200" dirty="0">
                <a:solidFill>
                  <a:schemeClr val="tx1"/>
                </a:solidFill>
                <a:effectLst/>
                <a:latin typeface="+mn-lt"/>
                <a:ea typeface="+mn-ea"/>
                <a:cs typeface="+mn-cs"/>
              </a:rPr>
              <a:t> While very comprehensive, in its earlier stages, Plan A was primarily about becoming a </a:t>
            </a:r>
            <a:r>
              <a:rPr lang="en-GB" sz="1200" b="0" i="1" kern="1200" dirty="0">
                <a:solidFill>
                  <a:schemeClr val="tx1"/>
                </a:solidFill>
                <a:effectLst/>
                <a:latin typeface="+mn-lt"/>
                <a:ea typeface="+mn-ea"/>
                <a:cs typeface="+mn-cs"/>
              </a:rPr>
              <a:t>better</a:t>
            </a:r>
            <a:r>
              <a:rPr lang="en-GB" sz="1200" b="0" i="0" kern="1200" dirty="0">
                <a:solidFill>
                  <a:schemeClr val="tx1"/>
                </a:solidFill>
                <a:effectLst/>
                <a:latin typeface="+mn-lt"/>
                <a:ea typeface="+mn-ea"/>
                <a:cs typeface="+mn-cs"/>
              </a:rPr>
              <a:t> business, managing risks, and meeting stakeholder expectations. It wasn't always immediately framed as creating </a:t>
            </a:r>
            <a:r>
              <a:rPr lang="en-GB" sz="1200" b="0" i="1" kern="1200" dirty="0">
                <a:solidFill>
                  <a:schemeClr val="tx1"/>
                </a:solidFill>
                <a:effectLst/>
                <a:latin typeface="+mn-lt"/>
                <a:ea typeface="+mn-ea"/>
                <a:cs typeface="+mn-cs"/>
              </a:rPr>
              <a:t>new</a:t>
            </a:r>
            <a:r>
              <a:rPr lang="en-GB" sz="1200" b="0" i="0" kern="1200" dirty="0">
                <a:solidFill>
                  <a:schemeClr val="tx1"/>
                </a:solidFill>
                <a:effectLst/>
                <a:latin typeface="+mn-lt"/>
                <a:ea typeface="+mn-ea"/>
                <a:cs typeface="+mn-cs"/>
              </a:rPr>
              <a:t> market opportunities or a distinct value proposition that fundamentally reshaped their competitive landscape (though it certainly bolstered their brand and customer loyalty). It was more about "doing business responsibly" than necessarily "innovating for new shared value."</a:t>
            </a:r>
          </a:p>
          <a:p>
            <a:pPr lvl="2"/>
            <a:endParaRPr lang="en-GB" sz="1200" b="0" i="0" kern="1200" dirty="0">
              <a:solidFill>
                <a:schemeClr val="tx1"/>
              </a:solidFill>
              <a:effectLst/>
              <a:latin typeface="+mn-lt"/>
              <a:ea typeface="+mn-ea"/>
              <a:cs typeface="+mn-cs"/>
            </a:endParaRPr>
          </a:p>
          <a:p>
            <a:endParaRPr lang="en-GB" dirty="0"/>
          </a:p>
          <a:p>
            <a:r>
              <a:rPr lang="en-GB" sz="1200" b="1" i="0" kern="1200" dirty="0">
                <a:solidFill>
                  <a:schemeClr val="tx1"/>
                </a:solidFill>
                <a:effectLst/>
                <a:latin typeface="+mn-lt"/>
                <a:ea typeface="+mn-ea"/>
                <a:cs typeface="+mn-cs"/>
              </a:rPr>
              <a:t>3. Strategic CSR (Creating Shared Value &amp; Competitive Advantage)</a:t>
            </a:r>
          </a:p>
          <a:p>
            <a:r>
              <a:rPr lang="en-GB" sz="1200" b="0" i="0" kern="1200" dirty="0">
                <a:solidFill>
                  <a:schemeClr val="tx1"/>
                </a:solidFill>
                <a:effectLst/>
                <a:latin typeface="+mn-lt"/>
                <a:ea typeface="+mn-ea"/>
                <a:cs typeface="+mn-cs"/>
              </a:rPr>
              <a:t>This is the most advanced form, where CSR initiatives are intentionally designed to leverage a company's core competencies to simultaneously address social/environmental issues and create economic value for the business, leading to a distinct competitive advantage.</a:t>
            </a:r>
          </a:p>
          <a:p>
            <a:r>
              <a:rPr lang="en-GB" sz="1200" b="1" i="0" kern="1200" dirty="0">
                <a:solidFill>
                  <a:schemeClr val="tx1"/>
                </a:solidFill>
                <a:effectLst/>
                <a:latin typeface="+mn-lt"/>
                <a:ea typeface="+mn-ea"/>
                <a:cs typeface="+mn-cs"/>
              </a:rPr>
              <a:t>Example: The Co-operative Group (Co-op) - Community and Ethical Sourcing</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Scenario:</a:t>
            </a:r>
            <a:r>
              <a:rPr lang="en-GB" sz="1200" b="0" i="0" kern="1200" dirty="0">
                <a:solidFill>
                  <a:schemeClr val="tx1"/>
                </a:solidFill>
                <a:effectLst/>
                <a:latin typeface="+mn-lt"/>
                <a:ea typeface="+mn-ea"/>
                <a:cs typeface="+mn-cs"/>
              </a:rPr>
              <a:t> The Co-op, a UK-wide group of businesses (food retail, funeral care, insurance), has a unique ownership structure where members get a say and a share. Their commitment to community and ethical sourcing isn't just a separate program; it's fundamental to their </a:t>
            </a:r>
            <a:r>
              <a:rPr lang="en-GB" sz="1200" b="1" i="0" kern="1200" dirty="0">
                <a:solidFill>
                  <a:schemeClr val="tx1"/>
                </a:solidFill>
                <a:effectLst/>
                <a:latin typeface="+mn-lt"/>
                <a:ea typeface="+mn-ea"/>
                <a:cs typeface="+mn-cs"/>
              </a:rPr>
              <a:t>identity, business model, and competitive differentiation.</a:t>
            </a:r>
            <a:endParaRPr lang="en-GB" sz="1200" b="0" i="0" kern="1200" dirty="0">
              <a:solidFill>
                <a:schemeClr val="tx1"/>
              </a:solidFill>
              <a:effectLst/>
              <a:latin typeface="+mn-lt"/>
              <a:ea typeface="+mn-ea"/>
              <a:cs typeface="+mn-cs"/>
            </a:endParaRPr>
          </a:p>
          <a:p>
            <a:pPr lvl="1"/>
            <a:r>
              <a:rPr lang="en-GB" sz="1200" b="1" i="0" kern="1200" dirty="0">
                <a:solidFill>
                  <a:schemeClr val="tx1"/>
                </a:solidFill>
                <a:effectLst/>
                <a:latin typeface="+mn-lt"/>
                <a:ea typeface="+mn-ea"/>
                <a:cs typeface="+mn-cs"/>
              </a:rPr>
              <a:t>Key Strategic CSR elements:</a:t>
            </a:r>
            <a:endParaRPr lang="en-GB" sz="1200" b="0" i="0" kern="1200" dirty="0">
              <a:solidFill>
                <a:schemeClr val="tx1"/>
              </a:solidFill>
              <a:effectLst/>
              <a:latin typeface="+mn-lt"/>
              <a:ea typeface="+mn-ea"/>
              <a:cs typeface="+mn-cs"/>
            </a:endParaRPr>
          </a:p>
          <a:p>
            <a:pPr lvl="2"/>
            <a:r>
              <a:rPr lang="en-GB" sz="1200" b="1" i="0" kern="1200" dirty="0">
                <a:solidFill>
                  <a:schemeClr val="tx1"/>
                </a:solidFill>
                <a:effectLst/>
                <a:latin typeface="+mn-lt"/>
                <a:ea typeface="+mn-ea"/>
                <a:cs typeface="+mn-cs"/>
              </a:rPr>
              <a:t>Local Community Fund:</a:t>
            </a:r>
            <a:r>
              <a:rPr lang="en-GB" sz="1200" b="0" i="0" kern="1200" dirty="0">
                <a:solidFill>
                  <a:schemeClr val="tx1"/>
                </a:solidFill>
                <a:effectLst/>
                <a:latin typeface="+mn-lt"/>
                <a:ea typeface="+mn-ea"/>
                <a:cs typeface="+mn-cs"/>
              </a:rPr>
              <a:t> Customers choose local causes to support with every purchase, directly linking shopping to community impact. This strengthens local ties, attracts community-minded customers, and provides a clear differentiator from other supermarkets.</a:t>
            </a:r>
          </a:p>
          <a:p>
            <a:pPr lvl="2"/>
            <a:r>
              <a:rPr lang="en-GB" sz="1200" b="1" i="0" kern="1200" dirty="0">
                <a:solidFill>
                  <a:schemeClr val="tx1"/>
                </a:solidFill>
                <a:effectLst/>
                <a:latin typeface="+mn-lt"/>
                <a:ea typeface="+mn-ea"/>
                <a:cs typeface="+mn-cs"/>
              </a:rPr>
              <a:t>Pioneering Fairtrade:</a:t>
            </a:r>
            <a:r>
              <a:rPr lang="en-GB" sz="1200" b="0" i="0" kern="1200" dirty="0">
                <a:solidFill>
                  <a:schemeClr val="tx1"/>
                </a:solidFill>
                <a:effectLst/>
                <a:latin typeface="+mn-lt"/>
                <a:ea typeface="+mn-ea"/>
                <a:cs typeface="+mn-cs"/>
              </a:rPr>
              <a:t> The Co-op was instrumental in bringing Fairtrade products to the UK mainstream. By actively developing Fairtrade supply chains and promoting these products, they differentiated themselves as a truly ethical choice, appealing to a growing segment of conscious consumers. This wasn't just about charity; it opened up new market segments and solidified a distinct brand image.</a:t>
            </a:r>
          </a:p>
          <a:p>
            <a:pPr lvl="2"/>
            <a:r>
              <a:rPr lang="en-GB" sz="1200" b="1" i="0" kern="1200" dirty="0">
                <a:solidFill>
                  <a:schemeClr val="tx1"/>
                </a:solidFill>
                <a:effectLst/>
                <a:latin typeface="+mn-lt"/>
                <a:ea typeface="+mn-ea"/>
                <a:cs typeface="+mn-cs"/>
              </a:rPr>
              <a:t>Member-Owned Structure:</a:t>
            </a:r>
            <a:r>
              <a:rPr lang="en-GB" sz="1200" b="0" i="0" kern="1200" dirty="0">
                <a:solidFill>
                  <a:schemeClr val="tx1"/>
                </a:solidFill>
                <a:effectLst/>
                <a:latin typeface="+mn-lt"/>
                <a:ea typeface="+mn-ea"/>
                <a:cs typeface="+mn-cs"/>
              </a:rPr>
              <a:t> Their governance structure itself is a CSR statement, aligning economic value creation with social values (member participation, local reinvestment).</a:t>
            </a:r>
          </a:p>
          <a:p>
            <a:pPr lvl="2"/>
            <a:r>
              <a:rPr lang="en-GB" sz="1200" b="1" i="0" kern="1200" dirty="0">
                <a:solidFill>
                  <a:schemeClr val="tx1"/>
                </a:solidFill>
                <a:effectLst/>
                <a:latin typeface="+mn-lt"/>
                <a:ea typeface="+mn-ea"/>
                <a:cs typeface="+mn-cs"/>
              </a:rPr>
              <a:t>Reducing Food Waste (e.g., 'Too Good To Go' partnerships):</a:t>
            </a:r>
            <a:r>
              <a:rPr lang="en-GB" sz="1200" b="0" i="0" kern="1200" dirty="0">
                <a:solidFill>
                  <a:schemeClr val="tx1"/>
                </a:solidFill>
                <a:effectLst/>
                <a:latin typeface="+mn-lt"/>
                <a:ea typeface="+mn-ea"/>
                <a:cs typeface="+mn-cs"/>
              </a:rPr>
              <a:t> This addresses an environmental/social issue (food poverty, waste) but also generates revenue from products that would otherwise be discarded and enhances their ethical brand.</a:t>
            </a:r>
          </a:p>
          <a:p>
            <a:pPr lvl="1"/>
            <a:r>
              <a:rPr lang="en-GB" sz="1200" b="1" i="0" kern="1200" dirty="0">
                <a:solidFill>
                  <a:schemeClr val="tx1"/>
                </a:solidFill>
                <a:effectLst/>
                <a:latin typeface="+mn-lt"/>
                <a:ea typeface="+mn-ea"/>
                <a:cs typeface="+mn-cs"/>
              </a:rPr>
              <a:t>Why it's Strategic CSR:</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Their CSR isn't just "what they do," but </a:t>
            </a:r>
            <a:r>
              <a:rPr lang="en-GB" sz="1200" b="1" i="0" kern="1200" dirty="0">
                <a:solidFill>
                  <a:schemeClr val="tx1"/>
                </a:solidFill>
                <a:effectLst/>
                <a:latin typeface="+mn-lt"/>
                <a:ea typeface="+mn-ea"/>
                <a:cs typeface="+mn-cs"/>
              </a:rPr>
              <a:t>"who they are"</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"how they compete."</a:t>
            </a:r>
            <a:endParaRPr lang="en-GB" sz="1200" b="0" i="0" kern="1200" dirty="0">
              <a:solidFill>
                <a:schemeClr val="tx1"/>
              </a:solidFill>
              <a:effectLst/>
              <a:latin typeface="+mn-lt"/>
              <a:ea typeface="+mn-ea"/>
              <a:cs typeface="+mn-cs"/>
            </a:endParaRPr>
          </a:p>
          <a:p>
            <a:pPr lvl="2"/>
            <a:r>
              <a:rPr lang="en-GB" sz="1200" b="0" i="0" kern="1200" dirty="0">
                <a:solidFill>
                  <a:schemeClr val="tx1"/>
                </a:solidFill>
                <a:effectLst/>
                <a:latin typeface="+mn-lt"/>
                <a:ea typeface="+mn-ea"/>
                <a:cs typeface="+mn-cs"/>
              </a:rPr>
              <a:t>Their ethical stance and community engagement directly drive customer loyalty, attract employees who share these values, and create market distinctiveness.</a:t>
            </a:r>
          </a:p>
          <a:p>
            <a:pPr lvl="2"/>
            <a:r>
              <a:rPr lang="en-GB" sz="1200" b="0" i="0" kern="1200" dirty="0">
                <a:solidFill>
                  <a:schemeClr val="tx1"/>
                </a:solidFill>
                <a:effectLst/>
                <a:latin typeface="+mn-lt"/>
                <a:ea typeface="+mn-ea"/>
                <a:cs typeface="+mn-cs"/>
              </a:rPr>
              <a:t>The social and environmental initiatives are not just costs but are seen as investments that generate shared value – a healthier community, a more sustainable supply chain, and a stronger, more resilient business.</a:t>
            </a:r>
          </a:p>
          <a:p>
            <a:endParaRPr lang="en-GB" dirty="0"/>
          </a:p>
          <a:p>
            <a:endParaRPr lang="en-GB" dirty="0"/>
          </a:p>
        </p:txBody>
      </p:sp>
      <p:sp>
        <p:nvSpPr>
          <p:cNvPr id="4" name="Slide Number Placeholder 3"/>
          <p:cNvSpPr>
            <a:spLocks noGrp="1"/>
          </p:cNvSpPr>
          <p:nvPr>
            <p:ph type="sldNum" sz="quarter" idx="5"/>
          </p:nvPr>
        </p:nvSpPr>
        <p:spPr/>
        <p:txBody>
          <a:bodyPr/>
          <a:lstStyle/>
          <a:p>
            <a:fld id="{E7FE648D-4223-481F-B648-C0265C83CACD}" type="slidenum">
              <a:rPr lang="en-GB" smtClean="0"/>
              <a:t>14</a:t>
            </a:fld>
            <a:endParaRPr lang="en-GB"/>
          </a:p>
        </p:txBody>
      </p:sp>
    </p:spTree>
    <p:extLst>
      <p:ext uri="{BB962C8B-B14F-4D97-AF65-F5344CB8AC3E}">
        <p14:creationId xmlns:p14="http://schemas.microsoft.com/office/powerpoint/2010/main" val="3895176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0424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89572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5108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85925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10/10/2025</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92207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94071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69233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73129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04544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26609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32164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969414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4221306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6675232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3103752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10/10/2025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5786156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10/10/2025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075498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10/10/2025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2112941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10/10/2025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1852702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10/10/2025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4034678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10/10/2025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6563681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389060205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1572511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668820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373705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066533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6607804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CAD085-E8A6-8845-BD4E-CB4CCA059FC4}" type="datetimeFigureOut">
              <a:rPr lang="en-US" smtClean="0"/>
              <a:t>10/10/2025</a:t>
            </a:fld>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142639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83696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77307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07238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14743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006406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4612144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C1FF6DA9-008F-8B48-92A6-B652298478BF}" type="slidenum">
              <a:rPr lang="en-US" smtClean="0"/>
              <a:t>‹#›</a:t>
            </a:fld>
            <a:endParaRPr lang="en-US"/>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628650" y="1798320"/>
            <a:ext cx="78867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1770658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05967807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28214756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40"/>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5"/>
            <a:ext cx="7886700" cy="1500187"/>
          </a:xfrm>
        </p:spPr>
        <p:txBody>
          <a:bodyPr/>
          <a:lstStyle>
            <a:lvl1pPr marL="0" indent="0">
              <a:buNone/>
              <a:defRPr sz="1800"/>
            </a:lvl1pPr>
            <a:lvl2pPr marL="342900" indent="0">
              <a:buNone/>
              <a:defRPr sz="1500"/>
            </a:lvl2pPr>
            <a:lvl3pPr marL="685800" indent="0">
              <a:buNone/>
              <a:defRPr sz="135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2789389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10/10/2025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21659834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7"/>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9" y="1681163"/>
            <a:ext cx="386873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30239"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10/10/2025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564534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10/10/2025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92563669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10/10/2025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77268785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788" y="987427"/>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10/10/2025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10089967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9" y="457200"/>
            <a:ext cx="2949575"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788" y="987427"/>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9" y="2057400"/>
            <a:ext cx="2949575"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10/10/2025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69548050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4892047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2419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10/10/2025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16352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3.jpe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10/10/2025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866890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10/10/2025</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97730446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5BCAD085-E8A6-8845-BD4E-CB4CCA059FC4}" type="datetimeFigureOut">
              <a:rPr lang="en-US" smtClean="0"/>
              <a:t>10/10/2025</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1792841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B5C7E419-CA4B-430E-8B6E-28EA8E720B62}" type="datetime1">
              <a:rPr lang="en-GB"/>
              <a:pPr>
                <a:defRPr/>
              </a:pPr>
              <a:t>10/10/2025</a:t>
            </a:fld>
            <a:endParaRPr lang="en-GB"/>
          </a:p>
        </p:txBody>
      </p:sp>
      <p:sp>
        <p:nvSpPr>
          <p:cNvPr id="8" name="Footer Placeholder 4"/>
          <p:cNvSpPr>
            <a:spLocks noGrp="1"/>
          </p:cNvSpPr>
          <p:nvPr>
            <p:ph type="ftr" sz="quarter" idx="3"/>
          </p:nvPr>
        </p:nvSpPr>
        <p:spPr>
          <a:xfrm>
            <a:off x="3132138" y="6461127"/>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305278329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hf sldNum="0"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9F86DF-5C1A-5EE5-5796-0AB73D824481}"/>
              </a:ext>
            </a:extLst>
          </p:cNvPr>
          <p:cNvSpPr>
            <a:spLocks noGrp="1"/>
          </p:cNvSpPr>
          <p:nvPr>
            <p:ph type="ctrTitle"/>
          </p:nvPr>
        </p:nvSpPr>
        <p:spPr>
          <a:xfrm>
            <a:off x="142875" y="1988842"/>
            <a:ext cx="8791575" cy="1470025"/>
          </a:xfrm>
        </p:spPr>
        <p:txBody>
          <a:bodyPr>
            <a:noAutofit/>
          </a:bodyPr>
          <a:lstStyle/>
          <a:p>
            <a:r>
              <a:rPr lang="en-GB" altLang="en-US" sz="5400" b="1" dirty="0">
                <a:solidFill>
                  <a:schemeClr val="bg2">
                    <a:lumMod val="75000"/>
                  </a:schemeClr>
                </a:solidFill>
                <a:effectLst>
                  <a:outerShdw blurRad="38100" dist="38100" dir="2700000" algn="tl">
                    <a:srgbClr val="000000">
                      <a:alpha val="43137"/>
                    </a:srgbClr>
                  </a:outerShdw>
                </a:effectLst>
              </a:rPr>
              <a:t>Week 7 :</a:t>
            </a:r>
            <a:br>
              <a:rPr lang="en-GB" altLang="en-US" sz="5400" b="1" dirty="0">
                <a:solidFill>
                  <a:schemeClr val="bg2">
                    <a:lumMod val="75000"/>
                  </a:schemeClr>
                </a:solidFill>
                <a:effectLst>
                  <a:outerShdw blurRad="38100" dist="38100" dir="2700000" algn="tl">
                    <a:srgbClr val="000000">
                      <a:alpha val="43137"/>
                    </a:srgbClr>
                  </a:outerShdw>
                </a:effectLst>
              </a:rPr>
            </a:br>
            <a:r>
              <a:rPr lang="en-GB" altLang="en-US" sz="5400" b="1" dirty="0">
                <a:solidFill>
                  <a:schemeClr val="bg2">
                    <a:lumMod val="75000"/>
                  </a:schemeClr>
                </a:solidFill>
                <a:effectLst>
                  <a:outerShdw blurRad="38100" dist="38100" dir="2700000" algn="tl">
                    <a:srgbClr val="000000">
                      <a:alpha val="43137"/>
                    </a:srgbClr>
                  </a:outerShdw>
                </a:effectLst>
              </a:rPr>
              <a:t>Corporate Social Responsibility and Ethics</a:t>
            </a:r>
            <a:endParaRPr lang="en-GB" sz="4800" dirty="0">
              <a:solidFill>
                <a:schemeClr val="bg2">
                  <a:lumMod val="75000"/>
                </a:schemeClr>
              </a:solidFill>
            </a:endParaRPr>
          </a:p>
        </p:txBody>
      </p:sp>
      <p:sp>
        <p:nvSpPr>
          <p:cNvPr id="5" name="Subtitle 4">
            <a:extLst>
              <a:ext uri="{FF2B5EF4-FFF2-40B4-BE49-F238E27FC236}">
                <a16:creationId xmlns:a16="http://schemas.microsoft.com/office/drawing/2014/main" id="{2190A056-B8C1-25C4-0A88-363EF5D4982D}"/>
              </a:ext>
            </a:extLst>
          </p:cNvPr>
          <p:cNvSpPr>
            <a:spLocks noGrp="1"/>
          </p:cNvSpPr>
          <p:nvPr>
            <p:ph type="subTitle" idx="1"/>
          </p:nvPr>
        </p:nvSpPr>
        <p:spPr>
          <a:xfrm>
            <a:off x="1369368" y="4535190"/>
            <a:ext cx="6400800" cy="1027410"/>
          </a:xfrm>
        </p:spPr>
        <p:txBody>
          <a:bodyPr/>
          <a:lstStyle/>
          <a:p>
            <a:r>
              <a:rPr lang="en-GB" altLang="en-US" b="1" dirty="0">
                <a:solidFill>
                  <a:schemeClr val="tx1"/>
                </a:solidFill>
                <a:effectLst>
                  <a:outerShdw blurRad="38100" dist="38100" dir="2700000" algn="tl">
                    <a:srgbClr val="000000">
                      <a:alpha val="43137"/>
                    </a:srgbClr>
                  </a:outerShdw>
                </a:effectLst>
              </a:rPr>
              <a:t>Strategic Management for Business</a:t>
            </a:r>
          </a:p>
          <a:p>
            <a:r>
              <a:rPr lang="en-GB" altLang="en-US" b="1" dirty="0">
                <a:solidFill>
                  <a:schemeClr val="tx1"/>
                </a:solidFill>
                <a:effectLst>
                  <a:outerShdw blurRad="38100" dist="38100" dir="2700000" algn="tl">
                    <a:srgbClr val="000000">
                      <a:alpha val="43137"/>
                    </a:srgbClr>
                  </a:outerShdw>
                </a:effectLst>
              </a:rPr>
              <a:t>LCLM 6001</a:t>
            </a:r>
            <a:endParaRPr lang="en-GB" dirty="0">
              <a:solidFill>
                <a:schemeClr val="tx1"/>
              </a:solidFill>
            </a:endParaRPr>
          </a:p>
        </p:txBody>
      </p:sp>
    </p:spTree>
    <p:extLst>
      <p:ext uri="{BB962C8B-B14F-4D97-AF65-F5344CB8AC3E}">
        <p14:creationId xmlns:p14="http://schemas.microsoft.com/office/powerpoint/2010/main" val="4204483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8A5DB-FDDA-4F17-DCA1-C0616939E330}"/>
              </a:ext>
            </a:extLst>
          </p:cNvPr>
          <p:cNvSpPr>
            <a:spLocks noGrp="1"/>
          </p:cNvSpPr>
          <p:nvPr>
            <p:ph type="title"/>
          </p:nvPr>
        </p:nvSpPr>
        <p:spPr/>
        <p:txBody>
          <a:bodyPr/>
          <a:lstStyle/>
          <a:p>
            <a:r>
              <a:rPr lang="en-GB" dirty="0"/>
              <a:t>Session Objectives</a:t>
            </a:r>
          </a:p>
        </p:txBody>
      </p:sp>
      <p:sp>
        <p:nvSpPr>
          <p:cNvPr id="3" name="Content Placeholder 2">
            <a:extLst>
              <a:ext uri="{FF2B5EF4-FFF2-40B4-BE49-F238E27FC236}">
                <a16:creationId xmlns:a16="http://schemas.microsoft.com/office/drawing/2014/main" id="{1653698A-74E5-4B1A-5659-CAECA2106177}"/>
              </a:ext>
            </a:extLst>
          </p:cNvPr>
          <p:cNvSpPr>
            <a:spLocks noGrp="1"/>
          </p:cNvSpPr>
          <p:nvPr>
            <p:ph idx="1"/>
          </p:nvPr>
        </p:nvSpPr>
        <p:spPr>
          <a:xfrm>
            <a:off x="457200" y="1536827"/>
            <a:ext cx="8229600" cy="3917032"/>
          </a:xfrm>
        </p:spPr>
        <p:txBody>
          <a:bodyPr>
            <a:normAutofit/>
          </a:bodyPr>
          <a:lstStyle/>
          <a:p>
            <a:pPr marL="0" indent="0">
              <a:buNone/>
            </a:pPr>
            <a:endParaRPr lang="en-GB" dirty="0"/>
          </a:p>
          <a:p>
            <a:pPr marL="0" indent="0">
              <a:buNone/>
            </a:pPr>
            <a:endParaRPr lang="en-GB" dirty="0"/>
          </a:p>
          <a:p>
            <a:pPr marL="0" indent="0">
              <a:buNone/>
            </a:pPr>
            <a:r>
              <a:rPr lang="en-GB" dirty="0"/>
              <a:t>Understand why CSR is increasingly critical for long-term strategy.</a:t>
            </a:r>
          </a:p>
        </p:txBody>
      </p:sp>
    </p:spTree>
    <p:extLst>
      <p:ext uri="{BB962C8B-B14F-4D97-AF65-F5344CB8AC3E}">
        <p14:creationId xmlns:p14="http://schemas.microsoft.com/office/powerpoint/2010/main" val="306350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refresh our memory!</a:t>
            </a:r>
            <a:endParaRPr dirty="0"/>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Complete the Recap quiz on Moodle </a:t>
            </a:r>
          </a:p>
          <a:p>
            <a:pPr marL="0" indent="0">
              <a:buNone/>
            </a:pPr>
            <a:endParaRPr lang="en-GB" dirty="0"/>
          </a:p>
          <a:p>
            <a:pPr marL="0" indent="0">
              <a:buNone/>
            </a:pPr>
            <a:endParaRPr lang="en-GB" dirty="0"/>
          </a:p>
          <a:p>
            <a:pPr marL="0" indent="0">
              <a:buNone/>
            </a:pPr>
            <a:endParaRPr lang="en-GB" dirty="0"/>
          </a:p>
          <a:p>
            <a:pPr marL="0" indent="0">
              <a:buNone/>
            </a:pPr>
            <a:r>
              <a:rPr lang="en-GB" dirty="0"/>
              <a:t>(20 minutes)</a:t>
            </a:r>
            <a:endParaRPr dirty="0"/>
          </a:p>
          <a:p>
            <a:pPr marL="0" indent="0">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BE2EB-F5A1-73EB-D8F8-647C8C0C2125}"/>
              </a:ext>
            </a:extLst>
          </p:cNvPr>
          <p:cNvSpPr>
            <a:spLocks noGrp="1"/>
          </p:cNvSpPr>
          <p:nvPr>
            <p:ph type="title"/>
          </p:nvPr>
        </p:nvSpPr>
        <p:spPr/>
        <p:txBody>
          <a:bodyPr/>
          <a:lstStyle/>
          <a:p>
            <a:r>
              <a:rPr lang="en-GB" b="1" dirty="0"/>
              <a:t>Group Brainstorm (10 min):</a:t>
            </a:r>
            <a:endParaRPr lang="en-GB" dirty="0"/>
          </a:p>
        </p:txBody>
      </p:sp>
      <p:sp>
        <p:nvSpPr>
          <p:cNvPr id="3" name="Content Placeholder 2">
            <a:extLst>
              <a:ext uri="{FF2B5EF4-FFF2-40B4-BE49-F238E27FC236}">
                <a16:creationId xmlns:a16="http://schemas.microsoft.com/office/drawing/2014/main" id="{F476A1F5-72D6-D635-EE5F-FF05A143EC21}"/>
              </a:ext>
            </a:extLst>
          </p:cNvPr>
          <p:cNvSpPr>
            <a:spLocks noGrp="1"/>
          </p:cNvSpPr>
          <p:nvPr>
            <p:ph idx="1"/>
          </p:nvPr>
        </p:nvSpPr>
        <p:spPr/>
        <p:txBody>
          <a:bodyPr/>
          <a:lstStyle/>
          <a:p>
            <a:pPr marL="0" indent="0">
              <a:buNone/>
            </a:pPr>
            <a:r>
              <a:rPr lang="en-GB" dirty="0"/>
              <a:t>"Thinking about the companies we've discussed beyond profits and market share, what other responsibilities might they have? </a:t>
            </a:r>
          </a:p>
          <a:p>
            <a:pPr marL="0" indent="0">
              <a:buNone/>
            </a:pPr>
            <a:endParaRPr lang="en-GB" dirty="0"/>
          </a:p>
          <a:p>
            <a:pPr marL="0" indent="0">
              <a:buNone/>
            </a:pPr>
            <a:r>
              <a:rPr lang="en-GB" dirty="0"/>
              <a:t>Who else do their decisions affect?"</a:t>
            </a:r>
          </a:p>
        </p:txBody>
      </p:sp>
    </p:spTree>
    <p:extLst>
      <p:ext uri="{BB962C8B-B14F-4D97-AF65-F5344CB8AC3E}">
        <p14:creationId xmlns:p14="http://schemas.microsoft.com/office/powerpoint/2010/main" val="3765813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Introduction to Corporate Social Responsibility</a:t>
            </a:r>
            <a:endParaRPr sz="4400" b="1" dirty="0">
              <a:solidFill>
                <a:schemeClr val="bg2">
                  <a:lumMod val="75000"/>
                </a:schemeClr>
              </a:solidFill>
              <a:latin typeface="Amasis MT Pro Medium" panose="020406040500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66B5-46B8-77A7-7704-A0424066CC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FA20CD-E783-25B2-2EBF-EC44CD5D4D72}"/>
              </a:ext>
            </a:extLst>
          </p:cNvPr>
          <p:cNvSpPr>
            <a:spLocks noGrp="1"/>
          </p:cNvSpPr>
          <p:nvPr>
            <p:ph idx="1"/>
          </p:nvPr>
        </p:nvSpPr>
        <p:spPr/>
        <p:txBody>
          <a:bodyPr/>
          <a:lstStyle/>
          <a:p>
            <a:endParaRPr lang="en-GB"/>
          </a:p>
        </p:txBody>
      </p:sp>
      <p:pic>
        <p:nvPicPr>
          <p:cNvPr id="7" name="Picture 6">
            <a:extLst>
              <a:ext uri="{FF2B5EF4-FFF2-40B4-BE49-F238E27FC236}">
                <a16:creationId xmlns:a16="http://schemas.microsoft.com/office/drawing/2014/main" id="{03529642-2D38-FDC5-DE86-24E57692B7C2}"/>
              </a:ext>
            </a:extLst>
          </p:cNvPr>
          <p:cNvPicPr>
            <a:picLocks noChangeAspect="1"/>
          </p:cNvPicPr>
          <p:nvPr/>
        </p:nvPicPr>
        <p:blipFill>
          <a:blip r:embed="rId2"/>
          <a:stretch>
            <a:fillRect/>
          </a:stretch>
        </p:blipFill>
        <p:spPr>
          <a:xfrm>
            <a:off x="0" y="0"/>
            <a:ext cx="9144000" cy="5710136"/>
          </a:xfrm>
          <a:prstGeom prst="rect">
            <a:avLst/>
          </a:prstGeom>
        </p:spPr>
      </p:pic>
    </p:spTree>
    <p:extLst>
      <p:ext uri="{BB962C8B-B14F-4D97-AF65-F5344CB8AC3E}">
        <p14:creationId xmlns:p14="http://schemas.microsoft.com/office/powerpoint/2010/main" val="415549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E6B05-7017-5E80-4109-DD3ACE19DFC6}"/>
              </a:ext>
            </a:extLst>
          </p:cNvPr>
          <p:cNvSpPr>
            <a:spLocks noGrp="1"/>
          </p:cNvSpPr>
          <p:nvPr>
            <p:ph type="title"/>
          </p:nvPr>
        </p:nvSpPr>
        <p:spPr/>
        <p:txBody>
          <a:bodyPr>
            <a:normAutofit/>
          </a:bodyPr>
          <a:lstStyle/>
          <a:p>
            <a:r>
              <a:rPr lang="en-GB" b="1" dirty="0"/>
              <a:t>Definition</a:t>
            </a:r>
            <a:endParaRPr lang="en-GB" dirty="0"/>
          </a:p>
        </p:txBody>
      </p:sp>
      <p:sp>
        <p:nvSpPr>
          <p:cNvPr id="3" name="Content Placeholder 2">
            <a:extLst>
              <a:ext uri="{FF2B5EF4-FFF2-40B4-BE49-F238E27FC236}">
                <a16:creationId xmlns:a16="http://schemas.microsoft.com/office/drawing/2014/main" id="{DECAF744-E9AF-782D-37C3-66940D93EA0B}"/>
              </a:ext>
            </a:extLst>
          </p:cNvPr>
          <p:cNvSpPr>
            <a:spLocks noGrp="1"/>
          </p:cNvSpPr>
          <p:nvPr>
            <p:ph idx="1"/>
          </p:nvPr>
        </p:nvSpPr>
        <p:spPr/>
        <p:txBody>
          <a:bodyPr>
            <a:normAutofit/>
          </a:bodyPr>
          <a:lstStyle/>
          <a:p>
            <a:pPr marL="0" indent="0">
              <a:buNone/>
            </a:pPr>
            <a:r>
              <a:rPr lang="en-GB" b="1" dirty="0"/>
              <a:t>CSR:</a:t>
            </a:r>
            <a:r>
              <a:rPr lang="en-GB" dirty="0"/>
              <a:t> </a:t>
            </a:r>
          </a:p>
          <a:p>
            <a:pPr marL="0" indent="0">
              <a:buNone/>
            </a:pPr>
            <a:endParaRPr lang="en-GB" dirty="0"/>
          </a:p>
          <a:p>
            <a:pPr marL="0" indent="0">
              <a:buNone/>
            </a:pPr>
            <a:r>
              <a:rPr lang="en-GB" dirty="0"/>
              <a:t>The continuing commitment by business to behave ethically and contribute to economic development while improving the quality of life of the workforce and their families, as well as of the local community and society at large.</a:t>
            </a:r>
          </a:p>
          <a:p>
            <a:pPr marL="0" indent="0">
              <a:buNone/>
            </a:pPr>
            <a:endParaRPr lang="en-GB" dirty="0"/>
          </a:p>
        </p:txBody>
      </p:sp>
    </p:spTree>
    <p:extLst>
      <p:ext uri="{BB962C8B-B14F-4D97-AF65-F5344CB8AC3E}">
        <p14:creationId xmlns:p14="http://schemas.microsoft.com/office/powerpoint/2010/main" val="6267816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35ED-A963-D400-E67F-1D1BECE93B56}"/>
              </a:ext>
            </a:extLst>
          </p:cNvPr>
          <p:cNvSpPr>
            <a:spLocks noGrp="1"/>
          </p:cNvSpPr>
          <p:nvPr>
            <p:ph type="title"/>
          </p:nvPr>
        </p:nvSpPr>
        <p:spPr/>
        <p:txBody>
          <a:bodyPr/>
          <a:lstStyle/>
          <a:p>
            <a:r>
              <a:rPr lang="en-GB" b="1" dirty="0"/>
              <a:t>Importance</a:t>
            </a:r>
            <a:endParaRPr lang="en-GB" dirty="0"/>
          </a:p>
        </p:txBody>
      </p:sp>
      <p:sp>
        <p:nvSpPr>
          <p:cNvPr id="3" name="Content Placeholder 2">
            <a:extLst>
              <a:ext uri="{FF2B5EF4-FFF2-40B4-BE49-F238E27FC236}">
                <a16:creationId xmlns:a16="http://schemas.microsoft.com/office/drawing/2014/main" id="{AFF7D02F-6911-1D25-80C1-1CB80460C5C9}"/>
              </a:ext>
            </a:extLst>
          </p:cNvPr>
          <p:cNvSpPr>
            <a:spLocks noGrp="1"/>
          </p:cNvSpPr>
          <p:nvPr>
            <p:ph idx="1"/>
          </p:nvPr>
        </p:nvSpPr>
        <p:spPr/>
        <p:txBody>
          <a:bodyPr/>
          <a:lstStyle/>
          <a:p>
            <a:r>
              <a:rPr lang="en-GB" b="1" dirty="0"/>
              <a:t>Reputation &amp; Brand:</a:t>
            </a:r>
            <a:r>
              <a:rPr lang="en-GB" dirty="0"/>
              <a:t> Positive public image.</a:t>
            </a:r>
          </a:p>
          <a:p>
            <a:r>
              <a:rPr lang="en-GB" b="1" dirty="0"/>
              <a:t>Talent Attraction &amp; Retention:</a:t>
            </a:r>
            <a:r>
              <a:rPr lang="en-GB" dirty="0"/>
              <a:t> Employees want to work for responsible companies.</a:t>
            </a:r>
          </a:p>
          <a:p>
            <a:r>
              <a:rPr lang="en-GB" b="1" dirty="0"/>
              <a:t>Risk Management:</a:t>
            </a:r>
            <a:r>
              <a:rPr lang="en-GB" dirty="0"/>
              <a:t> Avoiding legal issues, boycotts, and negative publicity.</a:t>
            </a:r>
          </a:p>
          <a:p>
            <a:r>
              <a:rPr lang="en-GB" b="1" dirty="0"/>
              <a:t>Innovation:</a:t>
            </a:r>
            <a:r>
              <a:rPr lang="en-GB" dirty="0"/>
              <a:t> Driving new sustainable products/processes.</a:t>
            </a:r>
          </a:p>
          <a:p>
            <a:r>
              <a:rPr lang="en-GB" b="1" dirty="0"/>
              <a:t>Competitive Advantage:</a:t>
            </a:r>
            <a:r>
              <a:rPr lang="en-GB" dirty="0"/>
              <a:t> Differentiating from competitors.</a:t>
            </a:r>
          </a:p>
          <a:p>
            <a:r>
              <a:rPr lang="en-GB" b="1" dirty="0"/>
              <a:t>Long-Term Sustainability:</a:t>
            </a:r>
            <a:r>
              <a:rPr lang="en-GB" dirty="0"/>
              <a:t> Essential for future operations</a:t>
            </a:r>
          </a:p>
          <a:p>
            <a:pPr marL="0" indent="0">
              <a:buNone/>
            </a:pPr>
            <a:endParaRPr lang="en-GB" dirty="0"/>
          </a:p>
        </p:txBody>
      </p:sp>
    </p:spTree>
    <p:extLst>
      <p:ext uri="{BB962C8B-B14F-4D97-AF65-F5344CB8AC3E}">
        <p14:creationId xmlns:p14="http://schemas.microsoft.com/office/powerpoint/2010/main" val="128218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8B268-AE85-B034-5827-20DBCFA5FBCD}"/>
              </a:ext>
            </a:extLst>
          </p:cNvPr>
          <p:cNvSpPr>
            <a:spLocks noGrp="1"/>
          </p:cNvSpPr>
          <p:nvPr>
            <p:ph type="title"/>
          </p:nvPr>
        </p:nvSpPr>
        <p:spPr/>
        <p:txBody>
          <a:bodyPr/>
          <a:lstStyle/>
          <a:p>
            <a:r>
              <a:rPr lang="en-GB" b="1" dirty="0"/>
              <a:t>Dimensions</a:t>
            </a:r>
          </a:p>
        </p:txBody>
      </p:sp>
      <p:sp>
        <p:nvSpPr>
          <p:cNvPr id="3" name="Content Placeholder 2">
            <a:extLst>
              <a:ext uri="{FF2B5EF4-FFF2-40B4-BE49-F238E27FC236}">
                <a16:creationId xmlns:a16="http://schemas.microsoft.com/office/drawing/2014/main" id="{13972AC3-B982-052F-91E4-5582E50D290B}"/>
              </a:ext>
            </a:extLst>
          </p:cNvPr>
          <p:cNvSpPr>
            <a:spLocks noGrp="1"/>
          </p:cNvSpPr>
          <p:nvPr>
            <p:ph idx="1"/>
          </p:nvPr>
        </p:nvSpPr>
        <p:spPr/>
        <p:txBody>
          <a:bodyPr/>
          <a:lstStyle/>
          <a:p>
            <a:endParaRPr lang="en-GB"/>
          </a:p>
        </p:txBody>
      </p:sp>
      <p:pic>
        <p:nvPicPr>
          <p:cNvPr id="1026" name="Picture 2">
            <a:extLst>
              <a:ext uri="{FF2B5EF4-FFF2-40B4-BE49-F238E27FC236}">
                <a16:creationId xmlns:a16="http://schemas.microsoft.com/office/drawing/2014/main" id="{C511AA8C-11A6-D3DA-E041-3FABA081A6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5700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2386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C741A-B68B-EF6B-8B57-4F14F1556FC4}"/>
              </a:ext>
            </a:extLst>
          </p:cNvPr>
          <p:cNvSpPr>
            <a:spLocks noGrp="1"/>
          </p:cNvSpPr>
          <p:nvPr>
            <p:ph type="title"/>
          </p:nvPr>
        </p:nvSpPr>
        <p:spPr/>
        <p:txBody>
          <a:bodyPr/>
          <a:lstStyle/>
          <a:p>
            <a:r>
              <a:rPr lang="en-GB" b="1" dirty="0"/>
              <a:t>How do organisations approach CSR?</a:t>
            </a:r>
          </a:p>
        </p:txBody>
      </p:sp>
      <p:sp>
        <p:nvSpPr>
          <p:cNvPr id="3" name="Content Placeholder 2">
            <a:extLst>
              <a:ext uri="{FF2B5EF4-FFF2-40B4-BE49-F238E27FC236}">
                <a16:creationId xmlns:a16="http://schemas.microsoft.com/office/drawing/2014/main" id="{FB011A56-B44C-E949-4BDD-973B1C4E58D7}"/>
              </a:ext>
            </a:extLst>
          </p:cNvPr>
          <p:cNvSpPr>
            <a:spLocks noGrp="1"/>
          </p:cNvSpPr>
          <p:nvPr>
            <p:ph idx="1"/>
          </p:nvPr>
        </p:nvSpPr>
        <p:spPr/>
        <p:txBody>
          <a:bodyPr>
            <a:normAutofit fontScale="92500" lnSpcReduction="20000"/>
          </a:bodyPr>
          <a:lstStyle/>
          <a:p>
            <a:pPr marL="0" indent="0">
              <a:buNone/>
            </a:pPr>
            <a:r>
              <a:rPr lang="en-GB" dirty="0"/>
              <a:t>Not all companies approach CSR the same way. There are different philosophies.</a:t>
            </a:r>
          </a:p>
          <a:p>
            <a:r>
              <a:rPr lang="en-GB" b="1" dirty="0"/>
              <a:t>Shareholder Primacy (Friedman):</a:t>
            </a:r>
            <a:r>
              <a:rPr lang="en-GB" dirty="0"/>
              <a:t> The sole responsibility of business is to increase its profits. CSR is a distraction.</a:t>
            </a:r>
          </a:p>
          <a:p>
            <a:pPr marL="0" indent="0" algn="ctr">
              <a:buNone/>
            </a:pPr>
            <a:r>
              <a:rPr lang="en-GB" dirty="0"/>
              <a:t>Vs</a:t>
            </a:r>
          </a:p>
          <a:p>
            <a:r>
              <a:rPr lang="en-GB" b="1" dirty="0"/>
              <a:t>Carroll's Pyramid of CSR:</a:t>
            </a:r>
            <a:r>
              <a:rPr lang="en-GB" dirty="0"/>
              <a:t> Illustrate with the pyramid (Economic, Legal, Ethical, Philanthropic responsibilities). Explain how each layer builds upon the other.</a:t>
            </a:r>
          </a:p>
          <a:p>
            <a:pPr marL="0" indent="0" algn="ctr">
              <a:buNone/>
            </a:pPr>
            <a:r>
              <a:rPr lang="en-GB" dirty="0"/>
              <a:t>Vs</a:t>
            </a:r>
          </a:p>
          <a:p>
            <a:r>
              <a:rPr lang="en-GB" b="1" dirty="0"/>
              <a:t>Stakeholder Theory:</a:t>
            </a:r>
            <a:r>
              <a:rPr lang="en-GB" dirty="0"/>
              <a:t> Businesses have responsibilities to all stakeholders (employees, customers, suppliers, communities, environment), not just shareholders.</a:t>
            </a:r>
          </a:p>
          <a:p>
            <a:pPr marL="0" indent="0">
              <a:buNone/>
            </a:pPr>
            <a:endParaRPr lang="en-GB" dirty="0"/>
          </a:p>
        </p:txBody>
      </p:sp>
    </p:spTree>
    <p:extLst>
      <p:ext uri="{BB962C8B-B14F-4D97-AF65-F5344CB8AC3E}">
        <p14:creationId xmlns:p14="http://schemas.microsoft.com/office/powerpoint/2010/main" val="1124476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21542-572A-6686-B2FA-B74EDA8D0F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9808DB-5A52-B9CD-9B72-63389B4293EF}"/>
              </a:ext>
            </a:extLst>
          </p:cNvPr>
          <p:cNvSpPr>
            <a:spLocks noGrp="1"/>
          </p:cNvSpPr>
          <p:nvPr>
            <p:ph idx="1"/>
          </p:nvPr>
        </p:nvSpPr>
        <p:spPr/>
        <p:txBody>
          <a:bodyPr/>
          <a:lstStyle/>
          <a:p>
            <a:endParaRPr lang="en-GB"/>
          </a:p>
        </p:txBody>
      </p:sp>
      <p:sp>
        <p:nvSpPr>
          <p:cNvPr id="5" name="AutoShape 4">
            <a:extLst>
              <a:ext uri="{FF2B5EF4-FFF2-40B4-BE49-F238E27FC236}">
                <a16:creationId xmlns:a16="http://schemas.microsoft.com/office/drawing/2014/main" id="{59433814-3CE8-F115-C0F6-8AF3824D8419}"/>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4" name="Picture 6">
            <a:extLst>
              <a:ext uri="{FF2B5EF4-FFF2-40B4-BE49-F238E27FC236}">
                <a16:creationId xmlns:a16="http://schemas.microsoft.com/office/drawing/2014/main" id="{E9E97EDE-CC54-8F6F-A895-AC56EE225E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5700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229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41937-F469-A63A-F918-0770F6FC7C3A}"/>
              </a:ext>
            </a:extLst>
          </p:cNvPr>
          <p:cNvSpPr>
            <a:spLocks noGrp="1"/>
          </p:cNvSpPr>
          <p:nvPr>
            <p:ph type="title"/>
          </p:nvPr>
        </p:nvSpPr>
        <p:spPr/>
        <p:txBody>
          <a:bodyPr/>
          <a:lstStyle/>
          <a:p>
            <a:r>
              <a:rPr lang="en-GB" b="1" dirty="0"/>
              <a:t>Discussion:</a:t>
            </a:r>
            <a:endParaRPr lang="en-GB" dirty="0"/>
          </a:p>
        </p:txBody>
      </p:sp>
      <p:sp>
        <p:nvSpPr>
          <p:cNvPr id="3" name="Content Placeholder 2">
            <a:extLst>
              <a:ext uri="{FF2B5EF4-FFF2-40B4-BE49-F238E27FC236}">
                <a16:creationId xmlns:a16="http://schemas.microsoft.com/office/drawing/2014/main" id="{2F342B29-3943-C47A-B193-2D9E693F1F7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Which perspective do you think is most prevalent today? Why?</a:t>
            </a:r>
          </a:p>
        </p:txBody>
      </p:sp>
    </p:spTree>
    <p:extLst>
      <p:ext uri="{BB962C8B-B14F-4D97-AF65-F5344CB8AC3E}">
        <p14:creationId xmlns:p14="http://schemas.microsoft.com/office/powerpoint/2010/main" val="167339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D0B38-060C-0AE5-81DA-4C29D8DFDE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A9EA7F-0382-DB66-A47C-9D64B9589BBD}"/>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Integrating CSR into Strategy </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1625901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78CB-F9EE-DEA5-991E-E5F892EFB97E}"/>
              </a:ext>
            </a:extLst>
          </p:cNvPr>
          <p:cNvSpPr>
            <a:spLocks noGrp="1"/>
          </p:cNvSpPr>
          <p:nvPr>
            <p:ph type="title"/>
          </p:nvPr>
        </p:nvSpPr>
        <p:spPr/>
        <p:txBody>
          <a:bodyPr/>
          <a:lstStyle/>
          <a:p>
            <a:r>
              <a:rPr lang="en-GB" b="1" dirty="0"/>
              <a:t>How to Integrate?</a:t>
            </a:r>
            <a:endParaRPr lang="en-GB" dirty="0"/>
          </a:p>
        </p:txBody>
      </p:sp>
      <p:sp>
        <p:nvSpPr>
          <p:cNvPr id="3" name="Content Placeholder 2">
            <a:extLst>
              <a:ext uri="{FF2B5EF4-FFF2-40B4-BE49-F238E27FC236}">
                <a16:creationId xmlns:a16="http://schemas.microsoft.com/office/drawing/2014/main" id="{8A3416DA-B7BA-A708-5A36-1DD7FB384068}"/>
              </a:ext>
            </a:extLst>
          </p:cNvPr>
          <p:cNvSpPr>
            <a:spLocks noGrp="1"/>
          </p:cNvSpPr>
          <p:nvPr>
            <p:ph idx="1"/>
          </p:nvPr>
        </p:nvSpPr>
        <p:spPr/>
        <p:txBody>
          <a:bodyPr/>
          <a:lstStyle/>
          <a:p>
            <a:r>
              <a:rPr lang="en-GB" b="1" dirty="0"/>
              <a:t>"Bolt-on vs. Built-in":</a:t>
            </a:r>
            <a:r>
              <a:rPr lang="en-GB" dirty="0"/>
              <a:t> Differentiate between CSR as an add-on (e.g., occasional charity) vs. CSR as central to business operations and strategy.</a:t>
            </a:r>
          </a:p>
          <a:p>
            <a:pPr marL="0" indent="0">
              <a:buNone/>
            </a:pPr>
            <a:endParaRPr lang="en-GB" dirty="0"/>
          </a:p>
          <a:p>
            <a:pPr marL="0" indent="0">
              <a:buNone/>
            </a:pPr>
            <a:endParaRPr lang="en-GB" dirty="0"/>
          </a:p>
          <a:p>
            <a:r>
              <a:rPr lang="en-GB" b="1" dirty="0"/>
              <a:t>Strategic CSR:</a:t>
            </a:r>
            <a:r>
              <a:rPr lang="en-GB" dirty="0"/>
              <a:t> When social and environmental initiatives are integrated into the core business strategy to create shared value (for the company and society).</a:t>
            </a:r>
          </a:p>
          <a:p>
            <a:pPr marL="0" indent="0">
              <a:buNone/>
            </a:pPr>
            <a:endParaRPr lang="en-GB" dirty="0"/>
          </a:p>
        </p:txBody>
      </p:sp>
    </p:spTree>
    <p:extLst>
      <p:ext uri="{BB962C8B-B14F-4D97-AF65-F5344CB8AC3E}">
        <p14:creationId xmlns:p14="http://schemas.microsoft.com/office/powerpoint/2010/main" val="3015474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2FAF4-B82A-40AF-849D-1A47FE5BD1D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F31DEBC8-589E-A29E-4E00-178F195155FA}"/>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Read the article “Integrating CSR into business strategy” on the Moodle page and discuss your thoughts with the class.</a:t>
            </a:r>
          </a:p>
          <a:p>
            <a:pPr marL="0" indent="0">
              <a:buNone/>
            </a:pPr>
            <a:endParaRPr lang="en-GB" dirty="0"/>
          </a:p>
          <a:p>
            <a:pPr marL="0" indent="0">
              <a:buNone/>
            </a:pPr>
            <a:endParaRPr lang="en-GB" dirty="0"/>
          </a:p>
          <a:p>
            <a:pPr marL="0" indent="0">
              <a:buNone/>
            </a:pPr>
            <a:endParaRPr lang="en-GB" dirty="0"/>
          </a:p>
          <a:p>
            <a:pPr marL="0" indent="0">
              <a:buNone/>
            </a:pPr>
            <a:r>
              <a:rPr lang="en-GB" dirty="0"/>
              <a:t>20 minutes</a:t>
            </a:r>
          </a:p>
        </p:txBody>
      </p:sp>
    </p:spTree>
    <p:extLst>
      <p:ext uri="{BB962C8B-B14F-4D97-AF65-F5344CB8AC3E}">
        <p14:creationId xmlns:p14="http://schemas.microsoft.com/office/powerpoint/2010/main" val="328385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Break Time</a:t>
            </a:r>
          </a:p>
        </p:txBody>
      </p:sp>
      <p:sp>
        <p:nvSpPr>
          <p:cNvPr id="3" name="Content Placeholder 2"/>
          <p:cNvSpPr>
            <a:spLocks noGrp="1"/>
          </p:cNvSpPr>
          <p:nvPr>
            <p:ph idx="1"/>
          </p:nvPr>
        </p:nvSpPr>
        <p:spPr/>
        <p:txBody>
          <a:bodyPr/>
          <a:lstStyle/>
          <a:p>
            <a:r>
              <a:t>Take a 30-minute break.</a:t>
            </a:r>
          </a:p>
          <a:p>
            <a:r>
              <a:t>Stretch, grab a snack, and recharge for the second half of the session.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CB97634A-E447-8FAF-1291-C5ED325559D1}"/>
              </a:ext>
            </a:extLst>
          </p:cNvPr>
          <p:cNvSpPr>
            <a:spLocks noGrp="1"/>
          </p:cNvSpPr>
          <p:nvPr>
            <p:ph type="title"/>
          </p:nvPr>
        </p:nvSpPr>
        <p:spPr>
          <a:xfrm>
            <a:off x="457200" y="274638"/>
            <a:ext cx="8229600" cy="1143000"/>
          </a:xfrm>
        </p:spPr>
        <p:txBody>
          <a:bodyPr/>
          <a:lstStyle/>
          <a:p>
            <a:r>
              <a:rPr lang="en-US" b="1" dirty="0"/>
              <a:t>What makes SCR possible?</a:t>
            </a:r>
          </a:p>
        </p:txBody>
      </p:sp>
      <p:pic>
        <p:nvPicPr>
          <p:cNvPr id="3074" name="Picture 2">
            <a:extLst>
              <a:ext uri="{FF2B5EF4-FFF2-40B4-BE49-F238E27FC236}">
                <a16:creationId xmlns:a16="http://schemas.microsoft.com/office/drawing/2014/main" id="{9D50DAEE-C46A-934C-6452-7B5A8A0C66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5855"/>
          <a:stretch>
            <a:fillRect/>
          </a:stretch>
        </p:blipFill>
        <p:spPr bwMode="auto">
          <a:xfrm>
            <a:off x="628650" y="1204935"/>
            <a:ext cx="7886700" cy="4429760"/>
          </a:xfrm>
          <a:prstGeom prst="rect">
            <a:avLst/>
          </a:prstGeom>
          <a:solidFill>
            <a:srgbClr val="FFFFFF"/>
          </a:solidFill>
        </p:spPr>
      </p:pic>
    </p:spTree>
    <p:extLst>
      <p:ext uri="{BB962C8B-B14F-4D97-AF65-F5344CB8AC3E}">
        <p14:creationId xmlns:p14="http://schemas.microsoft.com/office/powerpoint/2010/main" val="671481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01198-F790-3A0E-4D7C-8AB3AD24BE75}"/>
              </a:ext>
            </a:extLst>
          </p:cNvPr>
          <p:cNvSpPr>
            <a:spLocks noGrp="1"/>
          </p:cNvSpPr>
          <p:nvPr>
            <p:ph type="title"/>
          </p:nvPr>
        </p:nvSpPr>
        <p:spPr/>
        <p:txBody>
          <a:bodyPr/>
          <a:lstStyle/>
          <a:p>
            <a:r>
              <a:rPr lang="en-GB" b="1" dirty="0"/>
              <a:t>CSR and Competitive Advantage</a:t>
            </a:r>
            <a:endParaRPr lang="en-GB" dirty="0"/>
          </a:p>
        </p:txBody>
      </p:sp>
      <p:sp>
        <p:nvSpPr>
          <p:cNvPr id="3" name="Content Placeholder 2">
            <a:extLst>
              <a:ext uri="{FF2B5EF4-FFF2-40B4-BE49-F238E27FC236}">
                <a16:creationId xmlns:a16="http://schemas.microsoft.com/office/drawing/2014/main" id="{56E075EC-184C-69CB-3872-833AFD2D626F}"/>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Read the case study on Moodle about Unilever and prepare a mind map to illustrate the impact of its CSR efforts on Porter’s 5 forces.</a:t>
            </a:r>
          </a:p>
        </p:txBody>
      </p:sp>
    </p:spTree>
    <p:extLst>
      <p:ext uri="{BB962C8B-B14F-4D97-AF65-F5344CB8AC3E}">
        <p14:creationId xmlns:p14="http://schemas.microsoft.com/office/powerpoint/2010/main" val="4132422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565C66-8A3C-C6EB-10C9-3495F1CF69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83124A-1BB4-9F8E-CBF9-5E1857590F10}"/>
              </a:ext>
            </a:extLst>
          </p:cNvPr>
          <p:cNvSpPr>
            <a:spLocks noGrp="1"/>
          </p:cNvSpPr>
          <p:nvPr>
            <p:ph type="title"/>
          </p:nvPr>
        </p:nvSpPr>
        <p:spPr>
          <a:xfrm>
            <a:off x="180975" y="152400"/>
            <a:ext cx="8772525" cy="5391150"/>
          </a:xfrm>
          <a:solidFill>
            <a:schemeClr val="accent1">
              <a:lumMod val="50000"/>
            </a:schemeClr>
          </a:solidFill>
        </p:spPr>
        <p:txBody>
          <a:bodyPr>
            <a:normAutofit/>
          </a:bodyPr>
          <a:lstStyle/>
          <a:p>
            <a:r>
              <a:rPr lang="en-GB" sz="4400" b="1" dirty="0">
                <a:solidFill>
                  <a:schemeClr val="bg2">
                    <a:lumMod val="75000"/>
                  </a:schemeClr>
                </a:solidFill>
                <a:latin typeface="Amasis MT Pro Medium" panose="02040604050005020304" pitchFamily="18" charset="0"/>
              </a:rPr>
              <a:t>CSR Implementation process</a:t>
            </a:r>
            <a:endParaRPr sz="4400" b="1" dirty="0">
              <a:solidFill>
                <a:schemeClr val="bg2">
                  <a:lumMod val="75000"/>
                </a:schemeClr>
              </a:solidFill>
              <a:latin typeface="Amasis MT Pro Medium" panose="02040604050005020304" pitchFamily="18" charset="0"/>
            </a:endParaRPr>
          </a:p>
        </p:txBody>
      </p:sp>
    </p:spTree>
    <p:extLst>
      <p:ext uri="{BB962C8B-B14F-4D97-AF65-F5344CB8AC3E}">
        <p14:creationId xmlns:p14="http://schemas.microsoft.com/office/powerpoint/2010/main" val="31714761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47CE9-AE04-8BE8-6D88-63AD7DDF20C9}"/>
              </a:ext>
            </a:extLst>
          </p:cNvPr>
          <p:cNvSpPr>
            <a:spLocks noGrp="1"/>
          </p:cNvSpPr>
          <p:nvPr>
            <p:ph type="title"/>
          </p:nvPr>
        </p:nvSpPr>
        <p:spPr/>
        <p:txBody>
          <a:bodyPr/>
          <a:lstStyle/>
          <a:p>
            <a:r>
              <a:rPr lang="en-GB" b="1" dirty="0"/>
              <a:t>Key Steps </a:t>
            </a:r>
            <a:endParaRPr lang="en-GB" dirty="0"/>
          </a:p>
        </p:txBody>
      </p:sp>
      <p:pic>
        <p:nvPicPr>
          <p:cNvPr id="6" name="Picture 5">
            <a:extLst>
              <a:ext uri="{FF2B5EF4-FFF2-40B4-BE49-F238E27FC236}">
                <a16:creationId xmlns:a16="http://schemas.microsoft.com/office/drawing/2014/main" id="{5197545A-A014-4B0A-A695-93732C149096}"/>
              </a:ext>
            </a:extLst>
          </p:cNvPr>
          <p:cNvPicPr>
            <a:picLocks noChangeAspect="1"/>
          </p:cNvPicPr>
          <p:nvPr/>
        </p:nvPicPr>
        <p:blipFill>
          <a:blip r:embed="rId2"/>
          <a:stretch>
            <a:fillRect/>
          </a:stretch>
        </p:blipFill>
        <p:spPr>
          <a:xfrm>
            <a:off x="23812" y="1809345"/>
            <a:ext cx="9096375" cy="2753130"/>
          </a:xfrm>
          <a:prstGeom prst="rect">
            <a:avLst/>
          </a:prstGeom>
        </p:spPr>
      </p:pic>
    </p:spTree>
    <p:extLst>
      <p:ext uri="{BB962C8B-B14F-4D97-AF65-F5344CB8AC3E}">
        <p14:creationId xmlns:p14="http://schemas.microsoft.com/office/powerpoint/2010/main" val="21020983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2106F-4471-DA6F-AA63-AF1371E65DB6}"/>
              </a:ext>
            </a:extLst>
          </p:cNvPr>
          <p:cNvSpPr>
            <a:spLocks noGrp="1"/>
          </p:cNvSpPr>
          <p:nvPr>
            <p:ph type="title"/>
          </p:nvPr>
        </p:nvSpPr>
        <p:spPr/>
        <p:txBody>
          <a:bodyPr/>
          <a:lstStyle/>
          <a:p>
            <a:r>
              <a:rPr lang="en-GB" b="1" dirty="0"/>
              <a:t>Group Activity</a:t>
            </a:r>
          </a:p>
        </p:txBody>
      </p:sp>
      <p:sp>
        <p:nvSpPr>
          <p:cNvPr id="3" name="Content Placeholder 2">
            <a:extLst>
              <a:ext uri="{FF2B5EF4-FFF2-40B4-BE49-F238E27FC236}">
                <a16:creationId xmlns:a16="http://schemas.microsoft.com/office/drawing/2014/main" id="{BA0D5046-3DEC-ECA3-3895-BD3426CC0DE4}"/>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Complete the “</a:t>
            </a:r>
            <a:r>
              <a:rPr lang="en-GB" b="1" dirty="0"/>
              <a:t>Eco-Cycle Electronics</a:t>
            </a:r>
            <a:r>
              <a:rPr lang="en-GB" dirty="0"/>
              <a:t>” activity on Moodle</a:t>
            </a:r>
          </a:p>
        </p:txBody>
      </p:sp>
    </p:spTree>
    <p:extLst>
      <p:ext uri="{BB962C8B-B14F-4D97-AF65-F5344CB8AC3E}">
        <p14:creationId xmlns:p14="http://schemas.microsoft.com/office/powerpoint/2010/main" val="36965468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3F46-6F87-21D1-C908-65068BF6CDB7}"/>
              </a:ext>
            </a:extLst>
          </p:cNvPr>
          <p:cNvSpPr>
            <a:spLocks noGrp="1"/>
          </p:cNvSpPr>
          <p:nvPr>
            <p:ph type="title"/>
          </p:nvPr>
        </p:nvSpPr>
        <p:spPr/>
        <p:txBody>
          <a:bodyPr/>
          <a:lstStyle/>
          <a:p>
            <a:r>
              <a:rPr lang="en-GB" b="1" dirty="0"/>
              <a:t>Recap Key Concepts</a:t>
            </a:r>
            <a:endParaRPr lang="en-GB" dirty="0"/>
          </a:p>
        </p:txBody>
      </p:sp>
      <p:sp>
        <p:nvSpPr>
          <p:cNvPr id="3" name="Content Placeholder 2">
            <a:extLst>
              <a:ext uri="{FF2B5EF4-FFF2-40B4-BE49-F238E27FC236}">
                <a16:creationId xmlns:a16="http://schemas.microsoft.com/office/drawing/2014/main" id="{9644C31A-46E1-217A-AAE7-859343B88F5F}"/>
              </a:ext>
            </a:extLst>
          </p:cNvPr>
          <p:cNvSpPr>
            <a:spLocks noGrp="1"/>
          </p:cNvSpPr>
          <p:nvPr>
            <p:ph idx="1"/>
          </p:nvPr>
        </p:nvSpPr>
        <p:spPr/>
        <p:txBody>
          <a:bodyPr>
            <a:normAutofit/>
          </a:bodyPr>
          <a:lstStyle/>
          <a:p>
            <a:r>
              <a:rPr lang="en-GB" dirty="0"/>
              <a:t>"What is CSR, and why is it important today?"</a:t>
            </a:r>
          </a:p>
          <a:p>
            <a:r>
              <a:rPr lang="en-GB" dirty="0"/>
              <a:t>"What are the three main dimensions of ESG?“</a:t>
            </a:r>
          </a:p>
          <a:p>
            <a:r>
              <a:rPr lang="en-GB" dirty="0"/>
              <a:t>“Can you explain the approaches taken by organisations to embed CSR into strategy?”</a:t>
            </a:r>
          </a:p>
          <a:p>
            <a:pPr marL="0" indent="0">
              <a:buNone/>
            </a:pPr>
            <a:endParaRPr lang="en-GB" dirty="0"/>
          </a:p>
          <a:p>
            <a:pPr marL="0" indent="0">
              <a:buNone/>
            </a:pPr>
            <a:r>
              <a:rPr lang="en-GB" b="1" dirty="0"/>
              <a:t>Next Session – </a:t>
            </a:r>
            <a:r>
              <a:rPr lang="en-GB" dirty="0"/>
              <a:t>Introduction to International Strategy</a:t>
            </a:r>
          </a:p>
        </p:txBody>
      </p:sp>
    </p:spTree>
    <p:extLst>
      <p:ext uri="{BB962C8B-B14F-4D97-AF65-F5344CB8AC3E}">
        <p14:creationId xmlns:p14="http://schemas.microsoft.com/office/powerpoint/2010/main" val="2672969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3C29E-1A02-37FB-4963-6C5B8578FE53}"/>
              </a:ext>
            </a:extLst>
          </p:cNvPr>
          <p:cNvSpPr>
            <a:spLocks noGrp="1"/>
          </p:cNvSpPr>
          <p:nvPr>
            <p:ph type="title"/>
          </p:nvPr>
        </p:nvSpPr>
        <p:spPr/>
        <p:txBody>
          <a:bodyPr/>
          <a:lstStyle/>
          <a:p>
            <a:r>
              <a:rPr lang="en-GB" b="1" dirty="0"/>
              <a:t>Assessment Workshop</a:t>
            </a:r>
          </a:p>
        </p:txBody>
      </p:sp>
      <p:sp>
        <p:nvSpPr>
          <p:cNvPr id="3" name="Content Placeholder 2">
            <a:extLst>
              <a:ext uri="{FF2B5EF4-FFF2-40B4-BE49-F238E27FC236}">
                <a16:creationId xmlns:a16="http://schemas.microsoft.com/office/drawing/2014/main" id="{1862DECE-D19B-9AF6-357B-F43563F5B9F2}"/>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a:t>Any </a:t>
            </a:r>
            <a:r>
              <a:rPr lang="en-GB" dirty="0"/>
              <a:t>remainder of the session should be used for completing the assessment and obtaining formative feedback.</a:t>
            </a:r>
          </a:p>
        </p:txBody>
      </p:sp>
    </p:spTree>
    <p:extLst>
      <p:ext uri="{BB962C8B-B14F-4D97-AF65-F5344CB8AC3E}">
        <p14:creationId xmlns:p14="http://schemas.microsoft.com/office/powerpoint/2010/main" val="317361973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33EA1A41-9358-4AFC-BD04-8C046D5AB9BC}" vid="{5CD7F56C-5371-4A0D-AEF6-884A56FB997E}"/>
    </a:ext>
  </a:extLst>
</a:theme>
</file>

<file path=ppt/theme/theme4.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8" ma:contentTypeDescription="Create a new document." ma:contentTypeScope="" ma:versionID="08d1f5f55b6c48f939ebd33a27ec5cf5">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7b1ed3cc436f60566fe6f98d0da2d7c8"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element ref="ns3:MediaServiceLocation" minOccurs="0"/>
                <xsd:element ref="ns3:MediaServiceAutoKeyPoints" minOccurs="0"/>
                <xsd:element ref="ns3:MediaServiceKeyPoints"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2529e2e-246e-4beb-bcc0-0746cc8768ab" xsi:nil="true"/>
  </documentManagement>
</p:properties>
</file>

<file path=customXml/itemProps1.xml><?xml version="1.0" encoding="utf-8"?>
<ds:datastoreItem xmlns:ds="http://schemas.openxmlformats.org/officeDocument/2006/customXml" ds:itemID="{656C134D-78DD-483B-9A11-A72A954BD0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F9A4F0A-0810-43C1-B22E-908D02247B28}">
  <ds:schemaRefs>
    <ds:schemaRef ds:uri="http://schemas.microsoft.com/sharepoint/v3/contenttype/forms"/>
  </ds:schemaRefs>
</ds:datastoreItem>
</file>

<file path=customXml/itemProps3.xml><?xml version="1.0" encoding="utf-8"?>
<ds:datastoreItem xmlns:ds="http://schemas.openxmlformats.org/officeDocument/2006/customXml" ds:itemID="{52C65903-3647-402A-8DF6-D80C0E7EEF33}">
  <ds:schemaRefs>
    <ds:schemaRef ds:uri="http://purl.org/dc/terms/"/>
    <ds:schemaRef ds:uri="http://www.w3.org/XML/1998/namespace"/>
    <ds:schemaRef ds:uri="http://schemas.openxmlformats.org/package/2006/metadata/core-properties"/>
    <ds:schemaRef ds:uri="e2529e2e-246e-4beb-bcc0-0746cc8768ab"/>
    <ds:schemaRef ds:uri="http://schemas.microsoft.com/office/2006/documentManagement/types"/>
    <ds:schemaRef ds:uri="http://purl.org/dc/dcmitype/"/>
    <ds:schemaRef ds:uri="http://schemas.microsoft.com/office/infopath/2007/PartnerControls"/>
    <ds:schemaRef ds:uri="f4749491-4d80-4c02-8964-7cff4f7a4456"/>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UWTSD</Template>
  <TotalTime>0</TotalTime>
  <Words>1821</Words>
  <Application>Microsoft Office PowerPoint</Application>
  <PresentationFormat>On-screen Show (4:3)</PresentationFormat>
  <Paragraphs>144</Paragraphs>
  <Slides>23</Slides>
  <Notes>5</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23</vt:i4>
      </vt:variant>
    </vt:vector>
  </HeadingPairs>
  <TitlesOfParts>
    <vt:vector size="31" baseType="lpstr">
      <vt:lpstr>Myriad Pro</vt:lpstr>
      <vt:lpstr>Amasis MT Pro Medium</vt:lpstr>
      <vt:lpstr>Aptos</vt:lpstr>
      <vt:lpstr>Arial</vt:lpstr>
      <vt:lpstr>UWTSD</vt:lpstr>
      <vt:lpstr>2_20140311PresentationUWTSDTemplate</vt:lpstr>
      <vt:lpstr>1_UWTSD</vt:lpstr>
      <vt:lpstr>3_20140311PresentationUWTSDTemplate</vt:lpstr>
      <vt:lpstr>Week 7 : Corporate Social Responsibility and Ethics</vt:lpstr>
      <vt:lpstr>Session Objectives</vt:lpstr>
      <vt:lpstr>Let’s refresh our memory!</vt:lpstr>
      <vt:lpstr>Group Brainstorm (10 min):</vt:lpstr>
      <vt:lpstr>Introduction to Corporate Social Responsibility</vt:lpstr>
      <vt:lpstr>PowerPoint Presentation</vt:lpstr>
      <vt:lpstr>Definition</vt:lpstr>
      <vt:lpstr>Importance</vt:lpstr>
      <vt:lpstr>Dimensions</vt:lpstr>
      <vt:lpstr>How do organisations approach CSR?</vt:lpstr>
      <vt:lpstr>PowerPoint Presentation</vt:lpstr>
      <vt:lpstr>Discussion:</vt:lpstr>
      <vt:lpstr>Integrating CSR into Strategy </vt:lpstr>
      <vt:lpstr>How to Integrate?</vt:lpstr>
      <vt:lpstr>Activity</vt:lpstr>
      <vt:lpstr>Break Time</vt:lpstr>
      <vt:lpstr>What makes SCR possible?</vt:lpstr>
      <vt:lpstr>CSR and Competitive Advantage</vt:lpstr>
      <vt:lpstr>CSR Implementation process</vt:lpstr>
      <vt:lpstr>Key Steps </vt:lpstr>
      <vt:lpstr>Group Activity</vt:lpstr>
      <vt:lpstr>Recap Key Concepts</vt:lpstr>
      <vt:lpstr>Assessment Workshop</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Yohan Mendis</cp:lastModifiedBy>
  <cp:revision>5</cp:revision>
  <dcterms:created xsi:type="dcterms:W3CDTF">2013-01-27T09:14:16Z</dcterms:created>
  <dcterms:modified xsi:type="dcterms:W3CDTF">2025-10-13T10:13:58Z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