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1" r:id="rId6"/>
    <p:sldId id="260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25913" autoAdjust="0"/>
  </p:normalViewPr>
  <p:slideViewPr>
    <p:cSldViewPr snapToGrid="0">
      <p:cViewPr varScale="1">
        <p:scale>
          <a:sx n="94" d="100"/>
          <a:sy n="94" d="100"/>
        </p:scale>
        <p:origin x="226" y="1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6BF2B3-76DA-A5C7-3D24-55BEA4E189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1A8FC2-3A5A-BA89-1E6D-16F280C9B8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204E8-A41C-1381-3F54-47EE174CA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4828-0400-4BD4-9CFF-81713BE9FCEE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AD7B89-1EA5-84F3-5BCF-B06232139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49A481-AC1A-62BD-AAC3-AADC807E6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0F936-546C-4150-90AA-4A5D140F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192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D1DF1-2DB1-5AAA-26C4-EA9713AA7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BC97B-A687-9C32-28CD-DB7A85CCCC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AB5FC0-E510-AFC4-40D4-ACE37BC12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4828-0400-4BD4-9CFF-81713BE9FCEE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CD555-59C6-9B6C-2204-0654351365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BA8415-1868-8B68-BB97-FF1162E7DA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0F936-546C-4150-90AA-4A5D140F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689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A7449-EB65-430C-D0CC-5C8752903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07136-EA33-A16C-C85D-8A43C1DF69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0E0774-C688-6B6A-71B0-6C714CB13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4828-0400-4BD4-9CFF-81713BE9FCEE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8C7F50-8C00-62DE-3C39-FEB77333F1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29EEED-7092-521D-A068-776B089330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0F936-546C-4150-90AA-4A5D140F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950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F8686-3D34-B980-321E-53B26352E5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854FE-269E-268C-1CAF-1F228D22E8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4CCF76-C149-70AA-FE76-F927C23CD3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81E202-2E1D-F8D8-27BA-B343382050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4828-0400-4BD4-9CFF-81713BE9FCEE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7587D-7C4E-E93C-4AF2-398DC851F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92BD52-0EC3-EB6F-0874-B6F168AE7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0F936-546C-4150-90AA-4A5D140F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568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CCDEE-C33C-248C-B9F0-5E0503F06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28719C-D2A9-65DD-ABE6-53DF65E860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5D08949-1876-8522-E164-B77B37A0C1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A0EB3F-7047-E9B2-965A-940A29AC41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A3690E-FEFE-2815-4A6B-452825D5EE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6ED0215-198F-F847-5C08-18A49AD4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4828-0400-4BD4-9CFF-81713BE9FCEE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5AEA28-ABD2-6DF3-46DF-630A49F1D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449624-0C2F-364B-A053-AC801C14F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0F936-546C-4150-90AA-4A5D140F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885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FBFFA-27B5-E96E-613A-32F16E18CA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CFD9BE-772C-9789-1C49-496F68B3A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4828-0400-4BD4-9CFF-81713BE9FCEE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A45FA6-D286-D88B-3C5E-0997D73A5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DA5D27-B3C3-5C74-B707-867A2A20D8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0F936-546C-4150-90AA-4A5D140F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9299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F11F57-7C90-4D9B-22AC-FE27B5653A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4828-0400-4BD4-9CFF-81713BE9FCEE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FC0D12-3F97-C616-832D-24F5FEEF0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496197-F0B1-AC93-C93F-AACC49C4A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0F936-546C-4150-90AA-4A5D140F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4405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9A41E-93E9-3262-2880-EC91EBC1A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A9501-DB49-60A5-ED99-96642A0D33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EE601C-1372-1F19-31EB-EED17FA4CF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BEB2CF-07B7-F7BE-9230-A89F40A40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4828-0400-4BD4-9CFF-81713BE9FCEE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97987D-7A0D-2E33-C610-3A98084132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77D8DF-324F-6FE7-E4FB-830D1E27D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0F936-546C-4150-90AA-4A5D140F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73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CF410-2DBD-7A3C-56D6-6440BF62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17B11B-8BA8-60AB-40B1-18AA6A2FD35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C67AA3-2636-04CA-4F4A-8167691F14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99DDBC-F52A-CFD6-9EE0-C15603F87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4828-0400-4BD4-9CFF-81713BE9FCEE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A8C1FB-D16F-D61F-5079-F9AF74D20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0F2965-2800-5992-601E-892CA3FA3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0F936-546C-4150-90AA-4A5D140F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153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E4B57-A877-BBC8-637A-C385390C2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5953FD-1B94-445C-26EA-598C8E3D3E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C1C813-25ED-D944-DF4A-229AF6DD4E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4828-0400-4BD4-9CFF-81713BE9FCEE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C26438-438D-8876-A75F-546BB9790D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BB241C-E5C3-748A-7F26-6A518D0E2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0F936-546C-4150-90AA-4A5D140F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931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8D2BF1-24BF-A17C-DDE5-A594CC9579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6F46CF-20EA-7315-534E-3CF3A396D2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F823CE-3310-E60E-76E7-0228054E8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94828-0400-4BD4-9CFF-81713BE9FCEE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9405A2-FA2F-8068-2D35-77B025BC56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04DD35-4D37-F2C2-FE23-B885BECF9D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60F936-546C-4150-90AA-4A5D140F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48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AEFF6F1-4E02-74D4-830B-C1C905044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F7161C-C63E-6629-9D67-8F48C4CC3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6C49E9-31A0-BC2C-5B5D-8680791A28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394828-0400-4BD4-9CFF-81713BE9FCEE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3B377C-26F6-14BB-7E17-D4044ECD28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339D52-C45B-1672-F9D3-7824321A6E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860F936-546C-4150-90AA-4A5D140F782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505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0362A-F396-03DE-CEDA-415597B3EC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81952"/>
            <a:ext cx="12192000" cy="6776048"/>
          </a:xfrm>
        </p:spPr>
        <p:txBody>
          <a:bodyPr>
            <a:noAutofit/>
          </a:bodyPr>
          <a:lstStyle/>
          <a:p>
            <a:pPr algn="l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Daniel Bujor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2519443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Annamarie Dufficy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Module Code: 	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Module Name: 	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Component 1: 	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799763-515C-A943-17C6-7485B2CB3C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H="1">
            <a:off x="10668000" y="3602038"/>
            <a:ext cx="253042" cy="426498"/>
          </a:xfrm>
        </p:spPr>
        <p:txBody>
          <a:bodyPr/>
          <a:lstStyle/>
          <a:p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829383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3B475F8-50AE-46A0-9943-B2B63183D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BEAA18-A58A-8937-EBD7-38E4527D3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6986015" cy="1776484"/>
          </a:xfrm>
        </p:spPr>
        <p:txBody>
          <a:bodyPr anchor="b">
            <a:normAutofit/>
          </a:bodyPr>
          <a:lstStyle/>
          <a:p>
            <a:r>
              <a:rPr lang="en-GB" sz="5400"/>
              <a:t>What’s the issue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D37C901-7B57-6E1F-68A8-CC6982E973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65231" y="261991"/>
            <a:ext cx="3360391" cy="1890220"/>
          </a:xfrm>
          <a:prstGeom prst="rect">
            <a:avLst/>
          </a:prstGeom>
        </p:spPr>
      </p:pic>
      <p:sp>
        <p:nvSpPr>
          <p:cNvPr id="14" name="sketch line">
            <a:extLst>
              <a:ext uri="{FF2B5EF4-FFF2-40B4-BE49-F238E27FC236}">
                <a16:creationId xmlns:a16="http://schemas.microsoft.com/office/drawing/2014/main" id="{75F6FDB4-2351-48C2-A863-2364A0234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315691"/>
            <a:ext cx="4343400" cy="18288"/>
          </a:xfrm>
          <a:custGeom>
            <a:avLst/>
            <a:gdLst>
              <a:gd name="connsiteX0" fmla="*/ 0 w 4343400"/>
              <a:gd name="connsiteY0" fmla="*/ 0 h 18288"/>
              <a:gd name="connsiteX1" fmla="*/ 577052 w 4343400"/>
              <a:gd name="connsiteY1" fmla="*/ 0 h 18288"/>
              <a:gd name="connsiteX2" fmla="*/ 1067235 w 4343400"/>
              <a:gd name="connsiteY2" fmla="*/ 0 h 18288"/>
              <a:gd name="connsiteX3" fmla="*/ 1600853 w 4343400"/>
              <a:gd name="connsiteY3" fmla="*/ 0 h 18288"/>
              <a:gd name="connsiteX4" fmla="*/ 2264773 w 4343400"/>
              <a:gd name="connsiteY4" fmla="*/ 0 h 18288"/>
              <a:gd name="connsiteX5" fmla="*/ 2841825 w 4343400"/>
              <a:gd name="connsiteY5" fmla="*/ 0 h 18288"/>
              <a:gd name="connsiteX6" fmla="*/ 3375442 w 4343400"/>
              <a:gd name="connsiteY6" fmla="*/ 0 h 18288"/>
              <a:gd name="connsiteX7" fmla="*/ 4343400 w 4343400"/>
              <a:gd name="connsiteY7" fmla="*/ 0 h 18288"/>
              <a:gd name="connsiteX8" fmla="*/ 4343400 w 4343400"/>
              <a:gd name="connsiteY8" fmla="*/ 18288 h 18288"/>
              <a:gd name="connsiteX9" fmla="*/ 3722914 w 4343400"/>
              <a:gd name="connsiteY9" fmla="*/ 18288 h 18288"/>
              <a:gd name="connsiteX10" fmla="*/ 3189297 w 4343400"/>
              <a:gd name="connsiteY10" fmla="*/ 18288 h 18288"/>
              <a:gd name="connsiteX11" fmla="*/ 2481943 w 4343400"/>
              <a:gd name="connsiteY11" fmla="*/ 18288 h 18288"/>
              <a:gd name="connsiteX12" fmla="*/ 1904891 w 4343400"/>
              <a:gd name="connsiteY12" fmla="*/ 18288 h 18288"/>
              <a:gd name="connsiteX13" fmla="*/ 1414707 w 4343400"/>
              <a:gd name="connsiteY13" fmla="*/ 18288 h 18288"/>
              <a:gd name="connsiteX14" fmla="*/ 750788 w 4343400"/>
              <a:gd name="connsiteY14" fmla="*/ 18288 h 18288"/>
              <a:gd name="connsiteX15" fmla="*/ 0 w 4343400"/>
              <a:gd name="connsiteY15" fmla="*/ 18288 h 18288"/>
              <a:gd name="connsiteX16" fmla="*/ 0 w 43434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D0C7F-32A7-2DB9-6C5B-546434625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04819"/>
            <a:ext cx="6986016" cy="3672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Good morning my name is Daniel and today ill be going over what’s causing basils bakery to be stuck In a stagnation using established business models such as the pestle framework, the cause-and-effect module and finally a final overview of all my key findings</a:t>
            </a:r>
          </a:p>
          <a:p>
            <a:pPr marL="0" indent="0">
              <a:buNone/>
            </a:pPr>
            <a:endParaRPr lang="en-GB" sz="22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8616A0C-A56B-EFBD-97CD-BD2A2B9CE1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466095" y="2310086"/>
            <a:ext cx="3360391" cy="189022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08891C4-F674-4CD2-5850-7252C539B4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466095" y="4358181"/>
            <a:ext cx="3360391" cy="1890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6369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A4EA3-A516-7BF9-8093-F9BFEAF72B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878" y="741391"/>
            <a:ext cx="4491821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Who is basil</a:t>
            </a:r>
          </a:p>
        </p:txBody>
      </p:sp>
      <p:pic>
        <p:nvPicPr>
          <p:cNvPr id="5" name="Picture 4" descr="Bakery cabinet with assortment of pastries">
            <a:extLst>
              <a:ext uri="{FF2B5EF4-FFF2-40B4-BE49-F238E27FC236}">
                <a16:creationId xmlns:a16="http://schemas.microsoft.com/office/drawing/2014/main" id="{CFC7694D-BAA2-7764-362F-AD2388EBCB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615" r="13051" b="-1"/>
          <a:stretch>
            <a:fillRect/>
          </a:stretch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5EFBDE31-BB3E-6CFC-23CD-B5976DA384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80A60EC-72BB-121F-556A-E2837FD99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91A2FAE-D41C-FF5D-B0A0-7808248ED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4139706"/>
              <a:ext cx="123362" cy="2718294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E10C-2072-367E-3FA7-BCFD352853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878" y="2533476"/>
            <a:ext cx="4491820" cy="3447832"/>
          </a:xfrm>
        </p:spPr>
        <p:txBody>
          <a:bodyPr anchor="t">
            <a:normAutofit/>
          </a:bodyPr>
          <a:lstStyle/>
          <a:p>
            <a:r>
              <a:rPr lang="en-GB" sz="2000"/>
              <a:t>Small bakery in Coventry </a:t>
            </a:r>
          </a:p>
          <a:p>
            <a:r>
              <a:rPr lang="en-GB" sz="2000"/>
              <a:t>Located in a retail park</a:t>
            </a:r>
          </a:p>
          <a:p>
            <a:r>
              <a:rPr lang="en-GB" sz="2000"/>
              <a:t>Facing a huge array of issues </a:t>
            </a:r>
          </a:p>
          <a:p>
            <a:r>
              <a:rPr lang="en-GB" sz="2000"/>
              <a:t>Losing profits</a:t>
            </a:r>
          </a:p>
          <a:p>
            <a:pPr marL="0" indent="0">
              <a:buNone/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1747134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21A60E-8FF5-F631-4FA3-0B89B71369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2798"/>
            <a:ext cx="4890589" cy="744377"/>
          </a:xfrm>
        </p:spPr>
        <p:txBody>
          <a:bodyPr anchor="b">
            <a:normAutofit/>
          </a:bodyPr>
          <a:lstStyle/>
          <a:p>
            <a:r>
              <a:rPr lang="en-GB" dirty="0"/>
              <a:t>What are they facing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D7266-A936-C625-0ACF-B6B39BCCB7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6" y="817174"/>
            <a:ext cx="4114801" cy="6040825"/>
          </a:xfrm>
        </p:spPr>
        <p:txBody>
          <a:bodyPr>
            <a:normAutofit/>
          </a:bodyPr>
          <a:lstStyle/>
          <a:p>
            <a:r>
              <a:rPr lang="en-GB" sz="1600" dirty="0"/>
              <a:t>Too much work for one person</a:t>
            </a:r>
          </a:p>
          <a:p>
            <a:r>
              <a:rPr lang="en-GB" sz="1600" dirty="0"/>
              <a:t>Relied hugely on the workers from other nearby stores </a:t>
            </a:r>
          </a:p>
          <a:p>
            <a:r>
              <a:rPr lang="en-GB" sz="1600" dirty="0" err="1"/>
              <a:t>Isnt</a:t>
            </a:r>
            <a:r>
              <a:rPr lang="en-GB" sz="1600" dirty="0"/>
              <a:t> as reliable fulfilling orders </a:t>
            </a:r>
          </a:p>
          <a:p>
            <a:r>
              <a:rPr lang="en-GB" sz="1600" dirty="0"/>
              <a:t>Sales stopped increasing</a:t>
            </a:r>
          </a:p>
          <a:p>
            <a:r>
              <a:rPr lang="en-GB" sz="1600" dirty="0"/>
              <a:t>Nearby shops closing down </a:t>
            </a:r>
          </a:p>
          <a:p>
            <a:r>
              <a:rPr lang="en-GB" sz="1600" dirty="0"/>
              <a:t>Cost of business increasing </a:t>
            </a:r>
          </a:p>
          <a:p>
            <a:r>
              <a:rPr lang="en-GB" sz="1600" dirty="0"/>
              <a:t>Can't keep up with the technology </a:t>
            </a:r>
          </a:p>
          <a:p>
            <a:r>
              <a:rPr lang="en-GB" sz="1600" dirty="0"/>
              <a:t>Workers switched to work from home </a:t>
            </a:r>
          </a:p>
          <a:p>
            <a:r>
              <a:rPr lang="en-GB" sz="1600" dirty="0"/>
              <a:t>His supplies are expensive </a:t>
            </a:r>
          </a:p>
          <a:p>
            <a:r>
              <a:rPr lang="en-GB" sz="1600" dirty="0"/>
              <a:t>Labour is expensive </a:t>
            </a:r>
          </a:p>
          <a:p>
            <a:r>
              <a:rPr lang="en-GB" sz="1600" dirty="0"/>
              <a:t>He lacks advertisement</a:t>
            </a:r>
          </a:p>
          <a:p>
            <a:r>
              <a:rPr lang="en-GB" sz="1600" dirty="0"/>
              <a:t>Most of the issues are within his control </a:t>
            </a:r>
          </a:p>
          <a:p>
            <a:pPr marL="0" indent="0">
              <a:buNone/>
            </a:pPr>
            <a:r>
              <a:rPr lang="en-GB" sz="1600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2D39D6-CA80-5E5F-7301-B1CA6819FE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363" r="2" b="8884"/>
          <a:stretch>
            <a:fillRect/>
          </a:stretch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1E26BB3-9C46-E062-1C1B-17E9BE3ECDA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264" r="18580" b="3"/>
          <a:stretch>
            <a:fillRect/>
          </a:stretch>
        </p:blipFill>
        <p:spPr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B408A93-397F-D08A-6DBC-15B5595B316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316" r="9162"/>
          <a:stretch>
            <a:fillRect/>
          </a:stretch>
        </p:blipFill>
        <p:spPr>
          <a:xfrm>
            <a:off x="7621024" y="-5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493527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956F1-0540-5A09-4F58-0337CA6F7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79F20-9874-4FAC-D425-60E6CFA21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907" y="1690688"/>
            <a:ext cx="6697436" cy="4334555"/>
          </a:xfrm>
        </p:spPr>
        <p:txBody>
          <a:bodyPr/>
          <a:lstStyle/>
          <a:p>
            <a:r>
              <a:rPr lang="en-GB" dirty="0"/>
              <a:t>Pestel Is a business analysis framework to spot external issues</a:t>
            </a:r>
          </a:p>
          <a:p>
            <a:r>
              <a:rPr lang="en-GB" dirty="0"/>
              <a:t>Political, economic, social, technologies, </a:t>
            </a:r>
            <a:r>
              <a:rPr lang="en-GB" dirty="0" err="1"/>
              <a:t>envoimental</a:t>
            </a:r>
            <a:r>
              <a:rPr lang="en-GB" dirty="0"/>
              <a:t>, legal</a:t>
            </a:r>
          </a:p>
          <a:p>
            <a:r>
              <a:rPr lang="en-GB" dirty="0"/>
              <a:t>Identifies flaws in business highlights threats supports risk management comprehensive view of the issues</a:t>
            </a:r>
          </a:p>
          <a:p>
            <a:r>
              <a:rPr lang="en-GB" dirty="0"/>
              <a:t>Considered outdated, too general, can be time consuming, not complex.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93098AB-0D1F-EC7D-2F29-D688FB57BF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8100" y="1452449"/>
            <a:ext cx="4191000" cy="419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2168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A70D32-44F8-CD9B-53DF-D82950CF0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17576"/>
            <a:ext cx="10909640" cy="124939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Pestel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238ED-4A46-BDAD-1A39-B5644C2ADE28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10955388" flipV="1">
            <a:off x="-99349" y="-207729"/>
            <a:ext cx="317464" cy="41545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E7A5989-2531-9E7E-CA9C-DA0ED53E16B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3700790"/>
              </p:ext>
            </p:extLst>
          </p:nvPr>
        </p:nvGraphicFramePr>
        <p:xfrm>
          <a:off x="721130" y="2937356"/>
          <a:ext cx="10827391" cy="31747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 err="1"/>
                        <a:t>Buissness</a:t>
                      </a:r>
                      <a:r>
                        <a:rPr lang="en-GB" sz="1400" b="1" dirty="0"/>
                        <a:t> rates and tax increase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 err="1"/>
                        <a:t>Coroavirus</a:t>
                      </a:r>
                      <a:r>
                        <a:rPr lang="en-GB" sz="1400" b="1" dirty="0"/>
                        <a:t> caused shutdown 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Unpredictable Ingredient cost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Stores Shutting down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Decline in foot traffic for the retail park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Rise in working from home 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Demand for delivery service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Demand for pre ordering service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Business operating requirements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Food related regulations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Reliance on organic produce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Retail park located out the way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65332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86BC7-6AF1-4514-3E82-7B05B3AA7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903128" cy="951947"/>
          </a:xfrm>
        </p:spPr>
        <p:txBody>
          <a:bodyPr/>
          <a:lstStyle/>
          <a:p>
            <a:r>
              <a:rPr lang="en-GB" dirty="0"/>
              <a:t>Cause and effect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B26A8A9-824F-5574-0EA7-9429A5F6980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84528" y="1499051"/>
            <a:ext cx="7777294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Cause-and-Effect Model is a problem-solving tool used to identify the root causes of an issue rather than only its symptoms (Ishikawa, 1986).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helps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individuals understand how different factors contribute to a problem and supports effective decision-making (Oakland, 2014).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model is widely used in business, healthcare, manufacturing, and project management to improve quality and performance.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One of its main advantages is that it provides a structured approach to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analysing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problems.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 also encourages teamwork and collaboration when identifying possible causes.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limitation of the model is that it may oversimplify complex situations.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Its effectiveness depends on the accuracy of the information and the knowledge of the participants involved. 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A0D67FC-A413-DD5B-7DAE-7951755FF8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396335"/>
            <a:ext cx="1014438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200" dirty="0"/>
              <a:t>Quintanilla, K.M. &amp; Wahl, S.T., 2020, </a:t>
            </a:r>
            <a:r>
              <a:rPr lang="en-GB" sz="1200" i="1" dirty="0"/>
              <a:t>Business and Professional Communication: KEYS for Workplace Excellence</a:t>
            </a:r>
            <a:r>
              <a:rPr lang="en-GB" sz="1200" dirty="0"/>
              <a:t>. 4th ed. International student edition. New York: McGraw-Hill Education.</a:t>
            </a: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43375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5D95D-0193-E014-04AB-94AE2E1244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5012" y="316250"/>
            <a:ext cx="8121242" cy="450005"/>
          </a:xfrm>
        </p:spPr>
        <p:txBody>
          <a:bodyPr>
            <a:normAutofit fontScale="90000"/>
          </a:bodyPr>
          <a:lstStyle/>
          <a:p>
            <a:r>
              <a:rPr lang="en-GB" dirty="0"/>
              <a:t>Cause and effect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12404-31E2-FA2A-0C1E-43AA1D02DF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.</a:t>
            </a:r>
          </a:p>
        </p:txBody>
      </p:sp>
      <p:sp>
        <p:nvSpPr>
          <p:cNvPr id="4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245012" y="937619"/>
            <a:ext cx="11585447" cy="4496781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558523" y="3326425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601004" y="1845209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593387" y="3365176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466646" y="1875958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435458" y="3353858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14" idx="2"/>
          </p:cNvCxnSpPr>
          <p:nvPr/>
        </p:nvCxnSpPr>
        <p:spPr>
          <a:xfrm flipH="1" flipV="1">
            <a:off x="7337796" y="1885265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337797" y="3367518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65058" y="1392957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13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01806" y="1414293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14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261905" y="1423600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15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43718" y="4821090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16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359948" y="4830502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17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242040" y="4825930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1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280548" y="3095593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 b="1">
                <a:latin typeface="Arial"/>
                <a:cs typeface="Arial"/>
              </a:rPr>
              <a:t>Basils Bakery Issues​</a:t>
            </a:r>
            <a:endParaRPr lang="en-GB" sz="1200" b="1" dirty="0">
              <a:latin typeface="Arial"/>
              <a:cs typeface="Arial"/>
            </a:endParaRPr>
          </a:p>
        </p:txBody>
      </p:sp>
      <p:sp>
        <p:nvSpPr>
          <p:cNvPr id="19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225959" y="432559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>
                <a:latin typeface="Arial"/>
                <a:cs typeface="Arial"/>
              </a:rPr>
              <a:t>Heavy snow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233999" y="3708059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>
                <a:latin typeface="Arial"/>
                <a:cs typeface="Arial"/>
              </a:rPr>
              <a:t>Heavy rain ​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261905" y="2150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>
                <a:latin typeface="Arial"/>
                <a:cs typeface="Arial"/>
              </a:rPr>
              <a:t>Theft of car </a:t>
            </a:r>
            <a:endParaRPr lang="en-US"/>
          </a:p>
        </p:txBody>
      </p:sp>
      <p:sp>
        <p:nvSpPr>
          <p:cNvPr id="22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261905" y="2723077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>
                <a:latin typeface="Arial"/>
                <a:cs typeface="Arial"/>
              </a:rPr>
              <a:t>Late bus driver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362849" y="432559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>
                <a:latin typeface="Arial"/>
                <a:cs typeface="Arial"/>
              </a:rPr>
              <a:t>Ran out of fuel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01806" y="370044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>
                <a:latin typeface="Arial"/>
                <a:cs typeface="Arial"/>
              </a:rPr>
              <a:t>Took the wrong way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71542" y="429848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>
                <a:latin typeface="Arial"/>
                <a:cs typeface="Arial"/>
              </a:rPr>
              <a:t>Lost Bus pass 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71542" y="3708059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>
                <a:latin typeface="Arial"/>
                <a:cs typeface="Arial"/>
              </a:rPr>
              <a:t>Lost Car Keys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348549" y="20871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>
                <a:latin typeface="Arial"/>
                <a:cs typeface="Arial"/>
              </a:rPr>
              <a:t>Car Broke down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376455" y="272307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>
                <a:latin typeface="Arial"/>
                <a:cs typeface="Arial"/>
              </a:rPr>
              <a:t>Alarm Clock Broken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26101" y="20863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>
                <a:latin typeface="Arial"/>
                <a:cs typeface="Arial"/>
              </a:rPr>
              <a:t>Traffic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62630" y="270620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200">
                <a:latin typeface="Arial"/>
                <a:cs typeface="Arial"/>
              </a:rPr>
              <a:t>Bad time management 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Box 2">
            <a:extLst>
              <a:ext uri="{FF2B5EF4-FFF2-40B4-BE49-F238E27FC236}">
                <a16:creationId xmlns:a16="http://schemas.microsoft.com/office/drawing/2014/main" id="{D54AEE61-BE19-EF1C-D668-8E9E075D20CB}"/>
              </a:ext>
            </a:extLst>
          </p:cNvPr>
          <p:cNvSpPr txBox="1"/>
          <p:nvPr/>
        </p:nvSpPr>
        <p:spPr>
          <a:xfrm>
            <a:off x="5073651" y="6266683"/>
            <a:ext cx="69549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dirty="0"/>
              <a:t>Griffith, B.A. &amp; Dunham, E.B., 2015. </a:t>
            </a:r>
            <a:r>
              <a:rPr lang="en-GB" sz="1400" i="1" dirty="0"/>
              <a:t>Working in Teams: Moving from High Potential to High Performance</a:t>
            </a:r>
            <a:r>
              <a:rPr lang="en-GB" sz="1400" dirty="0"/>
              <a:t>. Los Angeles, California: SAGE. e‑book.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9621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E6052-4794-A63E-31F9-C46FAAADDE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B71FCE-3D40-46A2-5BFA-302A7E3A33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Even though coronavirus happened over 5 years ago it still had a permanent effect </a:t>
            </a:r>
          </a:p>
          <a:p>
            <a:r>
              <a:rPr lang="en-GB" dirty="0"/>
              <a:t>Either keep up with the technology or fall behind </a:t>
            </a:r>
          </a:p>
          <a:p>
            <a:r>
              <a:rPr lang="en-GB" dirty="0"/>
              <a:t>A lot of factors can come into a play on something as simple as baking a cake</a:t>
            </a:r>
          </a:p>
          <a:p>
            <a:r>
              <a:rPr lang="en-GB" dirty="0" err="1"/>
              <a:t>Reliablity</a:t>
            </a:r>
            <a:r>
              <a:rPr lang="en-GB" dirty="0"/>
              <a:t> causes </a:t>
            </a:r>
            <a:r>
              <a:rPr lang="en-GB"/>
              <a:t>customer loss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5965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F94BB-23C6-9544-AA69-28D5F8F62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70DE4-E9B7-7100-3188-8675257659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Griffith, B.A. &amp; Dunham, E.B., 2015. </a:t>
            </a:r>
            <a:r>
              <a:rPr lang="en-GB" i="1" dirty="0"/>
              <a:t>Working in Teams: Moving from High Potential to High Performance</a:t>
            </a:r>
            <a:r>
              <a:rPr lang="en-GB" dirty="0"/>
              <a:t>. Los Angeles, California: SAGE. e‑book.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/>
              <a:t>Griffith, B.A. &amp; Dunham, E.B., 2015. </a:t>
            </a:r>
            <a:r>
              <a:rPr lang="en-GB" sz="2400" i="1" dirty="0"/>
              <a:t>Working in Teams: Moving from High Potential to High Performance</a:t>
            </a:r>
            <a:r>
              <a:rPr lang="en-GB" sz="2400" dirty="0"/>
              <a:t>. Los Angeles, California: SAGE. e‑book.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36713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679</Words>
  <Application>Microsoft Office PowerPoint</Application>
  <PresentationFormat>Widescreen</PresentationFormat>
  <Paragraphs>97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Aptos Display</vt:lpstr>
      <vt:lpstr>Arial</vt:lpstr>
      <vt:lpstr>Wingdings</vt:lpstr>
      <vt:lpstr>Office Theme</vt:lpstr>
      <vt:lpstr>Student Name:  Daniel Bujor  Student ID:  2519443  Lecturer’s Name: Annamarie Dufficy   Module Code:  LCLM 4004  Module Name:  Problem Solving and Decision-Making  Component 1:  Basil’s Bakery </vt:lpstr>
      <vt:lpstr>What’s the issue </vt:lpstr>
      <vt:lpstr>Who is basil</vt:lpstr>
      <vt:lpstr>What are they facing</vt:lpstr>
      <vt:lpstr>Pestel </vt:lpstr>
      <vt:lpstr>Pestel Analysis </vt:lpstr>
      <vt:lpstr>Cause and effect </vt:lpstr>
      <vt:lpstr>Cause and effect</vt:lpstr>
      <vt:lpstr>Key Findings</vt:lpstr>
      <vt:lpstr>Refrence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Sefora Tanase (2433532)</dc:creator>
  <cp:lastModifiedBy>Sefora Tanase (2433532)</cp:lastModifiedBy>
  <cp:revision>3</cp:revision>
  <dcterms:created xsi:type="dcterms:W3CDTF">2026-06-07T13:07:13Z</dcterms:created>
  <dcterms:modified xsi:type="dcterms:W3CDTF">2026-06-15T19:43:59Z</dcterms:modified>
</cp:coreProperties>
</file>