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67" r:id="rId3"/>
    <p:sldId id="268" r:id="rId4"/>
    <p:sldId id="269" r:id="rId5"/>
    <p:sldId id="270" r:id="rId6"/>
    <p:sldId id="278" r:id="rId7"/>
    <p:sldId id="271" r:id="rId8"/>
    <p:sldId id="272" r:id="rId9"/>
    <p:sldId id="259" r:id="rId10"/>
    <p:sldId id="260" r:id="rId11"/>
    <p:sldId id="262" r:id="rId12"/>
    <p:sldId id="263" r:id="rId13"/>
    <p:sldId id="264" r:id="rId14"/>
    <p:sldId id="257" r:id="rId15"/>
    <p:sldId id="258" r:id="rId16"/>
    <p:sldId id="265" r:id="rId17"/>
    <p:sldId id="266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43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06/10/2017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examples.yourdictionary.com/essay-examples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Structuring an Essay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are three distinct types of essay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48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descriptive essay</a:t>
            </a:r>
            <a:r>
              <a:rPr lang="en-GB" dirty="0"/>
              <a:t> is a genre of </a:t>
            </a:r>
            <a:r>
              <a:rPr lang="en-GB" b="1" dirty="0"/>
              <a:t>essay</a:t>
            </a:r>
            <a:r>
              <a:rPr lang="en-GB" dirty="0"/>
              <a:t> that asks the student to describe something—object, person, place, experience, emotion, situation, etc.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genre encourages the student's ability to create a written account of a particular experience.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Descriptive Essays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935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purpose of an informative </a:t>
            </a:r>
            <a:r>
              <a:rPr lang="en-GB" dirty="0">
                <a:hlinkClick r:id="rId2"/>
              </a:rPr>
              <a:t>essay</a:t>
            </a:r>
            <a:r>
              <a:rPr lang="en-GB" dirty="0"/>
              <a:t>, sometimes called an expository essay, is to educate on a certain topic. It is not for giving an opinion or convincing someone to do something or change his beliefs. In addition to being informative, it needs to be interesting.</a:t>
            </a:r>
            <a:br>
              <a:rPr lang="en-GB" dirty="0"/>
            </a:br>
            <a:endParaRPr lang="en-GB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Informative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078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Analytical writing</a:t>
            </a:r>
            <a:r>
              <a:rPr lang="en-GB" dirty="0"/>
              <a:t> is commonly required in academic </a:t>
            </a:r>
            <a:r>
              <a:rPr lang="en-GB" b="1" dirty="0"/>
              <a:t>writing</a:t>
            </a:r>
            <a:r>
              <a:rPr lang="en-GB" dirty="0"/>
              <a:t> to show relationships between pieces of information.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is used to compare and contrast, assess or evaluate (for example, a number of approaches, theories, </a:t>
            </a:r>
            <a:r>
              <a:rPr lang="en-GB" dirty="0" smtClean="0"/>
              <a:t>methodologies </a:t>
            </a:r>
            <a:r>
              <a:rPr lang="en-GB" dirty="0"/>
              <a:t>or outcomes</a:t>
            </a:r>
            <a:r>
              <a:rPr lang="en-GB" dirty="0" smtClean="0"/>
              <a:t>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Analytical and Discussion Essay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398552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discussion essay presents and discusses issues surrounding a particular topic--usually one that is debatable and open to argument.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8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Addresses the question</a:t>
            </a:r>
          </a:p>
          <a:p>
            <a:r>
              <a:rPr lang="en-US" dirty="0" smtClean="0"/>
              <a:t>Includes the Key Points and range of arguments</a:t>
            </a:r>
          </a:p>
          <a:p>
            <a:r>
              <a:rPr lang="en-US" dirty="0" smtClean="0"/>
              <a:t>Objective Style </a:t>
            </a:r>
            <a:r>
              <a:rPr lang="en-US" sz="2000" dirty="0" smtClean="0"/>
              <a:t>(not influenced by personal feelings or opinions in considering and representing facts)</a:t>
            </a:r>
          </a:p>
          <a:p>
            <a:r>
              <a:rPr lang="en-US" dirty="0" smtClean="0"/>
              <a:t>Evidence of Wide Reading</a:t>
            </a:r>
          </a:p>
          <a:p>
            <a:r>
              <a:rPr lang="en-US" dirty="0" smtClean="0"/>
              <a:t>References/Quotations Correct</a:t>
            </a:r>
          </a:p>
          <a:p>
            <a:r>
              <a:rPr lang="en-US" dirty="0" smtClean="0"/>
              <a:t>Own Words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Good Essay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180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Analytical and Questioning</a:t>
            </a:r>
          </a:p>
          <a:p>
            <a:r>
              <a:rPr lang="en-US" dirty="0" smtClean="0"/>
              <a:t>Conclusion</a:t>
            </a:r>
          </a:p>
          <a:p>
            <a:r>
              <a:rPr lang="en-US" dirty="0" smtClean="0"/>
              <a:t>Careful Introduction</a:t>
            </a:r>
          </a:p>
          <a:p>
            <a:r>
              <a:rPr lang="en-US" dirty="0" smtClean="0"/>
              <a:t>Neatly Presented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Good Essay</a:t>
            </a:r>
          </a:p>
        </p:txBody>
      </p:sp>
    </p:spTree>
    <p:extLst>
      <p:ext uri="{BB962C8B-B14F-4D97-AF65-F5344CB8AC3E}">
        <p14:creationId xmlns:p14="http://schemas.microsoft.com/office/powerpoint/2010/main" val="2600775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essays (including exam answers) generally have this pattern:</a:t>
            </a:r>
          </a:p>
          <a:p>
            <a:endParaRPr lang="en-GB" dirty="0" smtClean="0"/>
          </a:p>
          <a:p>
            <a:pPr lvl="2"/>
            <a:r>
              <a:rPr lang="en-GB" sz="3200" dirty="0" smtClean="0"/>
              <a:t>Introduction</a:t>
            </a:r>
          </a:p>
          <a:p>
            <a:pPr lvl="2"/>
            <a:r>
              <a:rPr lang="en-GB" sz="3200" dirty="0" smtClean="0"/>
              <a:t>Main body</a:t>
            </a:r>
          </a:p>
          <a:p>
            <a:pPr lvl="2"/>
            <a:r>
              <a:rPr lang="en-GB" sz="3200" dirty="0" smtClean="0"/>
              <a:t>conclusion</a:t>
            </a: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7838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effective introduction explains the purpose of the essay to the reader.  </a:t>
            </a:r>
          </a:p>
          <a:p>
            <a:r>
              <a:rPr lang="en-GB" dirty="0" smtClean="0"/>
              <a:t>Introductions are usually no more than about 10% of the total length of the assignment.  </a:t>
            </a:r>
          </a:p>
          <a:p>
            <a:r>
              <a:rPr lang="en-GB" dirty="0" smtClean="0"/>
              <a:t>Therefore, in a 2,000 word essay, the introduction would be about 200 hundred words.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can be difficult to start writing an essay, but especially in exams, hesitation will waste valuable times.  </a:t>
            </a:r>
          </a:p>
          <a:p>
            <a:endParaRPr lang="en-GB" dirty="0"/>
          </a:p>
          <a:p>
            <a:r>
              <a:rPr lang="en-GB" dirty="0" smtClean="0"/>
              <a:t>The first few sentences should be general but not vague, to help the reader focus on the topic.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Opening Sentences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359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Both"/>
            </a:pPr>
            <a:r>
              <a:rPr lang="en-GB" dirty="0" smtClean="0"/>
              <a:t>How important is it for companies to have women as senior managers?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Are there any technological solutions to global warming?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What can be done to reduce infant mortality in developing countries?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Compare the urbanisation process in two contrasting countries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Activity Write introductory sentences for three of the following titles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224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(a) 	In recent years, there has been steady criticism of 	the lack of women in senior management.</a:t>
            </a:r>
          </a:p>
          <a:p>
            <a:pPr marL="0" indent="0">
              <a:buNone/>
            </a:pPr>
            <a:r>
              <a:rPr lang="en-GB" dirty="0" smtClean="0"/>
              <a:t>(b) 	In the past decade, global warming or climate 	change has become one of the most pressing 	issues on the international agenda</a:t>
            </a:r>
          </a:p>
          <a:p>
            <a:pPr marL="0" indent="0">
              <a:buNone/>
            </a:pPr>
            <a:r>
              <a:rPr lang="en-GB" dirty="0" smtClean="0"/>
              <a:t>(c) 	There has been some decline in rates of infant 	mortality in the developing world over the last 	twenty years, but in many countries progress has 	been slow.</a:t>
            </a:r>
          </a:p>
          <a:p>
            <a:pPr marL="0" indent="0">
              <a:buNone/>
            </a:pPr>
            <a:r>
              <a:rPr lang="en-GB" dirty="0" smtClean="0"/>
              <a:t>(d)	Rapid international migration from countryside to 	the cities is a feature of many developing societies.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answers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676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Discuss the following questions:</a:t>
            </a:r>
          </a:p>
          <a:p>
            <a:r>
              <a:rPr lang="en-GB" dirty="0" smtClean="0"/>
              <a:t>What is a paragraph?</a:t>
            </a:r>
          </a:p>
          <a:p>
            <a:r>
              <a:rPr lang="en-GB" dirty="0" smtClean="0"/>
              <a:t>Why are texts divided into paragraphs</a:t>
            </a:r>
          </a:p>
          <a:p>
            <a:r>
              <a:rPr lang="en-GB" dirty="0" smtClean="0"/>
              <a:t>How long are paragraphs?</a:t>
            </a:r>
          </a:p>
          <a:p>
            <a:r>
              <a:rPr lang="en-GB" dirty="0" smtClean="0"/>
              <a:t>Do paragraphs have a standard structure?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paragraph?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3312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Undertake the Paragraph and Punctuation correction activity.</a:t>
            </a:r>
          </a:p>
          <a:p>
            <a:endParaRPr lang="en-GB" dirty="0"/>
          </a:p>
          <a:p>
            <a:r>
              <a:rPr lang="en-GB" dirty="0" smtClean="0"/>
              <a:t>This example will be included in your assignment profile.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5170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the main themes of the paragraphs?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9533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en-US" dirty="0" smtClean="0"/>
              <a:t>General information: birth and background</a:t>
            </a:r>
          </a:p>
          <a:p>
            <a:pPr marL="514350" indent="-514350">
              <a:buAutoNum type="arabicPeriod"/>
            </a:pPr>
            <a:r>
              <a:rPr lang="en-US" dirty="0" smtClean="0"/>
              <a:t>Early medical reputation</a:t>
            </a:r>
          </a:p>
          <a:p>
            <a:pPr marL="514350" indent="-514350">
              <a:buAutoNum type="arabicPeriod"/>
            </a:pPr>
            <a:r>
              <a:rPr lang="en-US" dirty="0" smtClean="0"/>
              <a:t>The Crimean War</a:t>
            </a:r>
          </a:p>
          <a:p>
            <a:pPr marL="514350" indent="-514350">
              <a:buAutoNum type="arabicPeriod"/>
            </a:pPr>
            <a:r>
              <a:rPr lang="en-US" dirty="0" smtClean="0"/>
              <a:t>After the War.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Solution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619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 is shown in the activity example, there is a continuation between the paragraphs.</a:t>
            </a:r>
          </a:p>
          <a:p>
            <a:endParaRPr lang="en-US" dirty="0"/>
          </a:p>
          <a:p>
            <a:r>
              <a:rPr lang="en-US" dirty="0" smtClean="0"/>
              <a:t>When writing academically, it is essential that paragraphs follow that method</a:t>
            </a:r>
          </a:p>
          <a:p>
            <a:endParaRPr lang="en-US" dirty="0"/>
          </a:p>
          <a:p>
            <a:r>
              <a:rPr lang="en-US" dirty="0" smtClean="0"/>
              <a:t>It is also important to use appropriate words to start a new paragraph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Paragraphs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4761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Moreover</a:t>
            </a:r>
          </a:p>
          <a:p>
            <a:r>
              <a:rPr lang="en-US" dirty="0" smtClean="0"/>
              <a:t>Nevertheless</a:t>
            </a:r>
          </a:p>
          <a:p>
            <a:r>
              <a:rPr lang="en-US" dirty="0" smtClean="0"/>
              <a:t>In addition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Starters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9947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cannot begin a sentence with AND or BUT</a:t>
            </a:r>
          </a:p>
          <a:p>
            <a:r>
              <a:rPr lang="en-US" dirty="0" smtClean="0"/>
              <a:t>Use AND rarely</a:t>
            </a:r>
          </a:p>
          <a:p>
            <a:r>
              <a:rPr lang="en-US" dirty="0" smtClean="0"/>
              <a:t>Split long sentences</a:t>
            </a:r>
          </a:p>
          <a:p>
            <a:r>
              <a:rPr lang="en-US" dirty="0" smtClean="0"/>
              <a:t>Journalese – over emphasis – very, more and more</a:t>
            </a:r>
          </a:p>
          <a:p>
            <a:r>
              <a:rPr lang="en-US" dirty="0" smtClean="0"/>
              <a:t>Cliché – Slang not to be used</a:t>
            </a:r>
          </a:p>
          <a:p>
            <a:r>
              <a:rPr lang="en-US" dirty="0" smtClean="0"/>
              <a:t>Rhetorical questions – use a phrase not a question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Essay Errors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7053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 not use GET, find another word</a:t>
            </a:r>
          </a:p>
          <a:p>
            <a:r>
              <a:rPr lang="en-US" dirty="0" smtClean="0"/>
              <a:t>Difference between less and few (i.e. number of people – fewer)</a:t>
            </a:r>
          </a:p>
          <a:p>
            <a:r>
              <a:rPr lang="en-US" dirty="0" smtClean="0"/>
              <a:t>Avoid Contractions – Don’t, Won’t should be used in full</a:t>
            </a:r>
          </a:p>
          <a:p>
            <a:r>
              <a:rPr lang="en-US" dirty="0" smtClean="0"/>
              <a:t>A LOT OF – bad style – use MANY or another relevant word</a:t>
            </a:r>
          </a:p>
          <a:p>
            <a:r>
              <a:rPr lang="en-US" dirty="0" smtClean="0"/>
              <a:t>Can/May – use in the right context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9256457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Apostrophe – the dog’s mouth, the lady’s shoes, the ladies shoes</a:t>
            </a:r>
          </a:p>
          <a:p>
            <a:r>
              <a:rPr lang="en-US" dirty="0" smtClean="0"/>
              <a:t>Incomplete sentences</a:t>
            </a:r>
          </a:p>
          <a:p>
            <a:r>
              <a:rPr lang="en-US" dirty="0" smtClean="0"/>
              <a:t>Do Not Use ING </a:t>
            </a:r>
            <a:r>
              <a:rPr lang="en-US" smtClean="0"/>
              <a:t>words unnecessarily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39751637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120</TotalTime>
  <Words>645</Words>
  <Application>Microsoft Office PowerPoint</Application>
  <PresentationFormat>On-screen Show (4:3)</PresentationFormat>
  <Paragraphs>94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Book Antiqua</vt:lpstr>
      <vt:lpstr>Wingdings</vt:lpstr>
      <vt:lpstr>Hardcover</vt:lpstr>
      <vt:lpstr>Essay Writing</vt:lpstr>
      <vt:lpstr>Essays</vt:lpstr>
      <vt:lpstr>Descriptive Essays</vt:lpstr>
      <vt:lpstr>Informative Essay</vt:lpstr>
      <vt:lpstr>Analytical and Discussion Essay</vt:lpstr>
      <vt:lpstr>PowerPoint Presentation</vt:lpstr>
      <vt:lpstr>A Good Essay</vt:lpstr>
      <vt:lpstr>A Good Essay</vt:lpstr>
      <vt:lpstr>Essay structure</vt:lpstr>
      <vt:lpstr>Introduction</vt:lpstr>
      <vt:lpstr>Opening Sentences</vt:lpstr>
      <vt:lpstr>Activity Write introductory sentences for three of the following titles </vt:lpstr>
      <vt:lpstr>Example answers</vt:lpstr>
      <vt:lpstr>What is a paragraph?</vt:lpstr>
      <vt:lpstr>Activity</vt:lpstr>
      <vt:lpstr>Activity</vt:lpstr>
      <vt:lpstr>Solution </vt:lpstr>
      <vt:lpstr>Paragraphs</vt:lpstr>
      <vt:lpstr>Starters</vt:lpstr>
      <vt:lpstr>Common Essay Errors</vt:lpstr>
      <vt:lpstr>Common Essay Errors</vt:lpstr>
      <vt:lpstr>Common Essay Errors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Marie Pitson</cp:lastModifiedBy>
  <cp:revision>13</cp:revision>
  <dcterms:created xsi:type="dcterms:W3CDTF">2015-08-28T07:16:22Z</dcterms:created>
  <dcterms:modified xsi:type="dcterms:W3CDTF">2017-10-06T15:17:51Z</dcterms:modified>
</cp:coreProperties>
</file>