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722" r:id="rId3"/>
    <p:sldId id="523" r:id="rId4"/>
    <p:sldId id="723" r:id="rId5"/>
    <p:sldId id="527" r:id="rId6"/>
    <p:sldId id="726" r:id="rId7"/>
    <p:sldId id="528" r:id="rId8"/>
    <p:sldId id="529" r:id="rId9"/>
    <p:sldId id="530" r:id="rId10"/>
    <p:sldId id="531" r:id="rId11"/>
    <p:sldId id="533" r:id="rId12"/>
    <p:sldId id="534" r:id="rId13"/>
    <p:sldId id="536" r:id="rId14"/>
    <p:sldId id="535" r:id="rId15"/>
    <p:sldId id="538" r:id="rId16"/>
    <p:sldId id="539" r:id="rId17"/>
    <p:sldId id="540" r:id="rId18"/>
    <p:sldId id="541" r:id="rId19"/>
    <p:sldId id="542" r:id="rId20"/>
    <p:sldId id="544" r:id="rId21"/>
    <p:sldId id="547" r:id="rId22"/>
    <p:sldId id="551" r:id="rId23"/>
    <p:sldId id="552" r:id="rId24"/>
    <p:sldId id="553" r:id="rId25"/>
    <p:sldId id="554" r:id="rId26"/>
    <p:sldId id="555" r:id="rId27"/>
    <p:sldId id="25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dirty="0"/>
            <a:t>PACE Section 18</a:t>
          </a:r>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Public Order act 2023</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59CEB755-BA6E-4143-B357-F814E9B3AD07}" type="presOf" srcId="{8C630581-2DB5-477E-AABB-72C4086C8A72}" destId="{9164DFD1-CD4D-2B41-A267-0E1FDA8B7BAF}" srcOrd="0" destOrd="0" presId="urn:microsoft.com/office/officeart/2005/8/layout/vProcess5"/>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832A25A-0B2A-4750-BC3B-F12F5193092A}" type="presOf" srcId="{312CF958-8FF1-44C6-8A86-B5E162E9D1ED}" destId="{C5A639A5-822A-4DCB-8140-6E690755D1C8}" srcOrd="1" destOrd="0" presId="urn:microsoft.com/office/officeart/2005/8/layout/matrix1"/>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574A870-2B73-4F8C-9399-141E12BEA1C9}" srcId="{827840F3-2802-4A47-8E52-3056301BC5D7}" destId="{9CC189E3-D828-48AE-8D5C-330D508DCDD7}" srcOrd="3" destOrd="0" parTransId="{6141A0A0-7283-4E05-9DF0-ABA04AABC9E7}" sibTransId="{2BA3712E-5F9D-4E39-BAF6-D6FC8D10E035}"/>
    <dgm:cxn modelId="{33514F59-57D3-4FB5-9E39-910ACC103A6A}" srcId="{827840F3-2802-4A47-8E52-3056301BC5D7}" destId="{E5F8132A-093D-4721-9204-D01628C75626}" srcOrd="0" destOrd="0" parTransId="{A520D06F-9DE3-4BC9-9FAE-82B0B1953FC1}" sibTransId="{0F89AAD1-C8F9-40F8-B96D-C2E50B36D7AD}"/>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F55D60B4-534B-41ED-AE88-2CF56A735CCA}" type="presOf" srcId="{7D2E19FF-52F3-482E-A26F-9FA0B9C32E6B}" destId="{12C362C5-1EE2-4F77-994F-563E85F9231D}" srcOrd="1" destOrd="0" presId="urn:microsoft.com/office/officeart/2005/8/layout/process5"/>
    <dgm:cxn modelId="{E5C349B4-31EB-4735-820E-337A7E1335AB}" type="presOf" srcId="{F6247D88-3A7B-465D-BEFE-FB946EB9CB3A}" destId="{4DFCCC5F-4F4D-4511-BF11-4C5AC3F0583B}" srcOrd="0"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PACE Section 18</a:t>
          </a:r>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3079768"/>
            <a:satOff val="-15334"/>
            <a:lumOff val="-1455"/>
            <a:alphaOff val="0"/>
          </a:schemeClr>
        </a:solidFill>
        <a:ln w="19050" cap="flat" cmpd="sng" algn="ctr">
          <a:solidFill>
            <a:schemeClr val="accent4">
              <a:tint val="40000"/>
              <a:alpha val="90000"/>
              <a:hueOff val="3079768"/>
              <a:satOff val="-15334"/>
              <a:lumOff val="-14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6159535"/>
            <a:satOff val="-30669"/>
            <a:lumOff val="-2910"/>
            <a:alphaOff val="0"/>
          </a:schemeClr>
        </a:solidFill>
        <a:ln w="19050" cap="flat" cmpd="sng" algn="ctr">
          <a:solidFill>
            <a:schemeClr val="accent4">
              <a:tint val="40000"/>
              <a:alpha val="90000"/>
              <a:hueOff val="6159535"/>
              <a:satOff val="-30669"/>
              <a:lumOff val="-29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Public Order act 2023</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1270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3750"/>
            <a:satOff val="282"/>
            <a:lumOff val="-1234"/>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77245"/>
            <a:satOff val="-21741"/>
            <a:lumOff val="3157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7499"/>
            <a:satOff val="564"/>
            <a:lumOff val="-2468"/>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77245"/>
            <a:satOff val="-21741"/>
            <a:lumOff val="3157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423136"/>
            <a:satOff val="-30892"/>
            <a:lumOff val="4001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6183974"/>
            <a:satOff val="-30969"/>
            <a:lumOff val="-37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11944698"/>
            <a:satOff val="2727"/>
            <a:lumOff val="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27994"/>
          <a:ext cx="7976284" cy="166635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47904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27994"/>
        <a:ext cx="7976284" cy="1666350"/>
      </dsp:txXfrm>
    </dsp:sp>
    <dsp:sp modelId="{D74DBF41-D813-F94C-84F2-628236625916}">
      <dsp:nvSpPr>
        <dsp:cNvPr id="0" name=""/>
        <dsp:cNvSpPr/>
      </dsp:nvSpPr>
      <dsp:spPr>
        <a:xfrm>
          <a:off x="398814" y="18962"/>
          <a:ext cx="5583398" cy="6789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1958" y="52106"/>
        <a:ext cx="5517110" cy="612672"/>
      </dsp:txXfrm>
    </dsp:sp>
    <dsp:sp modelId="{56108215-3F24-524B-AD9A-A2DBB10587C6}">
      <dsp:nvSpPr>
        <dsp:cNvPr id="0" name=""/>
        <dsp:cNvSpPr/>
      </dsp:nvSpPr>
      <dsp:spPr>
        <a:xfrm>
          <a:off x="0" y="2488472"/>
          <a:ext cx="7976284" cy="239084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47904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488472"/>
        <a:ext cx="7976284" cy="2390849"/>
      </dsp:txXfrm>
    </dsp:sp>
    <dsp:sp modelId="{9F49122A-339A-8D4E-A77C-1BA42CEF37BD}">
      <dsp:nvSpPr>
        <dsp:cNvPr id="0" name=""/>
        <dsp:cNvSpPr/>
      </dsp:nvSpPr>
      <dsp:spPr>
        <a:xfrm>
          <a:off x="398814" y="2148992"/>
          <a:ext cx="5583398" cy="6789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1958" y="2182136"/>
        <a:ext cx="5517110" cy="6126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3038037"/>
            <a:satOff val="-207"/>
            <a:lumOff val="49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9114112"/>
            <a:satOff val="-620"/>
            <a:lumOff val="1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81866"/>
            <a:satOff val="-18964"/>
            <a:lumOff val="127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272720"/>
            <a:satOff val="-28084"/>
            <a:lumOff val="183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363732"/>
            <a:satOff val="-37928"/>
            <a:lumOff val="254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545439"/>
            <a:satOff val="-56168"/>
            <a:lumOff val="3661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380526" y="2592"/>
          <a:ext cx="3559427" cy="606183"/>
        </a:xfrm>
        <a:prstGeom prst="roundRect">
          <a:avLst>
            <a:gd name="adj" fmla="val 10000"/>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398280" y="20346"/>
        <a:ext cx="3523919"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380526" y="911868"/>
          <a:ext cx="3559427" cy="606183"/>
        </a:xfrm>
        <a:prstGeom prst="roundRect">
          <a:avLst>
            <a:gd name="adj" fmla="val 10000"/>
          </a:avLst>
        </a:prstGeom>
        <a:solidFill>
          <a:schemeClr val="accent3">
            <a:shade val="80000"/>
            <a:hueOff val="-64499"/>
            <a:satOff val="-13247"/>
            <a:lumOff val="99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398280" y="929622"/>
        <a:ext cx="3523919"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86173"/>
            <a:satOff val="-17426"/>
            <a:lumOff val="127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380526" y="1821144"/>
          <a:ext cx="3559427" cy="606183"/>
        </a:xfrm>
        <a:prstGeom prst="roundRect">
          <a:avLst>
            <a:gd name="adj" fmla="val 10000"/>
          </a:avLst>
        </a:prstGeom>
        <a:solidFill>
          <a:schemeClr val="accent3">
            <a:shade val="80000"/>
            <a:hueOff val="-128999"/>
            <a:satOff val="-26493"/>
            <a:lumOff val="19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398280" y="1838898"/>
        <a:ext cx="3523919"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172345"/>
            <a:satOff val="-34852"/>
            <a:lumOff val="2555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499174" y="2730419"/>
          <a:ext cx="3322130" cy="606183"/>
        </a:xfrm>
        <a:prstGeom prst="roundRect">
          <a:avLst>
            <a:gd name="adj" fmla="val 10000"/>
          </a:avLst>
        </a:prstGeom>
        <a:solidFill>
          <a:schemeClr val="accent3">
            <a:shade val="80000"/>
            <a:hueOff val="-193498"/>
            <a:satOff val="-39740"/>
            <a:lumOff val="298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516928" y="2748173"/>
        <a:ext cx="3286622"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258518"/>
            <a:satOff val="-52278"/>
            <a:lumOff val="3832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499174" y="3639695"/>
          <a:ext cx="3322130" cy="606183"/>
        </a:xfrm>
        <a:prstGeom prst="roundRect">
          <a:avLst>
            <a:gd name="adj" fmla="val 10000"/>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516928" y="3657449"/>
        <a:ext cx="3286622" cy="57067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37212"/>
            <a:satOff val="1093"/>
            <a:lumOff val="116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52806"/>
            <a:satOff val="-325"/>
            <a:lumOff val="923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74425"/>
            <a:satOff val="2186"/>
            <a:lumOff val="23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05611"/>
            <a:satOff val="-649"/>
            <a:lumOff val="18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11637"/>
            <a:satOff val="3279"/>
            <a:lumOff val="3505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58417"/>
            <a:satOff val="-974"/>
            <a:lumOff val="2770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48849"/>
            <a:satOff val="4372"/>
            <a:lumOff val="467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58417"/>
            <a:satOff val="-974"/>
            <a:lumOff val="2770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11637"/>
            <a:satOff val="3279"/>
            <a:lumOff val="3505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05611"/>
            <a:satOff val="-649"/>
            <a:lumOff val="18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74425"/>
            <a:satOff val="2186"/>
            <a:lumOff val="23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52806"/>
            <a:satOff val="-325"/>
            <a:lumOff val="923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37212"/>
            <a:satOff val="1093"/>
            <a:lumOff val="116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3EF571-ACEA-447F-A64F-1DECDE55C590}"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D6E4E0-BF65-41C8-B5FE-99FBE61DC3F0}" type="slidenum">
              <a:rPr lang="en-GB" smtClean="0"/>
              <a:t>‹#›</a:t>
            </a:fld>
            <a:endParaRPr lang="en-GB"/>
          </a:p>
        </p:txBody>
      </p:sp>
    </p:spTree>
    <p:extLst>
      <p:ext uri="{BB962C8B-B14F-4D97-AF65-F5344CB8AC3E}">
        <p14:creationId xmlns:p14="http://schemas.microsoft.com/office/powerpoint/2010/main" val="2853795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egislation.gov.uk/ukpga/2023/15/enacted#section-1-1-b"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legislation.gov.uk/ukpga/2023/15/enacted#section-1-3" TargetMode="External"/><Relationship Id="rId5" Type="http://schemas.openxmlformats.org/officeDocument/2006/relationships/hyperlink" Target="https://www.legislation.gov.uk/ukpga/2023/15/enacted#section-1-1-a" TargetMode="External"/><Relationship Id="rId4" Type="http://schemas.openxmlformats.org/officeDocument/2006/relationships/hyperlink" Target="https://www.legislation.gov.uk/ukpga/2023/15/enacted#section-1-1"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gislation.gov.uk/ukpga/1986/64#commentary-c21446751"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4</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D0D0D"/>
                </a:solidFill>
                <a:effectLst/>
                <a:latin typeface="Söhne"/>
              </a:rPr>
              <a:t>Triable Either Way Offences</a:t>
            </a:r>
            <a:r>
              <a:rPr lang="en-GB" b="0" i="0" dirty="0">
                <a:solidFill>
                  <a:srgbClr val="0D0D0D"/>
                </a:solidFill>
                <a:effectLst/>
                <a:latin typeface="Söhne"/>
              </a:rPr>
              <a:t>: These offenses are of intermediate seriousness. They can be tried either in the Magistrates' Court or in the Crown Court, depending on factors such as the seriousness of the offense and the defendant's choice.</a:t>
            </a:r>
          </a:p>
          <a:p>
            <a:pPr algn="l"/>
            <a:endParaRPr lang="en-GB" dirty="0">
              <a:solidFill>
                <a:srgbClr val="0D0D0D"/>
              </a:solidFill>
              <a:latin typeface="Söhne"/>
            </a:endParaRPr>
          </a:p>
          <a:p>
            <a:pPr algn="l"/>
            <a:r>
              <a:rPr lang="en-GB" b="0" i="0" dirty="0">
                <a:solidFill>
                  <a:srgbClr val="0D0D0D"/>
                </a:solidFill>
                <a:effectLst/>
                <a:latin typeface="Söhne"/>
              </a:rPr>
              <a:t>If the case is tried in the Magistrates' Court, the magistrates decide whether they have sufficient sentencing powers to deal with the case or if it should be sent to the Crown Court for trial. If the defendant elects trial by jury or if the magistrates feel that their sentencing powers are insufficient, the case is sent to the Crown Court. Examples of triable either way offenses include theft, burglary, and certain assaults.</a:t>
            </a:r>
          </a:p>
          <a:p>
            <a:pPr algn="l"/>
            <a:r>
              <a:rPr lang="en-GB" b="0" i="0" dirty="0">
                <a:solidFill>
                  <a:srgbClr val="0D0D0D"/>
                </a:solidFill>
                <a:effectLst/>
                <a:latin typeface="Söhne"/>
              </a:rPr>
              <a:t>In summary, indictable offenses are the most serious and are tried in the Crown Court, summary offenses are less serious and are tried in the Magistrates' Court, and triable either way offenses can be tried in either court depending on various factors.</a:t>
            </a:r>
          </a:p>
          <a:p>
            <a:endParaRPr lang="en-GB" dirty="0"/>
          </a:p>
        </p:txBody>
      </p:sp>
      <p:sp>
        <p:nvSpPr>
          <p:cNvPr id="4" name="Slide Number Placeholder 3"/>
          <p:cNvSpPr>
            <a:spLocks noGrp="1"/>
          </p:cNvSpPr>
          <p:nvPr>
            <p:ph type="sldNum" sz="quarter" idx="5"/>
          </p:nvPr>
        </p:nvSpPr>
        <p:spPr/>
        <p:txBody>
          <a:bodyPr/>
          <a:lstStyle/>
          <a:p>
            <a:fld id="{438480FC-01CF-C24A-A051-142A1421AD92}" type="slidenum">
              <a:rPr lang="en-US" smtClean="0"/>
              <a:t>6</a:t>
            </a:fld>
            <a:endParaRPr lang="en-US"/>
          </a:p>
        </p:txBody>
      </p:sp>
    </p:spTree>
    <p:extLst>
      <p:ext uri="{BB962C8B-B14F-4D97-AF65-F5344CB8AC3E}">
        <p14:creationId xmlns:p14="http://schemas.microsoft.com/office/powerpoint/2010/main" val="3185435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00" b="1" i="0" dirty="0">
                <a:solidFill>
                  <a:srgbClr val="000000"/>
                </a:solidFill>
                <a:effectLst/>
                <a:latin typeface="arial" panose="020B0604020202020204" pitchFamily="34" charset="0"/>
              </a:rPr>
              <a:t>Offence of locking on</a:t>
            </a:r>
          </a:p>
          <a:p>
            <a:pPr algn="l"/>
            <a:r>
              <a:rPr lang="en-GB" sz="1000" b="0" i="0" dirty="0">
                <a:solidFill>
                  <a:srgbClr val="1E1E1E"/>
                </a:solidFill>
                <a:effectLst/>
                <a:latin typeface="arial" panose="020B0604020202020204" pitchFamily="34" charset="0"/>
              </a:rPr>
              <a:t>(1)A person commits an offence if—</a:t>
            </a:r>
          </a:p>
          <a:p>
            <a:pPr algn="l"/>
            <a:r>
              <a:rPr lang="en-GB" sz="1000" b="0" i="0" dirty="0">
                <a:solidFill>
                  <a:srgbClr val="1E1E1E"/>
                </a:solidFill>
                <a:effectLst/>
                <a:latin typeface="arial" panose="020B0604020202020204" pitchFamily="34" charset="0"/>
              </a:rPr>
              <a:t>(a)they—</a:t>
            </a:r>
          </a:p>
          <a:p>
            <a:pPr algn="l"/>
            <a:r>
              <a:rPr lang="en-GB" sz="1000" b="0" i="0" dirty="0">
                <a:solidFill>
                  <a:srgbClr val="1E1E1E"/>
                </a:solidFill>
                <a:effectLst/>
                <a:latin typeface="arial" panose="020B0604020202020204" pitchFamily="34" charset="0"/>
              </a:rPr>
              <a:t>(</a:t>
            </a:r>
            <a:r>
              <a:rPr lang="en-GB" sz="1000" b="0" i="0" dirty="0" err="1">
                <a:solidFill>
                  <a:srgbClr val="1E1E1E"/>
                </a:solidFill>
                <a:effectLst/>
                <a:latin typeface="arial" panose="020B0604020202020204" pitchFamily="34" charset="0"/>
              </a:rPr>
              <a:t>i</a:t>
            </a:r>
            <a:r>
              <a:rPr lang="en-GB" sz="1000" b="0" i="0" dirty="0">
                <a:solidFill>
                  <a:srgbClr val="1E1E1E"/>
                </a:solidFill>
                <a:effectLst/>
                <a:latin typeface="arial" panose="020B0604020202020204" pitchFamily="34" charset="0"/>
              </a:rPr>
              <a:t>)attach themselves to another person, to an object or to land,</a:t>
            </a:r>
          </a:p>
          <a:p>
            <a:pPr algn="l"/>
            <a:r>
              <a:rPr lang="en-GB" sz="1000" b="0" i="0" dirty="0">
                <a:solidFill>
                  <a:srgbClr val="1E1E1E"/>
                </a:solidFill>
                <a:effectLst/>
                <a:latin typeface="arial" panose="020B0604020202020204" pitchFamily="34" charset="0"/>
              </a:rPr>
              <a:t>(ii)attach a person to another person, to an object or to land, or</a:t>
            </a:r>
          </a:p>
          <a:p>
            <a:pPr algn="l"/>
            <a:r>
              <a:rPr lang="en-GB" sz="1000" b="0" i="0" dirty="0">
                <a:solidFill>
                  <a:srgbClr val="1E1E1E"/>
                </a:solidFill>
                <a:effectLst/>
                <a:latin typeface="arial" panose="020B0604020202020204" pitchFamily="34" charset="0"/>
              </a:rPr>
              <a:t>(iii)attach an object to another object or to land,</a:t>
            </a:r>
          </a:p>
          <a:p>
            <a:pPr algn="l"/>
            <a:r>
              <a:rPr lang="en-GB" sz="1000" b="0" i="0" dirty="0">
                <a:solidFill>
                  <a:srgbClr val="1E1E1E"/>
                </a:solidFill>
                <a:effectLst/>
                <a:latin typeface="arial" panose="020B0604020202020204" pitchFamily="34" charset="0"/>
              </a:rPr>
              <a:t>(b)that act causes, or is capable of causing, serious disruption to—</a:t>
            </a:r>
          </a:p>
          <a:p>
            <a:pPr algn="l"/>
            <a:r>
              <a:rPr lang="en-GB" sz="1000" b="0" i="0" dirty="0">
                <a:solidFill>
                  <a:srgbClr val="1E1E1E"/>
                </a:solidFill>
                <a:effectLst/>
                <a:latin typeface="arial" panose="020B0604020202020204" pitchFamily="34" charset="0"/>
              </a:rPr>
              <a:t>(</a:t>
            </a:r>
            <a:r>
              <a:rPr lang="en-GB" sz="1000" b="0" i="0" dirty="0" err="1">
                <a:solidFill>
                  <a:srgbClr val="1E1E1E"/>
                </a:solidFill>
                <a:effectLst/>
                <a:latin typeface="arial" panose="020B0604020202020204" pitchFamily="34" charset="0"/>
              </a:rPr>
              <a:t>i</a:t>
            </a:r>
            <a:r>
              <a:rPr lang="en-GB" sz="1000" b="0" i="0" dirty="0">
                <a:solidFill>
                  <a:srgbClr val="1E1E1E"/>
                </a:solidFill>
                <a:effectLst/>
                <a:latin typeface="arial" panose="020B0604020202020204" pitchFamily="34" charset="0"/>
              </a:rPr>
              <a:t>)two or more individuals, or</a:t>
            </a:r>
          </a:p>
          <a:p>
            <a:pPr algn="l"/>
            <a:r>
              <a:rPr lang="en-GB" sz="1000" b="0" i="0" dirty="0">
                <a:solidFill>
                  <a:srgbClr val="1E1E1E"/>
                </a:solidFill>
                <a:effectLst/>
                <a:latin typeface="arial" panose="020B0604020202020204" pitchFamily="34" charset="0"/>
              </a:rPr>
              <a:t>(ii)an organisation,</a:t>
            </a:r>
          </a:p>
          <a:p>
            <a:pPr algn="just"/>
            <a:r>
              <a:rPr lang="en-GB" sz="1000" b="0" i="0" dirty="0">
                <a:solidFill>
                  <a:srgbClr val="1E1E1E"/>
                </a:solidFill>
                <a:effectLst/>
                <a:latin typeface="arial" panose="020B0604020202020204" pitchFamily="34" charset="0"/>
              </a:rPr>
              <a:t>in a place other than a dwelling, and</a:t>
            </a:r>
          </a:p>
          <a:p>
            <a:pPr algn="l"/>
            <a:r>
              <a:rPr lang="en-GB" sz="1000" b="0" i="0" dirty="0">
                <a:solidFill>
                  <a:srgbClr val="1E1E1E"/>
                </a:solidFill>
                <a:effectLst/>
                <a:latin typeface="arial" panose="020B0604020202020204" pitchFamily="34" charset="0"/>
              </a:rPr>
              <a:t>(c)they intend that act to have a consequence mentioned in paragraph </a:t>
            </a:r>
            <a:r>
              <a:rPr lang="en-GB" sz="1000" b="0" i="0" u="none" strike="noStrike" dirty="0">
                <a:solidFill>
                  <a:srgbClr val="0A64D7"/>
                </a:solidFill>
                <a:effectLst/>
                <a:latin typeface="arial" panose="020B0604020202020204" pitchFamily="34" charset="0"/>
                <a:hlinkClick r:id="rId3" tooltip="Go to s. 1(1)(b)"/>
              </a:rPr>
              <a:t>(b)</a:t>
            </a:r>
            <a:r>
              <a:rPr lang="en-GB" sz="1000" b="0" i="0" dirty="0">
                <a:solidFill>
                  <a:srgbClr val="1E1E1E"/>
                </a:solidFill>
                <a:effectLst/>
                <a:latin typeface="arial" panose="020B0604020202020204" pitchFamily="34" charset="0"/>
              </a:rPr>
              <a:t> or are reckless as to whether it will have such a consequence.</a:t>
            </a:r>
          </a:p>
          <a:p>
            <a:pPr algn="l"/>
            <a:r>
              <a:rPr lang="en-GB" sz="1000" b="0" i="0" dirty="0">
                <a:solidFill>
                  <a:srgbClr val="1E1E1E"/>
                </a:solidFill>
                <a:effectLst/>
                <a:latin typeface="arial" panose="020B0604020202020204" pitchFamily="34" charset="0"/>
              </a:rPr>
              <a:t>(2)It is a defence for a person charged with an offence under subsection </a:t>
            </a:r>
            <a:r>
              <a:rPr lang="en-GB" sz="1000" b="0" i="0" u="none" strike="noStrike" dirty="0">
                <a:solidFill>
                  <a:srgbClr val="0A64D7"/>
                </a:solidFill>
                <a:effectLst/>
                <a:latin typeface="arial" panose="020B0604020202020204" pitchFamily="34" charset="0"/>
                <a:hlinkClick r:id="rId4" tooltip="Go to s. 1(1)"/>
              </a:rPr>
              <a:t>(1)</a:t>
            </a:r>
            <a:r>
              <a:rPr lang="en-GB" sz="1000" b="0" i="0" dirty="0">
                <a:solidFill>
                  <a:srgbClr val="1E1E1E"/>
                </a:solidFill>
                <a:effectLst/>
                <a:latin typeface="arial" panose="020B0604020202020204" pitchFamily="34" charset="0"/>
              </a:rPr>
              <a:t> to prove that they had a reasonable excuse for the act mentioned in paragraph </a:t>
            </a:r>
            <a:r>
              <a:rPr lang="en-GB" sz="1000" b="0" i="0" u="none" strike="noStrike" dirty="0">
                <a:solidFill>
                  <a:srgbClr val="0A64D7"/>
                </a:solidFill>
                <a:effectLst/>
                <a:latin typeface="arial" panose="020B0604020202020204" pitchFamily="34" charset="0"/>
                <a:hlinkClick r:id="rId5" tooltip="Go to s. 1(1)(a)"/>
              </a:rPr>
              <a:t>(a)</a:t>
            </a:r>
            <a:r>
              <a:rPr lang="en-GB" sz="1000" b="0" i="0" dirty="0">
                <a:solidFill>
                  <a:srgbClr val="1E1E1E"/>
                </a:solidFill>
                <a:effectLst/>
                <a:latin typeface="arial" panose="020B0604020202020204" pitchFamily="34" charset="0"/>
              </a:rPr>
              <a:t> of that subsection.</a:t>
            </a:r>
          </a:p>
          <a:p>
            <a:pPr algn="l"/>
            <a:r>
              <a:rPr lang="en-GB" sz="1000" b="0" i="0" dirty="0">
                <a:solidFill>
                  <a:srgbClr val="1E1E1E"/>
                </a:solidFill>
                <a:effectLst/>
                <a:latin typeface="arial" panose="020B0604020202020204" pitchFamily="34" charset="0"/>
              </a:rPr>
              <a:t>(3)A person who commits an offence under subsection </a:t>
            </a:r>
            <a:r>
              <a:rPr lang="en-GB" sz="1000" b="0" i="0" u="none" strike="noStrike" dirty="0">
                <a:solidFill>
                  <a:srgbClr val="0A64D7"/>
                </a:solidFill>
                <a:effectLst/>
                <a:latin typeface="arial" panose="020B0604020202020204" pitchFamily="34" charset="0"/>
                <a:hlinkClick r:id="rId4" tooltip="Go to s. 1(1)"/>
              </a:rPr>
              <a:t>(1)</a:t>
            </a:r>
            <a:r>
              <a:rPr lang="en-GB" sz="1000" b="0" i="0" dirty="0">
                <a:solidFill>
                  <a:srgbClr val="1E1E1E"/>
                </a:solidFill>
                <a:effectLst/>
                <a:latin typeface="arial" panose="020B0604020202020204" pitchFamily="34" charset="0"/>
              </a:rPr>
              <a:t> is liable on summary conviction to imprisonment for a term not exceeding the maximum term for summary offences, to a fine or to both.</a:t>
            </a:r>
          </a:p>
          <a:p>
            <a:pPr algn="l"/>
            <a:r>
              <a:rPr lang="en-GB" sz="1000" b="0" i="0" dirty="0">
                <a:solidFill>
                  <a:srgbClr val="1E1E1E"/>
                </a:solidFill>
                <a:effectLst/>
                <a:latin typeface="arial" panose="020B0604020202020204" pitchFamily="34" charset="0"/>
              </a:rPr>
              <a:t>(4)In subsection </a:t>
            </a:r>
            <a:r>
              <a:rPr lang="en-GB" sz="1000" b="0" i="0" u="none" strike="noStrike" dirty="0">
                <a:solidFill>
                  <a:srgbClr val="0A64D7"/>
                </a:solidFill>
                <a:effectLst/>
                <a:latin typeface="arial" panose="020B0604020202020204" pitchFamily="34" charset="0"/>
                <a:hlinkClick r:id="rId6" tooltip="Go to s. 1(3)"/>
              </a:rPr>
              <a:t>(3)</a:t>
            </a:r>
            <a:r>
              <a:rPr lang="en-GB" sz="1000" b="0" i="0" dirty="0">
                <a:solidFill>
                  <a:srgbClr val="1E1E1E"/>
                </a:solidFill>
                <a:effectLst/>
                <a:latin typeface="arial" panose="020B0604020202020204" pitchFamily="34" charset="0"/>
              </a:rPr>
              <a:t>, “the maximum term for summary offences” means—</a:t>
            </a:r>
          </a:p>
          <a:p>
            <a:pPr algn="l"/>
            <a:r>
              <a:rPr lang="en-GB" sz="1000" b="0" i="0" dirty="0">
                <a:solidFill>
                  <a:srgbClr val="1E1E1E"/>
                </a:solidFill>
                <a:effectLst/>
                <a:latin typeface="arial" panose="020B0604020202020204" pitchFamily="34" charset="0"/>
              </a:rPr>
              <a:t>(a)if the offence is committed before the time when section 281(5) of the Criminal Justice Act 2003 (alteration of penalties for certain summary offences: England and Wales) comes into force, six months;</a:t>
            </a:r>
          </a:p>
          <a:p>
            <a:pPr algn="l"/>
            <a:r>
              <a:rPr lang="en-GB" sz="1000" b="0" i="0" dirty="0">
                <a:solidFill>
                  <a:srgbClr val="1E1E1E"/>
                </a:solidFill>
                <a:effectLst/>
                <a:latin typeface="arial" panose="020B0604020202020204" pitchFamily="34" charset="0"/>
              </a:rPr>
              <a:t>(b)if the offence is committed after that time, 51 weeks.</a:t>
            </a:r>
          </a:p>
          <a:p>
            <a:pPr algn="l"/>
            <a:r>
              <a:rPr lang="en-GB" sz="1000" b="0" i="0" dirty="0">
                <a:solidFill>
                  <a:srgbClr val="1E1E1E"/>
                </a:solidFill>
                <a:effectLst/>
                <a:latin typeface="arial" panose="020B0604020202020204" pitchFamily="34" charset="0"/>
              </a:rPr>
              <a:t>(5)In this section “dwelling” means—</a:t>
            </a:r>
          </a:p>
          <a:p>
            <a:pPr algn="l"/>
            <a:r>
              <a:rPr lang="en-GB" sz="1000" b="0" i="0" dirty="0">
                <a:solidFill>
                  <a:srgbClr val="1E1E1E"/>
                </a:solidFill>
                <a:effectLst/>
                <a:latin typeface="arial" panose="020B0604020202020204" pitchFamily="34" charset="0"/>
              </a:rPr>
              <a:t>(a)a building or structure which is used as a dwelling, or</a:t>
            </a:r>
          </a:p>
          <a:p>
            <a:pPr algn="l"/>
            <a:r>
              <a:rPr lang="en-GB" sz="1000" b="0" i="0" dirty="0">
                <a:solidFill>
                  <a:srgbClr val="1E1E1E"/>
                </a:solidFill>
                <a:effectLst/>
                <a:latin typeface="arial" panose="020B0604020202020204" pitchFamily="34" charset="0"/>
              </a:rPr>
              <a:t>(b)a part of a building or structure, if the part is used as a dwelling,</a:t>
            </a:r>
          </a:p>
          <a:p>
            <a:pPr algn="just"/>
            <a:r>
              <a:rPr lang="en-GB" sz="1000" b="0" i="0" dirty="0">
                <a:solidFill>
                  <a:srgbClr val="1E1E1E"/>
                </a:solidFill>
                <a:effectLst/>
                <a:latin typeface="arial" panose="020B0604020202020204" pitchFamily="34" charset="0"/>
              </a:rPr>
              <a:t>and includes any yard, garden, grounds, garage or outhouse belonging to and used with a dwelling.</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47261" y="4390611"/>
            <a:ext cx="5486400" cy="3600450"/>
          </a:xfrm>
        </p:spPr>
        <p:txBody>
          <a:bodyPr/>
          <a:lstStyle/>
          <a:p>
            <a:pPr algn="l"/>
            <a:r>
              <a:rPr lang="en-GB" sz="800" b="1" i="0" dirty="0">
                <a:solidFill>
                  <a:srgbClr val="000000"/>
                </a:solidFill>
                <a:effectLst/>
                <a:latin typeface="arial" panose="020B0604020202020204" pitchFamily="34" charset="0"/>
              </a:rPr>
              <a:t> S4- POA 1986Fear or provocation of violence.</a:t>
            </a:r>
          </a:p>
          <a:p>
            <a:pPr algn="l"/>
            <a:r>
              <a:rPr lang="en-GB" sz="800" b="0" i="0" dirty="0">
                <a:solidFill>
                  <a:srgbClr val="1E1E1E"/>
                </a:solidFill>
                <a:effectLst/>
                <a:latin typeface="arial" panose="020B0604020202020204" pitchFamily="34" charset="0"/>
              </a:rPr>
              <a:t>(1)A person is guilty of an offence if he—</a:t>
            </a:r>
          </a:p>
          <a:p>
            <a:pPr algn="l"/>
            <a:r>
              <a:rPr lang="en-GB" sz="800" b="0" i="0" dirty="0">
                <a:solidFill>
                  <a:srgbClr val="1E1E1E"/>
                </a:solidFill>
                <a:effectLst/>
                <a:latin typeface="arial" panose="020B0604020202020204" pitchFamily="34" charset="0"/>
              </a:rPr>
              <a:t>(a)uses towards another person threatening, abusive or insulting words or behaviour, or</a:t>
            </a:r>
          </a:p>
          <a:p>
            <a:pPr algn="l"/>
            <a:r>
              <a:rPr lang="en-GB" sz="800" b="0" i="0" dirty="0">
                <a:solidFill>
                  <a:srgbClr val="1E1E1E"/>
                </a:solidFill>
                <a:effectLst/>
                <a:latin typeface="arial" panose="020B0604020202020204" pitchFamily="34" charset="0"/>
              </a:rPr>
              <a:t>(b)distributes or displays to another person any writing, sign or other visible representation which is threatening, abusive or insulting,</a:t>
            </a:r>
          </a:p>
          <a:p>
            <a:pPr algn="just"/>
            <a:r>
              <a:rPr lang="en-GB" sz="800" b="0" i="0" dirty="0">
                <a:solidFill>
                  <a:srgbClr val="1E1E1E"/>
                </a:solidFill>
                <a:effectLst/>
                <a:latin typeface="arial" panose="020B0604020202020204" pitchFamily="34" charset="0"/>
              </a:rPr>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p>
          <a:p>
            <a:pPr algn="l"/>
            <a:r>
              <a:rPr lang="en-GB" sz="800" b="0" i="0" dirty="0">
                <a:solidFill>
                  <a:srgbClr val="1E1E1E"/>
                </a:solidFill>
                <a:effectLst/>
                <a:latin typeface="arial" panose="020B0604020202020204" pitchFamily="34" charset="0"/>
              </a:rPr>
              <a:t>(2)An offence under this section may be committed in a public or a private place, except that no offence is committed where the words or behaviour are used, or the writing, sign or other visible representation is distributed or displayed, by a person inside a dwelling and the other person is also inside that or another dwelling.</a:t>
            </a:r>
          </a:p>
          <a:p>
            <a:pPr algn="l"/>
            <a:r>
              <a:rPr lang="en-GB" sz="800" b="0" i="0" dirty="0">
                <a:solidFill>
                  <a:srgbClr val="1E1E1E"/>
                </a:solidFill>
                <a:effectLst/>
                <a:latin typeface="arial" panose="020B0604020202020204" pitchFamily="34" charset="0"/>
              </a:rPr>
              <a:t>(3)</a:t>
            </a:r>
            <a:r>
              <a:rPr lang="en-GB" sz="800" b="1" i="0" u="none" strike="noStrike" dirty="0">
                <a:solidFill>
                  <a:srgbClr val="0A64D7"/>
                </a:solidFill>
                <a:effectLst/>
                <a:latin typeface="arial" panose="020B0604020202020204" pitchFamily="34" charset="0"/>
                <a:hlinkClick r:id="rId3" tooltip="View the commentary text for this item"/>
              </a:rPr>
              <a:t>F2</a:t>
            </a:r>
            <a:r>
              <a:rPr lang="en-GB" sz="800" b="0" i="0" dirty="0">
                <a:solidFill>
                  <a:srgbClr val="1E1E1E"/>
                </a:solidFill>
                <a:effectLst/>
                <a:latin typeface="arial" panose="020B0604020202020204" pitchFamily="34" charset="0"/>
              </a:rPr>
              <a:t>. . . . . . . . . . . . . . . . . . . . . . . . . . . . . . . .</a:t>
            </a:r>
          </a:p>
          <a:p>
            <a:pPr algn="l"/>
            <a:r>
              <a:rPr lang="en-GB" sz="800" b="0" i="0" dirty="0">
                <a:solidFill>
                  <a:srgbClr val="1E1E1E"/>
                </a:solidFill>
                <a:effectLst/>
                <a:latin typeface="arial" panose="020B0604020202020204" pitchFamily="34" charset="0"/>
              </a:rPr>
              <a:t>(4)A person guilty of an offence under this section is liable on summary conviction to imprisonment for a term not exceeding 6 months or a fine not exceeding level 5 on the standard scale or both.</a:t>
            </a:r>
          </a:p>
          <a:p>
            <a:pPr algn="l"/>
            <a:r>
              <a:rPr lang="en-GB" sz="800" dirty="0">
                <a:solidFill>
                  <a:srgbClr val="1E1E1E"/>
                </a:solidFill>
                <a:latin typeface="arial" panose="020B0604020202020204" pitchFamily="34" charset="0"/>
              </a:rPr>
              <a:t>S (5) Fuck, fuck you and fuck off </a:t>
            </a:r>
            <a:r>
              <a:rPr lang="en-GB" sz="800" dirty="0" err="1">
                <a:solidFill>
                  <a:srgbClr val="1E1E1E"/>
                </a:solidFill>
                <a:latin typeface="arial" panose="020B0604020202020204" pitchFamily="34" charset="0"/>
              </a:rPr>
              <a:t>im</a:t>
            </a:r>
            <a:r>
              <a:rPr lang="en-GB" sz="800" dirty="0">
                <a:solidFill>
                  <a:srgbClr val="1E1E1E"/>
                </a:solidFill>
                <a:latin typeface="arial" panose="020B0604020202020204" pitchFamily="34" charset="0"/>
              </a:rPr>
              <a:t> going to kill you</a:t>
            </a:r>
            <a:endParaRPr lang="en-GB" sz="800" b="0" i="0" dirty="0">
              <a:solidFill>
                <a:srgbClr val="1E1E1E"/>
              </a:solidFill>
              <a:effectLst/>
              <a:latin typeface="arial" panose="020B0604020202020204" pitchFamily="34" charset="0"/>
            </a:endParaRPr>
          </a:p>
          <a:p>
            <a:pPr algn="l"/>
            <a:r>
              <a:rPr lang="en-GB" sz="800" dirty="0">
                <a:solidFill>
                  <a:srgbClr val="1E1E1E"/>
                </a:solidFill>
                <a:latin typeface="arial" panose="020B0604020202020204" pitchFamily="34" charset="0"/>
              </a:rPr>
              <a:t>S6 to 8 or 10 CLA 1967</a:t>
            </a:r>
            <a:endParaRPr lang="en-GB" sz="800" b="0" i="0" dirty="0">
              <a:solidFill>
                <a:srgbClr val="1E1E1E"/>
              </a:solidFill>
              <a:effectLst/>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10</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11</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12</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63588" y="1143000"/>
            <a:ext cx="5486400" cy="3086100"/>
          </a:xfrm>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13</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14</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189071" cy="1737285"/>
          </a:xfrm>
        </p:spPr>
        <p:txBody>
          <a:bodyPr/>
          <a:lstStyle/>
          <a:p>
            <a:r>
              <a:rPr lang="en-GB" dirty="0"/>
              <a:t>Permission needed from inspector when not near the property- has drugs on him, believe drugs at address</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15</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16</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17</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Murder</a:t>
            </a:r>
          </a:p>
          <a:p>
            <a:r>
              <a:rPr lang="en-GB" dirty="0"/>
              <a:t>To do with safety</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18</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19</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Rights act- protected </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20</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21</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22</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23</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24</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25</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26</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60538-5AD6-8334-059E-BA90EFAA7A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A4ECE3-DCDC-F962-67D0-A805833E7E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34A9EE-C26C-F0B0-32C7-18EBCCB00E15}"/>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5" name="Footer Placeholder 4">
            <a:extLst>
              <a:ext uri="{FF2B5EF4-FFF2-40B4-BE49-F238E27FC236}">
                <a16:creationId xmlns:a16="http://schemas.microsoft.com/office/drawing/2014/main" id="{FC2E6914-C8F7-898E-F00E-3376CC4D5C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E40EB5-7489-D968-ABC5-E86E2BF9FA2E}"/>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1924581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918C3-3171-D6F7-0FF6-B6A423170F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76B98D-1A1A-9811-56F0-5BAFB85CCD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B1054-6B7E-39CE-23C0-710EC1072391}"/>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5" name="Footer Placeholder 4">
            <a:extLst>
              <a:ext uri="{FF2B5EF4-FFF2-40B4-BE49-F238E27FC236}">
                <a16:creationId xmlns:a16="http://schemas.microsoft.com/office/drawing/2014/main" id="{23CA3040-FDEB-12F0-4D90-00BE94A63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A5D946-7207-E134-E613-21785DE6CE61}"/>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3267052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49073-18BA-3A7E-C19A-FB24E25C38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C6DDE8-354E-B6DB-3086-F0EEC8AD1A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F3B31B-FCDD-0038-6ACA-F6E829E66181}"/>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5" name="Footer Placeholder 4">
            <a:extLst>
              <a:ext uri="{FF2B5EF4-FFF2-40B4-BE49-F238E27FC236}">
                <a16:creationId xmlns:a16="http://schemas.microsoft.com/office/drawing/2014/main" id="{29BBC78D-504C-4760-18D3-8B651F0EB7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8652B4-E4A7-EE1C-35B7-65C2763F2BA8}"/>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1943062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D1182-4BD1-D9DE-3D99-CE5BD830A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769868-A69E-0482-4B5E-AC8606F0AC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A6A282-E886-33CE-3BBA-A8B5159FC3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EA0095-1515-679E-97EF-9D87F5C153E4}"/>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6" name="Footer Placeholder 5">
            <a:extLst>
              <a:ext uri="{FF2B5EF4-FFF2-40B4-BE49-F238E27FC236}">
                <a16:creationId xmlns:a16="http://schemas.microsoft.com/office/drawing/2014/main" id="{1429488D-5BC7-1BCF-D68E-3C2E66120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7130D0-DD06-BBDB-3B58-21872A9B9953}"/>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3781912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F6B1B-5784-C1D4-F421-3ECC507B26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B51FE9-2106-AD47-E437-36C2B94A47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5885C6-B6C6-6D32-5D74-81F2806061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ABF7A5-D56C-B10E-D61E-B1A75B1975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221122-6955-5115-DC78-9A5013FFE6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521300-00B9-8DE6-0E4D-DB441ED80CD4}"/>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8" name="Footer Placeholder 7">
            <a:extLst>
              <a:ext uri="{FF2B5EF4-FFF2-40B4-BE49-F238E27FC236}">
                <a16:creationId xmlns:a16="http://schemas.microsoft.com/office/drawing/2014/main" id="{4EA951D1-EA0B-B878-E30F-7653197672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AFB1E9-F7C8-C33B-9769-5192299240E2}"/>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2357761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4114-08BB-2147-D41E-21193FE7C0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044998-F48B-88C4-B769-FD47255913E9}"/>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4" name="Footer Placeholder 3">
            <a:extLst>
              <a:ext uri="{FF2B5EF4-FFF2-40B4-BE49-F238E27FC236}">
                <a16:creationId xmlns:a16="http://schemas.microsoft.com/office/drawing/2014/main" id="{454A8B4E-56B1-01B4-26D6-A9E370F60D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79901F-B58E-AE1E-5D88-1E17E7034199}"/>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851423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9D37AE-8168-1AEE-52C8-B7BC13B917D7}"/>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3" name="Footer Placeholder 2">
            <a:extLst>
              <a:ext uri="{FF2B5EF4-FFF2-40B4-BE49-F238E27FC236}">
                <a16:creationId xmlns:a16="http://schemas.microsoft.com/office/drawing/2014/main" id="{074EE70C-5972-56D8-1D55-C024A09C71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BD67C4-5D8C-681F-0AC1-D5BC6E5FD4E9}"/>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3082436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606CF-7C13-457A-5D32-190C2BE28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FCD64F-9E04-9B27-34AF-204446F7E5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84CB1A-2DCC-052A-249A-11923B80A8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1D9096-44B8-2484-09BC-4FB242636DA6}"/>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6" name="Footer Placeholder 5">
            <a:extLst>
              <a:ext uri="{FF2B5EF4-FFF2-40B4-BE49-F238E27FC236}">
                <a16:creationId xmlns:a16="http://schemas.microsoft.com/office/drawing/2014/main" id="{E8A3A266-431E-BC62-3904-AC271B46CC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0146B-FE7B-AF98-837B-D6D6AC82AB10}"/>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3131501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DAA61-E880-EB01-16E0-D8286A5C25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36639D-1C2C-6DD5-3408-1DFA8B3696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FA7538-2609-6AC3-DD4C-EC91209C20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93B0E4-08B8-5D0E-B9D0-1B9646DD67B3}"/>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6" name="Footer Placeholder 5">
            <a:extLst>
              <a:ext uri="{FF2B5EF4-FFF2-40B4-BE49-F238E27FC236}">
                <a16:creationId xmlns:a16="http://schemas.microsoft.com/office/drawing/2014/main" id="{A5388004-717C-86A6-E1D4-6D41435A0C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E817A2-B23C-4692-BEC2-3BA515C8B1DC}"/>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1923335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7C7C4-D936-1E5C-94C4-023B37273A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D18C40-BEFE-A548-ABC0-9D8E3A61DF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2B41AA-0264-99A1-D363-B0FBD8A6CF92}"/>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5" name="Footer Placeholder 4">
            <a:extLst>
              <a:ext uri="{FF2B5EF4-FFF2-40B4-BE49-F238E27FC236}">
                <a16:creationId xmlns:a16="http://schemas.microsoft.com/office/drawing/2014/main" id="{1B4EB352-1612-C304-594D-B5B3E646C3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E2615C-D12C-C090-6E41-904EF2FE3E2A}"/>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464200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BB7653-461A-020F-BB4F-C44AADF16C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C35D6F-42B0-D66D-FB4D-CDC501080D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C1A931-F031-4ED1-9273-1BCE56637226}"/>
              </a:ext>
            </a:extLst>
          </p:cNvPr>
          <p:cNvSpPr>
            <a:spLocks noGrp="1"/>
          </p:cNvSpPr>
          <p:nvPr>
            <p:ph type="dt" sz="half" idx="10"/>
          </p:nvPr>
        </p:nvSpPr>
        <p:spPr/>
        <p:txBody>
          <a:bodyPr/>
          <a:lstStyle/>
          <a:p>
            <a:fld id="{95444B2E-674A-4E48-9A9C-BD9D9F441E6B}" type="datetimeFigureOut">
              <a:rPr lang="en-GB" smtClean="0"/>
              <a:t>17/02/2025</a:t>
            </a:fld>
            <a:endParaRPr lang="en-GB"/>
          </a:p>
        </p:txBody>
      </p:sp>
      <p:sp>
        <p:nvSpPr>
          <p:cNvPr id="5" name="Footer Placeholder 4">
            <a:extLst>
              <a:ext uri="{FF2B5EF4-FFF2-40B4-BE49-F238E27FC236}">
                <a16:creationId xmlns:a16="http://schemas.microsoft.com/office/drawing/2014/main" id="{5C72AAB6-CAA2-2B34-30F7-060EA9D289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3D6913-A4A1-F937-51DF-EFE2AD9B9E52}"/>
              </a:ext>
            </a:extLst>
          </p:cNvPr>
          <p:cNvSpPr>
            <a:spLocks noGrp="1"/>
          </p:cNvSpPr>
          <p:nvPr>
            <p:ph type="sldNum" sz="quarter" idx="12"/>
          </p:nvPr>
        </p:nvSpPr>
        <p:spPr/>
        <p:txBody>
          <a:bodyPr/>
          <a:lstStyle/>
          <a:p>
            <a:fld id="{AE120F3B-083A-4089-833A-3AF7B6E0E4DF}" type="slidenum">
              <a:rPr lang="en-GB" smtClean="0"/>
              <a:t>‹#›</a:t>
            </a:fld>
            <a:endParaRPr lang="en-GB"/>
          </a:p>
        </p:txBody>
      </p:sp>
    </p:spTree>
    <p:extLst>
      <p:ext uri="{BB962C8B-B14F-4D97-AF65-F5344CB8AC3E}">
        <p14:creationId xmlns:p14="http://schemas.microsoft.com/office/powerpoint/2010/main" val="4204173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DD586C-0008-0B5B-0C85-E1F32B6EDC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69FFB0-D401-7221-B9AC-B48CC8A8FA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DDCE27-6999-29D0-8429-815B82930B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5444B2E-674A-4E48-9A9C-BD9D9F441E6B}" type="datetimeFigureOut">
              <a:rPr lang="en-GB" smtClean="0"/>
              <a:t>17/02/2025</a:t>
            </a:fld>
            <a:endParaRPr lang="en-GB"/>
          </a:p>
        </p:txBody>
      </p:sp>
      <p:sp>
        <p:nvSpPr>
          <p:cNvPr id="5" name="Footer Placeholder 4">
            <a:extLst>
              <a:ext uri="{FF2B5EF4-FFF2-40B4-BE49-F238E27FC236}">
                <a16:creationId xmlns:a16="http://schemas.microsoft.com/office/drawing/2014/main" id="{4F65E107-D716-6302-CAA7-5C271634B5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F60D1A-1324-B6E4-0C2C-5A6946BC9B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120F3B-083A-4089-833A-3AF7B6E0E4DF}" type="slidenum">
              <a:rPr lang="en-GB" smtClean="0"/>
              <a:t>‹#›</a:t>
            </a:fld>
            <a:endParaRPr lang="en-GB"/>
          </a:p>
        </p:txBody>
      </p:sp>
    </p:spTree>
    <p:extLst>
      <p:ext uri="{BB962C8B-B14F-4D97-AF65-F5344CB8AC3E}">
        <p14:creationId xmlns:p14="http://schemas.microsoft.com/office/powerpoint/2010/main" val="3795524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17.jpeg"/></Relationships>
</file>

<file path=ppt/slides/_rels/slide10.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9.jpeg"/></Relationships>
</file>

<file path=ppt/slides/_rels/slide11.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25.jpeg"/><Relationship Id="rId4" Type="http://schemas.openxmlformats.org/officeDocument/2006/relationships/diagramLayout" Target="../diagrams/layout6.xml"/><Relationship Id="rId9" Type="http://schemas.openxmlformats.org/officeDocument/2006/relationships/image" Target="../media/image24.jpeg"/></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6.jpeg"/><Relationship Id="rId7" Type="http://schemas.openxmlformats.org/officeDocument/2006/relationships/diagramColors" Target="../diagrams/colors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7.jpeg"/></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33.jpeg"/><Relationship Id="rId4" Type="http://schemas.openxmlformats.org/officeDocument/2006/relationships/diagramLayout" Target="../diagrams/layout8.xml"/><Relationship Id="rId9" Type="http://schemas.openxmlformats.org/officeDocument/2006/relationships/image" Target="../media/image32.jpeg"/></Relationships>
</file>

<file path=ppt/slides/_rels/slide17.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10" Type="http://schemas.openxmlformats.org/officeDocument/2006/relationships/image" Target="../media/image36.jpeg"/><Relationship Id="rId4" Type="http://schemas.openxmlformats.org/officeDocument/2006/relationships/diagramLayout" Target="../diagrams/layout9.xml"/><Relationship Id="rId9" Type="http://schemas.openxmlformats.org/officeDocument/2006/relationships/image" Target="../media/image35.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38.jpeg"/></Relationships>
</file>

<file path=ppt/slides/_rels/slide20.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40.jpe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43.jpeg"/><Relationship Id="rId7" Type="http://schemas.openxmlformats.org/officeDocument/2006/relationships/diagramQuickStyle" Target="../diagrams/quickStyle13.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44.jpeg"/><Relationship Id="rId9" Type="http://schemas.microsoft.com/office/2007/relationships/diagramDrawing" Target="../diagrams/drawing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image" Target="../media/image47.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2E881-5AFC-A27C-79C7-62D216DBB7AE}"/>
              </a:ext>
            </a:extLst>
          </p:cNvPr>
          <p:cNvSpPr>
            <a:spLocks noGrp="1"/>
          </p:cNvSpPr>
          <p:nvPr>
            <p:ph type="ctrTitle"/>
          </p:nvPr>
        </p:nvSpPr>
        <p:spPr/>
        <p:txBody>
          <a:bodyPr/>
          <a:lstStyle/>
          <a:p>
            <a:r>
              <a:rPr lang="en-GB" dirty="0"/>
              <a:t>Searching revisited</a:t>
            </a:r>
          </a:p>
        </p:txBody>
      </p:sp>
      <p:sp>
        <p:nvSpPr>
          <p:cNvPr id="3" name="Subtitle 2">
            <a:extLst>
              <a:ext uri="{FF2B5EF4-FFF2-40B4-BE49-F238E27FC236}">
                <a16:creationId xmlns:a16="http://schemas.microsoft.com/office/drawing/2014/main" id="{76CB35CB-897E-6A7D-9A23-4F864A3E6245}"/>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194977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325574-490F-3521-1F9D-0846E5BF80C8}"/>
              </a:ext>
            </a:extLst>
          </p:cNvPr>
          <p:cNvSpPr txBox="1"/>
          <p:nvPr/>
        </p:nvSpPr>
        <p:spPr>
          <a:xfrm>
            <a:off x="1112232" y="305989"/>
            <a:ext cx="8772903" cy="646331"/>
          </a:xfrm>
          <a:prstGeom prst="rect">
            <a:avLst/>
          </a:prstGeom>
          <a:solidFill>
            <a:schemeClr val="tx2"/>
          </a:solidFill>
        </p:spPr>
        <p:txBody>
          <a:bodyPr wrap="square" rtlCol="0">
            <a:spAutoFit/>
          </a:bodyPr>
          <a:lstStyle/>
          <a:p>
            <a:pPr algn="ctr"/>
            <a:r>
              <a:rPr lang="en-GB" sz="3600" b="1" dirty="0">
                <a:solidFill>
                  <a:schemeClr val="bg1"/>
                </a:solidFill>
              </a:rPr>
              <a:t>Types of offences- Criminal Law act 1977 </a:t>
            </a:r>
          </a:p>
        </p:txBody>
      </p:sp>
      <p:grpSp>
        <p:nvGrpSpPr>
          <p:cNvPr id="3" name="Group 2">
            <a:extLst>
              <a:ext uri="{FF2B5EF4-FFF2-40B4-BE49-F238E27FC236}">
                <a16:creationId xmlns:a16="http://schemas.microsoft.com/office/drawing/2014/main" id="{BD4CAB53-02E7-B7A9-D3D8-C786175B58D3}"/>
              </a:ext>
            </a:extLst>
          </p:cNvPr>
          <p:cNvGrpSpPr/>
          <p:nvPr/>
        </p:nvGrpSpPr>
        <p:grpSpPr>
          <a:xfrm>
            <a:off x="542389" y="1708432"/>
            <a:ext cx="5706854" cy="1515118"/>
            <a:chOff x="-2803048" y="-978603"/>
            <a:chExt cx="5706854" cy="1515118"/>
          </a:xfrm>
        </p:grpSpPr>
        <p:sp>
          <p:nvSpPr>
            <p:cNvPr id="4" name="Rectangle: Rounded Corners 3">
              <a:extLst>
                <a:ext uri="{FF2B5EF4-FFF2-40B4-BE49-F238E27FC236}">
                  <a16:creationId xmlns:a16="http://schemas.microsoft.com/office/drawing/2014/main" id="{5780D3C0-0A06-1EF3-1BB8-CBF2FABD0D66}"/>
                </a:ext>
              </a:extLst>
            </p:cNvPr>
            <p:cNvSpPr/>
            <p:nvPr/>
          </p:nvSpPr>
          <p:spPr>
            <a:xfrm>
              <a:off x="-2803048" y="-978603"/>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5" name="Rectangle: Rounded Corners 4">
              <a:extLst>
                <a:ext uri="{FF2B5EF4-FFF2-40B4-BE49-F238E27FC236}">
                  <a16:creationId xmlns:a16="http://schemas.microsoft.com/office/drawing/2014/main" id="{3EFC60B4-A834-CFA1-436A-9CFCE507F415}"/>
                </a:ext>
              </a:extLst>
            </p:cNvPr>
            <p:cNvSpPr txBox="1"/>
            <p:nvPr/>
          </p:nvSpPr>
          <p:spPr>
            <a:xfrm>
              <a:off x="-2610296" y="-934227"/>
              <a:ext cx="4657640"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Indictable Offences</a:t>
              </a:r>
              <a:r>
                <a:rPr lang="en-GB" sz="1600" b="0" i="0" dirty="0">
                  <a:solidFill>
                    <a:schemeClr val="bg1"/>
                  </a:solidFill>
                  <a:effectLst/>
                  <a:latin typeface="Söhne"/>
                </a:rPr>
                <a:t>: These are the most serious criminal offenses. They are typically tried in the Crown Court before a judge and jury. Examples of indictable offenses include murder, manslaughter, rape</a:t>
              </a:r>
              <a:r>
                <a:rPr lang="en-GB" sz="2400" b="0" i="0" dirty="0">
                  <a:solidFill>
                    <a:schemeClr val="bg1"/>
                  </a:solidFill>
                  <a:effectLst/>
                  <a:latin typeface="Söhne"/>
                </a:rPr>
                <a:t>, </a:t>
              </a:r>
              <a:r>
                <a:rPr lang="en-GB" sz="1600" b="0" i="0" dirty="0">
                  <a:solidFill>
                    <a:schemeClr val="bg1"/>
                  </a:solidFill>
                  <a:effectLst/>
                  <a:latin typeface="Söhne"/>
                </a:rPr>
                <a:t>robbery, and serious fraud</a:t>
              </a:r>
              <a:endParaRPr lang="en-US" sz="1600" kern="1200" dirty="0">
                <a:solidFill>
                  <a:schemeClr val="bg1"/>
                </a:solidFill>
              </a:endParaRPr>
            </a:p>
          </p:txBody>
        </p:sp>
      </p:grpSp>
      <p:grpSp>
        <p:nvGrpSpPr>
          <p:cNvPr id="6" name="Group 5">
            <a:extLst>
              <a:ext uri="{FF2B5EF4-FFF2-40B4-BE49-F238E27FC236}">
                <a16:creationId xmlns:a16="http://schemas.microsoft.com/office/drawing/2014/main" id="{60EE54A7-AC1A-FBF5-38D3-F71F39157245}"/>
              </a:ext>
            </a:extLst>
          </p:cNvPr>
          <p:cNvGrpSpPr/>
          <p:nvPr/>
        </p:nvGrpSpPr>
        <p:grpSpPr>
          <a:xfrm>
            <a:off x="476701" y="3267926"/>
            <a:ext cx="5856085" cy="1663863"/>
            <a:chOff x="0" y="0"/>
            <a:chExt cx="5706854" cy="1515118"/>
          </a:xfrm>
        </p:grpSpPr>
        <p:sp>
          <p:nvSpPr>
            <p:cNvPr id="7" name="Rectangle: Rounded Corners 6">
              <a:extLst>
                <a:ext uri="{FF2B5EF4-FFF2-40B4-BE49-F238E27FC236}">
                  <a16:creationId xmlns:a16="http://schemas.microsoft.com/office/drawing/2014/main" id="{FF4FB285-BFE0-F0AE-75B8-9F93AAA60EDA}"/>
                </a:ext>
              </a:extLst>
            </p:cNvPr>
            <p:cNvSpPr/>
            <p:nvPr/>
          </p:nvSpPr>
          <p:spPr>
            <a:xfrm>
              <a:off x="0" y="0"/>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F232BEC1-0591-3B88-C382-E9D6A70A1941}"/>
                </a:ext>
              </a:extLst>
            </p:cNvPr>
            <p:cNvSpPr txBox="1"/>
            <p:nvPr/>
          </p:nvSpPr>
          <p:spPr>
            <a:xfrm>
              <a:off x="151880" y="88752"/>
              <a:ext cx="5071324"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Summary Offences</a:t>
              </a:r>
              <a:r>
                <a:rPr lang="en-GB" sz="1600" b="0" i="0" dirty="0">
                  <a:solidFill>
                    <a:schemeClr val="bg1"/>
                  </a:solidFill>
                  <a:effectLst/>
                  <a:latin typeface="Söhne"/>
                </a:rPr>
                <a:t>: These are less serious criminal offenses. They are usually tried in the Magistrates' Court without a jury. The trial is conducted by a magistrate or a panel of magistrates. Summary offenses are generally punishable by a maximum of six months' imprisonment and/or a fine. Examples include minor assaults, petty theft, and certain traffic offences.</a:t>
              </a:r>
              <a:endParaRPr lang="en-US" sz="1600" kern="1200" dirty="0">
                <a:solidFill>
                  <a:schemeClr val="bg1"/>
                </a:solidFill>
              </a:endParaRPr>
            </a:p>
          </p:txBody>
        </p:sp>
      </p:grpSp>
      <p:grpSp>
        <p:nvGrpSpPr>
          <p:cNvPr id="9" name="Group 8">
            <a:extLst>
              <a:ext uri="{FF2B5EF4-FFF2-40B4-BE49-F238E27FC236}">
                <a16:creationId xmlns:a16="http://schemas.microsoft.com/office/drawing/2014/main" id="{5F9DCDBC-4905-E500-2554-F0ABFAA78714}"/>
              </a:ext>
            </a:extLst>
          </p:cNvPr>
          <p:cNvGrpSpPr/>
          <p:nvPr/>
        </p:nvGrpSpPr>
        <p:grpSpPr>
          <a:xfrm>
            <a:off x="496853" y="4974134"/>
            <a:ext cx="5856085" cy="1577877"/>
            <a:chOff x="0" y="0"/>
            <a:chExt cx="5706854" cy="1515118"/>
          </a:xfrm>
        </p:grpSpPr>
        <p:sp>
          <p:nvSpPr>
            <p:cNvPr id="10" name="Rectangle: Rounded Corners 9">
              <a:extLst>
                <a:ext uri="{FF2B5EF4-FFF2-40B4-BE49-F238E27FC236}">
                  <a16:creationId xmlns:a16="http://schemas.microsoft.com/office/drawing/2014/main" id="{47A85E5D-935D-EA99-5832-662FCE3024F0}"/>
                </a:ext>
              </a:extLst>
            </p:cNvPr>
            <p:cNvSpPr/>
            <p:nvPr/>
          </p:nvSpPr>
          <p:spPr>
            <a:xfrm>
              <a:off x="0" y="0"/>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1" name="Rectangle: Rounded Corners 4">
              <a:extLst>
                <a:ext uri="{FF2B5EF4-FFF2-40B4-BE49-F238E27FC236}">
                  <a16:creationId xmlns:a16="http://schemas.microsoft.com/office/drawing/2014/main" id="{43EB861E-599D-EFAB-B51D-75DD5B5E7164}"/>
                </a:ext>
              </a:extLst>
            </p:cNvPr>
            <p:cNvSpPr txBox="1"/>
            <p:nvPr/>
          </p:nvSpPr>
          <p:spPr>
            <a:xfrm>
              <a:off x="44376" y="44376"/>
              <a:ext cx="4071924"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Triable Either Way Offences</a:t>
              </a:r>
              <a:r>
                <a:rPr lang="en-GB" sz="1600" b="0" i="0" dirty="0">
                  <a:solidFill>
                    <a:schemeClr val="bg1"/>
                  </a:solidFill>
                  <a:effectLst/>
                  <a:latin typeface="Söhne"/>
                </a:rPr>
                <a:t>: These offenses are of intermediate seriousness. They can be tried either in the Magistrates' Court or in the Crown Court, depending on factors such as the seriousness of the offense and the defendant's choice.</a:t>
              </a:r>
              <a:endParaRPr lang="en-US" sz="1600" kern="1200" dirty="0">
                <a:solidFill>
                  <a:schemeClr val="bg1"/>
                </a:solidFill>
              </a:endParaRPr>
            </a:p>
          </p:txBody>
        </p:sp>
      </p:grpSp>
      <p:pic>
        <p:nvPicPr>
          <p:cNvPr id="1026" name="Picture 2" descr="Criminal law act, 1977: Elizabeth II, 1977. Chapter 45: Amazon.co.uk: Great  Britain: 9780105445777: Books">
            <a:extLst>
              <a:ext uri="{FF2B5EF4-FFF2-40B4-BE49-F238E27FC236}">
                <a16:creationId xmlns:a16="http://schemas.microsoft.com/office/drawing/2014/main" id="{4C79BCB2-0A2D-1E49-CBBB-945EA6CC3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7626" y="2090737"/>
            <a:ext cx="1704975"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307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
        <p:nvSpPr>
          <p:cNvPr id="4" name="TextBox 3">
            <a:extLst>
              <a:ext uri="{FF2B5EF4-FFF2-40B4-BE49-F238E27FC236}">
                <a16:creationId xmlns:a16="http://schemas.microsoft.com/office/drawing/2014/main" id="{69FFB691-559B-33D1-508F-B761061AAD86}"/>
              </a:ext>
            </a:extLst>
          </p:cNvPr>
          <p:cNvSpPr txBox="1"/>
          <p:nvPr/>
        </p:nvSpPr>
        <p:spPr>
          <a:xfrm>
            <a:off x="5379441" y="5809187"/>
            <a:ext cx="6094602" cy="646331"/>
          </a:xfrm>
          <a:prstGeom prst="rect">
            <a:avLst/>
          </a:prstGeom>
          <a:noFill/>
        </p:spPr>
        <p:txBody>
          <a:bodyPr wrap="square">
            <a:spAutoFit/>
          </a:bodyPr>
          <a:lstStyle/>
          <a:p>
            <a:r>
              <a:rPr lang="en-GB" dirty="0"/>
              <a:t>Article 8 Human Rights Act 1998 “Right to respect to private family life”</a:t>
            </a:r>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231608"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ABF4-EC53-67D1-7099-1BFD3BADF4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AEB440-8313-755F-3B14-17E5421D833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69575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2051</Words>
  <Application>Microsoft Office PowerPoint</Application>
  <PresentationFormat>Widescreen</PresentationFormat>
  <Paragraphs>195</Paragraphs>
  <Slides>27</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ＭＳ Ｐゴシック</vt:lpstr>
      <vt:lpstr>Söhne</vt:lpstr>
      <vt:lpstr>Aptos</vt:lpstr>
      <vt:lpstr>Aptos Display</vt:lpstr>
      <vt:lpstr>Arial</vt:lpstr>
      <vt:lpstr>Arial</vt:lpstr>
      <vt:lpstr>Calibri</vt:lpstr>
      <vt:lpstr>Office Theme</vt:lpstr>
      <vt:lpstr>Searching revisited</vt:lpstr>
      <vt:lpstr>Powers of Entry,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2025-02-17T17:21:28Z</dcterms:created>
  <dcterms:modified xsi:type="dcterms:W3CDTF">2025-02-17T17:27:24Z</dcterms:modified>
</cp:coreProperties>
</file>