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193D9C-4E09-47D2-81D4-6D3F0C54B475}" v="20" dt="2026-03-14T17:27:45.8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roslav Zhenchuk (2514092)" userId="fe99446c-146e-4234-bf7d-788b18dc0d26" providerId="ADAL" clId="{457ED681-8B49-4090-B4AD-8E05D8D72EE6}"/>
    <pc:docChg chg="undo custSel modSld">
      <pc:chgData name="Yaroslav Zhenchuk (2514092)" userId="fe99446c-146e-4234-bf7d-788b18dc0d26" providerId="ADAL" clId="{457ED681-8B49-4090-B4AD-8E05D8D72EE6}" dt="2026-03-14T17:27:55.800" v="547" actId="27636"/>
      <pc:docMkLst>
        <pc:docMk/>
      </pc:docMkLst>
      <pc:sldChg chg="modSp mod">
        <pc:chgData name="Yaroslav Zhenchuk (2514092)" userId="fe99446c-146e-4234-bf7d-788b18dc0d26" providerId="ADAL" clId="{457ED681-8B49-4090-B4AD-8E05D8D72EE6}" dt="2026-03-14T17:02:08.878" v="350" actId="113"/>
        <pc:sldMkLst>
          <pc:docMk/>
          <pc:sldMk cId="1424087263" sldId="260"/>
        </pc:sldMkLst>
        <pc:spChg chg="mod">
          <ac:chgData name="Yaroslav Zhenchuk (2514092)" userId="fe99446c-146e-4234-bf7d-788b18dc0d26" providerId="ADAL" clId="{457ED681-8B49-4090-B4AD-8E05D8D72EE6}" dt="2026-03-14T17:02:08.878" v="350" actId="11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Yaroslav Zhenchuk (2514092)" userId="fe99446c-146e-4234-bf7d-788b18dc0d26" providerId="ADAL" clId="{457ED681-8B49-4090-B4AD-8E05D8D72EE6}" dt="2026-03-14T17:16:17.811" v="418" actId="20577"/>
        <pc:sldMkLst>
          <pc:docMk/>
          <pc:sldMk cId="1382716628" sldId="262"/>
        </pc:sldMkLst>
        <pc:spChg chg="mod">
          <ac:chgData name="Yaroslav Zhenchuk (2514092)" userId="fe99446c-146e-4234-bf7d-788b18dc0d26" providerId="ADAL" clId="{457ED681-8B49-4090-B4AD-8E05D8D72EE6}" dt="2026-03-14T17:16:17.811" v="41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Yaroslav Zhenchuk (2514092)" userId="fe99446c-146e-4234-bf7d-788b18dc0d26" providerId="ADAL" clId="{457ED681-8B49-4090-B4AD-8E05D8D72EE6}" dt="2026-03-14T17:27:25.810" v="536" actId="20577"/>
        <pc:sldMkLst>
          <pc:docMk/>
          <pc:sldMk cId="3970473306" sldId="264"/>
        </pc:sldMkLst>
        <pc:spChg chg="mod">
          <ac:chgData name="Yaroslav Zhenchuk (2514092)" userId="fe99446c-146e-4234-bf7d-788b18dc0d26" providerId="ADAL" clId="{457ED681-8B49-4090-B4AD-8E05D8D72EE6}" dt="2026-03-14T17:27:25.810" v="536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">
        <pc:chgData name="Yaroslav Zhenchuk (2514092)" userId="fe99446c-146e-4234-bf7d-788b18dc0d26" providerId="ADAL" clId="{457ED681-8B49-4090-B4AD-8E05D8D72EE6}" dt="2026-03-14T17:27:55.800" v="547" actId="27636"/>
        <pc:sldMkLst>
          <pc:docMk/>
          <pc:sldMk cId="359125969" sldId="265"/>
        </pc:sldMkLst>
        <pc:spChg chg="add del mod">
          <ac:chgData name="Yaroslav Zhenchuk (2514092)" userId="fe99446c-146e-4234-bf7d-788b18dc0d26" providerId="ADAL" clId="{457ED681-8B49-4090-B4AD-8E05D8D72EE6}" dt="2026-03-14T17:27:55.800" v="547" actId="27636"/>
          <ac:spMkLst>
            <pc:docMk/>
            <pc:sldMk cId="359125969" sldId="265"/>
            <ac:spMk id="3" creationId="{5F8D0C3B-0DFC-3E5A-28D7-AC7CD95B6A10}"/>
          </ac:spMkLst>
        </pc:spChg>
        <pc:spChg chg="add">
          <ac:chgData name="Yaroslav Zhenchuk (2514092)" userId="fe99446c-146e-4234-bf7d-788b18dc0d26" providerId="ADAL" clId="{457ED681-8B49-4090-B4AD-8E05D8D72EE6}" dt="2026-03-14T17:06:10.508" v="361"/>
          <ac:spMkLst>
            <pc:docMk/>
            <pc:sldMk cId="359125969" sldId="265"/>
            <ac:spMk id="4" creationId="{6CFB6F64-26DC-6556-1420-C63C633223F8}"/>
          </ac:spMkLst>
        </pc:spChg>
        <pc:spChg chg="add del">
          <ac:chgData name="Yaroslav Zhenchuk (2514092)" userId="fe99446c-146e-4234-bf7d-788b18dc0d26" providerId="ADAL" clId="{457ED681-8B49-4090-B4AD-8E05D8D72EE6}" dt="2026-03-14T17:06:22.627" v="365" actId="478"/>
          <ac:spMkLst>
            <pc:docMk/>
            <pc:sldMk cId="359125969" sldId="265"/>
            <ac:spMk id="5" creationId="{58B8BAC6-0843-F752-C94F-A0C8F4C2C13E}"/>
          </ac:spMkLst>
        </pc:spChg>
        <pc:spChg chg="add mod">
          <ac:chgData name="Yaroslav Zhenchuk (2514092)" userId="fe99446c-146e-4234-bf7d-788b18dc0d26" providerId="ADAL" clId="{457ED681-8B49-4090-B4AD-8E05D8D72EE6}" dt="2026-03-14T17:06:19.544" v="364" actId="478"/>
          <ac:spMkLst>
            <pc:docMk/>
            <pc:sldMk cId="359125969" sldId="265"/>
            <ac:spMk id="6" creationId="{BB3D78F9-42A5-E5CB-F610-E2E6A7C4CE38}"/>
          </ac:spMkLst>
        </pc:spChg>
      </pc:sldChg>
      <pc:sldChg chg="modSp mod">
        <pc:chgData name="Yaroslav Zhenchuk (2514092)" userId="fe99446c-146e-4234-bf7d-788b18dc0d26" providerId="ADAL" clId="{457ED681-8B49-4090-B4AD-8E05D8D72EE6}" dt="2026-03-14T17:17:20.301" v="467" actId="20577"/>
        <pc:sldMkLst>
          <pc:docMk/>
          <pc:sldMk cId="1917974163" sldId="267"/>
        </pc:sldMkLst>
        <pc:spChg chg="mod">
          <ac:chgData name="Yaroslav Zhenchuk (2514092)" userId="fe99446c-146e-4234-bf7d-788b18dc0d26" providerId="ADAL" clId="{457ED681-8B49-4090-B4AD-8E05D8D72EE6}" dt="2026-03-14T17:17:20.301" v="467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Yaroslav Zhenchuk (2514092)" userId="fe99446c-146e-4234-bf7d-788b18dc0d26" providerId="ADAL" clId="{457ED681-8B49-4090-B4AD-8E05D8D72EE6}" dt="2026-03-14T17:23:55.786" v="492" actId="20577"/>
        <pc:sldMkLst>
          <pc:docMk/>
          <pc:sldMk cId="3645478630" sldId="268"/>
        </pc:sldMkLst>
        <pc:spChg chg="add del mod">
          <ac:chgData name="Yaroslav Zhenchuk (2514092)" userId="fe99446c-146e-4234-bf7d-788b18dc0d26" providerId="ADAL" clId="{457ED681-8B49-4090-B4AD-8E05D8D72EE6}" dt="2026-03-14T17:22:50.822" v="468" actId="478"/>
          <ac:spMkLst>
            <pc:docMk/>
            <pc:sldMk cId="3645478630" sldId="268"/>
            <ac:spMk id="5" creationId="{A1DBA0A8-C9FC-F097-7104-F5A7D0123ACB}"/>
          </ac:spMkLst>
        </pc:spChg>
        <pc:spChg chg="add del">
          <ac:chgData name="Yaroslav Zhenchuk (2514092)" userId="fe99446c-146e-4234-bf7d-788b18dc0d26" providerId="ADAL" clId="{457ED681-8B49-4090-B4AD-8E05D8D72EE6}" dt="2026-03-14T17:22:55.189" v="470" actId="22"/>
          <ac:spMkLst>
            <pc:docMk/>
            <pc:sldMk cId="3645478630" sldId="268"/>
            <ac:spMk id="8" creationId="{E018CFDD-B31E-2545-A623-593F5A482219}"/>
          </ac:spMkLst>
        </pc:spChg>
        <pc:spChg chg="add mod">
          <ac:chgData name="Yaroslav Zhenchuk (2514092)" userId="fe99446c-146e-4234-bf7d-788b18dc0d26" providerId="ADAL" clId="{457ED681-8B49-4090-B4AD-8E05D8D72EE6}" dt="2026-03-14T17:23:55.786" v="492" actId="20577"/>
          <ac:spMkLst>
            <pc:docMk/>
            <pc:sldMk cId="3645478630" sldId="268"/>
            <ac:spMk id="9" creationId="{C0136AD0-6F6E-3ADF-2B23-0851185CE097}"/>
          </ac:spMkLst>
        </pc:spChg>
      </pc:sldChg>
    </pc:docChg>
  </pc:docChgLst>
  <pc:docChgLst>
    <pc:chgData name="Glyna Zhenchuk" userId="b0b2c7dcf2dc254f" providerId="LiveId" clId="{575D02B0-D795-4FD7-BCCE-0591239EA58B}"/>
    <pc:docChg chg="custSel modSld">
      <pc:chgData name="Glyna Zhenchuk" userId="b0b2c7dcf2dc254f" providerId="LiveId" clId="{575D02B0-D795-4FD7-BCCE-0591239EA58B}" dt="2026-03-10T19:48:04.224" v="690" actId="20577"/>
      <pc:docMkLst>
        <pc:docMk/>
      </pc:docMkLst>
      <pc:sldChg chg="modSp mod">
        <pc:chgData name="Glyna Zhenchuk" userId="b0b2c7dcf2dc254f" providerId="LiveId" clId="{575D02B0-D795-4FD7-BCCE-0591239EA58B}" dt="2026-03-10T17:26:17.388" v="33" actId="20577"/>
        <pc:sldMkLst>
          <pc:docMk/>
          <pc:sldMk cId="2563627717" sldId="256"/>
        </pc:sldMkLst>
        <pc:spChg chg="mod">
          <ac:chgData name="Glyna Zhenchuk" userId="b0b2c7dcf2dc254f" providerId="LiveId" clId="{575D02B0-D795-4FD7-BCCE-0591239EA58B}" dt="2026-03-10T17:26:17.388" v="3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Glyna Zhenchuk" userId="b0b2c7dcf2dc254f" providerId="LiveId" clId="{575D02B0-D795-4FD7-BCCE-0591239EA58B}" dt="2026-03-10T17:27:13.707" v="35" actId="255"/>
        <pc:sldMkLst>
          <pc:docMk/>
          <pc:sldMk cId="2897957523" sldId="258"/>
        </pc:sldMkLst>
        <pc:spChg chg="mod">
          <ac:chgData name="Glyna Zhenchuk" userId="b0b2c7dcf2dc254f" providerId="LiveId" clId="{575D02B0-D795-4FD7-BCCE-0591239EA58B}" dt="2026-03-10T17:27:13.707" v="35" actId="255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Glyna Zhenchuk" userId="b0b2c7dcf2dc254f" providerId="LiveId" clId="{575D02B0-D795-4FD7-BCCE-0591239EA58B}" dt="2026-03-10T19:35:55" v="187" actId="20577"/>
        <pc:sldMkLst>
          <pc:docMk/>
          <pc:sldMk cId="1748499028" sldId="259"/>
        </pc:sldMkLst>
        <pc:spChg chg="mod">
          <ac:chgData name="Glyna Zhenchuk" userId="b0b2c7dcf2dc254f" providerId="LiveId" clId="{575D02B0-D795-4FD7-BCCE-0591239EA58B}" dt="2026-03-10T19:35:55" v="18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Glyna Zhenchuk" userId="b0b2c7dcf2dc254f" providerId="LiveId" clId="{575D02B0-D795-4FD7-BCCE-0591239EA58B}" dt="2026-03-10T19:48:04.224" v="690" actId="20577"/>
        <pc:sldMkLst>
          <pc:docMk/>
          <pc:sldMk cId="1424087263" sldId="260"/>
        </pc:sldMkLst>
        <pc:spChg chg="mod">
          <ac:chgData name="Glyna Zhenchuk" userId="b0b2c7dcf2dc254f" providerId="LiveId" clId="{575D02B0-D795-4FD7-BCCE-0591239EA58B}" dt="2026-03-10T19:48:04.224" v="690" actId="20577"/>
          <ac:spMkLst>
            <pc:docMk/>
            <pc:sldMk cId="1424087263" sldId="260"/>
            <ac:spMk id="3" creationId="{E73EC453-8E6E-AAA5-639A-7F2EB8FCDBC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gi-global.com/affiliate/ronald-mauricio-martinez-contreras/418562/" TargetMode="External"/><Relationship Id="rId2" Type="http://schemas.openxmlformats.org/officeDocument/2006/relationships/hyperlink" Target="https://doi.org/10.1136/inpract.31.1.37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doi.org/10.1007/978-3-662-63105-8_3" TargetMode="External"/><Relationship Id="rId4" Type="http://schemas.openxmlformats.org/officeDocument/2006/relationships/hyperlink" Target="https://doi.org/10.1108/IJOA-12-2024-5114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YAROSLAV ZHENCHUK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2514092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7193" y="1274682"/>
            <a:ext cx="10232571" cy="449144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28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Serves variety of customers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Last year decline in revenue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005841"/>
            <a:ext cx="10065503" cy="593445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 Owners 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and customers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Significant decline in sales in store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Green Haven Florist is in Norwich, UK.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Growing online competition, rising flower prices, and the company’s weak digital presence.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Past 12 month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Reduced customer flow in the store and consuming switching to online shopping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About 30% drop in sales in a physical shop </a:t>
            </a:r>
          </a:p>
          <a:p>
            <a:r>
              <a:rPr lang="en-GB" sz="2800" dirty="0">
                <a:solidFill>
                  <a:schemeClr val="tx1"/>
                </a:solidFill>
              </a:rPr>
              <a:t>                </a:t>
            </a:r>
            <a:r>
              <a:rPr lang="en-GB" sz="2800" b="1" dirty="0" err="1">
                <a:solidFill>
                  <a:schemeClr val="tx1"/>
                </a:solidFill>
              </a:rPr>
              <a:t>Dhamack</a:t>
            </a:r>
            <a:r>
              <a:rPr lang="en-GB" sz="2800" b="1" dirty="0">
                <a:solidFill>
                  <a:schemeClr val="tx1"/>
                </a:solidFill>
              </a:rPr>
              <a:t> (2025)</a:t>
            </a:r>
            <a:r>
              <a:rPr lang="en-GB" sz="2800" dirty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770965"/>
            <a:ext cx="9915297" cy="6087035"/>
          </a:xfrm>
        </p:spPr>
        <p:txBody>
          <a:bodyPr>
            <a:normAutofit/>
          </a:bodyPr>
          <a:lstStyle/>
          <a:p>
            <a:r>
              <a:rPr lang="en-GB" b="1" dirty="0"/>
              <a:t>POLITICAL:</a:t>
            </a:r>
            <a:endParaRPr lang="uk-UA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Import regulation and international trade can affect the supply of flowers.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Changes in government policy can affect small businesses.</a:t>
            </a:r>
          </a:p>
          <a:p>
            <a:endParaRPr lang="en-GB" b="1" dirty="0"/>
          </a:p>
          <a:p>
            <a:r>
              <a:rPr lang="en-GB" b="1" dirty="0"/>
              <a:t>ECONOMIC: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Inflation increases the cost of flowers and other materials.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Rising operating costs reduce a company’s profit.</a:t>
            </a:r>
          </a:p>
          <a:p>
            <a:endParaRPr lang="en-GB" dirty="0"/>
          </a:p>
          <a:p>
            <a:r>
              <a:rPr lang="en-GB" b="1" dirty="0"/>
              <a:t>SOCIAL: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Many customers prefer online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Demand for fast delivery and convenient services is growing.</a:t>
            </a:r>
          </a:p>
          <a:p>
            <a:endParaRPr lang="en-GB" dirty="0"/>
          </a:p>
          <a:p>
            <a:r>
              <a:rPr lang="en-GB" b="1" dirty="0"/>
              <a:t>                             Contreras (2022)       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602" y="1696174"/>
            <a:ext cx="9634011" cy="4731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TECHNOLOGICAL: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Competitors are actively using social media and online stores.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Green Haven Florist website is outdated and less user-friendly.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ENVIRONMENTAL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company uses environmentally friendly packaging, which increases costs.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Customer interest in environmentally responsible business is growing.</a:t>
            </a:r>
          </a:p>
          <a:p>
            <a:pPr marL="0" indent="0">
              <a:buNone/>
            </a:pPr>
            <a:r>
              <a:rPr lang="en-GB" b="1" dirty="0"/>
              <a:t>LEGAL: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Labor laws and business rules affect the store’s operations.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need to comply with safety standards and consumer protection.</a:t>
            </a:r>
          </a:p>
          <a:p>
            <a:pPr marL="0" indent="0">
              <a:buNone/>
            </a:pPr>
            <a:r>
              <a:rPr lang="en-GB" b="1" dirty="0"/>
              <a:t>                                      Carruthers</a:t>
            </a:r>
            <a:r>
              <a:rPr lang="en-GB" dirty="0"/>
              <a:t> </a:t>
            </a:r>
            <a:r>
              <a:rPr lang="en-GB" b="1" dirty="0"/>
              <a:t>(2009) 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8823" y="651981"/>
            <a:ext cx="11003868" cy="620601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1DAB2CD-4318-83A3-D887-DABB4A1C7762}"/>
              </a:ext>
            </a:extLst>
          </p:cNvPr>
          <p:cNvSpPr/>
          <p:nvPr/>
        </p:nvSpPr>
        <p:spPr>
          <a:xfrm>
            <a:off x="9966741" y="2812026"/>
            <a:ext cx="1995950" cy="13863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Declining sales at Green Florist physical store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3862B87-56A4-4AF1-7B14-7C29F6953E1F}"/>
              </a:ext>
            </a:extLst>
          </p:cNvPr>
          <p:cNvCxnSpPr>
            <a:cxnSpLocks/>
          </p:cNvCxnSpPr>
          <p:nvPr/>
        </p:nvCxnSpPr>
        <p:spPr>
          <a:xfrm>
            <a:off x="1533832" y="3442033"/>
            <a:ext cx="8432909" cy="1172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54F1118D-4E81-E4AE-465A-D76B33321967}"/>
              </a:ext>
            </a:extLst>
          </p:cNvPr>
          <p:cNvCxnSpPr/>
          <p:nvPr/>
        </p:nvCxnSpPr>
        <p:spPr>
          <a:xfrm>
            <a:off x="7659329" y="1141638"/>
            <a:ext cx="2231923" cy="23979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DF4E0210-012E-250D-2461-154107F4A0F0}"/>
              </a:ext>
            </a:extLst>
          </p:cNvPr>
          <p:cNvCxnSpPr>
            <a:cxnSpLocks/>
          </p:cNvCxnSpPr>
          <p:nvPr/>
        </p:nvCxnSpPr>
        <p:spPr>
          <a:xfrm flipH="1">
            <a:off x="7846142" y="3559277"/>
            <a:ext cx="2120599" cy="237831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16B2990D-9FAC-A376-B88B-A2F94D352C72}"/>
              </a:ext>
            </a:extLst>
          </p:cNvPr>
          <p:cNvCxnSpPr>
            <a:cxnSpLocks/>
          </p:cNvCxnSpPr>
          <p:nvPr/>
        </p:nvCxnSpPr>
        <p:spPr>
          <a:xfrm>
            <a:off x="5171768" y="1141638"/>
            <a:ext cx="1877961" cy="23979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A7A2489A-B2D2-9E93-2102-A622AA1D117F}"/>
              </a:ext>
            </a:extLst>
          </p:cNvPr>
          <p:cNvCxnSpPr>
            <a:cxnSpLocks/>
          </p:cNvCxnSpPr>
          <p:nvPr/>
        </p:nvCxnSpPr>
        <p:spPr>
          <a:xfrm flipH="1">
            <a:off x="5171768" y="3539613"/>
            <a:ext cx="1848464" cy="23979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0858BABB-37D9-4E75-2F15-024ECED6AEA0}"/>
              </a:ext>
            </a:extLst>
          </p:cNvPr>
          <p:cNvCxnSpPr/>
          <p:nvPr/>
        </p:nvCxnSpPr>
        <p:spPr>
          <a:xfrm>
            <a:off x="2212258" y="1141638"/>
            <a:ext cx="1779639" cy="23979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8BDCC335-B1EB-4300-6196-1B0CB65CAA6B}"/>
              </a:ext>
            </a:extLst>
          </p:cNvPr>
          <p:cNvCxnSpPr>
            <a:cxnSpLocks/>
          </p:cNvCxnSpPr>
          <p:nvPr/>
        </p:nvCxnSpPr>
        <p:spPr>
          <a:xfrm flipH="1">
            <a:off x="2086987" y="3529781"/>
            <a:ext cx="1877961" cy="24070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8" name="Rectangle: Rounded Corners 97">
            <a:extLst>
              <a:ext uri="{FF2B5EF4-FFF2-40B4-BE49-F238E27FC236}">
                <a16:creationId xmlns:a16="http://schemas.microsoft.com/office/drawing/2014/main" id="{9E2D4578-AB38-5AE3-9E85-F200140B4DE0}"/>
              </a:ext>
            </a:extLst>
          </p:cNvPr>
          <p:cNvSpPr/>
          <p:nvPr/>
        </p:nvSpPr>
        <p:spPr>
          <a:xfrm>
            <a:off x="6941574" y="727587"/>
            <a:ext cx="2359742" cy="4140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C8F969E4-E6C1-E59A-3E4A-54932C5990F2}"/>
              </a:ext>
            </a:extLst>
          </p:cNvPr>
          <p:cNvSpPr/>
          <p:nvPr/>
        </p:nvSpPr>
        <p:spPr>
          <a:xfrm>
            <a:off x="3923071" y="727587"/>
            <a:ext cx="2359742" cy="4140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100" name="Rectangle: Rounded Corners 99">
            <a:extLst>
              <a:ext uri="{FF2B5EF4-FFF2-40B4-BE49-F238E27FC236}">
                <a16:creationId xmlns:a16="http://schemas.microsoft.com/office/drawing/2014/main" id="{67151A3D-78EF-4058-1EE2-1F5F2E43FBBC}"/>
              </a:ext>
            </a:extLst>
          </p:cNvPr>
          <p:cNvSpPr/>
          <p:nvPr/>
        </p:nvSpPr>
        <p:spPr>
          <a:xfrm>
            <a:off x="1170040" y="702459"/>
            <a:ext cx="2202426" cy="4140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DIGITAL</a:t>
            </a:r>
          </a:p>
        </p:txBody>
      </p:sp>
      <p:sp>
        <p:nvSpPr>
          <p:cNvPr id="102" name="Rectangle: Rounded Corners 101">
            <a:extLst>
              <a:ext uri="{FF2B5EF4-FFF2-40B4-BE49-F238E27FC236}">
                <a16:creationId xmlns:a16="http://schemas.microsoft.com/office/drawing/2014/main" id="{DC4C91D1-884D-8C7F-85D8-D418DA033BC9}"/>
              </a:ext>
            </a:extLst>
          </p:cNvPr>
          <p:cNvSpPr/>
          <p:nvPr/>
        </p:nvSpPr>
        <p:spPr>
          <a:xfrm>
            <a:off x="1160206" y="5936844"/>
            <a:ext cx="2202426" cy="4836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CEF4CD1E-E9F2-98DC-394B-37A58CBF074D}"/>
              </a:ext>
            </a:extLst>
          </p:cNvPr>
          <p:cNvSpPr/>
          <p:nvPr/>
        </p:nvSpPr>
        <p:spPr>
          <a:xfrm>
            <a:off x="4159045" y="5937588"/>
            <a:ext cx="2487561" cy="4828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 ENVIRONMENT</a:t>
            </a:r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84C228C0-98E5-B8F5-BBC3-4332E9BFA9BB}"/>
              </a:ext>
            </a:extLst>
          </p:cNvPr>
          <p:cNvSpPr/>
          <p:nvPr/>
        </p:nvSpPr>
        <p:spPr>
          <a:xfrm>
            <a:off x="7049729" y="5936844"/>
            <a:ext cx="2772697" cy="4836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PRODUCT</a:t>
            </a:r>
          </a:p>
        </p:txBody>
      </p: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223E8EE6-732F-9C3A-0BF3-8E729C850366}"/>
              </a:ext>
            </a:extLst>
          </p:cNvPr>
          <p:cNvCxnSpPr/>
          <p:nvPr/>
        </p:nvCxnSpPr>
        <p:spPr>
          <a:xfrm>
            <a:off x="6096000" y="1700981"/>
            <a:ext cx="207460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9" name="Straight Arrow Connector 108">
            <a:extLst>
              <a:ext uri="{FF2B5EF4-FFF2-40B4-BE49-F238E27FC236}">
                <a16:creationId xmlns:a16="http://schemas.microsoft.com/office/drawing/2014/main" id="{253B3848-6934-157B-EC9A-C678CC929161}"/>
              </a:ext>
            </a:extLst>
          </p:cNvPr>
          <p:cNvCxnSpPr/>
          <p:nvPr/>
        </p:nvCxnSpPr>
        <p:spPr>
          <a:xfrm>
            <a:off x="6558116" y="2438400"/>
            <a:ext cx="227125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88705F88-B2FD-CD38-C97B-60C95256C861}"/>
              </a:ext>
            </a:extLst>
          </p:cNvPr>
          <p:cNvCxnSpPr/>
          <p:nvPr/>
        </p:nvCxnSpPr>
        <p:spPr>
          <a:xfrm>
            <a:off x="7049729" y="3195484"/>
            <a:ext cx="248756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227C9FE7-460D-E93B-430E-A0233BFCC13C}"/>
              </a:ext>
            </a:extLst>
          </p:cNvPr>
          <p:cNvCxnSpPr/>
          <p:nvPr/>
        </p:nvCxnSpPr>
        <p:spPr>
          <a:xfrm>
            <a:off x="2989006" y="1700981"/>
            <a:ext cx="255638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5" name="Straight Arrow Connector 114">
            <a:extLst>
              <a:ext uri="{FF2B5EF4-FFF2-40B4-BE49-F238E27FC236}">
                <a16:creationId xmlns:a16="http://schemas.microsoft.com/office/drawing/2014/main" id="{4733E6B9-4B4F-C69C-00C9-20B57A79DDE7}"/>
              </a:ext>
            </a:extLst>
          </p:cNvPr>
          <p:cNvCxnSpPr>
            <a:cxnSpLocks/>
          </p:cNvCxnSpPr>
          <p:nvPr/>
        </p:nvCxnSpPr>
        <p:spPr>
          <a:xfrm>
            <a:off x="3558409" y="2438400"/>
            <a:ext cx="260193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9" name="Straight Arrow Connector 118">
            <a:extLst>
              <a:ext uri="{FF2B5EF4-FFF2-40B4-BE49-F238E27FC236}">
                <a16:creationId xmlns:a16="http://schemas.microsoft.com/office/drawing/2014/main" id="{5642F9C5-E8C7-5000-1CE9-4CD1F4384BCE}"/>
              </a:ext>
            </a:extLst>
          </p:cNvPr>
          <p:cNvCxnSpPr>
            <a:cxnSpLocks/>
          </p:cNvCxnSpPr>
          <p:nvPr/>
        </p:nvCxnSpPr>
        <p:spPr>
          <a:xfrm>
            <a:off x="3991897" y="3124148"/>
            <a:ext cx="2703870" cy="108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>
            <a:extLst>
              <a:ext uri="{FF2B5EF4-FFF2-40B4-BE49-F238E27FC236}">
                <a16:creationId xmlns:a16="http://schemas.microsoft.com/office/drawing/2014/main" id="{143BCD0C-D5AD-9F34-E4C0-A28CEA7112C7}"/>
              </a:ext>
            </a:extLst>
          </p:cNvPr>
          <p:cNvCxnSpPr/>
          <p:nvPr/>
        </p:nvCxnSpPr>
        <p:spPr>
          <a:xfrm>
            <a:off x="471948" y="1700981"/>
            <a:ext cx="209427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491800EC-DA2A-5809-268C-9B4E3B10E7F2}"/>
              </a:ext>
            </a:extLst>
          </p:cNvPr>
          <p:cNvCxnSpPr/>
          <p:nvPr/>
        </p:nvCxnSpPr>
        <p:spPr>
          <a:xfrm>
            <a:off x="294968" y="2340625"/>
            <a:ext cx="269403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21ABEA94-1A24-2E9F-C83B-1680DBF01660}"/>
              </a:ext>
            </a:extLst>
          </p:cNvPr>
          <p:cNvCxnSpPr/>
          <p:nvPr/>
        </p:nvCxnSpPr>
        <p:spPr>
          <a:xfrm>
            <a:off x="334297" y="3028335"/>
            <a:ext cx="322411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1BB5BB96-BBF7-3B5E-736D-8FBC21FAAC63}"/>
              </a:ext>
            </a:extLst>
          </p:cNvPr>
          <p:cNvCxnSpPr/>
          <p:nvPr/>
        </p:nvCxnSpPr>
        <p:spPr>
          <a:xfrm>
            <a:off x="471948" y="4109884"/>
            <a:ext cx="297917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2" name="Straight Arrow Connector 131">
            <a:extLst>
              <a:ext uri="{FF2B5EF4-FFF2-40B4-BE49-F238E27FC236}">
                <a16:creationId xmlns:a16="http://schemas.microsoft.com/office/drawing/2014/main" id="{BF999DEB-8430-76EA-48D1-4E810EA290B2}"/>
              </a:ext>
            </a:extLst>
          </p:cNvPr>
          <p:cNvCxnSpPr/>
          <p:nvPr/>
        </p:nvCxnSpPr>
        <p:spPr>
          <a:xfrm>
            <a:off x="334297" y="4733312"/>
            <a:ext cx="276778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4ABCBFB1-72BE-C19C-7325-C98A9F5EBD02}"/>
              </a:ext>
            </a:extLst>
          </p:cNvPr>
          <p:cNvCxnSpPr>
            <a:cxnSpLocks/>
          </p:cNvCxnSpPr>
          <p:nvPr/>
        </p:nvCxnSpPr>
        <p:spPr>
          <a:xfrm>
            <a:off x="294968" y="5633884"/>
            <a:ext cx="191729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7" name="Straight Arrow Connector 136">
            <a:extLst>
              <a:ext uri="{FF2B5EF4-FFF2-40B4-BE49-F238E27FC236}">
                <a16:creationId xmlns:a16="http://schemas.microsoft.com/office/drawing/2014/main" id="{895B3C6B-FD9C-0B72-7497-1750C667C8E7}"/>
              </a:ext>
            </a:extLst>
          </p:cNvPr>
          <p:cNvCxnSpPr/>
          <p:nvPr/>
        </p:nvCxnSpPr>
        <p:spPr>
          <a:xfrm>
            <a:off x="3805084" y="4109884"/>
            <a:ext cx="275303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9" name="Straight Arrow Connector 138">
            <a:extLst>
              <a:ext uri="{FF2B5EF4-FFF2-40B4-BE49-F238E27FC236}">
                <a16:creationId xmlns:a16="http://schemas.microsoft.com/office/drawing/2014/main" id="{7F00799F-6BF1-ADCC-B915-A841E774D08C}"/>
              </a:ext>
            </a:extLst>
          </p:cNvPr>
          <p:cNvCxnSpPr/>
          <p:nvPr/>
        </p:nvCxnSpPr>
        <p:spPr>
          <a:xfrm>
            <a:off x="3451123" y="4733312"/>
            <a:ext cx="2659625" cy="1512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1" name="Straight Arrow Connector 140">
            <a:extLst>
              <a:ext uri="{FF2B5EF4-FFF2-40B4-BE49-F238E27FC236}">
                <a16:creationId xmlns:a16="http://schemas.microsoft.com/office/drawing/2014/main" id="{53DD55D1-EC4E-0F9F-E924-AC87F55FC9EE}"/>
              </a:ext>
            </a:extLst>
          </p:cNvPr>
          <p:cNvCxnSpPr/>
          <p:nvPr/>
        </p:nvCxnSpPr>
        <p:spPr>
          <a:xfrm>
            <a:off x="2743200" y="5633884"/>
            <a:ext cx="260063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3" name="Straight Arrow Connector 142">
            <a:extLst>
              <a:ext uri="{FF2B5EF4-FFF2-40B4-BE49-F238E27FC236}">
                <a16:creationId xmlns:a16="http://schemas.microsoft.com/office/drawing/2014/main" id="{25BE6A66-52D6-EA0F-C5E7-7DEFCEC33D9D}"/>
              </a:ext>
            </a:extLst>
          </p:cNvPr>
          <p:cNvCxnSpPr>
            <a:cxnSpLocks/>
          </p:cNvCxnSpPr>
          <p:nvPr/>
        </p:nvCxnSpPr>
        <p:spPr>
          <a:xfrm>
            <a:off x="7036728" y="4169619"/>
            <a:ext cx="2438400" cy="287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8" name="Straight Arrow Connector 147">
            <a:extLst>
              <a:ext uri="{FF2B5EF4-FFF2-40B4-BE49-F238E27FC236}">
                <a16:creationId xmlns:a16="http://schemas.microsoft.com/office/drawing/2014/main" id="{F8EB5629-E9F1-0365-BC22-14A6DAAA44CD}"/>
              </a:ext>
            </a:extLst>
          </p:cNvPr>
          <p:cNvCxnSpPr/>
          <p:nvPr/>
        </p:nvCxnSpPr>
        <p:spPr>
          <a:xfrm>
            <a:off x="6390968" y="4748432"/>
            <a:ext cx="24384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0" name="Straight Arrow Connector 149">
            <a:extLst>
              <a:ext uri="{FF2B5EF4-FFF2-40B4-BE49-F238E27FC236}">
                <a16:creationId xmlns:a16="http://schemas.microsoft.com/office/drawing/2014/main" id="{D366F699-F2A1-B3E4-0CD3-31FBE97C2888}"/>
              </a:ext>
            </a:extLst>
          </p:cNvPr>
          <p:cNvCxnSpPr/>
          <p:nvPr/>
        </p:nvCxnSpPr>
        <p:spPr>
          <a:xfrm>
            <a:off x="5750286" y="5633884"/>
            <a:ext cx="237115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1" name="TextBox 150">
            <a:extLst>
              <a:ext uri="{FF2B5EF4-FFF2-40B4-BE49-F238E27FC236}">
                <a16:creationId xmlns:a16="http://schemas.microsoft.com/office/drawing/2014/main" id="{4E9C202B-2997-1BE3-7653-5AA480069738}"/>
              </a:ext>
            </a:extLst>
          </p:cNvPr>
          <p:cNvSpPr txBox="1"/>
          <p:nvPr/>
        </p:nvSpPr>
        <p:spPr>
          <a:xfrm>
            <a:off x="5643716" y="1141638"/>
            <a:ext cx="2349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Online flower ordering and delivery</a:t>
            </a:r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CD4F9685-E0DA-B625-0406-9D9331AD94DC}"/>
              </a:ext>
            </a:extLst>
          </p:cNvPr>
          <p:cNvSpPr txBox="1"/>
          <p:nvPr/>
        </p:nvSpPr>
        <p:spPr>
          <a:xfrm>
            <a:off x="6390968" y="1726413"/>
            <a:ext cx="200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New trendy local florist shop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BD77B41-5DF8-2859-F54B-D43875289F0A}"/>
              </a:ext>
            </a:extLst>
          </p:cNvPr>
          <p:cNvSpPr txBox="1"/>
          <p:nvPr/>
        </p:nvSpPr>
        <p:spPr>
          <a:xfrm>
            <a:off x="6784258" y="2517058"/>
            <a:ext cx="22712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National chain with lower price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F6F6B4C3-AE71-0F91-2ED5-81D17B8ACEDA}"/>
              </a:ext>
            </a:extLst>
          </p:cNvPr>
          <p:cNvSpPr txBox="1"/>
          <p:nvPr/>
        </p:nvSpPr>
        <p:spPr>
          <a:xfrm>
            <a:off x="3361572" y="1141638"/>
            <a:ext cx="1672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CC0737C5-98A3-EF79-156E-CC42E675B000}"/>
              </a:ext>
            </a:extLst>
          </p:cNvPr>
          <p:cNvSpPr txBox="1"/>
          <p:nvPr/>
        </p:nvSpPr>
        <p:spPr>
          <a:xfrm>
            <a:off x="3451123" y="1393950"/>
            <a:ext cx="221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0EC5230B-C602-3DED-3FD8-703D0D841B49}"/>
              </a:ext>
            </a:extLst>
          </p:cNvPr>
          <p:cNvSpPr txBox="1"/>
          <p:nvPr/>
        </p:nvSpPr>
        <p:spPr>
          <a:xfrm>
            <a:off x="3558409" y="1787970"/>
            <a:ext cx="20294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Difficult navigation for customers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9141B8BB-C4E8-70F7-5C02-0C5E8ACB0A34}"/>
              </a:ext>
            </a:extLst>
          </p:cNvPr>
          <p:cNvSpPr txBox="1"/>
          <p:nvPr/>
        </p:nvSpPr>
        <p:spPr>
          <a:xfrm>
            <a:off x="3991897" y="2595716"/>
            <a:ext cx="2168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No online subscription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FAAEE84A-48A9-41BB-38BF-597D3AFC8D17}"/>
              </a:ext>
            </a:extLst>
          </p:cNvPr>
          <p:cNvSpPr txBox="1"/>
          <p:nvPr/>
        </p:nvSpPr>
        <p:spPr>
          <a:xfrm>
            <a:off x="396458" y="1141638"/>
            <a:ext cx="20026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Weak social media presence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CC8E3857-5799-D013-053F-7A767F22126A}"/>
              </a:ext>
            </a:extLst>
          </p:cNvPr>
          <p:cNvSpPr txBox="1"/>
          <p:nvPr/>
        </p:nvSpPr>
        <p:spPr>
          <a:xfrm>
            <a:off x="396458" y="1787969"/>
            <a:ext cx="2169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Irregular advertising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54064445-8032-2ECD-D7DF-253939030A82}"/>
              </a:ext>
            </a:extLst>
          </p:cNvPr>
          <p:cNvSpPr txBox="1"/>
          <p:nvPr/>
        </p:nvSpPr>
        <p:spPr>
          <a:xfrm>
            <a:off x="598899" y="2434300"/>
            <a:ext cx="262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Limited digital marketing strategy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8B95454F-6D0A-7545-0111-0DB3149DCD6D}"/>
              </a:ext>
            </a:extLst>
          </p:cNvPr>
          <p:cNvSpPr txBox="1"/>
          <p:nvPr/>
        </p:nvSpPr>
        <p:spPr>
          <a:xfrm>
            <a:off x="7049729" y="3647768"/>
            <a:ext cx="2251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Rising prices for imported flowers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2349182A-5657-CA08-81A6-A1B4FE13119A}"/>
              </a:ext>
            </a:extLst>
          </p:cNvPr>
          <p:cNvSpPr txBox="1"/>
          <p:nvPr/>
        </p:nvSpPr>
        <p:spPr>
          <a:xfrm>
            <a:off x="6695767" y="4232543"/>
            <a:ext cx="2192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Rising transportation costs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580DEAB0-2F59-29F7-A066-8C1C045A3BB0}"/>
              </a:ext>
            </a:extLst>
          </p:cNvPr>
          <p:cNvSpPr txBox="1"/>
          <p:nvPr/>
        </p:nvSpPr>
        <p:spPr>
          <a:xfrm>
            <a:off x="5968359" y="4916129"/>
            <a:ext cx="2371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More expensive eco-friendly packaging</a:t>
            </a: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C6E69A64-9CA2-B6A9-1227-98A7FAFE256F}"/>
              </a:ext>
            </a:extLst>
          </p:cNvPr>
          <p:cNvSpPr txBox="1"/>
          <p:nvPr/>
        </p:nvSpPr>
        <p:spPr>
          <a:xfrm>
            <a:off x="3991897" y="3559277"/>
            <a:ext cx="2392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Reduced high street </a:t>
            </a:r>
            <a:r>
              <a:rPr lang="en-GB" sz="1600" dirty="0" err="1"/>
              <a:t>foottraffic</a:t>
            </a:r>
            <a:endParaRPr lang="en-GB" sz="1600" dirty="0"/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04323823-6129-CCF1-A528-82C5B2C1D5B1}"/>
              </a:ext>
            </a:extLst>
          </p:cNvPr>
          <p:cNvSpPr txBox="1"/>
          <p:nvPr/>
        </p:nvSpPr>
        <p:spPr>
          <a:xfrm>
            <a:off x="3672526" y="4144052"/>
            <a:ext cx="22958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Closure of neighbouring shops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5F24E031-8ED0-1327-5322-7B1B575A3719}"/>
              </a:ext>
            </a:extLst>
          </p:cNvPr>
          <p:cNvSpPr txBox="1"/>
          <p:nvPr/>
        </p:nvSpPr>
        <p:spPr>
          <a:xfrm>
            <a:off x="3102077" y="4916129"/>
            <a:ext cx="19320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Fewer casual shoppers</a:t>
            </a: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44EE40AA-DAC7-2801-DC65-C02E0F748DEB}"/>
              </a:ext>
            </a:extLst>
          </p:cNvPr>
          <p:cNvSpPr txBox="1"/>
          <p:nvPr/>
        </p:nvSpPr>
        <p:spPr>
          <a:xfrm>
            <a:off x="726018" y="3529782"/>
            <a:ext cx="2738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Limited digital marketing skills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895976E4-32B7-8D29-E18F-7664D5FE58BD}"/>
              </a:ext>
            </a:extLst>
          </p:cNvPr>
          <p:cNvSpPr txBox="1"/>
          <p:nvPr/>
        </p:nvSpPr>
        <p:spPr>
          <a:xfrm>
            <a:off x="491436" y="4144052"/>
            <a:ext cx="2374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Fast delivery advantage</a:t>
            </a: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4138013B-7B17-DE54-6631-C62CF194AAFE}"/>
              </a:ext>
            </a:extLst>
          </p:cNvPr>
          <p:cNvSpPr txBox="1"/>
          <p:nvPr/>
        </p:nvSpPr>
        <p:spPr>
          <a:xfrm>
            <a:off x="294968" y="4916129"/>
            <a:ext cx="1981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Lack of staff training in online sales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136AD0-6F6E-3ADF-2B23-0851185CE097}"/>
              </a:ext>
            </a:extLst>
          </p:cNvPr>
          <p:cNvSpPr txBox="1"/>
          <p:nvPr/>
        </p:nvSpPr>
        <p:spPr>
          <a:xfrm>
            <a:off x="3372466" y="6420465"/>
            <a:ext cx="1971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Kumah (2024)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9136" y="1553497"/>
            <a:ext cx="9695476" cy="4896463"/>
          </a:xfrm>
        </p:spPr>
        <p:txBody>
          <a:bodyPr/>
          <a:lstStyle/>
          <a:p>
            <a:r>
              <a:rPr lang="en-GB" dirty="0"/>
              <a:t>Reduced traffic on the main street </a:t>
            </a:r>
          </a:p>
          <a:p>
            <a:r>
              <a:rPr lang="en-GB" dirty="0"/>
              <a:t>The main street is the main shopping street. If there are fewer people</a:t>
            </a:r>
            <a:r>
              <a:rPr lang="uk-UA" dirty="0"/>
              <a:t> </a:t>
            </a:r>
            <a:r>
              <a:rPr lang="en-GB" dirty="0"/>
              <a:t>there, then fewer potential customers will come to the store.</a:t>
            </a:r>
          </a:p>
          <a:p>
            <a:r>
              <a:rPr lang="en-GB" dirty="0"/>
              <a:t>Closing nearby stores</a:t>
            </a:r>
          </a:p>
          <a:p>
            <a:r>
              <a:rPr lang="en-GB" dirty="0"/>
              <a:t>When stores close nearby, the area becomes less attractive to shoppers. People come to that part of the city less often, so the number of visitors decreases.</a:t>
            </a:r>
          </a:p>
          <a:p>
            <a:r>
              <a:rPr lang="en-GB" dirty="0"/>
              <a:t> Fewer random shoppers</a:t>
            </a:r>
          </a:p>
          <a:p>
            <a:r>
              <a:rPr lang="en-GB" dirty="0"/>
              <a:t>In the past people might accidentally enter a store while walking by. With fewer people, such impulse purchases have become less common. </a:t>
            </a:r>
            <a:endParaRPr lang="uk-UA" dirty="0"/>
          </a:p>
          <a:p>
            <a:r>
              <a:rPr lang="en-GB" dirty="0"/>
              <a:t>                          </a:t>
            </a:r>
            <a:r>
              <a:rPr lang="en-GB" b="1" dirty="0"/>
              <a:t>Kaufmann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418" y="951408"/>
            <a:ext cx="9914905" cy="5390535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/>
          </a:p>
          <a:p>
            <a:r>
              <a:rPr lang="en-GB"/>
              <a:t>Carruthers</a:t>
            </a:r>
            <a:r>
              <a:rPr lang="en-GB" dirty="0"/>
              <a:t>, H. (2009), Using PEST analysis to improve business performance. In Practice, 31: 37-39. </a:t>
            </a:r>
            <a:r>
              <a:rPr lang="en-GB" u="sng" dirty="0">
                <a:hlinkClick r:id="rId2"/>
              </a:rPr>
              <a:t>https://doi.org/10.1136/inpract.31.1.37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>
                <a:hlinkClick r:id="rId3"/>
              </a:rPr>
              <a:t>Contreras</a:t>
            </a:r>
            <a:r>
              <a:rPr lang="en-GB" dirty="0"/>
              <a:t>, R. et al., (2022). Handbook of Research on Organizational Sustainability in Turbulent Economies. IGI Global Scientific </a:t>
            </a:r>
            <a:r>
              <a:rPr lang="en-GB" dirty="0" err="1"/>
              <a:t>Publising</a:t>
            </a:r>
            <a:r>
              <a:rPr lang="en-GB" dirty="0"/>
              <a:t>.</a:t>
            </a:r>
          </a:p>
          <a:p>
            <a:r>
              <a:rPr lang="en-GB" b="1" i="1" dirty="0"/>
              <a:t> </a:t>
            </a:r>
            <a:r>
              <a:rPr lang="en-GB" dirty="0"/>
              <a:t> </a:t>
            </a:r>
            <a:r>
              <a:rPr lang="en-GB" dirty="0" err="1"/>
              <a:t>Dhamak</a:t>
            </a:r>
            <a:r>
              <a:rPr lang="en-GB" dirty="0"/>
              <a:t> P, Aital P, </a:t>
            </a:r>
            <a:r>
              <a:rPr lang="en-GB" dirty="0" err="1"/>
              <a:t>Daftardar</a:t>
            </a:r>
            <a:r>
              <a:rPr lang="en-GB" dirty="0"/>
              <a:t> A (2025), "Strategic management of barriers in the adoption of Construction 4.0: TOPSIS and 5W2H approach for sustainable development goal integration". </a:t>
            </a:r>
            <a:r>
              <a:rPr lang="en-GB" i="1" dirty="0"/>
              <a:t>International Journal of Organizational Analysis</a:t>
            </a:r>
            <a:r>
              <a:rPr lang="en-GB" dirty="0"/>
              <a:t>, Vol. ahead-of-print No. ahead-of-print. </a:t>
            </a:r>
            <a:r>
              <a:rPr lang="en-GB" dirty="0">
                <a:hlinkClick r:id="rId4"/>
              </a:rPr>
              <a:t>https://doi.org/10.1108/IJOA-12-2024-5114</a:t>
            </a:r>
            <a:endParaRPr lang="en-GB" dirty="0"/>
          </a:p>
          <a:p>
            <a:r>
              <a:rPr lang="en-GB" dirty="0"/>
              <a:t>Kaufmann, T. (2021). PESTEL-Analyse. In: </a:t>
            </a:r>
            <a:r>
              <a:rPr lang="en-GB" dirty="0" err="1"/>
              <a:t>Strategiewerkzeuge</a:t>
            </a:r>
            <a:r>
              <a:rPr lang="en-GB" dirty="0"/>
              <a:t> </a:t>
            </a:r>
            <a:r>
              <a:rPr lang="en-GB" dirty="0" err="1"/>
              <a:t>aus</a:t>
            </a:r>
            <a:r>
              <a:rPr lang="en-GB" dirty="0"/>
              <a:t> der Praxis. Springer Gabler, Berlin, Heidelberg. </a:t>
            </a:r>
            <a:r>
              <a:rPr lang="en-GB" dirty="0">
                <a:hlinkClick r:id="rId5"/>
              </a:rPr>
              <a:t>https://doi.org/10.1007/978-3-662-63105-8_3</a:t>
            </a:r>
            <a:endParaRPr lang="en-GB" dirty="0"/>
          </a:p>
          <a:p>
            <a:r>
              <a:rPr lang="en-GB" dirty="0"/>
              <a:t>Kumah, A. et al., (2024). Cause-and-Effect (Fishbone) Diagram: A Tool for Generating and Organizing Quality Improvement Ideas. JQSH Global Journal on Quality and safety in Healthcare, Vol. 7 , Issue 2, pp 85-87.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GB" b="1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613</TotalTime>
  <Words>730</Words>
  <Application>Microsoft Office PowerPoint</Application>
  <PresentationFormat>Widescreen</PresentationFormat>
  <Paragraphs>108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PROBLEM SOLVING AND DECISION MAKING LCLM4004 YAROSLAV ZHENCHUK 2514092 TOYIN ADISA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Yaroslav Zhenchuk (2514092)</cp:lastModifiedBy>
  <cp:revision>97</cp:revision>
  <dcterms:created xsi:type="dcterms:W3CDTF">2024-10-08T15:58:04Z</dcterms:created>
  <dcterms:modified xsi:type="dcterms:W3CDTF">2026-03-14T17:27:57Z</dcterms:modified>
</cp:coreProperties>
</file>