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67" r:id="rId2"/>
    <p:sldId id="304" r:id="rId3"/>
    <p:sldId id="269" r:id="rId4"/>
    <p:sldId id="270" r:id="rId5"/>
    <p:sldId id="287" r:id="rId6"/>
    <p:sldId id="288" r:id="rId7"/>
    <p:sldId id="290" r:id="rId8"/>
    <p:sldId id="291" r:id="rId9"/>
    <p:sldId id="302" r:id="rId10"/>
    <p:sldId id="301" r:id="rId11"/>
    <p:sldId id="292" r:id="rId12"/>
    <p:sldId id="303" r:id="rId13"/>
    <p:sldId id="289" r:id="rId14"/>
    <p:sldId id="293" r:id="rId15"/>
    <p:sldId id="294" r:id="rId16"/>
    <p:sldId id="295" r:id="rId17"/>
    <p:sldId id="296" r:id="rId18"/>
    <p:sldId id="298" r:id="rId19"/>
    <p:sldId id="297" r:id="rId20"/>
    <p:sldId id="300" r:id="rId21"/>
    <p:sldId id="299" r:id="rId22"/>
  </p:sldIdLst>
  <p:sldSz cx="9144000" cy="6858000" type="screen4x3"/>
  <p:notesSz cx="6858000" cy="9144000"/>
  <p:custDataLst>
    <p:tags r:id="rId25"/>
  </p:custDataLst>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90" autoAdjust="0"/>
    <p:restoredTop sz="94660"/>
  </p:normalViewPr>
  <p:slideViewPr>
    <p:cSldViewPr>
      <p:cViewPr varScale="1">
        <p:scale>
          <a:sx n="87" d="100"/>
          <a:sy n="87" d="100"/>
        </p:scale>
        <p:origin x="984"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32" d="100"/>
          <a:sy n="32" d="100"/>
        </p:scale>
        <p:origin x="-1699"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B598DF3-D92E-4422-B813-29A8D4F11A79}"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D1CBA822-6E22-48A4-8106-A960E296BA34}" type="datetimeFigureOut">
              <a:rPr lang="en-US"/>
              <a:pPr>
                <a:defRPr/>
              </a:pPr>
              <a:t>1/28/2019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74DE98D-D50F-4813-A6B0-B993904D064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D27A0EE0-2F25-4539-B109-0A923DB402EA}" type="slidenum">
              <a:rPr lang="en-GB" altLang="en-US">
                <a:latin typeface="Arial" panose="020B0604020202020204" pitchFamily="34" charset="0"/>
              </a:rPr>
              <a:pPr eaLnBrk="1" hangingPunct="1">
                <a:spcBef>
                  <a:spcPct val="0"/>
                </a:spcBef>
              </a:pPr>
              <a:t>1</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4D5E734-B691-44BC-8073-9FF8011555CC}" type="slidenum">
              <a:rPr lang="en-GB" altLang="en-US">
                <a:latin typeface="Arial" panose="020B0604020202020204" pitchFamily="34" charset="0"/>
              </a:rPr>
              <a:pPr eaLnBrk="1" hangingPunct="1">
                <a:spcBef>
                  <a:spcPct val="0"/>
                </a:spcBef>
              </a:pPr>
              <a:t>3</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5A63EF6-C322-4B4E-AEA3-1C0215501002}" type="slidenum">
              <a:rPr lang="en-GB" altLang="en-US">
                <a:latin typeface="Arial" panose="020B0604020202020204" pitchFamily="34" charset="0"/>
              </a:rPr>
              <a:pPr eaLnBrk="1" hangingPunct="1">
                <a:spcBef>
                  <a:spcPct val="0"/>
                </a:spcBef>
              </a:pPr>
              <a:t>4</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71F785C-2B51-4589-AA43-6140E6123F9D}" type="slidenum">
              <a:rPr lang="en-GB" altLang="en-US">
                <a:latin typeface="Arial" panose="020B0604020202020204" pitchFamily="34" charset="0"/>
              </a:rPr>
              <a:pPr eaLnBrk="1" hangingPunct="1">
                <a:spcBef>
                  <a:spcPct val="0"/>
                </a:spcBef>
              </a:pPr>
              <a:t>5</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2D66EE3-5B79-44BE-84B5-FA6819153962}" type="slidenum">
              <a:rPr lang="en-GB" altLang="en-US">
                <a:latin typeface="Arial" panose="020B0604020202020204" pitchFamily="34" charset="0"/>
              </a:rPr>
              <a:pPr eaLnBrk="1" hangingPunct="1">
                <a:spcBef>
                  <a:spcPct val="0"/>
                </a:spcBef>
              </a:pPr>
              <a:t>6</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E0866E9-681A-4CEE-B149-E260DE5FB903}" type="slidenum">
              <a:rPr lang="en-GB" altLang="en-US">
                <a:latin typeface="Arial" panose="020B0604020202020204" pitchFamily="34" charset="0"/>
              </a:rPr>
              <a:pPr eaLnBrk="1" hangingPunct="1">
                <a:spcBef>
                  <a:spcPct val="0"/>
                </a:spcBef>
              </a:pPr>
              <a:t>7</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A9116EC-550A-46ED-B903-1CF747184020}" type="slidenum">
              <a:rPr lang="en-GB" altLang="en-US">
                <a:latin typeface="Arial" panose="020B0604020202020204" pitchFamily="34" charset="0"/>
              </a:rPr>
              <a:pPr eaLnBrk="1" hangingPunct="1">
                <a:spcBef>
                  <a:spcPct val="0"/>
                </a:spcBef>
              </a:pPr>
              <a:t>8</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C174EBD-5951-4324-818E-1ADF500BA853}" type="slidenum">
              <a:rPr lang="en-GB" altLang="en-US">
                <a:latin typeface="Arial" panose="020B0604020202020204" pitchFamily="34" charset="0"/>
              </a:rPr>
              <a:pPr eaLnBrk="1" hangingPunct="1">
                <a:spcBef>
                  <a:spcPct val="0"/>
                </a:spcBef>
              </a:pPr>
              <a:t>9</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38E4138-0B0F-4D69-BE2C-E3801F2F72A6}" type="slidenum">
              <a:rPr lang="en-GB" altLang="en-US">
                <a:latin typeface="Arial" panose="020B0604020202020204" pitchFamily="34" charset="0"/>
              </a:rPr>
              <a:pPr eaLnBrk="1" hangingPunct="1">
                <a:spcBef>
                  <a:spcPct val="0"/>
                </a:spcBef>
              </a:pPr>
              <a:t>10</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D8C8E88-87D6-4A43-B212-9683B47D727F}" type="slidenum">
              <a:rPr lang="en-GB" altLang="en-US">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543F0D9-0596-4525-A4F8-9B308127E194}" type="slidenum">
              <a:rPr lang="en-GB" altLang="en-US">
                <a:latin typeface="Arial" panose="020B0604020202020204" pitchFamily="34" charset="0"/>
              </a:rPr>
              <a:pPr eaLnBrk="1" hangingPunct="1">
                <a:spcBef>
                  <a:spcPct val="0"/>
                </a:spcBef>
              </a:pPr>
              <a:t>12</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B94DA8E-5801-4C6C-B9E9-FC4937FFD93B}" type="slidenum">
              <a:rPr lang="en-GB" altLang="en-US">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8B58652-8DA5-47A4-9CA8-59FEB4362095}" type="slidenum">
              <a:rPr lang="en-GB" altLang="en-US">
                <a:latin typeface="Arial" panose="020B0604020202020204" pitchFamily="34" charset="0"/>
              </a:rPr>
              <a:pPr eaLnBrk="1" hangingPunct="1">
                <a:spcBef>
                  <a:spcPct val="0"/>
                </a:spcBef>
              </a:pPr>
              <a:t>14</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D46E4D6-3DAD-471E-B72C-B0FCE83D5F34}" type="slidenum">
              <a:rPr lang="en-GB" altLang="en-US">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2323967-E591-46C1-9681-45906BB0A0F8}" type="slidenum">
              <a:rPr lang="en-GB" altLang="en-US">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FDF4435-1BC1-4782-BF85-15FE15650F14}" type="slidenum">
              <a:rPr lang="en-GB" altLang="en-US">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FE93BB2-F1BD-4AE4-9FAD-F0E767507620}" type="slidenum">
              <a:rPr lang="en-GB" altLang="en-US">
                <a:latin typeface="Arial" panose="020B0604020202020204" pitchFamily="34" charset="0"/>
              </a:rPr>
              <a:pPr eaLnBrk="1" hangingPunct="1">
                <a:spcBef>
                  <a:spcPct val="0"/>
                </a:spcBef>
              </a:pPr>
              <a:t>18</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63BB91A-0F0B-4F68-9E10-488D7B6B221B}" type="slidenum">
              <a:rPr lang="en-GB" altLang="en-US">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5B27FFA-BC52-4CD2-A512-7F2365AD92EC}" type="slidenum">
              <a:rPr lang="en-GB" altLang="en-US">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1.xml"/><Relationship Id="rId1" Type="http://schemas.openxmlformats.org/officeDocument/2006/relationships/vmlDrawing" Target="../drawings/vmlDrawing1.vml"/><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vmlDrawing" Target="../drawings/vmlDrawing2.vm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vmlDrawing" Target="../drawings/vmlDrawing3.vml"/><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vmlDrawing" Target="../drawings/vmlDrawing4.vml"/><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2"/>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latin typeface="Calibri" pitchFamily="34" charset="0"/>
            </a:endParaRPr>
          </a:p>
        </p:txBody>
      </p:sp>
      <p:sp>
        <p:nvSpPr>
          <p:cNvPr id="5" name="TextBox 4"/>
          <p:cNvSpPr txBox="1"/>
          <p:nvPr userDrawn="1"/>
        </p:nvSpPr>
        <p:spPr>
          <a:xfrm>
            <a:off x="714375" y="500063"/>
            <a:ext cx="7786688" cy="1446212"/>
          </a:xfrm>
          <a:prstGeom prst="rect">
            <a:avLst/>
          </a:prstGeom>
          <a:noFill/>
          <a:ln>
            <a:solidFill>
              <a:schemeClr val="accent2">
                <a:lumMod val="75000"/>
              </a:schemeClr>
            </a:solidFill>
          </a:ln>
        </p:spPr>
        <p:txBody>
          <a:bodyPr>
            <a:spAutoFit/>
          </a:bodyPr>
          <a:lstStyle/>
          <a:p>
            <a:pPr algn="ctr">
              <a:defRPr/>
            </a:pPr>
            <a:r>
              <a:rPr lang="en-GB" sz="4400" b="1" dirty="0">
                <a:latin typeface="Arial" charset="0"/>
              </a:rPr>
              <a:t>Leicester Institute</a:t>
            </a:r>
          </a:p>
          <a:p>
            <a:pPr algn="ctr">
              <a:defRPr/>
            </a:pPr>
            <a:r>
              <a:rPr lang="en-GB" sz="4400" b="1" dirty="0">
                <a:latin typeface="Arial" charset="0"/>
              </a:rPr>
              <a:t>of Legal Practice</a:t>
            </a:r>
          </a:p>
        </p:txBody>
      </p:sp>
      <p:sp>
        <p:nvSpPr>
          <p:cNvPr id="6" name="Rectangle 4"/>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p>
        </p:txBody>
      </p:sp>
      <p:sp>
        <p:nvSpPr>
          <p:cNvPr id="7" name="Rectangle 6"/>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p>
        </p:txBody>
      </p:sp>
      <p:graphicFrame>
        <p:nvGraphicFramePr>
          <p:cNvPr id="8" name="Object 5"/>
          <p:cNvGraphicFramePr>
            <a:graphicFrameLocks noChangeAspect="1"/>
          </p:cNvGraphicFramePr>
          <p:nvPr userDrawn="1"/>
        </p:nvGraphicFramePr>
        <p:xfrm>
          <a:off x="179388" y="5805488"/>
          <a:ext cx="2016125" cy="1052512"/>
        </p:xfrm>
        <a:graphic>
          <a:graphicData uri="http://schemas.openxmlformats.org/presentationml/2006/ole">
            <mc:AlternateContent xmlns:mc="http://schemas.openxmlformats.org/markup-compatibility/2006">
              <mc:Choice xmlns:v="urn:schemas-microsoft-com:vml" Requires="v">
                <p:oleObj spid="_x0000_s67586" name="Photo Editor Photo" r:id="rId3" imgW="13275191" imgH="5700254" progId="MSPhotoEd.3">
                  <p:embed/>
                </p:oleObj>
              </mc:Choice>
              <mc:Fallback>
                <p:oleObj name="Photo Editor Photo" r:id="rId3" imgW="13275191" imgH="5700254" progId="MSPhotoEd.3">
                  <p:embed/>
                  <p:pic>
                    <p:nvPicPr>
                      <p:cNvPr id="2054"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5805488"/>
                        <a:ext cx="2016125"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Subtitle 2"/>
          <p:cNvSpPr>
            <a:spLocks noGrp="1"/>
          </p:cNvSpPr>
          <p:nvPr>
            <p:ph type="subTitle" idx="1"/>
          </p:nvPr>
        </p:nvSpPr>
        <p:spPr>
          <a:xfrm>
            <a:off x="1371600" y="2428868"/>
            <a:ext cx="6400800" cy="3209932"/>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9" name="Slide Number Placeholder 5"/>
          <p:cNvSpPr>
            <a:spLocks noGrp="1"/>
          </p:cNvSpPr>
          <p:nvPr>
            <p:ph type="sldNum" sz="quarter" idx="10"/>
          </p:nvPr>
        </p:nvSpPr>
        <p:spPr/>
        <p:txBody>
          <a:bodyPr/>
          <a:lstStyle>
            <a:lvl1pPr>
              <a:defRPr>
                <a:solidFill>
                  <a:schemeClr val="tx1"/>
                </a:solidFill>
              </a:defRPr>
            </a:lvl1pPr>
          </a:lstStyle>
          <a:p>
            <a:fld id="{6BFAFE22-1433-4B06-AE7A-4548265428CD}" type="slidenum">
              <a:rPr lang="en-GB" altLang="en-US"/>
              <a:pPr/>
              <a:t>‹#›</a:t>
            </a:fld>
            <a:endParaRPr lang="en-GB" altLang="en-US"/>
          </a:p>
        </p:txBody>
      </p:sp>
    </p:spTree>
    <p:extLst>
      <p:ext uri="{BB962C8B-B14F-4D97-AF65-F5344CB8AC3E}">
        <p14:creationId xmlns:p14="http://schemas.microsoft.com/office/powerpoint/2010/main" val="1061725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TextBox 3"/>
          <p:cNvSpPr txBox="1">
            <a:spLocks noChangeArrowheads="1"/>
          </p:cNvSpPr>
          <p:nvPr userDrawn="1"/>
        </p:nvSpPr>
        <p:spPr bwMode="auto">
          <a:xfrm>
            <a:off x="6786563" y="6143625"/>
            <a:ext cx="20002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1600" b="1" smtClean="0"/>
              <a:t>Leicester Institute</a:t>
            </a:r>
          </a:p>
          <a:p>
            <a:pPr algn="ctr" eaLnBrk="1" hangingPunct="1">
              <a:defRPr/>
            </a:pPr>
            <a:r>
              <a:rPr lang="en-GB" altLang="en-US" sz="1600" b="1" smtClean="0"/>
              <a:t>of Legal Practice</a:t>
            </a:r>
          </a:p>
        </p:txBody>
      </p:sp>
      <p:graphicFrame>
        <p:nvGraphicFramePr>
          <p:cNvPr id="5" name="Object 5"/>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68610" name="Photo Editor Photo" r:id="rId3" imgW="13275191" imgH="5700254" progId="MSPhotoEd.3">
                  <p:embed/>
                </p:oleObj>
              </mc:Choice>
              <mc:Fallback>
                <p:oleObj name="Photo Editor Photo" r:id="rId3" imgW="13275191" imgH="5700254" progId="MSPhotoEd.3">
                  <p:embed/>
                  <p:pic>
                    <p:nvPicPr>
                      <p:cNvPr id="3075"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572400" y="216000"/>
            <a:ext cx="7928690" cy="1284174"/>
          </a:xfrm>
          <a:ln>
            <a:solidFill>
              <a:schemeClr val="accent2">
                <a:lumMod val="75000"/>
              </a:schemeClr>
            </a:solidFill>
          </a:ln>
        </p:spPr>
        <p:txBody>
          <a:bodyPr/>
          <a:lstStyle>
            <a:lvl1pPr>
              <a:defRPr b="1">
                <a:latin typeface="Arial" pitchFamily="34" charset="0"/>
                <a:cs typeface="Arial" pitchFamily="34" charset="0"/>
              </a:defRPr>
            </a:lvl1pPr>
          </a:lstStyle>
          <a:p>
            <a:r>
              <a:rPr lang="en-US" dirty="0" smtClean="0"/>
              <a:t>Click to edit Master title style</a:t>
            </a:r>
            <a:endParaRPr lang="en-GB" dirty="0"/>
          </a:p>
        </p:txBody>
      </p:sp>
      <p:sp>
        <p:nvSpPr>
          <p:cNvPr id="3" name="Content Placeholder 2"/>
          <p:cNvSpPr>
            <a:spLocks noGrp="1"/>
          </p:cNvSpPr>
          <p:nvPr>
            <p:ph idx="1"/>
          </p:nvPr>
        </p:nvSpPr>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Slide Number Placeholder 5"/>
          <p:cNvSpPr>
            <a:spLocks noGrp="1"/>
          </p:cNvSpPr>
          <p:nvPr>
            <p:ph type="sldNum" sz="quarter" idx="10"/>
          </p:nvPr>
        </p:nvSpPr>
        <p:spPr>
          <a:xfrm>
            <a:off x="3500438" y="6356350"/>
            <a:ext cx="2133600" cy="365125"/>
          </a:xfrm>
        </p:spPr>
        <p:txBody>
          <a:bodyPr/>
          <a:lstStyle>
            <a:lvl1pPr algn="ctr">
              <a:defRPr>
                <a:solidFill>
                  <a:schemeClr val="tx1"/>
                </a:solidFill>
              </a:defRPr>
            </a:lvl1pPr>
          </a:lstStyle>
          <a:p>
            <a:fld id="{67649D53-8669-4BF1-A5A5-C51E5BAC992E}" type="slidenum">
              <a:rPr lang="en-GB" altLang="en-US"/>
              <a:pPr/>
              <a:t>‹#›</a:t>
            </a:fld>
            <a:endParaRPr lang="en-GB" altLang="en-US"/>
          </a:p>
        </p:txBody>
      </p:sp>
    </p:spTree>
    <p:extLst>
      <p:ext uri="{BB962C8B-B14F-4D97-AF65-F5344CB8AC3E}">
        <p14:creationId xmlns:p14="http://schemas.microsoft.com/office/powerpoint/2010/main" val="3244649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9525C772-2ABF-4B09-A6C2-AAAC51D31629}" type="slidenum">
              <a:rPr lang="en-GB" altLang="en-US"/>
              <a:pPr/>
              <a:t>‹#›</a:t>
            </a:fld>
            <a:endParaRPr lang="en-GB" altLang="en-US"/>
          </a:p>
        </p:txBody>
      </p:sp>
    </p:spTree>
    <p:extLst>
      <p:ext uri="{BB962C8B-B14F-4D97-AF65-F5344CB8AC3E}">
        <p14:creationId xmlns:p14="http://schemas.microsoft.com/office/powerpoint/2010/main" val="1594744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TextBox 4"/>
          <p:cNvSpPr txBox="1">
            <a:spLocks noChangeArrowheads="1"/>
          </p:cNvSpPr>
          <p:nvPr userDrawn="1"/>
        </p:nvSpPr>
        <p:spPr bwMode="auto">
          <a:xfrm>
            <a:off x="6786563" y="6143625"/>
            <a:ext cx="20002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1600" b="1" smtClean="0"/>
              <a:t>Leicester Institute</a:t>
            </a:r>
          </a:p>
          <a:p>
            <a:pPr algn="ctr" eaLnBrk="1" hangingPunct="1">
              <a:defRPr/>
            </a:pPr>
            <a:r>
              <a:rPr lang="en-GB" altLang="en-US" sz="1600" b="1" smtClean="0"/>
              <a:t>of Legal Practice</a:t>
            </a:r>
          </a:p>
        </p:txBody>
      </p:sp>
      <p:graphicFrame>
        <p:nvGraphicFramePr>
          <p:cNvPr id="6" name="Object 7"/>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69634" name="Photo Editor Photo" r:id="rId3" imgW="13275191" imgH="5700254" progId="MSPhotoEd.3">
                  <p:embed/>
                </p:oleObj>
              </mc:Choice>
              <mc:Fallback>
                <p:oleObj name="Photo Editor Photo" r:id="rId3" imgW="13275191" imgH="5700254" progId="MSPhotoEd.3">
                  <p:embed/>
                  <p:pic>
                    <p:nvPicPr>
                      <p:cNvPr id="5123"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noFill/>
          <a:ln w="9525">
            <a:solidFill>
              <a:schemeClr val="accent2">
                <a:lumMod val="75000"/>
              </a:schemeClr>
            </a:solidFill>
            <a:miter lim="800000"/>
            <a:headEnd/>
            <a:tailEnd/>
          </a:ln>
        </p:spPr>
        <p:txBody>
          <a:bodyPr/>
          <a:lstStyle>
            <a:lvl1pPr algn="ctr" rtl="0" eaLnBrk="0" fontAlgn="base" hangingPunct="0">
              <a:spcBef>
                <a:spcPct val="0"/>
              </a:spcBef>
              <a:spcAft>
                <a:spcPct val="0"/>
              </a:spcAft>
              <a:defRPr lang="en-GB" sz="4400" b="1" kern="1200">
                <a:solidFill>
                  <a:schemeClr val="tx1"/>
                </a:solidFill>
                <a:latin typeface="Arial" pitchFamily="34" charset="0"/>
                <a:ea typeface="+mj-ea"/>
                <a:cs typeface="Arial" pitchFamily="34" charset="0"/>
              </a:defRPr>
            </a:lvl1p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5"/>
          <p:cNvSpPr>
            <a:spLocks noGrp="1"/>
          </p:cNvSpPr>
          <p:nvPr>
            <p:ph type="sldNum" sz="quarter" idx="10"/>
          </p:nvPr>
        </p:nvSpPr>
        <p:spPr>
          <a:xfrm>
            <a:off x="3500438" y="6356350"/>
            <a:ext cx="2133600" cy="365125"/>
          </a:xfrm>
        </p:spPr>
        <p:txBody>
          <a:bodyPr/>
          <a:lstStyle>
            <a:lvl1pPr algn="ctr">
              <a:defRPr>
                <a:solidFill>
                  <a:schemeClr val="tx1"/>
                </a:solidFill>
              </a:defRPr>
            </a:lvl1pPr>
          </a:lstStyle>
          <a:p>
            <a:fld id="{FAA99C64-E605-42E6-8131-AE9208FB6199}" type="slidenum">
              <a:rPr lang="en-GB" altLang="en-US"/>
              <a:pPr/>
              <a:t>‹#›</a:t>
            </a:fld>
            <a:endParaRPr lang="en-GB" altLang="en-US"/>
          </a:p>
        </p:txBody>
      </p:sp>
    </p:spTree>
    <p:extLst>
      <p:ext uri="{BB962C8B-B14F-4D97-AF65-F5344CB8AC3E}">
        <p14:creationId xmlns:p14="http://schemas.microsoft.com/office/powerpoint/2010/main" val="2353268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4404D94E-25A5-4F37-96A6-0CD55D37E1A0}" type="slidenum">
              <a:rPr lang="en-GB" altLang="en-US"/>
              <a:pPr/>
              <a:t>‹#›</a:t>
            </a:fld>
            <a:endParaRPr lang="en-GB" altLang="en-US"/>
          </a:p>
        </p:txBody>
      </p:sp>
    </p:spTree>
    <p:extLst>
      <p:ext uri="{BB962C8B-B14F-4D97-AF65-F5344CB8AC3E}">
        <p14:creationId xmlns:p14="http://schemas.microsoft.com/office/powerpoint/2010/main" val="3694264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aphicFrame>
        <p:nvGraphicFramePr>
          <p:cNvPr id="3" name="Object 5"/>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70658" name="Photo Editor Photo" r:id="rId3" imgW="13275191" imgH="5700254" progId="MSPhotoEd.3">
                  <p:embed/>
                </p:oleObj>
              </mc:Choice>
              <mc:Fallback>
                <p:oleObj name="Photo Editor Photo" r:id="rId3" imgW="13275191" imgH="5700254" progId="MSPhotoEd.3">
                  <p:embed/>
                  <p:pic>
                    <p:nvPicPr>
                      <p:cNvPr id="717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noFill/>
          <a:ln w="9525">
            <a:solidFill>
              <a:schemeClr val="accent2">
                <a:lumMod val="75000"/>
              </a:schemeClr>
            </a:solidFill>
            <a:miter lim="800000"/>
            <a:headEnd/>
            <a:tailEnd/>
          </a:ln>
        </p:spPr>
        <p:txBody>
          <a:bodyPr/>
          <a:lstStyle>
            <a:lvl1pPr algn="ctr" rtl="0" eaLnBrk="0" fontAlgn="base" hangingPunct="0">
              <a:spcBef>
                <a:spcPct val="0"/>
              </a:spcBef>
              <a:spcAft>
                <a:spcPct val="0"/>
              </a:spcAft>
              <a:defRPr lang="en-GB" sz="4400" b="1" kern="1200">
                <a:solidFill>
                  <a:schemeClr val="tx1"/>
                </a:solidFill>
                <a:latin typeface="Arial" pitchFamily="34" charset="0"/>
                <a:ea typeface="+mj-ea"/>
                <a:cs typeface="Arial" pitchFamily="34" charset="0"/>
              </a:defRPr>
            </a:lvl1pPr>
          </a:lstStyle>
          <a:p>
            <a:r>
              <a:rPr lang="en-US" smtClean="0"/>
              <a:t>Click to edit Master title style</a:t>
            </a:r>
            <a:endParaRPr lang="en-GB"/>
          </a:p>
        </p:txBody>
      </p:sp>
      <p:sp>
        <p:nvSpPr>
          <p:cNvPr id="4" name="Slide Number Placeholder 5"/>
          <p:cNvSpPr>
            <a:spLocks noGrp="1"/>
          </p:cNvSpPr>
          <p:nvPr>
            <p:ph type="sldNum" sz="quarter" idx="10"/>
          </p:nvPr>
        </p:nvSpPr>
        <p:spPr>
          <a:xfrm>
            <a:off x="3643313" y="6356350"/>
            <a:ext cx="2133600" cy="365125"/>
          </a:xfrm>
        </p:spPr>
        <p:txBody>
          <a:bodyPr/>
          <a:lstStyle>
            <a:lvl1pPr algn="ctr">
              <a:defRPr>
                <a:solidFill>
                  <a:schemeClr val="tx1"/>
                </a:solidFill>
              </a:defRPr>
            </a:lvl1pPr>
          </a:lstStyle>
          <a:p>
            <a:fld id="{4550970F-42B1-4C8E-9233-189EC4B1059B}" type="slidenum">
              <a:rPr lang="en-GB" altLang="en-US"/>
              <a:pPr/>
              <a:t>‹#›</a:t>
            </a:fld>
            <a:endParaRPr lang="en-GB" altLang="en-US"/>
          </a:p>
        </p:txBody>
      </p:sp>
    </p:spTree>
    <p:extLst>
      <p:ext uri="{BB962C8B-B14F-4D97-AF65-F5344CB8AC3E}">
        <p14:creationId xmlns:p14="http://schemas.microsoft.com/office/powerpoint/2010/main" val="594314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fld id="{8A7BD0E2-F8C6-4654-8505-F86C98E1366E}" type="slidenum">
              <a:rPr lang="en-GB" altLang="en-US"/>
              <a:pPr/>
              <a:t>‹#›</a:t>
            </a:fld>
            <a:endParaRPr lang="en-GB" altLang="en-US"/>
          </a:p>
        </p:txBody>
      </p:sp>
    </p:spTree>
    <p:extLst>
      <p:ext uri="{BB962C8B-B14F-4D97-AF65-F5344CB8AC3E}">
        <p14:creationId xmlns:p14="http://schemas.microsoft.com/office/powerpoint/2010/main" val="2902669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6C39B825-A9A3-49BE-8EAE-390455DF1094}" type="slidenum">
              <a:rPr lang="en-GB" altLang="en-US"/>
              <a:pPr/>
              <a:t>‹#›</a:t>
            </a:fld>
            <a:endParaRPr lang="en-GB" altLang="en-US"/>
          </a:p>
        </p:txBody>
      </p:sp>
    </p:spTree>
    <p:extLst>
      <p:ext uri="{BB962C8B-B14F-4D97-AF65-F5344CB8AC3E}">
        <p14:creationId xmlns:p14="http://schemas.microsoft.com/office/powerpoint/2010/main" val="664948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1EC3E742-434D-417A-B871-A4A6AF0916D6}" type="slidenum">
              <a:rPr lang="en-GB" altLang="en-US"/>
              <a:pPr/>
              <a:t>‹#›</a:t>
            </a:fld>
            <a:endParaRPr lang="en-GB" altLang="en-US"/>
          </a:p>
        </p:txBody>
      </p:sp>
    </p:spTree>
    <p:extLst>
      <p:ext uri="{BB962C8B-B14F-4D97-AF65-F5344CB8AC3E}">
        <p14:creationId xmlns:p14="http://schemas.microsoft.com/office/powerpoint/2010/main" val="2124465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3A2F4DD1-6466-4781-BCBC-C7E3D930336C}" type="slidenum">
              <a:rPr lang="en-GB" altLang="en-US"/>
              <a:pPr/>
              <a:t>‹#›</a:t>
            </a:fld>
            <a:endParaRPr lang="en-GB" altLang="en-US"/>
          </a:p>
        </p:txBody>
      </p:sp>
    </p:spTree>
    <p:extLst>
      <p:ext uri="{BB962C8B-B14F-4D97-AF65-F5344CB8AC3E}">
        <p14:creationId xmlns:p14="http://schemas.microsoft.com/office/powerpoint/2010/main" val="1570945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58569088-E84E-4E29-A492-9F890DD18A60}" type="slidenum">
              <a:rPr lang="en-GB" altLang="en-US"/>
              <a:pPr/>
              <a:t>‹#›</a:t>
            </a:fld>
            <a:endParaRPr lang="en-GB" altLang="en-US"/>
          </a:p>
        </p:txBody>
      </p:sp>
    </p:spTree>
    <p:extLst>
      <p:ext uri="{BB962C8B-B14F-4D97-AF65-F5344CB8AC3E}">
        <p14:creationId xmlns:p14="http://schemas.microsoft.com/office/powerpoint/2010/main" val="2598967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7F78CF5F-DB2F-43E2-B19D-1645D7FD3FF1}"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83" r:id="rId1"/>
    <p:sldLayoutId id="2147484084" r:id="rId2"/>
    <p:sldLayoutId id="2147484085" r:id="rId3"/>
    <p:sldLayoutId id="2147484086" r:id="rId4"/>
    <p:sldLayoutId id="2147484087" r:id="rId5"/>
    <p:sldLayoutId id="2147484088" r:id="rId6"/>
    <p:sldLayoutId id="2147484089" r:id="rId7"/>
    <p:sldLayoutId id="2147484090" r:id="rId8"/>
    <p:sldLayoutId id="2147484091" r:id="rId9"/>
    <p:sldLayoutId id="2147484092" r:id="rId10"/>
    <p:sldLayoutId id="2147484093"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dailymail.co.uk/news/article-53579/Squatter-owner-100-000-flat.htm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landregistry.gov.uk/professional/guides/practice-guide-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landregistry.gov.uk/professional/guides/practice-guide-5"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755650" y="2428875"/>
            <a:ext cx="7704138" cy="3209925"/>
          </a:xfrm>
        </p:spPr>
        <p:txBody>
          <a:bodyPr/>
          <a:lstStyle/>
          <a:p>
            <a:pPr>
              <a:buFont typeface="Arial" charset="0"/>
              <a:buNone/>
              <a:defRPr/>
            </a:pPr>
            <a:r>
              <a:rPr lang="en-GB" sz="4000" b="1" dirty="0" smtClean="0">
                <a:solidFill>
                  <a:schemeClr val="tx1"/>
                </a:solidFill>
                <a:latin typeface="Arial" charset="0"/>
              </a:rPr>
              <a:t>Property Law</a:t>
            </a:r>
          </a:p>
          <a:p>
            <a:pPr>
              <a:buFont typeface="Arial" charset="0"/>
              <a:buNone/>
              <a:defRPr/>
            </a:pPr>
            <a:endParaRPr lang="en-GB" sz="4000" b="1" dirty="0" smtClean="0">
              <a:solidFill>
                <a:schemeClr val="tx1"/>
              </a:solidFill>
              <a:latin typeface="Arial" charset="0"/>
            </a:endParaRPr>
          </a:p>
          <a:p>
            <a:pPr>
              <a:buFont typeface="Arial" charset="0"/>
              <a:buNone/>
              <a:defRPr/>
            </a:pPr>
            <a:r>
              <a:rPr lang="en-GB" sz="4000" b="1" dirty="0" smtClean="0">
                <a:solidFill>
                  <a:schemeClr val="tx1"/>
                </a:solidFill>
                <a:latin typeface="Arial" charset="0"/>
              </a:rPr>
              <a:t>Adverse Possession</a:t>
            </a:r>
          </a:p>
          <a:p>
            <a:pPr>
              <a:buFont typeface="Arial" charset="0"/>
              <a:buNone/>
              <a:defRPr/>
            </a:pPr>
            <a:endParaRPr lang="en-GB" sz="4000" dirty="0"/>
          </a:p>
        </p:txBody>
      </p:sp>
      <p:sp>
        <p:nvSpPr>
          <p:cNvPr id="3" name="Slide Number Placeholder 2"/>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0AFFBFA-6E5C-41B2-86C6-749AD4410557}" type="slidenum">
              <a:rPr lang="en-GB" altLang="en-US">
                <a:latin typeface="Calibri" panose="020F0502020204030204" pitchFamily="34" charset="0"/>
              </a:rPr>
              <a:pPr eaLnBrk="1" hangingPunct="1"/>
              <a:t>1</a:t>
            </a:fld>
            <a:endParaRPr lang="en-GB" altLang="en-US">
              <a:latin typeface="Calibri" panose="020F0502020204030204"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Learning Outcome 10</a:t>
            </a:r>
            <a:endParaRPr lang="en-GB" dirty="0"/>
          </a:p>
        </p:txBody>
      </p:sp>
      <p:sp>
        <p:nvSpPr>
          <p:cNvPr id="14339" name="Content Placeholder 2"/>
          <p:cNvSpPr>
            <a:spLocks noGrp="1"/>
          </p:cNvSpPr>
          <p:nvPr>
            <p:ph idx="1"/>
          </p:nvPr>
        </p:nvSpPr>
        <p:spPr/>
        <p:txBody>
          <a:bodyPr/>
          <a:lstStyle/>
          <a:p>
            <a:r>
              <a:rPr lang="en-GB" altLang="en-US" sz="2000" smtClean="0"/>
              <a:t>Understand how a trespasser may become entitled to an estate in land</a:t>
            </a:r>
          </a:p>
          <a:p>
            <a:r>
              <a:rPr lang="en-GB" altLang="en-US" sz="2000" smtClean="0"/>
              <a:t>Explain the basic requirements for a claim of adverse possession</a:t>
            </a:r>
          </a:p>
          <a:p>
            <a:r>
              <a:rPr lang="en-GB" altLang="en-US" sz="2000" smtClean="0"/>
              <a:t>Explain the circumstances under which the right to remove a trespasser on unregistered land may become statute barred</a:t>
            </a:r>
          </a:p>
          <a:p>
            <a:r>
              <a:rPr lang="en-GB" altLang="en-US" sz="2000" smtClean="0"/>
              <a:t>Explain the circumstances under which a trespasser on registered land may be come entitled to be registered as proprietor</a:t>
            </a:r>
          </a:p>
          <a:p>
            <a:r>
              <a:rPr lang="en-GB" altLang="en-US" sz="2000" smtClean="0"/>
              <a:t>Analyse the law affecting trespassers against a background of doctrinal and policy considerations</a:t>
            </a:r>
          </a:p>
          <a:p>
            <a:r>
              <a:rPr lang="en-GB" altLang="en-US" sz="2000" smtClean="0"/>
              <a:t>Apply the law on trespass to a given situation</a:t>
            </a:r>
          </a:p>
          <a:p>
            <a:endParaRPr lang="en-GB" altLang="en-US" sz="1800" smtClean="0"/>
          </a:p>
          <a:p>
            <a:endParaRPr lang="en-GB" altLang="en-US" sz="1800" smtClean="0"/>
          </a:p>
          <a:p>
            <a:endParaRPr lang="en-GB" altLang="en-US"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92696AC-4A6C-48C3-91B1-42E6A0B64837}"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rmAutofit/>
          </a:bodyPr>
          <a:lstStyle/>
          <a:p>
            <a:pPr eaLnBrk="1" fontAlgn="auto" hangingPunct="1">
              <a:spcAft>
                <a:spcPts val="0"/>
              </a:spcAft>
              <a:defRPr/>
            </a:pPr>
            <a:r>
              <a:rPr lang="en-GB" sz="3600" dirty="0" smtClean="0"/>
              <a:t>Summary</a:t>
            </a:r>
          </a:p>
        </p:txBody>
      </p:sp>
      <p:sp>
        <p:nvSpPr>
          <p:cNvPr id="15363" name="Content Placeholder 2"/>
          <p:cNvSpPr>
            <a:spLocks noGrp="1"/>
          </p:cNvSpPr>
          <p:nvPr>
            <p:ph idx="1"/>
          </p:nvPr>
        </p:nvSpPr>
        <p:spPr>
          <a:xfrm>
            <a:off x="468313" y="1628775"/>
            <a:ext cx="8229600" cy="4143375"/>
          </a:xfrm>
        </p:spPr>
        <p:txBody>
          <a:bodyPr/>
          <a:lstStyle/>
          <a:p>
            <a:pPr eaLnBrk="1" hangingPunct="1">
              <a:lnSpc>
                <a:spcPts val="3600"/>
              </a:lnSpc>
              <a:spcBef>
                <a:spcPct val="0"/>
              </a:spcBef>
              <a:spcAft>
                <a:spcPts val="1200"/>
              </a:spcAft>
            </a:pPr>
            <a:r>
              <a:rPr lang="en-GB" altLang="en-US" sz="2400" smtClean="0"/>
              <a:t>Background</a:t>
            </a:r>
          </a:p>
          <a:p>
            <a:pPr eaLnBrk="1" hangingPunct="1">
              <a:lnSpc>
                <a:spcPts val="3600"/>
              </a:lnSpc>
              <a:spcBef>
                <a:spcPct val="0"/>
              </a:spcBef>
              <a:spcAft>
                <a:spcPts val="1200"/>
              </a:spcAft>
            </a:pPr>
            <a:r>
              <a:rPr lang="en-GB" altLang="en-US" sz="2400" smtClean="0"/>
              <a:t>The essential requirements of adverse                        possession</a:t>
            </a:r>
          </a:p>
          <a:p>
            <a:pPr eaLnBrk="1" hangingPunct="1">
              <a:lnSpc>
                <a:spcPts val="3600"/>
              </a:lnSpc>
              <a:spcBef>
                <a:spcPct val="0"/>
              </a:spcBef>
              <a:spcAft>
                <a:spcPts val="1200"/>
              </a:spcAft>
            </a:pPr>
            <a:r>
              <a:rPr lang="en-GB" altLang="en-US" sz="2400" smtClean="0"/>
              <a:t>Time periods - unregistered land</a:t>
            </a:r>
          </a:p>
          <a:p>
            <a:pPr eaLnBrk="1" hangingPunct="1">
              <a:lnSpc>
                <a:spcPts val="3600"/>
              </a:lnSpc>
              <a:spcBef>
                <a:spcPct val="0"/>
              </a:spcBef>
              <a:spcAft>
                <a:spcPts val="1200"/>
              </a:spcAft>
            </a:pPr>
            <a:r>
              <a:rPr lang="en-GB" altLang="en-US" sz="2400" smtClean="0"/>
              <a:t>Time periods and procedure - registered land</a:t>
            </a:r>
          </a:p>
          <a:p>
            <a:pPr eaLnBrk="1" hangingPunct="1">
              <a:lnSpc>
                <a:spcPts val="3600"/>
              </a:lnSpc>
              <a:spcBef>
                <a:spcPct val="0"/>
              </a:spcBef>
              <a:spcAft>
                <a:spcPts val="1200"/>
              </a:spcAft>
            </a:pPr>
            <a:r>
              <a:rPr lang="en-GB" altLang="en-US" sz="2400" smtClean="0"/>
              <a:t>Adverse possession and the </a:t>
            </a:r>
            <a:r>
              <a:rPr lang="en-GB" altLang="en-US" sz="2400" i="1" smtClean="0"/>
              <a:t>Human Rights Act 1998</a:t>
            </a:r>
          </a:p>
          <a:p>
            <a:pPr eaLnBrk="1" hangingPunct="1">
              <a:lnSpc>
                <a:spcPts val="3600"/>
              </a:lnSpc>
              <a:spcBef>
                <a:spcPct val="0"/>
              </a:spcBef>
              <a:spcAft>
                <a:spcPts val="1200"/>
              </a:spcAft>
            </a:pPr>
            <a:r>
              <a:rPr lang="en-GB" altLang="en-US" sz="2400" i="1" smtClean="0"/>
              <a:t>Legal Aid, Sentencing and Punishment of Offenders Act 2012</a:t>
            </a:r>
          </a:p>
          <a:p>
            <a:pPr eaLnBrk="1" hangingPunct="1">
              <a:lnSpc>
                <a:spcPts val="3600"/>
              </a:lnSpc>
              <a:spcBef>
                <a:spcPct val="0"/>
              </a:spcBef>
              <a:spcAft>
                <a:spcPts val="1200"/>
              </a:spcAft>
              <a:buFont typeface="Arial" panose="020B0604020202020204" pitchFamily="34" charset="0"/>
              <a:buNone/>
            </a:pPr>
            <a:endParaRPr lang="en-GB" altLang="en-US" sz="2400" smtClean="0"/>
          </a:p>
        </p:txBody>
      </p:sp>
      <p:sp>
        <p:nvSpPr>
          <p:cNvPr id="15364"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8E563DCB-D4B8-43AF-AA84-34D35D2B2B44}" type="slidenum">
              <a:rPr lang="en-GB" altLang="en-US" sz="1200">
                <a:latin typeface="Arial" panose="020B0604020202020204" pitchFamily="34" charset="0"/>
                <a:cs typeface="Arial" panose="020B0604020202020204" pitchFamily="34" charset="0"/>
              </a:rPr>
              <a:pPr eaLnBrk="1" hangingPunct="1">
                <a:spcBef>
                  <a:spcPct val="0"/>
                </a:spcBef>
                <a:buFontTx/>
                <a:buNone/>
              </a:pPr>
              <a:t>3</a:t>
            </a:fld>
            <a:endParaRPr lang="en-GB" altLang="en-US" sz="1200">
              <a:latin typeface="Arial" panose="020B0604020202020204" pitchFamily="34" charset="0"/>
              <a:cs typeface="Arial" panose="020B0604020202020204" pitchFamily="34" charset="0"/>
            </a:endParaRPr>
          </a:p>
        </p:txBody>
      </p:sp>
      <p:pic>
        <p:nvPicPr>
          <p:cNvPr id="15365" name="Picture 6" descr="C:\Documents and Settings\kdeakin\Local Settings\Temporary Internet Files\Content.IE5\UHBBZO78\MC90013357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5463" y="1844675"/>
            <a:ext cx="1450975" cy="164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Background (1)</a:t>
            </a:r>
            <a:br>
              <a:rPr lang="en-GB" sz="3600" dirty="0" smtClean="0">
                <a:latin typeface="Arial" charset="0"/>
                <a:cs typeface="Arial" charset="0"/>
              </a:rPr>
            </a:br>
            <a:endParaRPr lang="en-GB" sz="3600" dirty="0" smtClean="0"/>
          </a:p>
        </p:txBody>
      </p:sp>
      <p:sp>
        <p:nvSpPr>
          <p:cNvPr id="16387" name="Content Placeholder 2"/>
          <p:cNvSpPr>
            <a:spLocks noGrp="1"/>
          </p:cNvSpPr>
          <p:nvPr>
            <p:ph idx="1"/>
          </p:nvPr>
        </p:nvSpPr>
        <p:spPr>
          <a:xfrm>
            <a:off x="468313" y="1557338"/>
            <a:ext cx="8229600" cy="4340225"/>
          </a:xfrm>
        </p:spPr>
        <p:txBody>
          <a:bodyPr/>
          <a:lstStyle/>
          <a:p>
            <a:pPr>
              <a:lnSpc>
                <a:spcPts val="2800"/>
              </a:lnSpc>
              <a:spcBef>
                <a:spcPct val="0"/>
              </a:spcBef>
              <a:spcAft>
                <a:spcPts val="1200"/>
              </a:spcAft>
            </a:pPr>
            <a:r>
              <a:rPr lang="en-GB" altLang="en-US" sz="2400" smtClean="0"/>
              <a:t>In the Lecture entitled “Formalities” we considered that usually to transfer the legal estate in land there was a two stage process:</a:t>
            </a:r>
          </a:p>
          <a:p>
            <a:pPr lvl="1">
              <a:lnSpc>
                <a:spcPts val="2800"/>
              </a:lnSpc>
              <a:spcBef>
                <a:spcPct val="0"/>
              </a:spcBef>
              <a:spcAft>
                <a:spcPts val="1200"/>
              </a:spcAft>
            </a:pPr>
            <a:r>
              <a:rPr lang="en-GB" altLang="en-US" sz="2400" smtClean="0"/>
              <a:t>Exchange of contracts - using a contract;</a:t>
            </a:r>
          </a:p>
          <a:p>
            <a:pPr lvl="1">
              <a:lnSpc>
                <a:spcPts val="2800"/>
              </a:lnSpc>
              <a:spcBef>
                <a:spcPct val="0"/>
              </a:spcBef>
              <a:spcAft>
                <a:spcPts val="1200"/>
              </a:spcAft>
            </a:pPr>
            <a:r>
              <a:rPr lang="en-GB" altLang="en-US" sz="2400" smtClean="0"/>
              <a:t>Completion - the relevant document depended on the transaction, E.g. transfers (formerly often called conveyances) and leases.</a:t>
            </a:r>
          </a:p>
          <a:p>
            <a:pPr>
              <a:lnSpc>
                <a:spcPts val="2800"/>
              </a:lnSpc>
              <a:spcBef>
                <a:spcPct val="0"/>
              </a:spcBef>
              <a:spcAft>
                <a:spcPts val="1200"/>
              </a:spcAft>
            </a:pPr>
            <a:r>
              <a:rPr lang="en-GB" altLang="en-US" sz="2400" smtClean="0"/>
              <a:t>However, it is also possible to obtain ownership of land without either contract or transfer, E.g., by adverse possession </a:t>
            </a:r>
          </a:p>
          <a:p>
            <a:pPr>
              <a:lnSpc>
                <a:spcPts val="2800"/>
              </a:lnSpc>
              <a:spcBef>
                <a:spcPct val="0"/>
              </a:spcBef>
              <a:spcAft>
                <a:spcPts val="1200"/>
              </a:spcAft>
            </a:pPr>
            <a:r>
              <a:rPr lang="en-GB" altLang="en-US" sz="2400" smtClean="0"/>
              <a:t>Why did this system develop?</a:t>
            </a:r>
          </a:p>
        </p:txBody>
      </p:sp>
      <p:sp>
        <p:nvSpPr>
          <p:cNvPr id="16388"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DB822BB7-86DD-41E9-9254-D92AF0B45D7C}" type="slidenum">
              <a:rPr lang="en-GB" altLang="en-US" sz="1200">
                <a:latin typeface="Arial" panose="020B0604020202020204" pitchFamily="34" charset="0"/>
                <a:cs typeface="Arial" panose="020B0604020202020204" pitchFamily="34" charset="0"/>
              </a:rPr>
              <a:pPr eaLnBrk="1" hangingPunct="1">
                <a:spcBef>
                  <a:spcPct val="0"/>
                </a:spcBef>
                <a:buFontTx/>
                <a:buNone/>
              </a:pPr>
              <a:t>4</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404813"/>
            <a:ext cx="8642350" cy="1143000"/>
          </a:xfrm>
        </p:spPr>
        <p:txBody>
          <a:bodyPr rtlCol="0">
            <a:noAutofit/>
          </a:bodyPr>
          <a:lstStyle/>
          <a:p>
            <a:pPr eaLnBrk="1" fontAlgn="auto" hangingPunct="1">
              <a:spcAft>
                <a:spcPts val="0"/>
              </a:spcAft>
              <a:defRPr/>
            </a:pPr>
            <a:r>
              <a:rPr lang="en-GB" sz="3600" dirty="0" smtClean="0">
                <a:latin typeface="Arial" charset="0"/>
                <a:cs typeface="Arial" charset="0"/>
              </a:rPr>
              <a:t>Background (2)</a:t>
            </a:r>
            <a:endParaRPr lang="en-GB" sz="3600" dirty="0" smtClean="0"/>
          </a:p>
        </p:txBody>
      </p:sp>
      <p:sp>
        <p:nvSpPr>
          <p:cNvPr id="17411" name="Content Placeholder 2"/>
          <p:cNvSpPr>
            <a:spLocks noGrp="1"/>
          </p:cNvSpPr>
          <p:nvPr>
            <p:ph idx="1"/>
          </p:nvPr>
        </p:nvSpPr>
        <p:spPr>
          <a:xfrm>
            <a:off x="250825" y="1628775"/>
            <a:ext cx="8496300" cy="4248150"/>
          </a:xfrm>
        </p:spPr>
        <p:txBody>
          <a:bodyPr/>
          <a:lstStyle/>
          <a:p>
            <a:pPr>
              <a:lnSpc>
                <a:spcPts val="3100"/>
              </a:lnSpc>
              <a:spcBef>
                <a:spcPct val="0"/>
              </a:spcBef>
              <a:spcAft>
                <a:spcPts val="1200"/>
              </a:spcAft>
            </a:pPr>
            <a:r>
              <a:rPr lang="en-GB" altLang="en-US" sz="2400" smtClean="0"/>
              <a:t>Prior to the </a:t>
            </a:r>
            <a:r>
              <a:rPr lang="en-GB" altLang="en-US" sz="2400" i="1" smtClean="0"/>
              <a:t>Land Registration Act (LRA) 2002</a:t>
            </a:r>
            <a:r>
              <a:rPr lang="en-GB" altLang="en-US" sz="2400" smtClean="0"/>
              <a:t>, the whole procedure used by someone who was seeking to claim land by adverse possession was the same irrespective of whether the land was registered or unregistered</a:t>
            </a:r>
          </a:p>
          <a:p>
            <a:pPr>
              <a:lnSpc>
                <a:spcPts val="3100"/>
              </a:lnSpc>
              <a:spcBef>
                <a:spcPct val="0"/>
              </a:spcBef>
              <a:spcAft>
                <a:spcPts val="1200"/>
              </a:spcAft>
            </a:pPr>
            <a:r>
              <a:rPr lang="en-GB" altLang="en-US" sz="2400" smtClean="0"/>
              <a:t>As a result of the </a:t>
            </a:r>
            <a:r>
              <a:rPr lang="en-GB" altLang="en-US" sz="2400" i="1" smtClean="0"/>
              <a:t>LRA 2002 </a:t>
            </a:r>
            <a:r>
              <a:rPr lang="en-GB" altLang="en-US" sz="2400" smtClean="0"/>
              <a:t>the time limits now differ depending on whether the land is registered or unregistered</a:t>
            </a:r>
          </a:p>
          <a:p>
            <a:pPr>
              <a:lnSpc>
                <a:spcPts val="3100"/>
              </a:lnSpc>
              <a:spcBef>
                <a:spcPct val="0"/>
              </a:spcBef>
              <a:spcAft>
                <a:spcPts val="1200"/>
              </a:spcAft>
            </a:pPr>
            <a:r>
              <a:rPr lang="en-GB" altLang="en-US" sz="2400" smtClean="0"/>
              <a:t>The </a:t>
            </a:r>
            <a:r>
              <a:rPr lang="en-GB" altLang="en-US" sz="2400" i="1" smtClean="0"/>
              <a:t>Limitation Act 1980 (LA) 1980 </a:t>
            </a:r>
            <a:r>
              <a:rPr lang="en-GB" altLang="en-US" sz="2400" smtClean="0"/>
              <a:t>no longer applies to registered land in certain situations - see later slides </a:t>
            </a:r>
          </a:p>
          <a:p>
            <a:pPr>
              <a:lnSpc>
                <a:spcPts val="3100"/>
              </a:lnSpc>
              <a:spcBef>
                <a:spcPct val="0"/>
              </a:spcBef>
              <a:spcAft>
                <a:spcPts val="1200"/>
              </a:spcAft>
            </a:pPr>
            <a:r>
              <a:rPr lang="en-GB" altLang="en-US" sz="2400" smtClean="0">
                <a:hlinkClick r:id="rId3"/>
              </a:rPr>
              <a:t>What do the papers say?</a:t>
            </a:r>
            <a:r>
              <a:rPr lang="en-GB" altLang="en-US" sz="2400" smtClean="0"/>
              <a:t>	</a:t>
            </a:r>
          </a:p>
        </p:txBody>
      </p:sp>
      <p:sp>
        <p:nvSpPr>
          <p:cNvPr id="17412"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36A0EE1F-06E9-4029-BD90-C846EBA36517}" type="slidenum">
              <a:rPr lang="en-GB" altLang="en-US" sz="1200">
                <a:latin typeface="Arial" panose="020B0604020202020204" pitchFamily="34" charset="0"/>
                <a:cs typeface="Arial" panose="020B0604020202020204" pitchFamily="34" charset="0"/>
              </a:rPr>
              <a:pPr eaLnBrk="1" hangingPunct="1">
                <a:spcBef>
                  <a:spcPct val="0"/>
                </a:spcBef>
                <a:buFontTx/>
                <a:buNone/>
              </a:pPr>
              <a:t>5</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404813"/>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The Essential Requirements of Adverse Possession (1)</a:t>
            </a:r>
            <a:endParaRPr lang="en-GB" sz="3600" dirty="0" smtClean="0"/>
          </a:p>
        </p:txBody>
      </p:sp>
      <p:sp>
        <p:nvSpPr>
          <p:cNvPr id="18435" name="Content Placeholder 2"/>
          <p:cNvSpPr>
            <a:spLocks noGrp="1"/>
          </p:cNvSpPr>
          <p:nvPr>
            <p:ph idx="1"/>
          </p:nvPr>
        </p:nvSpPr>
        <p:spPr>
          <a:xfrm>
            <a:off x="395288" y="1557338"/>
            <a:ext cx="8229600" cy="4248150"/>
          </a:xfrm>
        </p:spPr>
        <p:txBody>
          <a:bodyPr/>
          <a:lstStyle/>
          <a:p>
            <a:pPr>
              <a:lnSpc>
                <a:spcPts val="2600"/>
              </a:lnSpc>
              <a:spcBef>
                <a:spcPct val="0"/>
              </a:spcBef>
              <a:spcAft>
                <a:spcPts val="1200"/>
              </a:spcAft>
            </a:pPr>
            <a:r>
              <a:rPr lang="en-GB" altLang="en-US" sz="2400" smtClean="0"/>
              <a:t>These requirements need to be satisfied for every application to the Land Registry based on a claim of adverse possession</a:t>
            </a:r>
          </a:p>
          <a:p>
            <a:pPr>
              <a:lnSpc>
                <a:spcPts val="2600"/>
              </a:lnSpc>
              <a:spcBef>
                <a:spcPct val="0"/>
              </a:spcBef>
              <a:spcAft>
                <a:spcPts val="1200"/>
              </a:spcAft>
            </a:pPr>
            <a:r>
              <a:rPr lang="en-GB" altLang="en-US" sz="2400" smtClean="0"/>
              <a:t>Successful application usually results in the adverse possessor obtaining “Possessory Title” to the land</a:t>
            </a:r>
          </a:p>
          <a:p>
            <a:pPr>
              <a:lnSpc>
                <a:spcPts val="2600"/>
              </a:lnSpc>
              <a:spcBef>
                <a:spcPct val="0"/>
              </a:spcBef>
              <a:spcAft>
                <a:spcPts val="1200"/>
              </a:spcAft>
            </a:pPr>
            <a:r>
              <a:rPr lang="en-GB" altLang="en-US" sz="2400" smtClean="0"/>
              <a:t>See also:</a:t>
            </a:r>
          </a:p>
          <a:p>
            <a:pPr lvl="1">
              <a:lnSpc>
                <a:spcPts val="2600"/>
              </a:lnSpc>
              <a:spcBef>
                <a:spcPct val="0"/>
              </a:spcBef>
              <a:spcAft>
                <a:spcPts val="1200"/>
              </a:spcAft>
            </a:pPr>
            <a:r>
              <a:rPr lang="en-GB" altLang="en-US" sz="2400" smtClean="0">
                <a:hlinkClick r:id="rId3"/>
              </a:rPr>
              <a:t>Land Registry Practice Guide 4</a:t>
            </a:r>
            <a:endParaRPr lang="en-GB" altLang="en-US" sz="2400" smtClean="0"/>
          </a:p>
          <a:p>
            <a:pPr lvl="1">
              <a:lnSpc>
                <a:spcPts val="2600"/>
              </a:lnSpc>
              <a:spcBef>
                <a:spcPct val="0"/>
              </a:spcBef>
              <a:spcAft>
                <a:spcPts val="1200"/>
              </a:spcAft>
            </a:pPr>
            <a:r>
              <a:rPr lang="en-GB" altLang="en-US" sz="2400" smtClean="0">
                <a:hlinkClick r:id="rId4"/>
              </a:rPr>
              <a:t>Land Registry Practice Guide 5:</a:t>
            </a:r>
            <a:endParaRPr lang="en-GB" altLang="en-US" sz="2400" smtClean="0"/>
          </a:p>
          <a:p>
            <a:pPr lvl="2">
              <a:lnSpc>
                <a:spcPts val="2600"/>
              </a:lnSpc>
              <a:spcBef>
                <a:spcPct val="0"/>
              </a:spcBef>
              <a:spcAft>
                <a:spcPts val="1200"/>
              </a:spcAft>
            </a:pPr>
            <a:r>
              <a:rPr lang="en-GB" altLang="en-US" smtClean="0"/>
              <a:t>Unregistered Land;</a:t>
            </a:r>
          </a:p>
          <a:p>
            <a:pPr lvl="2">
              <a:lnSpc>
                <a:spcPts val="2600"/>
              </a:lnSpc>
              <a:spcBef>
                <a:spcPct val="0"/>
              </a:spcBef>
              <a:spcAft>
                <a:spcPts val="1200"/>
              </a:spcAft>
            </a:pPr>
            <a:r>
              <a:rPr lang="en-GB" altLang="en-US" smtClean="0"/>
              <a:t>Registered Land where a right to be registered was acquired before 13 October 2003.</a:t>
            </a:r>
          </a:p>
        </p:txBody>
      </p:sp>
      <p:sp>
        <p:nvSpPr>
          <p:cNvPr id="18436"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D68D4EBE-EE63-4400-93F5-17487C790FC4}" type="slidenum">
              <a:rPr lang="en-GB" altLang="en-US" sz="1200">
                <a:latin typeface="Arial" panose="020B0604020202020204" pitchFamily="34" charset="0"/>
                <a:cs typeface="Arial" panose="020B0604020202020204" pitchFamily="34" charset="0"/>
              </a:rPr>
              <a:pPr eaLnBrk="1" hangingPunct="1">
                <a:spcBef>
                  <a:spcPct val="0"/>
                </a:spcBef>
                <a:buFontTx/>
                <a:buNone/>
              </a:pPr>
              <a:t>6</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The Essential Requirements of Adverse Possession (2)  </a:t>
            </a:r>
            <a:br>
              <a:rPr lang="en-GB" sz="3600" dirty="0" smtClean="0">
                <a:latin typeface="Arial" charset="0"/>
                <a:cs typeface="Arial" charset="0"/>
              </a:rPr>
            </a:br>
            <a:endParaRPr lang="en-GB" sz="3600" dirty="0" smtClean="0"/>
          </a:p>
        </p:txBody>
      </p:sp>
      <p:sp>
        <p:nvSpPr>
          <p:cNvPr id="19459" name="Content Placeholder 2"/>
          <p:cNvSpPr>
            <a:spLocks noGrp="1"/>
          </p:cNvSpPr>
          <p:nvPr>
            <p:ph idx="1"/>
          </p:nvPr>
        </p:nvSpPr>
        <p:spPr>
          <a:xfrm>
            <a:off x="468313" y="1557338"/>
            <a:ext cx="8353425" cy="4525962"/>
          </a:xfrm>
        </p:spPr>
        <p:txBody>
          <a:bodyPr/>
          <a:lstStyle/>
          <a:p>
            <a:pPr>
              <a:lnSpc>
                <a:spcPts val="2400"/>
              </a:lnSpc>
              <a:spcBef>
                <a:spcPct val="0"/>
              </a:spcBef>
              <a:spcAft>
                <a:spcPts val="1200"/>
              </a:spcAft>
            </a:pPr>
            <a:r>
              <a:rPr lang="en-GB" altLang="en-US" sz="2400" smtClean="0"/>
              <a:t>There must be factual possession</a:t>
            </a:r>
          </a:p>
          <a:p>
            <a:pPr lvl="1">
              <a:lnSpc>
                <a:spcPts val="2400"/>
              </a:lnSpc>
              <a:spcBef>
                <a:spcPct val="0"/>
              </a:spcBef>
              <a:spcAft>
                <a:spcPts val="1200"/>
              </a:spcAft>
            </a:pPr>
            <a:r>
              <a:rPr lang="en-GB" altLang="en-US" sz="2400" smtClean="0"/>
              <a:t>Fencing and/or improving the land often sufficient</a:t>
            </a:r>
          </a:p>
          <a:p>
            <a:pPr lvl="1">
              <a:lnSpc>
                <a:spcPts val="2400"/>
              </a:lnSpc>
              <a:spcBef>
                <a:spcPct val="0"/>
              </a:spcBef>
              <a:spcAft>
                <a:spcPts val="1200"/>
              </a:spcAft>
            </a:pPr>
            <a:r>
              <a:rPr lang="en-GB" altLang="en-US" sz="2400" smtClean="0"/>
              <a:t>Trivial acts - insufficient - </a:t>
            </a:r>
            <a:r>
              <a:rPr lang="en-GB" altLang="en-US" sz="2400" b="1" i="1" smtClean="0"/>
              <a:t>Williams v Raftery [1958]</a:t>
            </a:r>
          </a:p>
          <a:p>
            <a:pPr lvl="1">
              <a:lnSpc>
                <a:spcPts val="2400"/>
              </a:lnSpc>
              <a:spcBef>
                <a:spcPct val="0"/>
              </a:spcBef>
              <a:spcAft>
                <a:spcPts val="1200"/>
              </a:spcAft>
            </a:pPr>
            <a:r>
              <a:rPr lang="en-GB" altLang="en-US" sz="2400" smtClean="0"/>
              <a:t>Appropriate degree of physical control</a:t>
            </a:r>
          </a:p>
          <a:p>
            <a:pPr lvl="1">
              <a:lnSpc>
                <a:spcPts val="2400"/>
              </a:lnSpc>
              <a:spcBef>
                <a:spcPct val="0"/>
              </a:spcBef>
              <a:spcAft>
                <a:spcPts val="1200"/>
              </a:spcAft>
            </a:pPr>
            <a:r>
              <a:rPr lang="en-GB" altLang="en-US" sz="2400" smtClean="0"/>
              <a:t>Depends partly on nature of land - </a:t>
            </a:r>
            <a:r>
              <a:rPr lang="en-GB" altLang="en-US" sz="2400" b="1" i="1" smtClean="0"/>
              <a:t>Red House Farms (Thornden) Ltd v Catchpole [1977]</a:t>
            </a:r>
          </a:p>
          <a:p>
            <a:pPr lvl="1">
              <a:lnSpc>
                <a:spcPts val="2400"/>
              </a:lnSpc>
              <a:spcBef>
                <a:spcPct val="0"/>
              </a:spcBef>
              <a:spcAft>
                <a:spcPts val="1200"/>
              </a:spcAft>
            </a:pPr>
            <a:r>
              <a:rPr lang="en-GB" altLang="en-US" sz="2400" smtClean="0"/>
              <a:t>Objective test</a:t>
            </a:r>
          </a:p>
          <a:p>
            <a:pPr>
              <a:lnSpc>
                <a:spcPts val="2400"/>
              </a:lnSpc>
              <a:spcBef>
                <a:spcPct val="0"/>
              </a:spcBef>
              <a:spcAft>
                <a:spcPts val="1200"/>
              </a:spcAft>
            </a:pPr>
            <a:r>
              <a:rPr lang="en-GB" altLang="en-US" sz="2400" smtClean="0"/>
              <a:t>There must be open possession</a:t>
            </a:r>
          </a:p>
          <a:p>
            <a:pPr lvl="1">
              <a:lnSpc>
                <a:spcPts val="2400"/>
              </a:lnSpc>
              <a:spcBef>
                <a:spcPct val="0"/>
              </a:spcBef>
              <a:spcAft>
                <a:spcPts val="1200"/>
              </a:spcAft>
            </a:pPr>
            <a:r>
              <a:rPr lang="en-GB" altLang="en-US" sz="2400" smtClean="0"/>
              <a:t>Squatter must </a:t>
            </a:r>
            <a:r>
              <a:rPr lang="en-GB" altLang="en-US" sz="2400" u="sng" smtClean="0"/>
              <a:t>not</a:t>
            </a:r>
            <a:r>
              <a:rPr lang="en-GB" altLang="en-US" sz="2400" smtClean="0"/>
              <a:t> be in possession by stealth or fraud</a:t>
            </a:r>
          </a:p>
          <a:p>
            <a:pPr lvl="1">
              <a:lnSpc>
                <a:spcPts val="2400"/>
              </a:lnSpc>
              <a:spcBef>
                <a:spcPct val="0"/>
              </a:spcBef>
              <a:spcAft>
                <a:spcPts val="1200"/>
              </a:spcAft>
            </a:pPr>
            <a:r>
              <a:rPr lang="en-GB" altLang="en-US" sz="2400" smtClean="0"/>
              <a:t>If he is, time will not start to run until he is open about his activities - </a:t>
            </a:r>
            <a:r>
              <a:rPr lang="en-GB" altLang="en-US" sz="2400" b="1" i="1" smtClean="0"/>
              <a:t>Rains v Buxton</a:t>
            </a:r>
            <a:r>
              <a:rPr lang="en-GB" altLang="en-US" sz="2400" smtClean="0"/>
              <a:t> </a:t>
            </a:r>
            <a:r>
              <a:rPr lang="en-GB" altLang="en-US" sz="2400" b="1" i="1" smtClean="0"/>
              <a:t>[1880] </a:t>
            </a:r>
            <a:r>
              <a:rPr lang="en-GB" altLang="en-US" sz="2400" smtClean="0"/>
              <a:t>- use of a cellar</a:t>
            </a:r>
          </a:p>
        </p:txBody>
      </p:sp>
      <p:sp>
        <p:nvSpPr>
          <p:cNvPr id="19460"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DBB5B821-9025-48BB-9CEB-B58A4FA7C783}" type="slidenum">
              <a:rPr lang="en-GB" altLang="en-US" sz="1200">
                <a:latin typeface="Arial" panose="020B0604020202020204" pitchFamily="34" charset="0"/>
                <a:cs typeface="Arial" panose="020B0604020202020204" pitchFamily="34" charset="0"/>
              </a:rPr>
              <a:pPr eaLnBrk="1" hangingPunct="1">
                <a:spcBef>
                  <a:spcPct val="0"/>
                </a:spcBef>
                <a:buFontTx/>
                <a:buNone/>
              </a:pPr>
              <a:t>7</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The Essential Requirements of Adverse Possession (3)  </a:t>
            </a:r>
            <a:br>
              <a:rPr lang="en-GB" sz="3600" dirty="0" smtClean="0">
                <a:latin typeface="Arial" charset="0"/>
                <a:cs typeface="Arial" charset="0"/>
              </a:rPr>
            </a:br>
            <a:endParaRPr lang="en-GB" sz="3600" dirty="0" smtClean="0"/>
          </a:p>
        </p:txBody>
      </p:sp>
      <p:sp>
        <p:nvSpPr>
          <p:cNvPr id="20483" name="Content Placeholder 2"/>
          <p:cNvSpPr>
            <a:spLocks noGrp="1"/>
          </p:cNvSpPr>
          <p:nvPr>
            <p:ph idx="1"/>
          </p:nvPr>
        </p:nvSpPr>
        <p:spPr>
          <a:xfrm>
            <a:off x="395288" y="1557338"/>
            <a:ext cx="8280400" cy="4525962"/>
          </a:xfrm>
        </p:spPr>
        <p:txBody>
          <a:bodyPr/>
          <a:lstStyle/>
          <a:p>
            <a:pPr>
              <a:lnSpc>
                <a:spcPts val="2700"/>
              </a:lnSpc>
              <a:spcBef>
                <a:spcPct val="0"/>
              </a:spcBef>
              <a:spcAft>
                <a:spcPts val="1200"/>
              </a:spcAft>
            </a:pPr>
            <a:r>
              <a:rPr lang="en-GB" altLang="en-US" sz="2400" smtClean="0"/>
              <a:t>The squatter must have (animus possidendi) an intention to possess the land to the exclusion of all others, including the paper title owner</a:t>
            </a:r>
          </a:p>
          <a:p>
            <a:pPr lvl="1">
              <a:lnSpc>
                <a:spcPts val="2700"/>
              </a:lnSpc>
              <a:spcBef>
                <a:spcPct val="0"/>
              </a:spcBef>
              <a:spcAft>
                <a:spcPts val="1200"/>
              </a:spcAft>
            </a:pPr>
            <a:r>
              <a:rPr lang="en-GB" altLang="en-US" sz="2400" smtClean="0"/>
              <a:t>Must be obvious to the world at large - </a:t>
            </a:r>
            <a:r>
              <a:rPr lang="en-GB" altLang="en-US" sz="2400" b="1" i="1" smtClean="0"/>
              <a:t>Powell v McFarlane [1979]</a:t>
            </a:r>
          </a:p>
          <a:p>
            <a:pPr lvl="1">
              <a:lnSpc>
                <a:spcPts val="2700"/>
              </a:lnSpc>
              <a:spcBef>
                <a:spcPct val="0"/>
              </a:spcBef>
              <a:spcAft>
                <a:spcPts val="1200"/>
              </a:spcAft>
            </a:pPr>
            <a:r>
              <a:rPr lang="en-GB" altLang="en-US" sz="2400" smtClean="0"/>
              <a:t>Intention to possess </a:t>
            </a:r>
            <a:r>
              <a:rPr lang="en-GB" altLang="en-US" sz="2400" u="sng" smtClean="0"/>
              <a:t>not</a:t>
            </a:r>
            <a:r>
              <a:rPr lang="en-GB" altLang="en-US" sz="2400" smtClean="0"/>
              <a:t> own land - </a:t>
            </a:r>
            <a:r>
              <a:rPr lang="en-GB" altLang="en-US" sz="2400" b="1" i="1" smtClean="0"/>
              <a:t>J A Pye (Oxford) Ltd v Graham [2002] </a:t>
            </a:r>
            <a:r>
              <a:rPr lang="en-GB" altLang="en-US" sz="2400" smtClean="0"/>
              <a:t>- see also </a:t>
            </a:r>
            <a:r>
              <a:rPr lang="en-GB" altLang="en-US" sz="2400" b="1" i="1" smtClean="0"/>
              <a:t>Chambers v London Borough of Havering [2011]</a:t>
            </a:r>
          </a:p>
          <a:p>
            <a:pPr lvl="1">
              <a:lnSpc>
                <a:spcPts val="2700"/>
              </a:lnSpc>
              <a:spcBef>
                <a:spcPct val="0"/>
              </a:spcBef>
              <a:spcAft>
                <a:spcPts val="1200"/>
              </a:spcAft>
            </a:pPr>
            <a:r>
              <a:rPr lang="en-GB" altLang="en-US" sz="2400" smtClean="0"/>
              <a:t>It is clear from case law that evidence of exclusive physical control of land usually also goes to show evidence of intention to possess the land -</a:t>
            </a:r>
            <a:r>
              <a:rPr lang="en-GB" altLang="en-US" sz="2400" b="1" i="1" smtClean="0"/>
              <a:t>Buckinghamshire County Council v Moran [1990]</a:t>
            </a:r>
            <a:endParaRPr lang="en-GB" altLang="en-US" sz="2400" smtClean="0"/>
          </a:p>
          <a:p>
            <a:pPr lvl="1">
              <a:lnSpc>
                <a:spcPts val="2700"/>
              </a:lnSpc>
              <a:spcBef>
                <a:spcPct val="0"/>
              </a:spcBef>
              <a:spcAft>
                <a:spcPts val="1200"/>
              </a:spcAft>
            </a:pPr>
            <a:endParaRPr lang="en-GB" altLang="en-US" sz="2400" smtClean="0"/>
          </a:p>
          <a:p>
            <a:pPr lvl="1">
              <a:lnSpc>
                <a:spcPts val="2700"/>
              </a:lnSpc>
              <a:spcBef>
                <a:spcPct val="0"/>
              </a:spcBef>
              <a:spcAft>
                <a:spcPts val="1200"/>
              </a:spcAft>
            </a:pPr>
            <a:endParaRPr lang="en-GB" altLang="en-US" sz="2400" smtClean="0"/>
          </a:p>
          <a:p>
            <a:pPr lvl="1">
              <a:lnSpc>
                <a:spcPts val="2700"/>
              </a:lnSpc>
              <a:spcBef>
                <a:spcPct val="0"/>
              </a:spcBef>
              <a:spcAft>
                <a:spcPts val="1200"/>
              </a:spcAft>
            </a:pPr>
            <a:endParaRPr lang="en-GB" altLang="en-US" sz="2400" smtClean="0"/>
          </a:p>
        </p:txBody>
      </p:sp>
      <p:sp>
        <p:nvSpPr>
          <p:cNvPr id="20484"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D2D648AA-8D0B-43FD-80AB-64455D9B2DD2}" type="slidenum">
              <a:rPr lang="en-GB" altLang="en-US" sz="1200">
                <a:latin typeface="Arial" panose="020B0604020202020204" pitchFamily="34" charset="0"/>
                <a:cs typeface="Arial" panose="020B0604020202020204" pitchFamily="34" charset="0"/>
              </a:rPr>
              <a:pPr eaLnBrk="1" hangingPunct="1">
                <a:spcBef>
                  <a:spcPct val="0"/>
                </a:spcBef>
                <a:buFontTx/>
                <a:buNone/>
              </a:pPr>
              <a:t>8</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The Essential Requirements of Adverse Possession (4)  </a:t>
            </a:r>
            <a:br>
              <a:rPr lang="en-GB" sz="3600" dirty="0" smtClean="0">
                <a:latin typeface="Arial" charset="0"/>
                <a:cs typeface="Arial" charset="0"/>
              </a:rPr>
            </a:br>
            <a:endParaRPr lang="en-GB" sz="3600" dirty="0" smtClean="0"/>
          </a:p>
        </p:txBody>
      </p:sp>
      <p:sp>
        <p:nvSpPr>
          <p:cNvPr id="21507" name="Content Placeholder 2"/>
          <p:cNvSpPr>
            <a:spLocks noGrp="1"/>
          </p:cNvSpPr>
          <p:nvPr>
            <p:ph idx="1"/>
          </p:nvPr>
        </p:nvSpPr>
        <p:spPr>
          <a:xfrm>
            <a:off x="395288" y="1557338"/>
            <a:ext cx="8353425" cy="4525962"/>
          </a:xfrm>
        </p:spPr>
        <p:txBody>
          <a:bodyPr/>
          <a:lstStyle/>
          <a:p>
            <a:pPr>
              <a:lnSpc>
                <a:spcPts val="2600"/>
              </a:lnSpc>
              <a:spcBef>
                <a:spcPct val="0"/>
              </a:spcBef>
              <a:spcAft>
                <a:spcPts val="1200"/>
              </a:spcAft>
            </a:pPr>
            <a:r>
              <a:rPr lang="en-GB" altLang="en-US" sz="2400" smtClean="0"/>
              <a:t>The possession must be adverse</a:t>
            </a:r>
          </a:p>
          <a:p>
            <a:pPr lvl="1">
              <a:lnSpc>
                <a:spcPts val="2600"/>
              </a:lnSpc>
              <a:spcBef>
                <a:spcPct val="0"/>
              </a:spcBef>
              <a:spcAft>
                <a:spcPts val="1200"/>
              </a:spcAft>
            </a:pPr>
            <a:r>
              <a:rPr lang="en-GB" altLang="en-US" sz="2400" smtClean="0"/>
              <a:t>There cannot be shared possession</a:t>
            </a:r>
          </a:p>
          <a:p>
            <a:pPr lvl="1">
              <a:lnSpc>
                <a:spcPts val="2600"/>
              </a:lnSpc>
              <a:spcBef>
                <a:spcPct val="0"/>
              </a:spcBef>
              <a:spcAft>
                <a:spcPts val="1200"/>
              </a:spcAft>
            </a:pPr>
            <a:r>
              <a:rPr lang="en-GB" altLang="en-US" sz="2400" smtClean="0"/>
              <a:t>Adverse does not mean hostile but rather means no permission</a:t>
            </a:r>
          </a:p>
          <a:p>
            <a:pPr lvl="1">
              <a:lnSpc>
                <a:spcPts val="2600"/>
              </a:lnSpc>
              <a:spcBef>
                <a:spcPct val="0"/>
              </a:spcBef>
              <a:spcAft>
                <a:spcPts val="1200"/>
              </a:spcAft>
            </a:pPr>
            <a:r>
              <a:rPr lang="en-GB" altLang="en-US" sz="2400" smtClean="0"/>
              <a:t>Acts done do </a:t>
            </a:r>
            <a:r>
              <a:rPr lang="en-GB" altLang="en-US" sz="2400" u="sng" smtClean="0"/>
              <a:t>not</a:t>
            </a:r>
            <a:r>
              <a:rPr lang="en-GB" altLang="en-US" sz="2400" smtClean="0"/>
              <a:t> have to be inconsistent with the paper title owner’s use of the land (in </a:t>
            </a:r>
            <a:r>
              <a:rPr lang="en-GB" altLang="en-US" sz="2400" b="1" i="1" smtClean="0"/>
              <a:t>Leigh v Jack [1879]</a:t>
            </a:r>
            <a:r>
              <a:rPr lang="en-GB" altLang="en-US" sz="2400" smtClean="0"/>
              <a:t> it was suggested that this would result in an implied licence but the doctrine of implied licence was overruled by </a:t>
            </a:r>
            <a:r>
              <a:rPr lang="en-GB" altLang="en-US" sz="2400" i="1" smtClean="0"/>
              <a:t>LA 1980; Sch 1; para 8(4) </a:t>
            </a:r>
            <a:r>
              <a:rPr lang="en-GB" altLang="en-US" sz="2400" smtClean="0"/>
              <a:t>- see also </a:t>
            </a:r>
            <a:r>
              <a:rPr lang="en-GB" altLang="en-US" sz="2400" b="1" i="1" smtClean="0"/>
              <a:t>Buckinghamshire County Council v Moran [1990]</a:t>
            </a:r>
            <a:r>
              <a:rPr lang="en-GB" altLang="en-US" sz="2400" smtClean="0"/>
              <a:t>)</a:t>
            </a:r>
          </a:p>
          <a:p>
            <a:pPr lvl="1">
              <a:lnSpc>
                <a:spcPts val="2600"/>
              </a:lnSpc>
              <a:spcBef>
                <a:spcPct val="0"/>
              </a:spcBef>
              <a:spcAft>
                <a:spcPts val="1200"/>
              </a:spcAft>
            </a:pPr>
            <a:r>
              <a:rPr lang="en-GB" altLang="en-US" sz="2400" smtClean="0"/>
              <a:t>As regards express licences see, for example,</a:t>
            </a:r>
            <a:r>
              <a:rPr lang="en-GB" altLang="en-US" sz="2400" b="1" i="1" smtClean="0"/>
              <a:t> BP Properties v Buckler [1987]</a:t>
            </a:r>
          </a:p>
          <a:p>
            <a:pPr lvl="1">
              <a:lnSpc>
                <a:spcPts val="2600"/>
              </a:lnSpc>
              <a:spcBef>
                <a:spcPct val="0"/>
              </a:spcBef>
              <a:spcAft>
                <a:spcPts val="1200"/>
              </a:spcAft>
            </a:pPr>
            <a:endParaRPr lang="en-GB" altLang="en-US" sz="2400" smtClean="0"/>
          </a:p>
          <a:p>
            <a:pPr lvl="1">
              <a:lnSpc>
                <a:spcPts val="2600"/>
              </a:lnSpc>
              <a:spcBef>
                <a:spcPct val="0"/>
              </a:spcBef>
              <a:spcAft>
                <a:spcPts val="1200"/>
              </a:spcAft>
            </a:pPr>
            <a:endParaRPr lang="en-GB" altLang="en-US" sz="2400" smtClean="0"/>
          </a:p>
        </p:txBody>
      </p:sp>
      <p:sp>
        <p:nvSpPr>
          <p:cNvPr id="21508"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3DAD2731-E047-444A-9000-0388BBCEABB0}" type="slidenum">
              <a:rPr lang="en-GB" altLang="en-US" sz="1200">
                <a:latin typeface="Arial" panose="020B0604020202020204" pitchFamily="34" charset="0"/>
                <a:cs typeface="Arial" panose="020B0604020202020204" pitchFamily="34" charset="0"/>
              </a:rPr>
              <a:pPr eaLnBrk="1" hangingPunct="1">
                <a:spcBef>
                  <a:spcPct val="0"/>
                </a:spcBef>
                <a:buFontTx/>
                <a:buNone/>
              </a:pPr>
              <a:t>9</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The Essential Requirements of Adverse Possession (5)  </a:t>
            </a:r>
            <a:br>
              <a:rPr lang="en-GB" sz="3600" dirty="0" smtClean="0">
                <a:latin typeface="Arial" charset="0"/>
                <a:cs typeface="Arial" charset="0"/>
              </a:rPr>
            </a:br>
            <a:endParaRPr lang="en-GB" sz="3600" dirty="0" smtClean="0"/>
          </a:p>
        </p:txBody>
      </p:sp>
      <p:sp>
        <p:nvSpPr>
          <p:cNvPr id="22531" name="Content Placeholder 2"/>
          <p:cNvSpPr>
            <a:spLocks noGrp="1"/>
          </p:cNvSpPr>
          <p:nvPr>
            <p:ph idx="1"/>
          </p:nvPr>
        </p:nvSpPr>
        <p:spPr>
          <a:xfrm>
            <a:off x="395288" y="1628775"/>
            <a:ext cx="8353425" cy="4679950"/>
          </a:xfrm>
        </p:spPr>
        <p:txBody>
          <a:bodyPr/>
          <a:lstStyle/>
          <a:p>
            <a:pPr>
              <a:lnSpc>
                <a:spcPts val="3400"/>
              </a:lnSpc>
              <a:spcBef>
                <a:spcPct val="0"/>
              </a:spcBef>
              <a:spcAft>
                <a:spcPts val="1200"/>
              </a:spcAft>
            </a:pPr>
            <a:r>
              <a:rPr lang="en-GB" altLang="en-US" sz="2400" smtClean="0"/>
              <a:t>The possession must be continuous and time starts to run when the paper title owner is dispossessed or when the paper title owner discontinues his/her possession</a:t>
            </a:r>
          </a:p>
          <a:p>
            <a:pPr>
              <a:lnSpc>
                <a:spcPts val="3400"/>
              </a:lnSpc>
              <a:spcBef>
                <a:spcPct val="0"/>
              </a:spcBef>
              <a:spcAft>
                <a:spcPts val="1200"/>
              </a:spcAft>
            </a:pPr>
            <a:r>
              <a:rPr lang="en-GB" altLang="en-US" sz="2400" smtClean="0"/>
              <a:t>Any “interruption” (see next slide) will result in the time period required starting to run again</a:t>
            </a:r>
          </a:p>
          <a:p>
            <a:pPr>
              <a:lnSpc>
                <a:spcPts val="3400"/>
              </a:lnSpc>
              <a:spcBef>
                <a:spcPct val="0"/>
              </a:spcBef>
              <a:spcAft>
                <a:spcPts val="1200"/>
              </a:spcAft>
            </a:pPr>
            <a:r>
              <a:rPr lang="en-GB" altLang="en-US" sz="2400" smtClean="0"/>
              <a:t>Possession does not have to be by the same person throughout - provided it is continuous, possession can be through a succession of people</a:t>
            </a:r>
          </a:p>
          <a:p>
            <a:pPr>
              <a:lnSpc>
                <a:spcPts val="3400"/>
              </a:lnSpc>
              <a:spcBef>
                <a:spcPct val="0"/>
              </a:spcBef>
              <a:spcAft>
                <a:spcPts val="1200"/>
              </a:spcAft>
            </a:pPr>
            <a:r>
              <a:rPr lang="en-GB" altLang="en-US" sz="2400" smtClean="0"/>
              <a:t>Possible evidential issues - use of statements of truth</a:t>
            </a:r>
          </a:p>
        </p:txBody>
      </p:sp>
      <p:sp>
        <p:nvSpPr>
          <p:cNvPr id="22532"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10600804-353D-41C7-BDFC-6C03B857C2E2}" type="slidenum">
              <a:rPr lang="en-GB" altLang="en-US" sz="1200">
                <a:latin typeface="Arial" panose="020B0604020202020204" pitchFamily="34" charset="0"/>
                <a:cs typeface="Arial" panose="020B0604020202020204" pitchFamily="34" charset="0"/>
              </a:rPr>
              <a:pPr eaLnBrk="1" hangingPunct="1">
                <a:spcBef>
                  <a:spcPct val="0"/>
                </a:spcBef>
                <a:buFontTx/>
                <a:buNone/>
              </a:pPr>
              <a:t>10</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The Essential Requirements of Adverse Possession (6)  </a:t>
            </a:r>
            <a:br>
              <a:rPr lang="en-GB" sz="3600" dirty="0" smtClean="0">
                <a:latin typeface="Arial" charset="0"/>
                <a:cs typeface="Arial" charset="0"/>
              </a:rPr>
            </a:br>
            <a:endParaRPr lang="en-GB" sz="3600" dirty="0" smtClean="0"/>
          </a:p>
        </p:txBody>
      </p:sp>
      <p:sp>
        <p:nvSpPr>
          <p:cNvPr id="23555" name="Content Placeholder 2"/>
          <p:cNvSpPr>
            <a:spLocks noGrp="1"/>
          </p:cNvSpPr>
          <p:nvPr>
            <p:ph idx="1"/>
          </p:nvPr>
        </p:nvSpPr>
        <p:spPr>
          <a:xfrm>
            <a:off x="395288" y="1557338"/>
            <a:ext cx="8353425" cy="4668837"/>
          </a:xfrm>
        </p:spPr>
        <p:txBody>
          <a:bodyPr/>
          <a:lstStyle/>
          <a:p>
            <a:pPr>
              <a:lnSpc>
                <a:spcPts val="2600"/>
              </a:lnSpc>
              <a:spcBef>
                <a:spcPct val="0"/>
              </a:spcBef>
              <a:spcAft>
                <a:spcPts val="1200"/>
              </a:spcAft>
            </a:pPr>
            <a:r>
              <a:rPr lang="en-GB" altLang="en-US" sz="2400" smtClean="0"/>
              <a:t>How can you “stop the clock”? Examples include:</a:t>
            </a:r>
          </a:p>
          <a:p>
            <a:pPr lvl="1">
              <a:lnSpc>
                <a:spcPts val="2600"/>
              </a:lnSpc>
              <a:spcBef>
                <a:spcPct val="0"/>
              </a:spcBef>
              <a:spcAft>
                <a:spcPts val="1200"/>
              </a:spcAft>
            </a:pPr>
            <a:r>
              <a:rPr lang="en-GB" altLang="en-US" sz="2400" smtClean="0"/>
              <a:t>Paper title owner bringing a successful action for possession before the end of the relevant period (see later slides)</a:t>
            </a:r>
          </a:p>
          <a:p>
            <a:pPr lvl="1">
              <a:lnSpc>
                <a:spcPts val="2600"/>
              </a:lnSpc>
              <a:spcBef>
                <a:spcPct val="0"/>
              </a:spcBef>
              <a:spcAft>
                <a:spcPts val="1200"/>
              </a:spcAft>
            </a:pPr>
            <a:r>
              <a:rPr lang="en-GB" altLang="en-US" sz="2400" smtClean="0"/>
              <a:t>Formal acknowledgement of paper owner’s title (</a:t>
            </a:r>
            <a:r>
              <a:rPr lang="en-GB" altLang="en-US" sz="2400" i="1" smtClean="0"/>
              <a:t>LA 1980; s29) </a:t>
            </a:r>
            <a:r>
              <a:rPr lang="en-GB" altLang="en-US" sz="2400" smtClean="0"/>
              <a:t>which is in writing and signed by the person making it, so not oral acknowledgements (</a:t>
            </a:r>
            <a:r>
              <a:rPr lang="en-GB" altLang="en-US" sz="2400" i="1" smtClean="0"/>
              <a:t>LA 1980; s30) - </a:t>
            </a:r>
            <a:r>
              <a:rPr lang="en-GB" altLang="en-US" sz="2400" smtClean="0"/>
              <a:t>see</a:t>
            </a:r>
            <a:r>
              <a:rPr lang="en-GB" altLang="en-US" sz="2400" i="1" smtClean="0"/>
              <a:t> </a:t>
            </a:r>
            <a:r>
              <a:rPr lang="en-GB" altLang="en-US" sz="2400" b="1" i="1" smtClean="0"/>
              <a:t>Archangel v Lambeth [2000]</a:t>
            </a:r>
          </a:p>
          <a:p>
            <a:pPr lvl="1">
              <a:lnSpc>
                <a:spcPts val="2600"/>
              </a:lnSpc>
              <a:spcBef>
                <a:spcPct val="0"/>
              </a:spcBef>
              <a:spcAft>
                <a:spcPts val="1200"/>
              </a:spcAft>
            </a:pPr>
            <a:r>
              <a:rPr lang="en-GB" altLang="en-US" sz="2400" smtClean="0"/>
              <a:t>Can be an implied acknowledgement, E.g. written offer to buy property - see </a:t>
            </a:r>
            <a:r>
              <a:rPr lang="en-GB" altLang="en-US" sz="2400" b="1" i="1" smtClean="0"/>
              <a:t>Edgington v Clark [1964]</a:t>
            </a:r>
          </a:p>
          <a:p>
            <a:pPr lvl="1">
              <a:lnSpc>
                <a:spcPts val="2600"/>
              </a:lnSpc>
              <a:spcBef>
                <a:spcPct val="0"/>
              </a:spcBef>
              <a:spcAft>
                <a:spcPts val="1200"/>
              </a:spcAft>
            </a:pPr>
            <a:r>
              <a:rPr lang="en-GB" altLang="en-US" sz="2400" smtClean="0"/>
              <a:t>Acknowledgement counts on day served but time will start to run again -</a:t>
            </a:r>
            <a:r>
              <a:rPr lang="en-GB" altLang="en-US" sz="2400" i="1" smtClean="0"/>
              <a:t> </a:t>
            </a:r>
            <a:r>
              <a:rPr lang="en-GB" altLang="en-US" sz="2400" smtClean="0"/>
              <a:t>see </a:t>
            </a:r>
            <a:r>
              <a:rPr lang="en-GB" altLang="en-US" sz="2400" b="1" i="1" smtClean="0"/>
              <a:t>Ofulue v Bossert [2009]</a:t>
            </a:r>
          </a:p>
        </p:txBody>
      </p:sp>
      <p:sp>
        <p:nvSpPr>
          <p:cNvPr id="23556"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28819D2A-A15B-461B-926E-A89D513DD2A1}" type="slidenum">
              <a:rPr lang="en-GB" altLang="en-US" sz="1200">
                <a:latin typeface="Arial" panose="020B0604020202020204" pitchFamily="34" charset="0"/>
                <a:cs typeface="Arial" panose="020B0604020202020204" pitchFamily="34" charset="0"/>
              </a:rPr>
              <a:pPr eaLnBrk="1" hangingPunct="1">
                <a:spcBef>
                  <a:spcPct val="0"/>
                </a:spcBef>
                <a:buFontTx/>
                <a:buNone/>
              </a:pPr>
              <a:t>11</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The Essential Requirements of Adverse Possession (7)  </a:t>
            </a:r>
            <a:br>
              <a:rPr lang="en-GB" sz="3600" dirty="0" smtClean="0">
                <a:latin typeface="Arial" charset="0"/>
                <a:cs typeface="Arial" charset="0"/>
              </a:rPr>
            </a:br>
            <a:endParaRPr lang="en-GB" sz="3600" dirty="0" smtClean="0"/>
          </a:p>
        </p:txBody>
      </p:sp>
      <p:sp>
        <p:nvSpPr>
          <p:cNvPr id="24579" name="Content Placeholder 2"/>
          <p:cNvSpPr>
            <a:spLocks noGrp="1"/>
          </p:cNvSpPr>
          <p:nvPr>
            <p:ph idx="1"/>
          </p:nvPr>
        </p:nvSpPr>
        <p:spPr>
          <a:xfrm>
            <a:off x="395288" y="1557338"/>
            <a:ext cx="8497887" cy="4668837"/>
          </a:xfrm>
        </p:spPr>
        <p:txBody>
          <a:bodyPr/>
          <a:lstStyle/>
          <a:p>
            <a:pPr>
              <a:lnSpc>
                <a:spcPts val="2600"/>
              </a:lnSpc>
              <a:spcBef>
                <a:spcPct val="0"/>
              </a:spcBef>
              <a:spcAft>
                <a:spcPts val="1200"/>
              </a:spcAft>
            </a:pPr>
            <a:r>
              <a:rPr lang="en-GB" altLang="en-US" sz="2400" smtClean="0"/>
              <a:t>How can you “stop the clock”? Examples continued:</a:t>
            </a:r>
          </a:p>
          <a:p>
            <a:pPr lvl="1">
              <a:lnSpc>
                <a:spcPts val="2600"/>
              </a:lnSpc>
              <a:spcBef>
                <a:spcPct val="0"/>
              </a:spcBef>
              <a:spcAft>
                <a:spcPts val="1200"/>
              </a:spcAft>
            </a:pPr>
            <a:r>
              <a:rPr lang="en-GB" altLang="en-US" sz="2400" smtClean="0"/>
              <a:t>Possession order against squatter will stop time running but letter telling squatter to leave will not - </a:t>
            </a:r>
            <a:r>
              <a:rPr lang="en-GB" altLang="en-US" sz="2400" b="1" i="1" smtClean="0"/>
              <a:t>Mount Carmel Investments v Peter Thurlow Ltd [1988] </a:t>
            </a:r>
            <a:r>
              <a:rPr lang="en-GB" altLang="en-US" sz="2400" smtClean="0"/>
              <a:t>and</a:t>
            </a:r>
            <a:r>
              <a:rPr lang="en-GB" altLang="en-US" sz="2400" b="1" i="1" smtClean="0"/>
              <a:t> Buckinghamshire County Council v Moran [1990]</a:t>
            </a:r>
          </a:p>
          <a:p>
            <a:pPr lvl="1">
              <a:lnSpc>
                <a:spcPts val="2600"/>
              </a:lnSpc>
              <a:spcBef>
                <a:spcPct val="0"/>
              </a:spcBef>
              <a:spcAft>
                <a:spcPts val="1200"/>
              </a:spcAft>
            </a:pPr>
            <a:r>
              <a:rPr lang="en-GB" altLang="en-US" sz="2400" smtClean="0"/>
              <a:t>Paper title owner regaining physical possession of land.  Here the action taken must deprive the squatter of physical possession in a meaningful way - consider </a:t>
            </a:r>
            <a:r>
              <a:rPr lang="en-GB" altLang="en-US" sz="2400" b="1" i="1" smtClean="0"/>
              <a:t>Zarb v Parry [2012]</a:t>
            </a:r>
          </a:p>
          <a:p>
            <a:pPr lvl="1">
              <a:lnSpc>
                <a:spcPts val="2600"/>
              </a:lnSpc>
              <a:spcBef>
                <a:spcPct val="0"/>
              </a:spcBef>
              <a:spcAft>
                <a:spcPts val="1200"/>
              </a:spcAft>
            </a:pPr>
            <a:r>
              <a:rPr lang="en-GB" altLang="en-US" sz="2400" smtClean="0"/>
              <a:t>Payment of rent by squatter - </a:t>
            </a:r>
            <a:r>
              <a:rPr lang="en-GB" altLang="en-US" sz="2400" i="1" smtClean="0"/>
              <a:t>LA 1980; Ss 29 - 30</a:t>
            </a:r>
          </a:p>
          <a:p>
            <a:pPr lvl="1">
              <a:lnSpc>
                <a:spcPts val="2600"/>
              </a:lnSpc>
              <a:spcBef>
                <a:spcPct val="0"/>
              </a:spcBef>
              <a:spcAft>
                <a:spcPts val="1200"/>
              </a:spcAft>
            </a:pPr>
            <a:r>
              <a:rPr lang="en-GB" altLang="en-US" sz="2400" smtClean="0"/>
              <a:t>Grant of formal licence to squatter - possibly even on a unilateral basis - </a:t>
            </a:r>
            <a:r>
              <a:rPr lang="en-GB" altLang="en-US" sz="2400" b="1" i="1" smtClean="0"/>
              <a:t>BP Properties v Buckler [1987]</a:t>
            </a:r>
            <a:r>
              <a:rPr lang="en-GB" altLang="en-US" sz="2400" smtClean="0"/>
              <a:t> </a:t>
            </a:r>
          </a:p>
        </p:txBody>
      </p:sp>
      <p:sp>
        <p:nvSpPr>
          <p:cNvPr id="24580"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296CFF6B-02A9-4332-BC25-215398D73CD8}" type="slidenum">
              <a:rPr lang="en-GB" altLang="en-US" sz="1200">
                <a:latin typeface="Arial" panose="020B0604020202020204" pitchFamily="34" charset="0"/>
                <a:cs typeface="Arial" panose="020B0604020202020204" pitchFamily="34" charset="0"/>
              </a:rPr>
              <a:pPr eaLnBrk="1" hangingPunct="1">
                <a:spcBef>
                  <a:spcPct val="0"/>
                </a:spcBef>
                <a:buFontTx/>
                <a:buNone/>
              </a:pPr>
              <a:t>12</a:t>
            </a:fld>
            <a:endParaRPr lang="en-GB" altLang="en-US" sz="1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Content Placeholder 2"/>
          <p:cNvSpPr>
            <a:spLocks noGrp="1"/>
          </p:cNvSpPr>
          <p:nvPr>
            <p:ph idx="1"/>
          </p:nvPr>
        </p:nvSpPr>
        <p:spPr>
          <a:xfrm>
            <a:off x="539750" y="1557338"/>
            <a:ext cx="7920038" cy="4525962"/>
          </a:xfrm>
        </p:spPr>
        <p:txBody>
          <a:bodyPr/>
          <a:lstStyle/>
          <a:p>
            <a:pPr>
              <a:lnSpc>
                <a:spcPts val="2700"/>
              </a:lnSpc>
              <a:spcBef>
                <a:spcPct val="0"/>
              </a:spcBef>
              <a:spcAft>
                <a:spcPts val="1200"/>
              </a:spcAft>
            </a:pPr>
            <a:r>
              <a:rPr lang="en-GB" altLang="en-US" sz="2400" smtClean="0"/>
              <a:t>For unregistered land (and registered land pre </a:t>
            </a:r>
            <a:r>
              <a:rPr lang="en-GB" altLang="en-US" sz="2400" i="1" smtClean="0"/>
              <a:t>LRA 2002) see LA 1980; s15(1) </a:t>
            </a:r>
            <a:r>
              <a:rPr lang="en-GB" altLang="en-US" sz="2400" smtClean="0"/>
              <a:t>which states:</a:t>
            </a:r>
          </a:p>
          <a:p>
            <a:pPr>
              <a:lnSpc>
                <a:spcPts val="2700"/>
              </a:lnSpc>
              <a:spcBef>
                <a:spcPct val="0"/>
              </a:spcBef>
              <a:spcAft>
                <a:spcPts val="1200"/>
              </a:spcAft>
              <a:buFont typeface="Arial" panose="020B0604020202020204" pitchFamily="34" charset="0"/>
              <a:buNone/>
            </a:pPr>
            <a:r>
              <a:rPr lang="en-GB" altLang="en-US" sz="2400" i="1" smtClean="0"/>
              <a:t>	“No action shall be brought by any person to recover any land after the expiration of twelve years from the date on which the right of action accrued to him, or, if it first accrued to some person through whom he claims, to that person”</a:t>
            </a:r>
            <a:endParaRPr lang="en-GB" altLang="en-US" sz="2400" smtClean="0"/>
          </a:p>
          <a:p>
            <a:pPr>
              <a:lnSpc>
                <a:spcPts val="2700"/>
              </a:lnSpc>
              <a:spcBef>
                <a:spcPct val="0"/>
              </a:spcBef>
              <a:spcAft>
                <a:spcPts val="1200"/>
              </a:spcAft>
            </a:pPr>
            <a:r>
              <a:rPr lang="en-GB" altLang="en-US" sz="2400" smtClean="0"/>
              <a:t>Under </a:t>
            </a:r>
            <a:r>
              <a:rPr lang="en-GB" altLang="en-US" sz="2400" i="1" smtClean="0"/>
              <a:t>LA 1980; s17 </a:t>
            </a:r>
            <a:r>
              <a:rPr lang="en-GB" altLang="en-US" sz="2400" smtClean="0"/>
              <a:t>the paper title owner’s title is extinguished once this time period has run so the squatter becomes the owner with no conveyance/TR1</a:t>
            </a:r>
            <a:r>
              <a:rPr lang="en-GB" altLang="en-US" sz="2400" i="1" smtClean="0"/>
              <a:t> </a:t>
            </a:r>
          </a:p>
          <a:p>
            <a:pPr>
              <a:lnSpc>
                <a:spcPts val="2700"/>
              </a:lnSpc>
              <a:spcBef>
                <a:spcPct val="0"/>
              </a:spcBef>
              <a:spcAft>
                <a:spcPts val="1200"/>
              </a:spcAft>
            </a:pPr>
            <a:r>
              <a:rPr lang="en-GB" altLang="en-US" sz="2400" smtClean="0"/>
              <a:t>Squatter can make application to Land Registry for Possessory Title</a:t>
            </a:r>
          </a:p>
          <a:p>
            <a:pPr>
              <a:lnSpc>
                <a:spcPts val="2700"/>
              </a:lnSpc>
              <a:spcBef>
                <a:spcPct val="0"/>
              </a:spcBef>
              <a:spcAft>
                <a:spcPts val="1200"/>
              </a:spcAft>
            </a:pPr>
            <a:endParaRPr lang="en-GB" altLang="en-US" sz="2400" smtClean="0"/>
          </a:p>
        </p:txBody>
      </p:sp>
      <p:sp>
        <p:nvSpPr>
          <p:cNvPr id="25603"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12</a:t>
            </a:r>
          </a:p>
        </p:txBody>
      </p:sp>
      <p:sp>
        <p:nvSpPr>
          <p:cNvPr id="6" name="Title 1"/>
          <p:cNvSpPr>
            <a:spLocks noGrp="1"/>
          </p:cNvSpPr>
          <p:nvPr>
            <p:ph type="title"/>
          </p:nvPr>
        </p:nvSpPr>
        <p:spPr>
          <a:xfrm>
            <a:off x="573088" y="215900"/>
            <a:ext cx="7927975" cy="1284288"/>
          </a:xfrm>
        </p:spPr>
        <p:txBody>
          <a:bodyPr rtlCol="0">
            <a:normAutofit/>
          </a:bodyPr>
          <a:lstStyle/>
          <a:p>
            <a:pPr eaLnBrk="1" fontAlgn="auto" hangingPunct="1">
              <a:spcAft>
                <a:spcPts val="0"/>
              </a:spcAft>
              <a:defRPr/>
            </a:pPr>
            <a:r>
              <a:rPr lang="en-GB" sz="3600" dirty="0" smtClean="0">
                <a:latin typeface="Arial" charset="0"/>
                <a:cs typeface="Arial" charset="0"/>
              </a:rPr>
              <a:t>Time Periods</a:t>
            </a:r>
            <a:br>
              <a:rPr lang="en-GB" sz="3600" dirty="0" smtClean="0">
                <a:latin typeface="Arial" charset="0"/>
                <a:cs typeface="Arial" charset="0"/>
              </a:rPr>
            </a:br>
            <a:r>
              <a:rPr lang="en-GB" sz="3600" dirty="0" smtClean="0">
                <a:latin typeface="Arial" charset="0"/>
                <a:cs typeface="Arial" charset="0"/>
              </a:rPr>
              <a:t>Unregistered Land (1) </a:t>
            </a:r>
            <a:endParaRPr lang="en-GB" sz="36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Content Placeholder 2"/>
          <p:cNvSpPr>
            <a:spLocks noGrp="1"/>
          </p:cNvSpPr>
          <p:nvPr>
            <p:ph idx="1"/>
          </p:nvPr>
        </p:nvSpPr>
        <p:spPr>
          <a:xfrm>
            <a:off x="611188" y="1557338"/>
            <a:ext cx="7931150" cy="4741862"/>
          </a:xfrm>
        </p:spPr>
        <p:txBody>
          <a:bodyPr/>
          <a:lstStyle/>
          <a:p>
            <a:pPr>
              <a:lnSpc>
                <a:spcPts val="3300"/>
              </a:lnSpc>
              <a:spcBef>
                <a:spcPct val="0"/>
              </a:spcBef>
              <a:spcAft>
                <a:spcPts val="1200"/>
              </a:spcAft>
            </a:pPr>
            <a:r>
              <a:rPr lang="en-GB" altLang="en-US" sz="2400" smtClean="0"/>
              <a:t>The period for Crown land and land owned by a charity is 30 years</a:t>
            </a:r>
          </a:p>
          <a:p>
            <a:pPr>
              <a:lnSpc>
                <a:spcPts val="3300"/>
              </a:lnSpc>
              <a:spcBef>
                <a:spcPct val="0"/>
              </a:spcBef>
              <a:spcAft>
                <a:spcPts val="1200"/>
              </a:spcAft>
            </a:pPr>
            <a:r>
              <a:rPr lang="en-GB" altLang="en-US" sz="2400" smtClean="0"/>
              <a:t>Where land is held under a lease the squatter extinguishes the tenant’s estate after the 12 year period has elapsed but the landlord’s estate is not extinguished until 12 years after the landlord has the right to possession against the tenant </a:t>
            </a:r>
          </a:p>
          <a:p>
            <a:pPr>
              <a:lnSpc>
                <a:spcPts val="3300"/>
              </a:lnSpc>
              <a:spcBef>
                <a:spcPct val="0"/>
              </a:spcBef>
              <a:spcAft>
                <a:spcPts val="1200"/>
              </a:spcAft>
            </a:pPr>
            <a:r>
              <a:rPr lang="en-GB" altLang="en-US" sz="2400" smtClean="0"/>
              <a:t>The dispossessed tenant remains the tenant of the landlord so if any covenants are breached the landlord could seek to forfeit the lease </a:t>
            </a:r>
          </a:p>
          <a:p>
            <a:pPr>
              <a:lnSpc>
                <a:spcPts val="3300"/>
              </a:lnSpc>
              <a:spcBef>
                <a:spcPct val="0"/>
              </a:spcBef>
              <a:spcAft>
                <a:spcPts val="1200"/>
              </a:spcAft>
            </a:pPr>
            <a:endParaRPr lang="en-GB" altLang="en-US" sz="2400" smtClean="0"/>
          </a:p>
        </p:txBody>
      </p:sp>
      <p:sp>
        <p:nvSpPr>
          <p:cNvPr id="26627"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13</a:t>
            </a:r>
          </a:p>
        </p:txBody>
      </p:sp>
      <p:sp>
        <p:nvSpPr>
          <p:cNvPr id="6" name="Title 1"/>
          <p:cNvSpPr>
            <a:spLocks noGrp="1"/>
          </p:cNvSpPr>
          <p:nvPr>
            <p:ph type="title"/>
          </p:nvPr>
        </p:nvSpPr>
        <p:spPr>
          <a:xfrm>
            <a:off x="573088" y="215900"/>
            <a:ext cx="7927975" cy="1284288"/>
          </a:xfrm>
        </p:spPr>
        <p:txBody>
          <a:bodyPr rtlCol="0">
            <a:normAutofit/>
          </a:bodyPr>
          <a:lstStyle/>
          <a:p>
            <a:pPr eaLnBrk="1" fontAlgn="auto" hangingPunct="1">
              <a:spcAft>
                <a:spcPts val="0"/>
              </a:spcAft>
              <a:defRPr/>
            </a:pPr>
            <a:r>
              <a:rPr lang="en-GB" sz="3600" dirty="0" smtClean="0">
                <a:latin typeface="Arial" charset="0"/>
                <a:cs typeface="Arial" charset="0"/>
              </a:rPr>
              <a:t>Time Periods</a:t>
            </a:r>
            <a:br>
              <a:rPr lang="en-GB" sz="3600" dirty="0" smtClean="0">
                <a:latin typeface="Arial" charset="0"/>
                <a:cs typeface="Arial" charset="0"/>
              </a:rPr>
            </a:br>
            <a:r>
              <a:rPr lang="en-GB" sz="3600" dirty="0" smtClean="0">
                <a:latin typeface="Arial" charset="0"/>
                <a:cs typeface="Arial" charset="0"/>
              </a:rPr>
              <a:t>Unregistered Land (2) </a:t>
            </a:r>
            <a:endParaRPr lang="en-GB" sz="3600"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Content Placeholder 2"/>
          <p:cNvSpPr>
            <a:spLocks noGrp="1"/>
          </p:cNvSpPr>
          <p:nvPr>
            <p:ph idx="1"/>
          </p:nvPr>
        </p:nvSpPr>
        <p:spPr>
          <a:xfrm>
            <a:off x="539750" y="1557338"/>
            <a:ext cx="7931150" cy="4525962"/>
          </a:xfrm>
        </p:spPr>
        <p:txBody>
          <a:bodyPr/>
          <a:lstStyle/>
          <a:p>
            <a:pPr>
              <a:lnSpc>
                <a:spcPts val="2900"/>
              </a:lnSpc>
              <a:spcBef>
                <a:spcPct val="0"/>
              </a:spcBef>
              <a:spcAft>
                <a:spcPts val="1200"/>
              </a:spcAft>
            </a:pPr>
            <a:r>
              <a:rPr lang="en-GB" altLang="en-US" sz="2400" smtClean="0"/>
              <a:t>Periods of limitation provided by the </a:t>
            </a:r>
            <a:r>
              <a:rPr lang="en-GB" altLang="en-US" sz="2400" i="1" smtClean="0"/>
              <a:t>LA 1980</a:t>
            </a:r>
            <a:r>
              <a:rPr lang="en-GB" altLang="en-US" sz="2400" smtClean="0"/>
              <a:t> </a:t>
            </a:r>
            <a:r>
              <a:rPr lang="en-GB" altLang="en-US" sz="2400" u="sng" smtClean="0"/>
              <a:t>no longer</a:t>
            </a:r>
            <a:r>
              <a:rPr lang="en-GB" altLang="en-US" sz="2400" smtClean="0"/>
              <a:t> apply to registered land (</a:t>
            </a:r>
            <a:r>
              <a:rPr lang="en-GB" altLang="en-US" sz="2400" i="1" smtClean="0"/>
              <a:t>LRA 2002; Ss 96 - 98</a:t>
            </a:r>
            <a:r>
              <a:rPr lang="en-GB" altLang="en-US" sz="2400" smtClean="0"/>
              <a:t>)</a:t>
            </a:r>
            <a:r>
              <a:rPr lang="en-GB" altLang="en-US" sz="2400" i="1" smtClean="0"/>
              <a:t> </a:t>
            </a:r>
            <a:r>
              <a:rPr lang="en-GB" altLang="en-US" sz="2400" smtClean="0"/>
              <a:t>unless the squatter has fulfilled the requirements, including the 12 year time period, before 13 October 2003</a:t>
            </a:r>
          </a:p>
          <a:p>
            <a:pPr>
              <a:lnSpc>
                <a:spcPts val="2900"/>
              </a:lnSpc>
              <a:spcBef>
                <a:spcPct val="0"/>
              </a:spcBef>
              <a:spcAft>
                <a:spcPts val="1200"/>
              </a:spcAft>
            </a:pPr>
            <a:r>
              <a:rPr lang="en-GB" altLang="en-US" sz="2400" smtClean="0"/>
              <a:t>For registered land, if a squatter has satisfied the essential requirements for adverse possession for ten years the squatter may then apply for registration in place of the registered proprietor (</a:t>
            </a:r>
            <a:r>
              <a:rPr lang="en-GB" altLang="en-US" sz="2400" i="1" smtClean="0"/>
              <a:t>LRA 2002; Schedule 6, paragraph 1</a:t>
            </a:r>
            <a:r>
              <a:rPr lang="en-GB" altLang="en-US" sz="2400" smtClean="0"/>
              <a:t>)</a:t>
            </a:r>
          </a:p>
          <a:p>
            <a:pPr>
              <a:lnSpc>
                <a:spcPts val="2900"/>
              </a:lnSpc>
              <a:spcBef>
                <a:spcPct val="0"/>
              </a:spcBef>
              <a:spcAft>
                <a:spcPts val="1200"/>
              </a:spcAft>
            </a:pPr>
            <a:r>
              <a:rPr lang="en-GB" altLang="en-US" sz="2400" smtClean="0"/>
              <a:t>There must be no gap between actual adverse possession and the application to the Land Registry</a:t>
            </a:r>
          </a:p>
          <a:p>
            <a:pPr>
              <a:lnSpc>
                <a:spcPts val="2900"/>
              </a:lnSpc>
              <a:spcBef>
                <a:spcPct val="0"/>
              </a:spcBef>
              <a:spcAft>
                <a:spcPts val="1200"/>
              </a:spcAft>
            </a:pPr>
            <a:endParaRPr lang="en-GB" altLang="en-US" sz="2400" smtClean="0"/>
          </a:p>
          <a:p>
            <a:pPr>
              <a:lnSpc>
                <a:spcPts val="2900"/>
              </a:lnSpc>
              <a:spcBef>
                <a:spcPct val="0"/>
              </a:spcBef>
              <a:spcAft>
                <a:spcPts val="1200"/>
              </a:spcAft>
            </a:pPr>
            <a:endParaRPr lang="en-GB" altLang="en-US" sz="2400" smtClean="0"/>
          </a:p>
        </p:txBody>
      </p:sp>
      <p:sp>
        <p:nvSpPr>
          <p:cNvPr id="27651"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14</a:t>
            </a:r>
          </a:p>
        </p:txBody>
      </p:sp>
      <p:sp>
        <p:nvSpPr>
          <p:cNvPr id="6" name="Title 1"/>
          <p:cNvSpPr>
            <a:spLocks noGrp="1"/>
          </p:cNvSpPr>
          <p:nvPr>
            <p:ph type="title"/>
          </p:nvPr>
        </p:nvSpPr>
        <p:spPr>
          <a:xfrm>
            <a:off x="573088" y="215900"/>
            <a:ext cx="7927975" cy="1284288"/>
          </a:xfrm>
        </p:spPr>
        <p:txBody>
          <a:bodyPr rtlCol="0">
            <a:normAutofit/>
          </a:bodyPr>
          <a:lstStyle/>
          <a:p>
            <a:pPr eaLnBrk="1" fontAlgn="auto" hangingPunct="1">
              <a:spcAft>
                <a:spcPts val="0"/>
              </a:spcAft>
              <a:defRPr/>
            </a:pPr>
            <a:r>
              <a:rPr lang="en-GB" sz="3600" dirty="0" smtClean="0">
                <a:latin typeface="Arial" charset="0"/>
                <a:cs typeface="Arial" charset="0"/>
              </a:rPr>
              <a:t>Time Periods and Procedure</a:t>
            </a:r>
            <a:br>
              <a:rPr lang="en-GB" sz="3600" dirty="0" smtClean="0">
                <a:latin typeface="Arial" charset="0"/>
                <a:cs typeface="Arial" charset="0"/>
              </a:rPr>
            </a:br>
            <a:r>
              <a:rPr lang="en-GB" sz="3600" dirty="0" smtClean="0">
                <a:latin typeface="Arial" charset="0"/>
                <a:cs typeface="Arial" charset="0"/>
              </a:rPr>
              <a:t>Registered Land (1) </a:t>
            </a:r>
            <a:endParaRPr lang="en-GB" sz="36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Content Placeholder 2"/>
          <p:cNvSpPr>
            <a:spLocks noGrp="1"/>
          </p:cNvSpPr>
          <p:nvPr>
            <p:ph idx="1"/>
          </p:nvPr>
        </p:nvSpPr>
        <p:spPr>
          <a:xfrm>
            <a:off x="539750" y="1557338"/>
            <a:ext cx="7931150" cy="4525962"/>
          </a:xfrm>
        </p:spPr>
        <p:txBody>
          <a:bodyPr/>
          <a:lstStyle/>
          <a:p>
            <a:pPr>
              <a:lnSpc>
                <a:spcPts val="2800"/>
              </a:lnSpc>
              <a:spcBef>
                <a:spcPct val="0"/>
              </a:spcBef>
              <a:spcAft>
                <a:spcPts val="1200"/>
              </a:spcAft>
            </a:pPr>
            <a:r>
              <a:rPr lang="en-GB" altLang="en-US" sz="2400" smtClean="0"/>
              <a:t>The squatter cannot apply:</a:t>
            </a:r>
          </a:p>
          <a:p>
            <a:pPr lvl="1">
              <a:lnSpc>
                <a:spcPts val="2800"/>
              </a:lnSpc>
              <a:spcBef>
                <a:spcPct val="0"/>
              </a:spcBef>
              <a:spcAft>
                <a:spcPts val="1200"/>
              </a:spcAft>
            </a:pPr>
            <a:r>
              <a:rPr lang="en-GB" altLang="en-US" sz="2400" smtClean="0"/>
              <a:t>when there are proceedings ongoing at the time;</a:t>
            </a:r>
          </a:p>
          <a:p>
            <a:pPr lvl="1">
              <a:lnSpc>
                <a:spcPts val="2800"/>
              </a:lnSpc>
              <a:spcBef>
                <a:spcPct val="0"/>
              </a:spcBef>
              <a:spcAft>
                <a:spcPts val="1200"/>
              </a:spcAft>
            </a:pPr>
            <a:r>
              <a:rPr lang="en-GB" altLang="en-US" sz="2400" smtClean="0"/>
              <a:t>when the registered proprietor is under a mental disability or, in wartime, is an enemy or a prisoner of war; or </a:t>
            </a:r>
          </a:p>
          <a:p>
            <a:pPr lvl="1">
              <a:lnSpc>
                <a:spcPts val="2800"/>
              </a:lnSpc>
              <a:spcBef>
                <a:spcPct val="0"/>
              </a:spcBef>
              <a:spcAft>
                <a:spcPts val="1200"/>
              </a:spcAft>
            </a:pPr>
            <a:r>
              <a:rPr lang="en-GB" altLang="en-US" sz="2400" smtClean="0"/>
              <a:t>when the property is held in trust and the beneficiaries interests are not in possession.</a:t>
            </a:r>
          </a:p>
          <a:p>
            <a:pPr>
              <a:lnSpc>
                <a:spcPts val="2800"/>
              </a:lnSpc>
              <a:spcBef>
                <a:spcPct val="0"/>
              </a:spcBef>
              <a:spcAft>
                <a:spcPts val="1200"/>
              </a:spcAft>
              <a:buFont typeface="Arial" panose="020B0604020202020204" pitchFamily="34" charset="0"/>
              <a:buNone/>
            </a:pPr>
            <a:r>
              <a:rPr lang="en-GB" altLang="en-US" sz="2400" smtClean="0"/>
              <a:t>	NB: Can apply within 6 months of eviction </a:t>
            </a:r>
          </a:p>
          <a:p>
            <a:pPr>
              <a:lnSpc>
                <a:spcPts val="2800"/>
              </a:lnSpc>
              <a:spcBef>
                <a:spcPct val="0"/>
              </a:spcBef>
              <a:spcAft>
                <a:spcPts val="1200"/>
              </a:spcAft>
            </a:pPr>
            <a:r>
              <a:rPr lang="en-GB" altLang="en-US" sz="2400" smtClean="0"/>
              <a:t>Registrar serves notice on registered proprietor of land and registered proprietor of any charge</a:t>
            </a:r>
          </a:p>
          <a:p>
            <a:pPr>
              <a:lnSpc>
                <a:spcPts val="2800"/>
              </a:lnSpc>
              <a:spcBef>
                <a:spcPct val="0"/>
              </a:spcBef>
              <a:spcAft>
                <a:spcPts val="1200"/>
              </a:spcAft>
            </a:pPr>
            <a:endParaRPr lang="en-GB" altLang="en-US" sz="2400" smtClean="0"/>
          </a:p>
        </p:txBody>
      </p:sp>
      <p:sp>
        <p:nvSpPr>
          <p:cNvPr id="28675"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15</a:t>
            </a:r>
          </a:p>
        </p:txBody>
      </p:sp>
      <p:sp>
        <p:nvSpPr>
          <p:cNvPr id="6" name="Title 1"/>
          <p:cNvSpPr>
            <a:spLocks noGrp="1"/>
          </p:cNvSpPr>
          <p:nvPr>
            <p:ph type="title"/>
          </p:nvPr>
        </p:nvSpPr>
        <p:spPr>
          <a:xfrm>
            <a:off x="573088" y="215900"/>
            <a:ext cx="7927975" cy="1284288"/>
          </a:xfrm>
        </p:spPr>
        <p:txBody>
          <a:bodyPr rtlCol="0">
            <a:normAutofit/>
          </a:bodyPr>
          <a:lstStyle/>
          <a:p>
            <a:pPr eaLnBrk="1" fontAlgn="auto" hangingPunct="1">
              <a:spcAft>
                <a:spcPts val="0"/>
              </a:spcAft>
              <a:defRPr/>
            </a:pPr>
            <a:r>
              <a:rPr lang="en-GB" sz="3600" dirty="0" smtClean="0">
                <a:latin typeface="Arial" charset="0"/>
                <a:cs typeface="Arial" charset="0"/>
              </a:rPr>
              <a:t>Time Periods and Procedure</a:t>
            </a:r>
            <a:br>
              <a:rPr lang="en-GB" sz="3600" dirty="0" smtClean="0">
                <a:latin typeface="Arial" charset="0"/>
                <a:cs typeface="Arial" charset="0"/>
              </a:rPr>
            </a:br>
            <a:r>
              <a:rPr lang="en-GB" sz="3600" dirty="0" smtClean="0">
                <a:latin typeface="Arial" charset="0"/>
                <a:cs typeface="Arial" charset="0"/>
              </a:rPr>
              <a:t>Registered Land (2) </a:t>
            </a:r>
            <a:endParaRPr lang="en-GB" sz="3600"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Content Placeholder 2"/>
          <p:cNvSpPr>
            <a:spLocks noGrp="1"/>
          </p:cNvSpPr>
          <p:nvPr>
            <p:ph idx="1"/>
          </p:nvPr>
        </p:nvSpPr>
        <p:spPr>
          <a:xfrm>
            <a:off x="539750" y="1557338"/>
            <a:ext cx="7931150" cy="4525962"/>
          </a:xfrm>
        </p:spPr>
        <p:txBody>
          <a:bodyPr/>
          <a:lstStyle/>
          <a:p>
            <a:pPr>
              <a:lnSpc>
                <a:spcPts val="2700"/>
              </a:lnSpc>
              <a:spcBef>
                <a:spcPct val="0"/>
              </a:spcBef>
              <a:spcAft>
                <a:spcPts val="1200"/>
              </a:spcAft>
            </a:pPr>
            <a:r>
              <a:rPr lang="en-GB" altLang="en-US" sz="2400" smtClean="0"/>
              <a:t>If </a:t>
            </a:r>
            <a:r>
              <a:rPr lang="en-GB" altLang="en-US" sz="2400" u="sng" smtClean="0"/>
              <a:t>no</a:t>
            </a:r>
            <a:r>
              <a:rPr lang="en-GB" altLang="en-US" sz="2400" smtClean="0"/>
              <a:t> counter notice is received during notice period (65 business days) then the squatter is registered in place of the registered proprietor</a:t>
            </a:r>
          </a:p>
          <a:p>
            <a:pPr>
              <a:lnSpc>
                <a:spcPts val="2700"/>
              </a:lnSpc>
              <a:spcBef>
                <a:spcPct val="0"/>
              </a:spcBef>
              <a:spcAft>
                <a:spcPts val="1200"/>
              </a:spcAft>
            </a:pPr>
            <a:r>
              <a:rPr lang="en-GB" altLang="en-US" sz="2400" smtClean="0"/>
              <a:t>If a counter notice is received the application will be rejected unless the squatter can establish that one of the following three conditions is met:</a:t>
            </a:r>
          </a:p>
          <a:p>
            <a:pPr lvl="1">
              <a:lnSpc>
                <a:spcPts val="2700"/>
              </a:lnSpc>
              <a:spcBef>
                <a:spcPct val="0"/>
              </a:spcBef>
              <a:spcAft>
                <a:spcPts val="1200"/>
              </a:spcAft>
            </a:pPr>
            <a:r>
              <a:rPr lang="en-GB" altLang="en-US" sz="2400" smtClean="0"/>
              <a:t>Unconscionable for proprietor to seek to dispossess the squatter (equitable estoppel);</a:t>
            </a:r>
          </a:p>
          <a:p>
            <a:pPr lvl="1">
              <a:lnSpc>
                <a:spcPts val="2700"/>
              </a:lnSpc>
              <a:spcBef>
                <a:spcPct val="0"/>
              </a:spcBef>
              <a:spcAft>
                <a:spcPts val="1200"/>
              </a:spcAft>
            </a:pPr>
            <a:r>
              <a:rPr lang="en-GB" altLang="en-US" sz="2400" smtClean="0"/>
              <a:t>Squatter has independent right to be registered; or</a:t>
            </a:r>
          </a:p>
          <a:p>
            <a:pPr lvl="1">
              <a:lnSpc>
                <a:spcPts val="2700"/>
              </a:lnSpc>
              <a:spcBef>
                <a:spcPct val="0"/>
              </a:spcBef>
              <a:spcAft>
                <a:spcPts val="1200"/>
              </a:spcAft>
            </a:pPr>
            <a:r>
              <a:rPr lang="en-GB" altLang="en-US" sz="2400" smtClean="0"/>
              <a:t>“Boundary dispute” cases - where four additional conditions have to be met (see Subject Handbook).</a:t>
            </a:r>
          </a:p>
        </p:txBody>
      </p:sp>
      <p:sp>
        <p:nvSpPr>
          <p:cNvPr id="29699"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16</a:t>
            </a:r>
          </a:p>
        </p:txBody>
      </p:sp>
      <p:sp>
        <p:nvSpPr>
          <p:cNvPr id="6" name="Title 1"/>
          <p:cNvSpPr>
            <a:spLocks noGrp="1"/>
          </p:cNvSpPr>
          <p:nvPr>
            <p:ph type="title"/>
          </p:nvPr>
        </p:nvSpPr>
        <p:spPr>
          <a:xfrm>
            <a:off x="573088" y="215900"/>
            <a:ext cx="7927975" cy="1284288"/>
          </a:xfrm>
        </p:spPr>
        <p:txBody>
          <a:bodyPr rtlCol="0">
            <a:normAutofit/>
          </a:bodyPr>
          <a:lstStyle/>
          <a:p>
            <a:pPr eaLnBrk="1" fontAlgn="auto" hangingPunct="1">
              <a:spcAft>
                <a:spcPts val="0"/>
              </a:spcAft>
              <a:defRPr/>
            </a:pPr>
            <a:r>
              <a:rPr lang="en-GB" sz="3600" dirty="0" smtClean="0">
                <a:latin typeface="Arial" charset="0"/>
                <a:cs typeface="Arial" charset="0"/>
              </a:rPr>
              <a:t>Time Periods and Procedure</a:t>
            </a:r>
            <a:br>
              <a:rPr lang="en-GB" sz="3600" dirty="0" smtClean="0">
                <a:latin typeface="Arial" charset="0"/>
                <a:cs typeface="Arial" charset="0"/>
              </a:rPr>
            </a:br>
            <a:r>
              <a:rPr lang="en-GB" sz="3600" dirty="0" smtClean="0">
                <a:latin typeface="Arial" charset="0"/>
                <a:cs typeface="Arial" charset="0"/>
              </a:rPr>
              <a:t>Registered Land (3) </a:t>
            </a:r>
            <a:endParaRPr lang="en-GB" sz="3600"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Content Placeholder 2"/>
          <p:cNvSpPr>
            <a:spLocks noGrp="1"/>
          </p:cNvSpPr>
          <p:nvPr>
            <p:ph idx="1"/>
          </p:nvPr>
        </p:nvSpPr>
        <p:spPr>
          <a:xfrm>
            <a:off x="539750" y="1484313"/>
            <a:ext cx="7986713" cy="4525962"/>
          </a:xfrm>
        </p:spPr>
        <p:txBody>
          <a:bodyPr/>
          <a:lstStyle/>
          <a:p>
            <a:pPr>
              <a:lnSpc>
                <a:spcPts val="2500"/>
              </a:lnSpc>
              <a:spcBef>
                <a:spcPct val="0"/>
              </a:spcBef>
              <a:spcAft>
                <a:spcPts val="1200"/>
              </a:spcAft>
            </a:pPr>
            <a:r>
              <a:rPr lang="en-GB" altLang="en-US" sz="2400" smtClean="0"/>
              <a:t>If original application rejected, squatter may re-apply after two years - gives registered proprietor and others time to apply to court to get the squatter out</a:t>
            </a:r>
          </a:p>
          <a:p>
            <a:pPr>
              <a:lnSpc>
                <a:spcPts val="2500"/>
              </a:lnSpc>
              <a:spcBef>
                <a:spcPct val="0"/>
              </a:spcBef>
              <a:spcAft>
                <a:spcPts val="1200"/>
              </a:spcAft>
            </a:pPr>
            <a:r>
              <a:rPr lang="en-GB" altLang="en-US" sz="2400" smtClean="0"/>
              <a:t>If after a further two years:</a:t>
            </a:r>
          </a:p>
          <a:p>
            <a:pPr lvl="1">
              <a:lnSpc>
                <a:spcPts val="2500"/>
              </a:lnSpc>
              <a:spcBef>
                <a:spcPct val="0"/>
              </a:spcBef>
              <a:spcAft>
                <a:spcPts val="1200"/>
              </a:spcAft>
            </a:pPr>
            <a:r>
              <a:rPr lang="en-GB" altLang="en-US" sz="2400" smtClean="0"/>
              <a:t>no possession proceedings are pending                  against the squatter;</a:t>
            </a:r>
          </a:p>
          <a:p>
            <a:pPr lvl="1">
              <a:lnSpc>
                <a:spcPts val="2500"/>
              </a:lnSpc>
              <a:spcBef>
                <a:spcPct val="0"/>
              </a:spcBef>
              <a:spcAft>
                <a:spcPts val="1200"/>
              </a:spcAft>
            </a:pPr>
            <a:r>
              <a:rPr lang="en-GB" altLang="en-US" sz="2400" smtClean="0"/>
              <a:t>no judgement for possession has been given against the squatter in the last 2 years; and</a:t>
            </a:r>
          </a:p>
          <a:p>
            <a:pPr lvl="1">
              <a:lnSpc>
                <a:spcPts val="2500"/>
              </a:lnSpc>
              <a:spcBef>
                <a:spcPct val="0"/>
              </a:spcBef>
              <a:spcAft>
                <a:spcPts val="1200"/>
              </a:spcAft>
            </a:pPr>
            <a:r>
              <a:rPr lang="en-GB" altLang="en-US" sz="2400" smtClean="0"/>
              <a:t>the squatter has not been evicted...</a:t>
            </a:r>
          </a:p>
          <a:p>
            <a:pPr>
              <a:lnSpc>
                <a:spcPts val="2500"/>
              </a:lnSpc>
              <a:spcBef>
                <a:spcPct val="0"/>
              </a:spcBef>
              <a:spcAft>
                <a:spcPts val="1200"/>
              </a:spcAft>
              <a:buFont typeface="Arial" panose="020B0604020202020204" pitchFamily="34" charset="0"/>
              <a:buNone/>
            </a:pPr>
            <a:r>
              <a:rPr lang="en-GB" altLang="en-US" sz="2400" smtClean="0"/>
              <a:t>	the squatter may re-apply and assuming he has proved that he is in adverse possession, he will usually be registered in place of the registered proprietor </a:t>
            </a:r>
          </a:p>
          <a:p>
            <a:pPr>
              <a:lnSpc>
                <a:spcPts val="2500"/>
              </a:lnSpc>
              <a:spcBef>
                <a:spcPct val="0"/>
              </a:spcBef>
              <a:spcAft>
                <a:spcPts val="1200"/>
              </a:spcAft>
            </a:pPr>
            <a:endParaRPr lang="en-GB" altLang="en-US" sz="2400" smtClean="0"/>
          </a:p>
        </p:txBody>
      </p:sp>
      <p:sp>
        <p:nvSpPr>
          <p:cNvPr id="30723"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17</a:t>
            </a:r>
          </a:p>
        </p:txBody>
      </p:sp>
      <p:sp>
        <p:nvSpPr>
          <p:cNvPr id="6" name="Title 1"/>
          <p:cNvSpPr>
            <a:spLocks noGrp="1"/>
          </p:cNvSpPr>
          <p:nvPr>
            <p:ph type="title"/>
          </p:nvPr>
        </p:nvSpPr>
        <p:spPr>
          <a:xfrm>
            <a:off x="573088" y="215900"/>
            <a:ext cx="7927975" cy="1284288"/>
          </a:xfrm>
        </p:spPr>
        <p:txBody>
          <a:bodyPr rtlCol="0">
            <a:normAutofit/>
          </a:bodyPr>
          <a:lstStyle/>
          <a:p>
            <a:pPr eaLnBrk="1" fontAlgn="auto" hangingPunct="1">
              <a:spcAft>
                <a:spcPts val="0"/>
              </a:spcAft>
              <a:defRPr/>
            </a:pPr>
            <a:r>
              <a:rPr lang="en-GB" sz="3600" dirty="0" smtClean="0">
                <a:latin typeface="Arial" charset="0"/>
                <a:cs typeface="Arial" charset="0"/>
              </a:rPr>
              <a:t>Time Periods and Procedure</a:t>
            </a:r>
            <a:br>
              <a:rPr lang="en-GB" sz="3600" dirty="0" smtClean="0">
                <a:latin typeface="Arial" charset="0"/>
                <a:cs typeface="Arial" charset="0"/>
              </a:rPr>
            </a:br>
            <a:r>
              <a:rPr lang="en-GB" sz="3600" dirty="0" smtClean="0">
                <a:latin typeface="Arial" charset="0"/>
                <a:cs typeface="Arial" charset="0"/>
              </a:rPr>
              <a:t>Registered Land (4) </a:t>
            </a:r>
            <a:endParaRPr lang="en-GB" sz="3600" dirty="0" smtClean="0"/>
          </a:p>
        </p:txBody>
      </p:sp>
      <p:pic>
        <p:nvPicPr>
          <p:cNvPr id="30725" name="Picture 7" descr="C:\Documents and Settings\kdeakin\Local Settings\Temporary Internet Files\Content.IE5\UHBBZO78\MM900300503[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235825" y="2565400"/>
            <a:ext cx="1290638"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539750" y="1557338"/>
            <a:ext cx="8064500" cy="4525962"/>
          </a:xfrm>
        </p:spPr>
        <p:txBody>
          <a:bodyPr/>
          <a:lstStyle/>
          <a:p>
            <a:pPr>
              <a:lnSpc>
                <a:spcPts val="2700"/>
              </a:lnSpc>
              <a:spcBef>
                <a:spcPct val="0"/>
              </a:spcBef>
              <a:spcAft>
                <a:spcPts val="1200"/>
              </a:spcAft>
            </a:pPr>
            <a:r>
              <a:rPr lang="en-GB" altLang="en-US" sz="2400" i="1" smtClean="0"/>
              <a:t>European Convention on Human Rights; Article 1 </a:t>
            </a:r>
            <a:r>
              <a:rPr lang="en-GB" altLang="en-US" sz="2400" smtClean="0"/>
              <a:t>of</a:t>
            </a:r>
            <a:r>
              <a:rPr lang="en-GB" altLang="en-US" sz="2400" i="1" smtClean="0"/>
              <a:t> Protocol 1</a:t>
            </a:r>
            <a:r>
              <a:rPr lang="en-GB" altLang="en-US" sz="2400" smtClean="0"/>
              <a:t>, brought into force by the </a:t>
            </a:r>
            <a:r>
              <a:rPr lang="en-GB" altLang="en-US" sz="2400" i="1" smtClean="0"/>
              <a:t>HRA</a:t>
            </a:r>
            <a:r>
              <a:rPr lang="en-GB" altLang="en-US" sz="2400" smtClean="0"/>
              <a:t>, provides for a right to property - paper owner could protest if he/she is denied their right as against a squatter</a:t>
            </a:r>
          </a:p>
          <a:p>
            <a:pPr>
              <a:lnSpc>
                <a:spcPts val="2700"/>
              </a:lnSpc>
              <a:spcBef>
                <a:spcPct val="0"/>
              </a:spcBef>
              <a:spcAft>
                <a:spcPts val="1200"/>
              </a:spcAft>
            </a:pPr>
            <a:r>
              <a:rPr lang="en-GB" altLang="en-US" sz="2400" b="1" i="1" smtClean="0"/>
              <a:t>JA Pye (Oxford) Ltd v Graham</a:t>
            </a:r>
            <a:r>
              <a:rPr lang="en-GB" altLang="en-US" sz="2400" smtClean="0"/>
              <a:t> </a:t>
            </a:r>
            <a:r>
              <a:rPr lang="en-GB" altLang="en-US" sz="2400" b="1" i="1" smtClean="0"/>
              <a:t>[2003] </a:t>
            </a:r>
            <a:r>
              <a:rPr lang="en-GB" altLang="en-US" sz="2400" smtClean="0"/>
              <a:t>- ECHR considered if pre </a:t>
            </a:r>
            <a:r>
              <a:rPr lang="en-GB" altLang="en-US" sz="2400" i="1" smtClean="0"/>
              <a:t>LRA 2002 </a:t>
            </a:r>
            <a:r>
              <a:rPr lang="en-GB" altLang="en-US" sz="2400" smtClean="0"/>
              <a:t>law in breach of Convention</a:t>
            </a:r>
          </a:p>
          <a:p>
            <a:pPr>
              <a:lnSpc>
                <a:spcPts val="2700"/>
              </a:lnSpc>
              <a:spcBef>
                <a:spcPct val="0"/>
              </a:spcBef>
              <a:spcAft>
                <a:spcPts val="1200"/>
              </a:spcAft>
            </a:pPr>
            <a:r>
              <a:rPr lang="en-GB" altLang="en-US" sz="2400" smtClean="0"/>
              <a:t>See also </a:t>
            </a:r>
            <a:r>
              <a:rPr lang="en-GB" altLang="en-US" sz="2400" b="1" i="1" smtClean="0"/>
              <a:t>Agnes Ofulue v the United Kingdom</a:t>
            </a:r>
            <a:r>
              <a:rPr lang="en-GB" altLang="en-US" sz="2400" smtClean="0"/>
              <a:t> </a:t>
            </a:r>
            <a:r>
              <a:rPr lang="en-GB" altLang="en-US" sz="2400" b="1" i="1" smtClean="0"/>
              <a:t>[2010] </a:t>
            </a:r>
            <a:r>
              <a:rPr lang="en-GB" altLang="en-US" sz="2400" smtClean="0"/>
              <a:t>where the ECHR found unanimously in favour of the UK Government </a:t>
            </a:r>
          </a:p>
          <a:p>
            <a:pPr>
              <a:lnSpc>
                <a:spcPts val="2700"/>
              </a:lnSpc>
              <a:spcBef>
                <a:spcPct val="0"/>
              </a:spcBef>
              <a:spcAft>
                <a:spcPts val="1200"/>
              </a:spcAft>
            </a:pPr>
            <a:r>
              <a:rPr lang="en-GB" altLang="en-US" sz="2400" smtClean="0"/>
              <a:t>There are public policy issues here too - land is in short supply - need to balance rights of individuals against need for land to be freely marketable</a:t>
            </a:r>
          </a:p>
          <a:p>
            <a:pPr>
              <a:lnSpc>
                <a:spcPts val="2700"/>
              </a:lnSpc>
              <a:spcBef>
                <a:spcPct val="0"/>
              </a:spcBef>
              <a:spcAft>
                <a:spcPts val="1200"/>
              </a:spcAft>
            </a:pPr>
            <a:endParaRPr lang="en-GB" altLang="en-US" sz="2400" smtClean="0"/>
          </a:p>
        </p:txBody>
      </p:sp>
      <p:sp>
        <p:nvSpPr>
          <p:cNvPr id="31747"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18</a:t>
            </a:r>
          </a:p>
        </p:txBody>
      </p:sp>
      <p:sp>
        <p:nvSpPr>
          <p:cNvPr id="6" name="Title 1"/>
          <p:cNvSpPr>
            <a:spLocks noGrp="1"/>
          </p:cNvSpPr>
          <p:nvPr>
            <p:ph type="title"/>
          </p:nvPr>
        </p:nvSpPr>
        <p:spPr>
          <a:xfrm>
            <a:off x="573088" y="215900"/>
            <a:ext cx="7927975" cy="1284288"/>
          </a:xfrm>
        </p:spPr>
        <p:txBody>
          <a:bodyPr rtlCol="0">
            <a:normAutofit/>
          </a:bodyPr>
          <a:lstStyle/>
          <a:p>
            <a:pPr eaLnBrk="1" fontAlgn="auto" hangingPunct="1">
              <a:spcAft>
                <a:spcPts val="0"/>
              </a:spcAft>
              <a:defRPr/>
            </a:pPr>
            <a:r>
              <a:rPr lang="en-GB" sz="3600" dirty="0" smtClean="0">
                <a:latin typeface="Arial" charset="0"/>
                <a:cs typeface="Arial" charset="0"/>
              </a:rPr>
              <a:t>Adverse Possession and the </a:t>
            </a:r>
            <a:r>
              <a:rPr lang="en-GB" sz="3600" i="1" dirty="0" smtClean="0"/>
              <a:t>Human Rights Act 1998</a:t>
            </a:r>
            <a:r>
              <a:rPr lang="en-GB" sz="3600" dirty="0" smtClean="0"/>
              <a:t> (</a:t>
            </a:r>
            <a:r>
              <a:rPr lang="en-GB" sz="3600" i="1" dirty="0" smtClean="0"/>
              <a:t>HRA</a:t>
            </a:r>
            <a:r>
              <a:rPr lang="en-GB" sz="3600" dirty="0" smtClean="0"/>
              <a:t>)</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Content Placeholder 2"/>
          <p:cNvSpPr>
            <a:spLocks noGrp="1"/>
          </p:cNvSpPr>
          <p:nvPr>
            <p:ph idx="1"/>
          </p:nvPr>
        </p:nvSpPr>
        <p:spPr>
          <a:xfrm>
            <a:off x="539750" y="1557338"/>
            <a:ext cx="8064500" cy="4525962"/>
          </a:xfrm>
        </p:spPr>
        <p:txBody>
          <a:bodyPr/>
          <a:lstStyle/>
          <a:p>
            <a:pPr>
              <a:lnSpc>
                <a:spcPts val="2400"/>
              </a:lnSpc>
              <a:spcBef>
                <a:spcPct val="0"/>
              </a:spcBef>
              <a:spcAft>
                <a:spcPts val="1200"/>
              </a:spcAft>
            </a:pPr>
            <a:r>
              <a:rPr lang="en-GB" altLang="en-US" sz="2400" i="1" smtClean="0"/>
              <a:t>S144 </a:t>
            </a:r>
            <a:r>
              <a:rPr lang="en-GB" altLang="en-US" sz="2400" smtClean="0"/>
              <a:t>came in to force on 1 September 2012</a:t>
            </a:r>
          </a:p>
          <a:p>
            <a:pPr>
              <a:lnSpc>
                <a:spcPts val="2400"/>
              </a:lnSpc>
              <a:spcBef>
                <a:spcPct val="0"/>
              </a:spcBef>
              <a:spcAft>
                <a:spcPts val="1200"/>
              </a:spcAft>
            </a:pPr>
            <a:r>
              <a:rPr lang="en-GB" altLang="en-US" sz="2400" smtClean="0"/>
              <a:t>Only applies to residential not commercial property</a:t>
            </a:r>
          </a:p>
          <a:p>
            <a:pPr>
              <a:lnSpc>
                <a:spcPts val="2400"/>
              </a:lnSpc>
              <a:spcBef>
                <a:spcPct val="0"/>
              </a:spcBef>
              <a:spcAft>
                <a:spcPts val="1200"/>
              </a:spcAft>
            </a:pPr>
            <a:r>
              <a:rPr lang="en-GB" altLang="en-US" sz="2400" smtClean="0"/>
              <a:t>Makes it a criminal offence for an individual to enter a residential building in the knowledge that they are trespassing on that property</a:t>
            </a:r>
          </a:p>
          <a:p>
            <a:pPr>
              <a:lnSpc>
                <a:spcPts val="2400"/>
              </a:lnSpc>
              <a:spcBef>
                <a:spcPct val="0"/>
              </a:spcBef>
              <a:spcAft>
                <a:spcPts val="1200"/>
              </a:spcAft>
            </a:pPr>
            <a:r>
              <a:rPr lang="en-GB" altLang="en-US" sz="2400" smtClean="0"/>
              <a:t>Police can arrest and remove trespassers as long as it can be shown that the trespassers intend to live in the premises</a:t>
            </a:r>
          </a:p>
          <a:p>
            <a:pPr>
              <a:lnSpc>
                <a:spcPts val="2400"/>
              </a:lnSpc>
              <a:spcBef>
                <a:spcPct val="0"/>
              </a:spcBef>
              <a:spcAft>
                <a:spcPts val="1200"/>
              </a:spcAft>
            </a:pPr>
            <a:r>
              <a:rPr lang="en-GB" altLang="en-US" sz="2400" smtClean="0"/>
              <a:t>The offence will not capture someone who enters the property in good faith reasonably believing they had permission to do so</a:t>
            </a:r>
          </a:p>
          <a:p>
            <a:pPr>
              <a:lnSpc>
                <a:spcPts val="2400"/>
              </a:lnSpc>
              <a:spcBef>
                <a:spcPct val="0"/>
              </a:spcBef>
              <a:spcAft>
                <a:spcPts val="1200"/>
              </a:spcAft>
            </a:pPr>
            <a:r>
              <a:rPr lang="en-GB" altLang="en-US" sz="2400" smtClean="0"/>
              <a:t>See </a:t>
            </a:r>
            <a:r>
              <a:rPr lang="en-GB" altLang="en-US" sz="2400" b="1" i="1" smtClean="0"/>
              <a:t>Best v The Chief Land Registrar [2015]</a:t>
            </a:r>
          </a:p>
        </p:txBody>
      </p:sp>
      <p:sp>
        <p:nvSpPr>
          <p:cNvPr id="32771"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19</a:t>
            </a:r>
          </a:p>
        </p:txBody>
      </p:sp>
      <p:sp>
        <p:nvSpPr>
          <p:cNvPr id="6" name="Title 1"/>
          <p:cNvSpPr>
            <a:spLocks noGrp="1"/>
          </p:cNvSpPr>
          <p:nvPr>
            <p:ph type="title"/>
          </p:nvPr>
        </p:nvSpPr>
        <p:spPr>
          <a:xfrm>
            <a:off x="573088" y="215900"/>
            <a:ext cx="7927975" cy="1284288"/>
          </a:xfrm>
        </p:spPr>
        <p:txBody>
          <a:bodyPr rtlCol="0">
            <a:normAutofit/>
          </a:bodyPr>
          <a:lstStyle/>
          <a:p>
            <a:pPr>
              <a:defRPr/>
            </a:pPr>
            <a:r>
              <a:rPr lang="en-GB" sz="3600" i="1" dirty="0" smtClean="0"/>
              <a:t>Legal Aid, Sentencing and Punishment of Offenders Act 2012</a:t>
            </a:r>
            <a:endParaRPr lang="en-GB" sz="3600" i="1"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smtClean="0"/>
              <a:t>Any Questions?</a:t>
            </a:r>
            <a:endParaRPr lang="en-GB" sz="3600"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D017AE-436D-4CFA-A6F1-1A235440F950}" type="slidenum">
              <a:rPr lang="en-GB" altLang="en-US">
                <a:latin typeface="Calibri" panose="020F0502020204030204" pitchFamily="34" charset="0"/>
              </a:rPr>
              <a:pPr eaLnBrk="1" hangingPunct="1"/>
              <a:t>21</a:t>
            </a:fld>
            <a:endParaRPr lang="en-GB" altLang="en-US">
              <a:latin typeface="Calibri" panose="020F0502020204030204" pitchFamily="34" charset="0"/>
            </a:endParaRPr>
          </a:p>
        </p:txBody>
      </p:sp>
      <p:pic>
        <p:nvPicPr>
          <p:cNvPr id="33796" name="Content Placeholder 5" descr="C:\Users\kdeakin\AppData\Local\Microsoft\Windows\Temporary Internet Files\Content.IE5\AAC4HC2U\MP900398831[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51050" y="1557338"/>
            <a:ext cx="6337300" cy="4525962"/>
          </a:xfrm>
          <a:noFill/>
        </p:spPr>
      </p:pic>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1148</TotalTime>
  <Words>1685</Words>
  <Application>Microsoft Office PowerPoint</Application>
  <PresentationFormat>On-screen Show (4:3)</PresentationFormat>
  <Paragraphs>162</Paragraphs>
  <Slides>21</Slides>
  <Notes>19</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25" baseType="lpstr">
      <vt:lpstr>Arial</vt:lpstr>
      <vt:lpstr>Calibri</vt:lpstr>
      <vt:lpstr>Office Theme</vt:lpstr>
      <vt:lpstr>Microsoft Photo Editor 3.0 Photo</vt:lpstr>
      <vt:lpstr>PowerPoint Presentation</vt:lpstr>
      <vt:lpstr>Learning Outcome 10</vt:lpstr>
      <vt:lpstr>Summary</vt:lpstr>
      <vt:lpstr> Background (1) </vt:lpstr>
      <vt:lpstr>Background (2)</vt:lpstr>
      <vt:lpstr> The Essential Requirements of Adverse Possession (1)</vt:lpstr>
      <vt:lpstr>  The Essential Requirements of Adverse Possession (2)   </vt:lpstr>
      <vt:lpstr>  The Essential Requirements of Adverse Possession (3)   </vt:lpstr>
      <vt:lpstr>  The Essential Requirements of Adverse Possession (4)   </vt:lpstr>
      <vt:lpstr>  The Essential Requirements of Adverse Possession (5)   </vt:lpstr>
      <vt:lpstr>  The Essential Requirements of Adverse Possession (6)   </vt:lpstr>
      <vt:lpstr>  The Essential Requirements of Adverse Possession (7)   </vt:lpstr>
      <vt:lpstr>Time Periods Unregistered Land (1) </vt:lpstr>
      <vt:lpstr>Time Periods Unregistered Land (2) </vt:lpstr>
      <vt:lpstr>Time Periods and Procedure Registered Land (1) </vt:lpstr>
      <vt:lpstr>Time Periods and Procedure Registered Land (2) </vt:lpstr>
      <vt:lpstr>Time Periods and Procedure Registered Land (3) </vt:lpstr>
      <vt:lpstr>Time Periods and Procedure Registered Land (4) </vt:lpstr>
      <vt:lpstr>Adverse Possession and the Human Rights Act 1998 (HRA)</vt:lpstr>
      <vt:lpstr>Legal Aid, Sentencing and Punishment of Offenders Act 2012</vt:lpstr>
      <vt:lpstr>Any Questions?</vt:lpstr>
    </vt:vector>
  </TitlesOfParts>
  <Company>De Montfort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Leicester Institute  of Legal Practice</dc:title>
  <dc:creator>imagetest</dc:creator>
  <cp:lastModifiedBy>Mike Swanson</cp:lastModifiedBy>
  <cp:revision>87</cp:revision>
  <dcterms:created xsi:type="dcterms:W3CDTF">2009-06-03T10:01:58Z</dcterms:created>
  <dcterms:modified xsi:type="dcterms:W3CDTF">2019-01-28T15:08:34Z</dcterms:modified>
</cp:coreProperties>
</file>