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EF77785-11FD-F63A-2F84-DE5134A51D7A}" name="Usama Bin Tariq (2425497)" initials="UT" userId="S::2425497@student.uwtsd.ac.uk::d8352717-0c93-48db-bedc-40284231538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49FFD4-A65F-B372-8ECC-F019F4A86D41}" v="336" dt="2026-03-26T00:03:28.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0" d="100"/>
          <a:sy n="70" d="100"/>
        </p:scale>
        <p:origin x="53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8/10/relationships/authors" Target="authors.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3/26/2026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770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3/26/2026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18719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3/26/2026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2628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3/26/2026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3268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3/26/2026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25790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3/26/2026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55122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3/26/2026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17889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3/26/2026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68027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3/26/2026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02208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3/26/2026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66442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3/26/2026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359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3/26/2026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7979946"/>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38" r:id="rId6"/>
    <p:sldLayoutId id="2147483734" r:id="rId7"/>
    <p:sldLayoutId id="2147483735" r:id="rId8"/>
    <p:sldLayoutId id="2147483736" r:id="rId9"/>
    <p:sldLayoutId id="2147483737" r:id="rId10"/>
    <p:sldLayoutId id="214748373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357309" y="158869"/>
            <a:ext cx="4167042" cy="2688960"/>
          </a:xfrm>
        </p:spPr>
        <p:txBody>
          <a:bodyPr anchor="b">
            <a:normAutofit/>
          </a:bodyPr>
          <a:lstStyle/>
          <a:p>
            <a:pPr>
              <a:lnSpc>
                <a:spcPct val="90000"/>
              </a:lnSpc>
            </a:pPr>
            <a:r>
              <a:rPr lang="en-GB" sz="4600"/>
              <a:t>Communicat</a:t>
            </a:r>
            <a:r>
              <a:rPr lang="en-GB" sz="4600">
                <a:latin typeface="Aptos Display"/>
              </a:rPr>
              <a:t>ion In Health And Social Care </a:t>
            </a:r>
            <a:endParaRPr lang="en-GB" sz="4600"/>
          </a:p>
        </p:txBody>
      </p:sp>
      <p:sp>
        <p:nvSpPr>
          <p:cNvPr id="3" name="Subtitle 2"/>
          <p:cNvSpPr>
            <a:spLocks noGrp="1"/>
          </p:cNvSpPr>
          <p:nvPr>
            <p:ph type="subTitle" idx="1"/>
          </p:nvPr>
        </p:nvSpPr>
        <p:spPr>
          <a:xfrm>
            <a:off x="7121003" y="2849598"/>
            <a:ext cx="4677355" cy="3515406"/>
          </a:xfrm>
        </p:spPr>
        <p:txBody>
          <a:bodyPr anchor="t">
            <a:normAutofit lnSpcReduction="10000"/>
          </a:bodyPr>
          <a:lstStyle/>
          <a:p>
            <a:r>
              <a:rPr lang="en-GB" sz="1100" dirty="0"/>
              <a:t>Name</a:t>
            </a:r>
          </a:p>
          <a:p>
            <a:r>
              <a:rPr lang="en-GB" sz="1100" b="0" dirty="0"/>
              <a:t>Usama bin Tariq</a:t>
            </a:r>
            <a:endParaRPr lang="en-US" sz="1100" b="0" dirty="0"/>
          </a:p>
          <a:p>
            <a:r>
              <a:rPr lang="en-GB" sz="1100" dirty="0"/>
              <a:t>Course</a:t>
            </a:r>
          </a:p>
          <a:p>
            <a:r>
              <a:rPr lang="en-GB" sz="1100" b="0" dirty="0"/>
              <a:t>Professional development in health</a:t>
            </a:r>
          </a:p>
          <a:p>
            <a:r>
              <a:rPr lang="en-GB" sz="1100" b="0" dirty="0"/>
              <a:t>and social care</a:t>
            </a:r>
            <a:r>
              <a:rPr lang="en-GB" b="0" dirty="0"/>
              <a:t> </a:t>
            </a:r>
          </a:p>
          <a:p>
            <a:r>
              <a:rPr lang="en-GB" sz="1100" dirty="0">
                <a:ea typeface="+mn-lt"/>
                <a:cs typeface="+mn-lt"/>
              </a:rPr>
              <a:t>Lecturer</a:t>
            </a:r>
            <a:r>
              <a:rPr lang="en-GB" sz="1100" b="0" dirty="0">
                <a:ea typeface="+mn-lt"/>
                <a:cs typeface="+mn-lt"/>
              </a:rPr>
              <a:t> Odette jack</a:t>
            </a:r>
          </a:p>
          <a:p>
            <a:r>
              <a:rPr lang="en-GB" sz="1100" b="0" dirty="0">
                <a:ea typeface="+mn-lt"/>
                <a:cs typeface="+mn-lt"/>
              </a:rPr>
              <a:t>I'll be giving a talk about communication in social and health care today. I'll define communication, discuss its significance, and describe how it's applied in actual healthcare environments.</a:t>
            </a:r>
            <a:endParaRPr lang="en-GB" dirty="0"/>
          </a:p>
          <a:p>
            <a:endParaRPr lang="en-GB" sz="1100" b="0" dirty="0">
              <a:ea typeface="+mn-lt"/>
              <a:cs typeface="+mn-lt"/>
            </a:endParaRPr>
          </a:p>
          <a:p>
            <a:endParaRPr lang="en-GB" dirty="0">
              <a:ea typeface="+mn-lt"/>
              <a:cs typeface="+mn-lt"/>
            </a:endParaRPr>
          </a:p>
        </p:txBody>
      </p:sp>
      <p:pic>
        <p:nvPicPr>
          <p:cNvPr id="4" name="Picture 3">
            <a:extLst>
              <a:ext uri="{FF2B5EF4-FFF2-40B4-BE49-F238E27FC236}">
                <a16:creationId xmlns:a16="http://schemas.microsoft.com/office/drawing/2014/main" id="{C47D6B6C-B159-E1DE-D408-9A9EF9E5ECC8}"/>
              </a:ext>
            </a:extLst>
          </p:cNvPr>
          <p:cNvPicPr>
            <a:picLocks noChangeAspect="1"/>
          </p:cNvPicPr>
          <p:nvPr/>
        </p:nvPicPr>
        <p:blipFill>
          <a:blip r:embed="rId2"/>
          <a:srcRect t="6756" r="1" b="1"/>
          <a:stretch>
            <a:fillRect/>
          </a:stretch>
        </p:blipFill>
        <p:spPr>
          <a:xfrm>
            <a:off x="20" y="609600"/>
            <a:ext cx="6778327" cy="5688323"/>
          </a:xfrm>
          <a:prstGeom prst="rect">
            <a:avLst/>
          </a:prstGeom>
        </p:spPr>
      </p:pic>
      <p:cxnSp>
        <p:nvCxnSpPr>
          <p:cNvPr id="18" name="Straight Connector 17">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248400"/>
            <a:ext cx="6778350" cy="49006"/>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56EF-80B3-E8CB-32ED-23FFD1205A1B}"/>
              </a:ext>
            </a:extLst>
          </p:cNvPr>
          <p:cNvSpPr>
            <a:spLocks noGrp="1"/>
          </p:cNvSpPr>
          <p:nvPr>
            <p:ph type="title"/>
          </p:nvPr>
        </p:nvSpPr>
        <p:spPr/>
        <p:txBody>
          <a:bodyPr/>
          <a:lstStyle/>
          <a:p>
            <a:r>
              <a:rPr lang="en-GB" dirty="0"/>
              <a:t>What is </a:t>
            </a:r>
            <a:r>
              <a:rPr lang="en-GB"/>
              <a:t>communication</a:t>
            </a:r>
            <a:endParaRPr lang="en-GB" dirty="0"/>
          </a:p>
        </p:txBody>
      </p:sp>
      <p:sp>
        <p:nvSpPr>
          <p:cNvPr id="3" name="Content Placeholder 2">
            <a:extLst>
              <a:ext uri="{FF2B5EF4-FFF2-40B4-BE49-F238E27FC236}">
                <a16:creationId xmlns:a16="http://schemas.microsoft.com/office/drawing/2014/main" id="{E58D97B0-5329-E1A4-5E91-8A5C85587B29}"/>
              </a:ext>
            </a:extLst>
          </p:cNvPr>
          <p:cNvSpPr>
            <a:spLocks noGrp="1"/>
          </p:cNvSpPr>
          <p:nvPr>
            <p:ph idx="1"/>
          </p:nvPr>
        </p:nvSpPr>
        <p:spPr>
          <a:xfrm>
            <a:off x="640080" y="2633472"/>
            <a:ext cx="10890928" cy="3091708"/>
          </a:xfrm>
        </p:spPr>
        <p:txBody>
          <a:bodyPr vert="horz" lIns="91440" tIns="45720" rIns="91440" bIns="45720" rtlCol="0" anchor="t">
            <a:noAutofit/>
          </a:bodyPr>
          <a:lstStyle/>
          <a:p>
            <a:r>
              <a:rPr lang="en-GB">
                <a:ea typeface="+mn-lt"/>
                <a:cs typeface="+mn-lt"/>
              </a:rPr>
              <a:t>The sharing of information between individuals is called communication.</a:t>
            </a:r>
          </a:p>
          <a:p>
            <a:r>
              <a:rPr lang="en-GB">
                <a:ea typeface="+mn-lt"/>
                <a:cs typeface="+mn-lt"/>
              </a:rPr>
              <a:t>Both verbal and nonverbal techniques are used.</a:t>
            </a:r>
          </a:p>
          <a:p>
            <a:r>
              <a:rPr lang="en-GB" dirty="0">
                <a:ea typeface="+mn-lt"/>
                <a:cs typeface="+mn-lt"/>
              </a:rPr>
              <a:t>It entails hearing, comprehending, and reacting.</a:t>
            </a:r>
          </a:p>
          <a:p>
            <a:r>
              <a:rPr lang="en-GB">
                <a:ea typeface="+mn-lt"/>
                <a:cs typeface="+mn-lt"/>
              </a:rPr>
              <a:t>The exchange of information between people is called communication. It encompasses non-verbal cues like body language and facial expressions as well as vocal cues like speaking in the context of health and social care. Active listening and proper response are also essential components of effective communication.</a:t>
            </a:r>
          </a:p>
        </p:txBody>
      </p:sp>
    </p:spTree>
    <p:extLst>
      <p:ext uri="{BB962C8B-B14F-4D97-AF65-F5344CB8AC3E}">
        <p14:creationId xmlns:p14="http://schemas.microsoft.com/office/powerpoint/2010/main" val="2676888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ACDC3B-3214-A448-1CA5-DBAC65958C9B}"/>
              </a:ext>
            </a:extLst>
          </p:cNvPr>
          <p:cNvSpPr>
            <a:spLocks noGrp="1"/>
          </p:cNvSpPr>
          <p:nvPr>
            <p:ph type="title"/>
          </p:nvPr>
        </p:nvSpPr>
        <p:spPr>
          <a:xfrm>
            <a:off x="660993" y="4895273"/>
            <a:ext cx="3550790" cy="1476533"/>
          </a:xfrm>
        </p:spPr>
        <p:txBody>
          <a:bodyPr anchor="ctr">
            <a:normAutofit/>
          </a:bodyPr>
          <a:lstStyle/>
          <a:p>
            <a:r>
              <a:rPr lang="en-GB" sz="3600"/>
              <a:t>Importance of comunnication</a:t>
            </a:r>
          </a:p>
        </p:txBody>
      </p:sp>
      <p:pic>
        <p:nvPicPr>
          <p:cNvPr id="4" name="Content Placeholder 3" descr="A group of wooden people connected to a rope&#10;&#10;AI-generated content may be incorrect.">
            <a:extLst>
              <a:ext uri="{FF2B5EF4-FFF2-40B4-BE49-F238E27FC236}">
                <a16:creationId xmlns:a16="http://schemas.microsoft.com/office/drawing/2014/main" id="{DF0FEB78-1226-DAA1-CEFA-FEC4AE7EB0A4}"/>
              </a:ext>
            </a:extLst>
          </p:cNvPr>
          <p:cNvPicPr>
            <a:picLocks noChangeAspect="1"/>
          </p:cNvPicPr>
          <p:nvPr/>
        </p:nvPicPr>
        <p:blipFill>
          <a:blip r:embed="rId2"/>
          <a:srcRect t="36357" b="6587"/>
          <a:stretch>
            <a:fillRect/>
          </a:stretch>
        </p:blipFill>
        <p:spPr>
          <a:xfrm>
            <a:off x="517217" y="-129386"/>
            <a:ext cx="11013791" cy="4709068"/>
          </a:xfrm>
          <a:prstGeom prst="rect">
            <a:avLst/>
          </a:prstGeom>
        </p:spPr>
      </p:pic>
      <p:cxnSp>
        <p:nvCxnSpPr>
          <p:cNvPr id="25" name="Straight Connector 24">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60992" y="4651571"/>
            <a:ext cx="10869326"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6" name="Content Placeholder 7">
            <a:extLst>
              <a:ext uri="{FF2B5EF4-FFF2-40B4-BE49-F238E27FC236}">
                <a16:creationId xmlns:a16="http://schemas.microsoft.com/office/drawing/2014/main" id="{0A30142B-D6EA-D9F2-DCF1-80F07B78D61B}"/>
              </a:ext>
            </a:extLst>
          </p:cNvPr>
          <p:cNvSpPr>
            <a:spLocks noGrp="1"/>
          </p:cNvSpPr>
          <p:nvPr>
            <p:ph idx="1"/>
          </p:nvPr>
        </p:nvSpPr>
        <p:spPr>
          <a:xfrm>
            <a:off x="4628363" y="4895271"/>
            <a:ext cx="7262081" cy="1950992"/>
          </a:xfrm>
        </p:spPr>
        <p:txBody>
          <a:bodyPr anchor="ctr">
            <a:normAutofit fontScale="55000" lnSpcReduction="20000"/>
          </a:bodyPr>
          <a:lstStyle/>
          <a:p>
            <a:r>
              <a:rPr lang="en-US" dirty="0">
                <a:ea typeface="+mn-lt"/>
                <a:cs typeface="+mn-lt"/>
              </a:rPr>
              <a:t>increases patient and professional trust</a:t>
            </a:r>
          </a:p>
          <a:p>
            <a:r>
              <a:rPr lang="en-US" dirty="0">
                <a:ea typeface="+mn-lt"/>
                <a:cs typeface="+mn-lt"/>
              </a:rPr>
              <a:t>guarantees efficient and safe care</a:t>
            </a:r>
          </a:p>
          <a:p>
            <a:r>
              <a:rPr lang="en-US" dirty="0">
                <a:ea typeface="+mn-lt"/>
                <a:cs typeface="+mn-lt"/>
              </a:rPr>
              <a:t>minimizes miscommunications</a:t>
            </a:r>
          </a:p>
          <a:p>
            <a:r>
              <a:rPr lang="en-US" dirty="0">
                <a:ea typeface="+mn-lt"/>
                <a:cs typeface="+mn-lt"/>
              </a:rPr>
              <a:t>encourages cooperation</a:t>
            </a:r>
          </a:p>
          <a:p>
            <a:pPr marL="0" indent="0">
              <a:buNone/>
            </a:pPr>
            <a:r>
              <a:rPr lang="en-US" dirty="0">
                <a:ea typeface="+mn-lt"/>
                <a:cs typeface="+mn-lt"/>
              </a:rPr>
              <a:t>Because it fosters trust between patients and providers, communication is crucial in the health and social care sectors. It guarantees the safe and accurate delivery of care. Additionally, efficient communication lessens miscommunication and promotes teamwork among employees.</a:t>
            </a:r>
            <a:endParaRPr lang="en-US" dirty="0"/>
          </a:p>
          <a:p>
            <a:endParaRPr lang="en-US" dirty="0">
              <a:ea typeface="+mn-lt"/>
              <a:cs typeface="+mn-lt"/>
            </a:endParaRPr>
          </a:p>
        </p:txBody>
      </p:sp>
    </p:spTree>
    <p:extLst>
      <p:ext uri="{BB962C8B-B14F-4D97-AF65-F5344CB8AC3E}">
        <p14:creationId xmlns:p14="http://schemas.microsoft.com/office/powerpoint/2010/main" val="1202856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8B733-F94F-EC74-A1D3-254932D7AE8C}"/>
              </a:ext>
            </a:extLst>
          </p:cNvPr>
          <p:cNvSpPr>
            <a:spLocks noGrp="1"/>
          </p:cNvSpPr>
          <p:nvPr>
            <p:ph type="title"/>
          </p:nvPr>
        </p:nvSpPr>
        <p:spPr>
          <a:xfrm>
            <a:off x="7269904" y="914400"/>
            <a:ext cx="4261104" cy="1097280"/>
          </a:xfrm>
        </p:spPr>
        <p:txBody>
          <a:bodyPr anchor="t">
            <a:normAutofit/>
          </a:bodyPr>
          <a:lstStyle/>
          <a:p>
            <a:pPr>
              <a:lnSpc>
                <a:spcPct val="90000"/>
              </a:lnSpc>
            </a:pPr>
            <a:r>
              <a:rPr lang="en-GB" sz="2300" dirty="0"/>
              <a:t>Communication in professional practice</a:t>
            </a:r>
            <a:br>
              <a:rPr lang="en-GB" sz="2300" dirty="0"/>
            </a:br>
            <a:endParaRPr lang="en-GB" sz="2300" dirty="0"/>
          </a:p>
        </p:txBody>
      </p:sp>
      <p:pic>
        <p:nvPicPr>
          <p:cNvPr id="4" name="Content Placeholder 3" descr="A person and person sitting at a desk with a computer&#10;&#10;AI-generated content may be incorrect.">
            <a:extLst>
              <a:ext uri="{FF2B5EF4-FFF2-40B4-BE49-F238E27FC236}">
                <a16:creationId xmlns:a16="http://schemas.microsoft.com/office/drawing/2014/main" id="{69BBDC06-E09C-8F6E-1B52-79B3BE2306BF}"/>
              </a:ext>
            </a:extLst>
          </p:cNvPr>
          <p:cNvPicPr>
            <a:picLocks noChangeAspect="1"/>
          </p:cNvPicPr>
          <p:nvPr/>
        </p:nvPicPr>
        <p:blipFill>
          <a:blip r:embed="rId2"/>
          <a:srcRect l="24357" r="15641" b="-2"/>
          <a:stretch>
            <a:fillRect/>
          </a:stretch>
        </p:blipFill>
        <p:spPr>
          <a:xfrm>
            <a:off x="-1" y="914399"/>
            <a:ext cx="6657255" cy="5353523"/>
          </a:xfrm>
          <a:prstGeom prst="rect">
            <a:avLst/>
          </a:prstGeom>
        </p:spPr>
      </p:pic>
      <p:cxnSp>
        <p:nvCxnSpPr>
          <p:cNvPr id="19" name="Straight Connector 18">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0" name="Content Placeholder 7">
            <a:extLst>
              <a:ext uri="{FF2B5EF4-FFF2-40B4-BE49-F238E27FC236}">
                <a16:creationId xmlns:a16="http://schemas.microsoft.com/office/drawing/2014/main" id="{CD3FA77B-4E3F-F810-C6AB-A16F891AC73B}"/>
              </a:ext>
            </a:extLst>
          </p:cNvPr>
          <p:cNvSpPr>
            <a:spLocks noGrp="1"/>
          </p:cNvSpPr>
          <p:nvPr>
            <p:ph idx="1"/>
          </p:nvPr>
        </p:nvSpPr>
        <p:spPr>
          <a:xfrm>
            <a:off x="7269905" y="2176036"/>
            <a:ext cx="4261104" cy="4121887"/>
          </a:xfrm>
        </p:spPr>
        <p:txBody>
          <a:bodyPr vert="horz" lIns="91440" tIns="45720" rIns="91440" bIns="45720" rtlCol="0" anchor="t">
            <a:normAutofit fontScale="70000" lnSpcReduction="20000"/>
          </a:bodyPr>
          <a:lstStyle/>
          <a:p>
            <a:r>
              <a:rPr lang="en-US" dirty="0">
                <a:ea typeface="+mn-lt"/>
                <a:cs typeface="+mn-lt"/>
              </a:rPr>
              <a:t>When providing patients with instructions</a:t>
            </a:r>
          </a:p>
          <a:p>
            <a:r>
              <a:rPr lang="en-US" dirty="0">
                <a:ea typeface="+mn-lt"/>
                <a:cs typeface="+mn-lt"/>
              </a:rPr>
              <a:t>Crucial for documenting and disseminating  information</a:t>
            </a:r>
            <a:endParaRPr lang="en-US" dirty="0"/>
          </a:p>
          <a:p>
            <a:r>
              <a:rPr lang="en-US" dirty="0">
                <a:ea typeface="+mn-lt"/>
                <a:cs typeface="+mn-lt"/>
              </a:rPr>
              <a:t>preserves confidentiality</a:t>
            </a:r>
          </a:p>
          <a:p>
            <a:r>
              <a:rPr lang="en-US" dirty="0">
                <a:ea typeface="+mn-lt"/>
                <a:cs typeface="+mn-lt"/>
              </a:rPr>
              <a:t>aids in addressing personal needs </a:t>
            </a:r>
          </a:p>
          <a:p>
            <a:pPr marL="0" indent="0">
              <a:buNone/>
            </a:pPr>
            <a:endParaRPr lang="en-US" dirty="0">
              <a:ea typeface="+mn-lt"/>
              <a:cs typeface="+mn-lt"/>
            </a:endParaRPr>
          </a:p>
          <a:p>
            <a:pPr marL="0" indent="0">
              <a:buNone/>
            </a:pPr>
            <a:r>
              <a:rPr lang="en-US" dirty="0">
                <a:ea typeface="+mn-lt"/>
                <a:cs typeface="+mn-lt"/>
              </a:rPr>
              <a:t>Giving patients directions and documenting crucial information are only two examples of the various ways  that professional practice uses communication. Healthcare personnel must be transparent in their communication while respecting confidentiality. Additionally, good communication  guarantees that the unique demands of every patient are recognized  and satisfied.</a:t>
            </a:r>
          </a:p>
        </p:txBody>
      </p:sp>
    </p:spTree>
    <p:extLst>
      <p:ext uri="{BB962C8B-B14F-4D97-AF65-F5344CB8AC3E}">
        <p14:creationId xmlns:p14="http://schemas.microsoft.com/office/powerpoint/2010/main" val="3319823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I and Telehealth: Rewards Come With Patient Privacy Risks">
            <a:extLst>
              <a:ext uri="{FF2B5EF4-FFF2-40B4-BE49-F238E27FC236}">
                <a16:creationId xmlns:a16="http://schemas.microsoft.com/office/drawing/2014/main" id="{3169B39E-1BA6-0DC0-1925-29EC3AA733FA}"/>
              </a:ext>
            </a:extLst>
          </p:cNvPr>
          <p:cNvPicPr>
            <a:picLocks noChangeAspect="1"/>
          </p:cNvPicPr>
          <p:nvPr/>
        </p:nvPicPr>
        <p:blipFill>
          <a:blip r:embed="rId2"/>
          <a:srcRect r="7555"/>
          <a:stretch>
            <a:fillRect/>
          </a:stretch>
        </p:blipFill>
        <p:spPr>
          <a:xfrm>
            <a:off x="20" y="10"/>
            <a:ext cx="12191980" cy="6857990"/>
          </a:xfrm>
          <a:prstGeom prst="rect">
            <a:avLst/>
          </a:prstGeom>
        </p:spPr>
      </p:pic>
      <p:sp useBgFill="1">
        <p:nvSpPr>
          <p:cNvPr id="26" name="Rectangle 25">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E8219-AC99-EE3E-1D74-8AF7EE18BD12}"/>
              </a:ext>
            </a:extLst>
          </p:cNvPr>
          <p:cNvSpPr>
            <a:spLocks noGrp="1"/>
          </p:cNvSpPr>
          <p:nvPr>
            <p:ph type="title"/>
          </p:nvPr>
        </p:nvSpPr>
        <p:spPr>
          <a:xfrm>
            <a:off x="1049451" y="1352492"/>
            <a:ext cx="4665540" cy="1143000"/>
          </a:xfrm>
        </p:spPr>
        <p:txBody>
          <a:bodyPr anchor="t">
            <a:normAutofit/>
          </a:bodyPr>
          <a:lstStyle/>
          <a:p>
            <a:r>
              <a:rPr lang="en-GB" dirty="0"/>
              <a:t>Practi</a:t>
            </a:r>
            <a:r>
              <a:rPr lang="en-GB"/>
              <a:t>cal Example</a:t>
            </a:r>
          </a:p>
        </p:txBody>
      </p:sp>
      <p:cxnSp>
        <p:nvCxnSpPr>
          <p:cNvPr id="27" name="Straight Connector 26">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8" name="Content Placeholder 7">
            <a:extLst>
              <a:ext uri="{FF2B5EF4-FFF2-40B4-BE49-F238E27FC236}">
                <a16:creationId xmlns:a16="http://schemas.microsoft.com/office/drawing/2014/main" id="{AABEEDBC-E3B1-C62E-3D14-38DF70FE156F}"/>
              </a:ext>
            </a:extLst>
          </p:cNvPr>
          <p:cNvSpPr>
            <a:spLocks noGrp="1"/>
          </p:cNvSpPr>
          <p:nvPr>
            <p:ph idx="1"/>
          </p:nvPr>
        </p:nvSpPr>
        <p:spPr>
          <a:xfrm>
            <a:off x="1049454" y="2144771"/>
            <a:ext cx="5053734" cy="3733646"/>
          </a:xfrm>
        </p:spPr>
        <p:txBody>
          <a:bodyPr vert="horz" lIns="91440" tIns="45720" rIns="91440" bIns="45720" rtlCol="0" anchor="t">
            <a:normAutofit fontScale="85000" lnSpcReduction="20000"/>
          </a:bodyPr>
          <a:lstStyle/>
          <a:p>
            <a:r>
              <a:rPr lang="en-US">
                <a:ea typeface="+mn-lt"/>
                <a:cs typeface="+mn-lt"/>
              </a:rPr>
              <a:t>A nurse helping an elderly patient, for instance</a:t>
            </a:r>
            <a:endParaRPr lang="en-US"/>
          </a:p>
          <a:p>
            <a:r>
              <a:rPr lang="en-US">
                <a:ea typeface="+mn-lt"/>
                <a:cs typeface="+mn-lt"/>
              </a:rPr>
              <a:t>speaks slowly and plainly.</a:t>
            </a:r>
            <a:endParaRPr lang="en-US"/>
          </a:p>
          <a:p>
            <a:r>
              <a:rPr lang="en-US">
                <a:ea typeface="+mn-lt"/>
                <a:cs typeface="+mn-lt"/>
              </a:rPr>
              <a:t>uses straightforward language</a:t>
            </a:r>
            <a:endParaRPr lang="en-US"/>
          </a:p>
          <a:p>
            <a:r>
              <a:rPr lang="en-US">
                <a:ea typeface="+mn-lt"/>
                <a:cs typeface="+mn-lt"/>
              </a:rPr>
              <a:t>keeps making eye contact</a:t>
            </a:r>
            <a:endParaRPr lang="en-US"/>
          </a:p>
          <a:p>
            <a:r>
              <a:rPr lang="en-US">
                <a:ea typeface="+mn-lt"/>
                <a:cs typeface="+mn-lt"/>
              </a:rPr>
              <a:t>pays close attention.</a:t>
            </a:r>
          </a:p>
          <a:p>
            <a:pPr marL="0" indent="0">
              <a:buNone/>
            </a:pPr>
            <a:r>
              <a:rPr lang="en-US" dirty="0">
                <a:ea typeface="+mn-lt"/>
                <a:cs typeface="+mn-lt"/>
              </a:rPr>
              <a:t>A nurse tending to an old patient, for instance, would need to modify their communication approach. They might keep eye contact, speak more slowly, and use straightforward language. To comprehend the demands and worries of the patient, it's also critical to listen intently.</a:t>
            </a:r>
            <a:endParaRPr lang="en-US" dirty="0"/>
          </a:p>
        </p:txBody>
      </p:sp>
    </p:spTree>
    <p:extLst>
      <p:ext uri="{BB962C8B-B14F-4D97-AF65-F5344CB8AC3E}">
        <p14:creationId xmlns:p14="http://schemas.microsoft.com/office/powerpoint/2010/main" val="50704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6F2525-B7D9-69C1-EB51-8153C754EFE9}"/>
              </a:ext>
            </a:extLst>
          </p:cNvPr>
          <p:cNvSpPr>
            <a:spLocks noGrp="1"/>
          </p:cNvSpPr>
          <p:nvPr>
            <p:ph type="title"/>
          </p:nvPr>
        </p:nvSpPr>
        <p:spPr>
          <a:xfrm>
            <a:off x="8719126" y="159542"/>
            <a:ext cx="2797502" cy="1548256"/>
          </a:xfrm>
        </p:spPr>
        <p:txBody>
          <a:bodyPr anchor="b">
            <a:normAutofit fontScale="90000"/>
          </a:bodyPr>
          <a:lstStyle/>
          <a:p>
            <a:pPr>
              <a:lnSpc>
                <a:spcPct val="90000"/>
              </a:lnSpc>
            </a:pPr>
            <a:r>
              <a:rPr lang="en-GB" sz="3100"/>
              <a:t>Consequences of poor communication</a:t>
            </a:r>
          </a:p>
        </p:txBody>
      </p:sp>
      <p:pic>
        <p:nvPicPr>
          <p:cNvPr id="4" name="Content Placeholder 3" descr="The Importance of Communication in Home Healthcare | Celayix">
            <a:extLst>
              <a:ext uri="{FF2B5EF4-FFF2-40B4-BE49-F238E27FC236}">
                <a16:creationId xmlns:a16="http://schemas.microsoft.com/office/drawing/2014/main" id="{0A97606C-0D51-CC28-3745-74925DE83524}"/>
              </a:ext>
            </a:extLst>
          </p:cNvPr>
          <p:cNvPicPr>
            <a:picLocks noChangeAspect="1"/>
          </p:cNvPicPr>
          <p:nvPr/>
        </p:nvPicPr>
        <p:blipFill>
          <a:blip r:embed="rId2"/>
          <a:srcRect t="12319" b="16953"/>
          <a:stretch>
            <a:fillRect/>
          </a:stretch>
        </p:blipFill>
        <p:spPr>
          <a:xfrm>
            <a:off x="20" y="665105"/>
            <a:ext cx="7898901" cy="5662490"/>
          </a:xfrm>
          <a:prstGeom prst="rect">
            <a:avLst/>
          </a:prstGeom>
        </p:spPr>
      </p:pic>
      <p:cxnSp>
        <p:nvCxnSpPr>
          <p:cNvPr id="16" name="Straight Connector 15">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5641E407-63A6-584F-A340-320333FECD6B}"/>
              </a:ext>
            </a:extLst>
          </p:cNvPr>
          <p:cNvSpPr>
            <a:spLocks noGrp="1"/>
          </p:cNvSpPr>
          <p:nvPr>
            <p:ph idx="1"/>
          </p:nvPr>
        </p:nvSpPr>
        <p:spPr>
          <a:xfrm>
            <a:off x="8848524" y="1729304"/>
            <a:ext cx="3013163" cy="4962704"/>
          </a:xfrm>
        </p:spPr>
        <p:txBody>
          <a:bodyPr anchor="t">
            <a:normAutofit fontScale="85000" lnSpcReduction="20000"/>
          </a:bodyPr>
          <a:lstStyle/>
          <a:p>
            <a:r>
              <a:rPr lang="en-US">
                <a:ea typeface="+mn-lt"/>
                <a:cs typeface="+mn-lt"/>
              </a:rPr>
              <a:t>Errors in medicine</a:t>
            </a:r>
            <a:endParaRPr lang="en-US"/>
          </a:p>
          <a:p>
            <a:r>
              <a:rPr lang="en-US">
                <a:ea typeface="+mn-lt"/>
                <a:cs typeface="+mn-lt"/>
              </a:rPr>
              <a:t>Patient discomfort or perplexity</a:t>
            </a:r>
            <a:endParaRPr lang="en-US"/>
          </a:p>
          <a:p>
            <a:r>
              <a:rPr lang="en-US">
                <a:ea typeface="+mn-lt"/>
                <a:cs typeface="+mn-lt"/>
              </a:rPr>
              <a:t>Inappropriate care</a:t>
            </a:r>
            <a:endParaRPr lang="en-US"/>
          </a:p>
          <a:p>
            <a:r>
              <a:rPr lang="en-US">
                <a:ea typeface="+mn-lt"/>
                <a:cs typeface="+mn-lt"/>
              </a:rPr>
              <a:t>Inadequate collaboration</a:t>
            </a:r>
          </a:p>
          <a:p>
            <a:pPr marL="0" indent="0">
              <a:buNone/>
            </a:pPr>
            <a:r>
              <a:rPr lang="en-US" dirty="0">
                <a:ea typeface="+mn-lt"/>
                <a:cs typeface="+mn-lt"/>
              </a:rPr>
              <a:t>Serious repercussions, including medical mistakes and inappropriate treatment, can result from poor communication. Staff cooperation may deteriorate, and patients may experience confusion or discomfort. This </a:t>
            </a:r>
            <a:r>
              <a:rPr lang="en-US" sz="2100" dirty="0">
                <a:ea typeface="+mn-lt"/>
                <a:cs typeface="+mn-lt"/>
              </a:rPr>
              <a:t>demonstrates</a:t>
            </a:r>
            <a:r>
              <a:rPr lang="en-US" dirty="0">
                <a:ea typeface="+mn-lt"/>
                <a:cs typeface="+mn-lt"/>
              </a:rPr>
              <a:t> the significance of communication as a talent.</a:t>
            </a:r>
            <a:endParaRPr lang="en-US" dirty="0"/>
          </a:p>
        </p:txBody>
      </p:sp>
    </p:spTree>
    <p:extLst>
      <p:ext uri="{BB962C8B-B14F-4D97-AF65-F5344CB8AC3E}">
        <p14:creationId xmlns:p14="http://schemas.microsoft.com/office/powerpoint/2010/main" val="3394518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15ADF-E09E-09BE-B499-9121D9EB34C9}"/>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14A97A96-A997-76E5-736E-7597AD38A47A}"/>
              </a:ext>
            </a:extLst>
          </p:cNvPr>
          <p:cNvSpPr>
            <a:spLocks noGrp="1"/>
          </p:cNvSpPr>
          <p:nvPr>
            <p:ph idx="1"/>
          </p:nvPr>
        </p:nvSpPr>
        <p:spPr/>
        <p:txBody>
          <a:bodyPr vert="horz" lIns="91440" tIns="45720" rIns="91440" bIns="45720" rtlCol="0" anchor="t">
            <a:normAutofit/>
          </a:bodyPr>
          <a:lstStyle/>
          <a:p>
            <a:r>
              <a:rPr lang="en-GB">
                <a:ea typeface="+mn-lt"/>
                <a:cs typeface="+mn-lt"/>
              </a:rPr>
              <a:t>Effective communication is essential.</a:t>
            </a:r>
            <a:endParaRPr lang="en-GB"/>
          </a:p>
          <a:p>
            <a:r>
              <a:rPr lang="en-GB">
                <a:ea typeface="+mn-lt"/>
                <a:cs typeface="+mn-lt"/>
              </a:rPr>
              <a:t>raises the standard of care</a:t>
            </a:r>
            <a:endParaRPr lang="en-GB"/>
          </a:p>
          <a:p>
            <a:r>
              <a:rPr lang="en-GB">
                <a:ea typeface="+mn-lt"/>
                <a:cs typeface="+mn-lt"/>
              </a:rPr>
              <a:t>guarantees the security of patients</a:t>
            </a:r>
            <a:endParaRPr lang="en-GB"/>
          </a:p>
          <a:p>
            <a:r>
              <a:rPr lang="en-GB">
                <a:ea typeface="+mn-lt"/>
                <a:cs typeface="+mn-lt"/>
              </a:rPr>
              <a:t>vital in all contexts related to health and social care</a:t>
            </a:r>
          </a:p>
          <a:p>
            <a:pPr marL="0" indent="0">
              <a:buNone/>
            </a:pPr>
            <a:r>
              <a:rPr lang="en-GB">
                <a:ea typeface="+mn-lt"/>
                <a:cs typeface="+mn-lt"/>
              </a:rPr>
              <a:t>To sum up, effective communication is essential in the fields of health and social care. It is crucial in all care settings, enhances the standard of care, and guarantees patient safety. It is crucial for all healthcare workers to develop effective communication skills.</a:t>
            </a:r>
            <a:endParaRPr lang="en-GB" dirty="0"/>
          </a:p>
        </p:txBody>
      </p:sp>
    </p:spTree>
    <p:extLst>
      <p:ext uri="{BB962C8B-B14F-4D97-AF65-F5344CB8AC3E}">
        <p14:creationId xmlns:p14="http://schemas.microsoft.com/office/powerpoint/2010/main" val="3106866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AB584-B750-910B-9628-53126F5AAE67}"/>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BDEDCFE2-8460-2A89-09BD-73D73CAFDB95}"/>
              </a:ext>
            </a:extLst>
          </p:cNvPr>
          <p:cNvSpPr>
            <a:spLocks noGrp="1"/>
          </p:cNvSpPr>
          <p:nvPr>
            <p:ph idx="1"/>
          </p:nvPr>
        </p:nvSpPr>
        <p:spPr/>
        <p:txBody>
          <a:bodyPr vert="horz" lIns="91440" tIns="45720" rIns="91440" bIns="45720" rtlCol="0" anchor="t">
            <a:normAutofit/>
          </a:bodyPr>
          <a:lstStyle/>
          <a:p>
            <a:r>
              <a:rPr lang="en-GB">
                <a:ea typeface="+mn-lt"/>
                <a:cs typeface="+mn-lt"/>
              </a:rPr>
              <a:t>NHS (2023). </a:t>
            </a:r>
            <a:r>
              <a:rPr lang="en-GB" i="1">
                <a:ea typeface="+mn-lt"/>
                <a:cs typeface="+mn-lt"/>
              </a:rPr>
              <a:t>Communication in healthcare</a:t>
            </a:r>
            <a:r>
              <a:rPr lang="en-GB" dirty="0">
                <a:ea typeface="+mn-lt"/>
                <a:cs typeface="+mn-lt"/>
              </a:rPr>
              <a:t> </a:t>
            </a:r>
            <a:endParaRPr lang="en-GB" dirty="0"/>
          </a:p>
          <a:p>
            <a:r>
              <a:rPr lang="en-GB">
                <a:ea typeface="+mn-lt"/>
                <a:cs typeface="+mn-lt"/>
              </a:rPr>
              <a:t>Skills for Care (2022). </a:t>
            </a:r>
            <a:r>
              <a:rPr lang="en-GB" i="1">
                <a:ea typeface="+mn-lt"/>
                <a:cs typeface="+mn-lt"/>
              </a:rPr>
              <a:t>Effective communication in care settings</a:t>
            </a:r>
            <a:endParaRPr lang="en-GB"/>
          </a:p>
          <a:p>
            <a:endParaRPr lang="en-GB" dirty="0"/>
          </a:p>
        </p:txBody>
      </p:sp>
    </p:spTree>
    <p:extLst>
      <p:ext uri="{BB962C8B-B14F-4D97-AF65-F5344CB8AC3E}">
        <p14:creationId xmlns:p14="http://schemas.microsoft.com/office/powerpoint/2010/main" val="3582543013"/>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2</TotalTime>
  <Words>490</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 Display</vt:lpstr>
      <vt:lpstr>Arial</vt:lpstr>
      <vt:lpstr>Grandview Display</vt:lpstr>
      <vt:lpstr>DashVTI</vt:lpstr>
      <vt:lpstr>Communication In Health And Social Care </vt:lpstr>
      <vt:lpstr>What is communication</vt:lpstr>
      <vt:lpstr>Importance of comunnication</vt:lpstr>
      <vt:lpstr>Communication in professional practice </vt:lpstr>
      <vt:lpstr>Practical Example</vt:lpstr>
      <vt:lpstr>Consequences of poor communication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Usama Bin Tariq (2425497)</cp:lastModifiedBy>
  <cp:revision>184</cp:revision>
  <dcterms:created xsi:type="dcterms:W3CDTF">2026-03-25T23:17:13Z</dcterms:created>
  <dcterms:modified xsi:type="dcterms:W3CDTF">2026-03-26T11:10:08Z</dcterms:modified>
</cp:coreProperties>
</file>