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sldIdLst>
    <p:sldId id="256" r:id="rId2"/>
    <p:sldId id="257" r:id="rId3"/>
    <p:sldId id="258" r:id="rId4"/>
    <p:sldId id="260" r:id="rId5"/>
    <p:sldId id="262" r:id="rId6"/>
    <p:sldId id="265" r:id="rId7"/>
    <p:sldId id="263" r:id="rId8"/>
    <p:sldId id="266" r:id="rId9"/>
    <p:sldId id="268" r:id="rId10"/>
    <p:sldId id="267" r:id="rId11"/>
    <p:sldId id="270" r:id="rId12"/>
    <p:sldId id="271" r:id="rId13"/>
    <p:sldId id="272"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F4CBA6-1990-A53A-26E3-C4161E12545A}" v="4887" dt="2026-03-15T17:57:47.3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1964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3720530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1453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2360757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5806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8913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56761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0628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92433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2528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72216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80769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590077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51261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1456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95544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5553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3/15/2026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0996461"/>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A64C7-C918-E8EB-595F-8E3B134B4E85}"/>
              </a:ext>
            </a:extLst>
          </p:cNvPr>
          <p:cNvSpPr>
            <a:spLocks noGrp="1"/>
          </p:cNvSpPr>
          <p:nvPr>
            <p:ph type="ctrTitle"/>
          </p:nvPr>
        </p:nvSpPr>
        <p:spPr/>
        <p:txBody>
          <a:bodyPr/>
          <a:lstStyle/>
          <a:p>
            <a:r>
              <a:rPr lang="en-GB"/>
              <a:t>Greenhaven forest</a:t>
            </a:r>
          </a:p>
        </p:txBody>
      </p:sp>
      <p:sp>
        <p:nvSpPr>
          <p:cNvPr id="3" name="Subtitle 2">
            <a:extLst>
              <a:ext uri="{FF2B5EF4-FFF2-40B4-BE49-F238E27FC236}">
                <a16:creationId xmlns:a16="http://schemas.microsoft.com/office/drawing/2014/main" id="{46CE96C9-F8A9-B8E7-5883-4576D0DA4EC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00930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FB32C89-9CED-873F-F151-F146D26A7D98}"/>
              </a:ext>
            </a:extLst>
          </p:cNvPr>
          <p:cNvSpPr txBox="1"/>
          <p:nvPr/>
        </p:nvSpPr>
        <p:spPr>
          <a:xfrm>
            <a:off x="4032219" y="1743818"/>
            <a:ext cx="3096321" cy="337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a:t>Module name: problem solving and decision making</a:t>
            </a:r>
            <a:endParaRPr lang="en-US"/>
          </a:p>
          <a:p>
            <a:pPr>
              <a:lnSpc>
                <a:spcPct val="150000"/>
              </a:lnSpc>
            </a:pPr>
            <a:r>
              <a:rPr lang="en-GB"/>
              <a:t>Module code: LCLM4004</a:t>
            </a:r>
            <a:endParaRPr lang="en-GB" dirty="0"/>
          </a:p>
          <a:p>
            <a:pPr>
              <a:lnSpc>
                <a:spcPct val="150000"/>
              </a:lnSpc>
            </a:pPr>
            <a:r>
              <a:rPr lang="en-GB" dirty="0"/>
              <a:t>Student name: Cristian </a:t>
            </a:r>
            <a:r>
              <a:rPr lang="en-GB" dirty="0" err="1"/>
              <a:t>Chiuariu</a:t>
            </a:r>
          </a:p>
          <a:p>
            <a:pPr>
              <a:lnSpc>
                <a:spcPct val="150000"/>
              </a:lnSpc>
            </a:pPr>
            <a:r>
              <a:rPr lang="en-GB"/>
              <a:t>Student ID: 2511685</a:t>
            </a:r>
            <a:endParaRPr lang="en-GB" dirty="0"/>
          </a:p>
          <a:p>
            <a:pPr>
              <a:lnSpc>
                <a:spcPct val="150000"/>
              </a:lnSpc>
            </a:pPr>
            <a:r>
              <a:rPr lang="en-GB"/>
              <a:t>Lecturer : Toyin Adisa</a:t>
            </a:r>
            <a:endParaRPr lang="en-GB" dirty="0"/>
          </a:p>
          <a:p>
            <a:pPr>
              <a:lnSpc>
                <a:spcPct val="150000"/>
              </a:lnSpc>
            </a:pPr>
            <a:r>
              <a:rPr lang="en-GB"/>
              <a:t>Assignment 1: Presentation</a:t>
            </a:r>
            <a:endParaRPr lang="en-GB" dirty="0"/>
          </a:p>
          <a:p>
            <a:pPr>
              <a:lnSpc>
                <a:spcPct val="150000"/>
              </a:lnSpc>
            </a:pPr>
            <a:endParaRPr lang="en-GB" dirty="0"/>
          </a:p>
        </p:txBody>
      </p:sp>
    </p:spTree>
    <p:extLst>
      <p:ext uri="{BB962C8B-B14F-4D97-AF65-F5344CB8AC3E}">
        <p14:creationId xmlns:p14="http://schemas.microsoft.com/office/powerpoint/2010/main" val="723015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9CF431-49E3-64AE-3389-5EAC7B999AEE}"/>
              </a:ext>
            </a:extLst>
          </p:cNvPr>
          <p:cNvSpPr txBox="1"/>
          <p:nvPr/>
        </p:nvSpPr>
        <p:spPr>
          <a:xfrm>
            <a:off x="1068916" y="899583"/>
            <a:ext cx="2743200"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500" b="1"/>
              <a:t>Introduction</a:t>
            </a:r>
          </a:p>
        </p:txBody>
      </p:sp>
      <p:sp>
        <p:nvSpPr>
          <p:cNvPr id="4" name="TextBox 3">
            <a:extLst>
              <a:ext uri="{FF2B5EF4-FFF2-40B4-BE49-F238E27FC236}">
                <a16:creationId xmlns:a16="http://schemas.microsoft.com/office/drawing/2014/main" id="{9CEE384A-5DB3-3188-6FAB-8A681A45B419}"/>
              </a:ext>
            </a:extLst>
          </p:cNvPr>
          <p:cNvSpPr txBox="1"/>
          <p:nvPr/>
        </p:nvSpPr>
        <p:spPr>
          <a:xfrm>
            <a:off x="1070982" y="1718113"/>
            <a:ext cx="3105614"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Greenhaven florists is a </a:t>
            </a:r>
            <a:r>
              <a:rPr lang="en-GB"/>
              <a:t>business</a:t>
            </a:r>
            <a:r>
              <a:rPr lang="en-GB" dirty="0"/>
              <a:t> which sells flowers  and offers to cater events such as weddings and birthdays.</a:t>
            </a:r>
          </a:p>
          <a:p>
            <a:endParaRPr lang="en-GB" dirty="0"/>
          </a:p>
          <a:p>
            <a:r>
              <a:rPr lang="en-GB" dirty="0"/>
              <a:t>Green haven florists face competition between other </a:t>
            </a:r>
            <a:r>
              <a:rPr lang="en-GB"/>
              <a:t>florists as well as having enough flowers for their customers.</a:t>
            </a:r>
            <a:endParaRPr lang="en-GB" dirty="0"/>
          </a:p>
          <a:p>
            <a:endParaRPr lang="en-GB" dirty="0"/>
          </a:p>
          <a:p>
            <a:r>
              <a:rPr lang="en-GB" dirty="0"/>
              <a:t>Good problem solving and decision making will help green haven florists to satisfy their customers and improve their bu</a:t>
            </a:r>
            <a:r>
              <a:rPr lang="en-GB"/>
              <a:t>siness.</a:t>
            </a:r>
            <a:endParaRPr lang="en-GB" dirty="0"/>
          </a:p>
        </p:txBody>
      </p:sp>
      <p:pic>
        <p:nvPicPr>
          <p:cNvPr id="5" name="Picture 4" descr="36 Most Beautiful Flowers with Names and Pictures - Best Types of Flowers  for Your Garden">
            <a:extLst>
              <a:ext uri="{FF2B5EF4-FFF2-40B4-BE49-F238E27FC236}">
                <a16:creationId xmlns:a16="http://schemas.microsoft.com/office/drawing/2014/main" id="{1AB81C7C-DE8A-4D85-486D-AEEAC2FE5E32}"/>
              </a:ext>
            </a:extLst>
          </p:cNvPr>
          <p:cNvPicPr>
            <a:picLocks noChangeAspect="1"/>
          </p:cNvPicPr>
          <p:nvPr/>
        </p:nvPicPr>
        <p:blipFill>
          <a:blip r:embed="rId2"/>
          <a:stretch>
            <a:fillRect/>
          </a:stretch>
        </p:blipFill>
        <p:spPr>
          <a:xfrm>
            <a:off x="6100549" y="1587086"/>
            <a:ext cx="3687169" cy="3695202"/>
          </a:xfrm>
          <a:prstGeom prst="rect">
            <a:avLst/>
          </a:prstGeom>
        </p:spPr>
      </p:pic>
      <p:sp>
        <p:nvSpPr>
          <p:cNvPr id="7" name="TextBox 6">
            <a:extLst>
              <a:ext uri="{FF2B5EF4-FFF2-40B4-BE49-F238E27FC236}">
                <a16:creationId xmlns:a16="http://schemas.microsoft.com/office/drawing/2014/main" id="{548E08A7-D9BE-7019-619F-F6FAA3228E88}"/>
              </a:ext>
            </a:extLst>
          </p:cNvPr>
          <p:cNvSpPr txBox="1"/>
          <p:nvPr/>
        </p:nvSpPr>
        <p:spPr>
          <a:xfrm>
            <a:off x="4606122" y="5652447"/>
            <a:ext cx="69398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dirty="0">
                <a:ea typeface="+mn-lt"/>
                <a:cs typeface="+mn-lt"/>
              </a:rPr>
              <a:t>Kotler, P. and Keller, K.L. (2016) </a:t>
            </a:r>
            <a:r>
              <a:rPr lang="en-US" i="1" dirty="0">
                <a:ea typeface="+mn-lt"/>
                <a:cs typeface="+mn-lt"/>
              </a:rPr>
              <a:t>Marketing Management.</a:t>
            </a:r>
            <a:r>
              <a:rPr lang="en-US" dirty="0">
                <a:ea typeface="+mn-lt"/>
                <a:cs typeface="+mn-lt"/>
              </a:rPr>
              <a:t> 15th </a:t>
            </a:r>
            <a:r>
              <a:rPr lang="en-US" dirty="0" err="1">
                <a:ea typeface="+mn-lt"/>
                <a:cs typeface="+mn-lt"/>
              </a:rPr>
              <a:t>edn</a:t>
            </a:r>
            <a:r>
              <a:rPr lang="en-US" dirty="0">
                <a:ea typeface="+mn-lt"/>
                <a:cs typeface="+mn-lt"/>
              </a:rPr>
              <a:t>. Harlow: Pearson.</a:t>
            </a:r>
          </a:p>
        </p:txBody>
      </p:sp>
    </p:spTree>
    <p:extLst>
      <p:ext uri="{BB962C8B-B14F-4D97-AF65-F5344CB8AC3E}">
        <p14:creationId xmlns:p14="http://schemas.microsoft.com/office/powerpoint/2010/main" val="3988940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1D4C5-8A2C-9AAB-CE8E-D131E61C20A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BC3D0E1-F3A6-7C3F-2FDD-024238073063}"/>
              </a:ext>
            </a:extLst>
          </p:cNvPr>
          <p:cNvSpPr txBox="1"/>
          <p:nvPr/>
        </p:nvSpPr>
        <p:spPr>
          <a:xfrm>
            <a:off x="1068916" y="899583"/>
            <a:ext cx="4801737"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b="1"/>
              <a:t>Company background</a:t>
            </a:r>
          </a:p>
        </p:txBody>
      </p:sp>
      <p:sp>
        <p:nvSpPr>
          <p:cNvPr id="4" name="TextBox 3">
            <a:extLst>
              <a:ext uri="{FF2B5EF4-FFF2-40B4-BE49-F238E27FC236}">
                <a16:creationId xmlns:a16="http://schemas.microsoft.com/office/drawing/2014/main" id="{3F2CB811-56C7-8BEF-B1BC-653C981B8D60}"/>
              </a:ext>
            </a:extLst>
          </p:cNvPr>
          <p:cNvSpPr txBox="1"/>
          <p:nvPr/>
        </p:nvSpPr>
        <p:spPr>
          <a:xfrm>
            <a:off x="1070982" y="1718113"/>
            <a:ext cx="415194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Green haven florists were </a:t>
            </a:r>
            <a:r>
              <a:rPr lang="en-GB"/>
              <a:t>founded by Liam and Priya Patel in 2016, in the city of Norwich, </a:t>
            </a:r>
            <a:r>
              <a:rPr lang="en-GB" dirty="0"/>
              <a:t>UK.</a:t>
            </a:r>
            <a:endParaRPr lang="en-US" dirty="0"/>
          </a:p>
          <a:p>
            <a:endParaRPr lang="en-GB" dirty="0"/>
          </a:p>
          <a:p>
            <a:r>
              <a:rPr lang="en-GB" dirty="0"/>
              <a:t>The </a:t>
            </a:r>
            <a:r>
              <a:rPr lang="en-GB" err="1"/>
              <a:t>sh</a:t>
            </a:r>
            <a:r>
              <a:rPr lang="en-GB"/>
              <a:t>op offers to sell flowers, bouquets, and caters to events such as weddings and birthdays.</a:t>
            </a:r>
            <a:endParaRPr lang="en-GB" dirty="0"/>
          </a:p>
          <a:p>
            <a:endParaRPr lang="en-GB" dirty="0"/>
          </a:p>
          <a:p>
            <a:r>
              <a:rPr lang="en-GB" dirty="0"/>
              <a:t>Greenhaven florists have built a strong relationship with-in the local community, garnering loyal </a:t>
            </a:r>
            <a:r>
              <a:rPr lang="en-GB"/>
              <a:t>a customer base.</a:t>
            </a:r>
          </a:p>
          <a:p>
            <a:endParaRPr lang="en-GB" dirty="0"/>
          </a:p>
          <a:p>
            <a:r>
              <a:rPr lang="en-GB" dirty="0"/>
              <a:t>Their business is built on selling </a:t>
            </a:r>
            <a:r>
              <a:rPr lang="en-GB"/>
              <a:t>quality flowers and having great customer service.</a:t>
            </a:r>
            <a:endParaRPr lang="en-GB" dirty="0"/>
          </a:p>
        </p:txBody>
      </p:sp>
      <p:pic>
        <p:nvPicPr>
          <p:cNvPr id="3" name="Picture 2" descr="Floral Confidence Workshop">
            <a:extLst>
              <a:ext uri="{FF2B5EF4-FFF2-40B4-BE49-F238E27FC236}">
                <a16:creationId xmlns:a16="http://schemas.microsoft.com/office/drawing/2014/main" id="{B5BE618D-6EEC-6881-F252-6BA0357BB80E}"/>
              </a:ext>
            </a:extLst>
          </p:cNvPr>
          <p:cNvPicPr>
            <a:picLocks noChangeAspect="1"/>
          </p:cNvPicPr>
          <p:nvPr/>
        </p:nvPicPr>
        <p:blipFill>
          <a:blip r:embed="rId2"/>
          <a:stretch>
            <a:fillRect/>
          </a:stretch>
        </p:blipFill>
        <p:spPr>
          <a:xfrm>
            <a:off x="6041978" y="1940398"/>
            <a:ext cx="4463956" cy="2977203"/>
          </a:xfrm>
          <a:prstGeom prst="rect">
            <a:avLst/>
          </a:prstGeom>
        </p:spPr>
      </p:pic>
    </p:spTree>
    <p:extLst>
      <p:ext uri="{BB962C8B-B14F-4D97-AF65-F5344CB8AC3E}">
        <p14:creationId xmlns:p14="http://schemas.microsoft.com/office/powerpoint/2010/main" val="902328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405F4-EF69-53AA-0C04-CE4E0E22840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F977457-0B28-3644-047D-4310F33B19F0}"/>
              </a:ext>
            </a:extLst>
          </p:cNvPr>
          <p:cNvSpPr txBox="1"/>
          <p:nvPr/>
        </p:nvSpPr>
        <p:spPr>
          <a:xfrm>
            <a:off x="1068916" y="899583"/>
            <a:ext cx="4801737"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b="1"/>
              <a:t>5W2H Method</a:t>
            </a:r>
            <a:endParaRPr lang="en-US"/>
          </a:p>
        </p:txBody>
      </p:sp>
      <p:sp>
        <p:nvSpPr>
          <p:cNvPr id="4" name="TextBox 3">
            <a:extLst>
              <a:ext uri="{FF2B5EF4-FFF2-40B4-BE49-F238E27FC236}">
                <a16:creationId xmlns:a16="http://schemas.microsoft.com/office/drawing/2014/main" id="{C87850CB-DE0E-26F7-4206-1CBDFFF9C64D}"/>
              </a:ext>
            </a:extLst>
          </p:cNvPr>
          <p:cNvSpPr txBox="1"/>
          <p:nvPr/>
        </p:nvSpPr>
        <p:spPr>
          <a:xfrm>
            <a:off x="1070982" y="1718113"/>
            <a:ext cx="492531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WHAT: Green Haven florists are having trouble with keeping up profits and have difficulties competing with other</a:t>
            </a:r>
            <a:r>
              <a:rPr lang="en-GB"/>
              <a:t> florists.</a:t>
            </a:r>
          </a:p>
          <a:p>
            <a:endParaRPr lang="en-GB" dirty="0"/>
          </a:p>
          <a:p>
            <a:r>
              <a:rPr lang="en-GB" dirty="0"/>
              <a:t>WHY: The managers of Green Haven florists are having trouble keeping up with modern florists who chose to promote their businesses effectively through modern </a:t>
            </a:r>
            <a:r>
              <a:rPr lang="en-GB"/>
              <a:t>media such as social media advertisements.</a:t>
            </a:r>
          </a:p>
          <a:p>
            <a:endParaRPr lang="en-GB" dirty="0"/>
          </a:p>
          <a:p>
            <a:r>
              <a:rPr lang="en-GB" dirty="0"/>
              <a:t>WHERE: The problem has occurred in the flower market as many competitors to </a:t>
            </a:r>
            <a:r>
              <a:rPr lang="en-GB"/>
              <a:t>Green Haven have started advertising online.</a:t>
            </a:r>
            <a:endParaRPr lang="en-GB" dirty="0"/>
          </a:p>
          <a:p>
            <a:endParaRPr lang="en-GB" dirty="0"/>
          </a:p>
          <a:p>
            <a:r>
              <a:rPr lang="en-GB" dirty="0"/>
              <a:t>WHEN: The decline in business occurred </a:t>
            </a:r>
            <a:r>
              <a:rPr lang="en-GB"/>
              <a:t>when competitors began utilising digital media to advertise themselves.</a:t>
            </a:r>
            <a:endParaRPr lang="en-GB" dirty="0"/>
          </a:p>
        </p:txBody>
      </p:sp>
      <p:pic>
        <p:nvPicPr>
          <p:cNvPr id="6" name="Picture 5" descr="5w2h #criticalthinking #problemsolving | Otávio Procópio">
            <a:extLst>
              <a:ext uri="{FF2B5EF4-FFF2-40B4-BE49-F238E27FC236}">
                <a16:creationId xmlns:a16="http://schemas.microsoft.com/office/drawing/2014/main" id="{6B0CB5A2-6B4A-8825-3414-92F827C0B192}"/>
              </a:ext>
            </a:extLst>
          </p:cNvPr>
          <p:cNvPicPr>
            <a:picLocks noChangeAspect="1"/>
          </p:cNvPicPr>
          <p:nvPr/>
        </p:nvPicPr>
        <p:blipFill>
          <a:blip r:embed="rId2"/>
          <a:stretch>
            <a:fillRect/>
          </a:stretch>
        </p:blipFill>
        <p:spPr>
          <a:xfrm>
            <a:off x="6542395" y="1439981"/>
            <a:ext cx="4145508" cy="3830188"/>
          </a:xfrm>
          <a:prstGeom prst="rect">
            <a:avLst/>
          </a:prstGeom>
        </p:spPr>
      </p:pic>
      <p:sp>
        <p:nvSpPr>
          <p:cNvPr id="7" name="TextBox 6">
            <a:extLst>
              <a:ext uri="{FF2B5EF4-FFF2-40B4-BE49-F238E27FC236}">
                <a16:creationId xmlns:a16="http://schemas.microsoft.com/office/drawing/2014/main" id="{7A62290C-3318-25B1-138D-C69CFA125F23}"/>
              </a:ext>
            </a:extLst>
          </p:cNvPr>
          <p:cNvSpPr txBox="1"/>
          <p:nvPr/>
        </p:nvSpPr>
        <p:spPr>
          <a:xfrm>
            <a:off x="6096001" y="5345373"/>
            <a:ext cx="545000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Serrat, O. (2017) </a:t>
            </a:r>
            <a:r>
              <a:rPr lang="en-GB" i="1" dirty="0">
                <a:ea typeface="+mn-lt"/>
                <a:cs typeface="+mn-lt"/>
              </a:rPr>
              <a:t>Knowledge Solutions: Tools, Methods and Approaches to Drive Organizational Performance.</a:t>
            </a:r>
            <a:r>
              <a:rPr lang="en-GB" dirty="0">
                <a:ea typeface="+mn-lt"/>
                <a:cs typeface="+mn-lt"/>
              </a:rPr>
              <a:t> Singapore: Springer.</a:t>
            </a:r>
            <a:endParaRPr lang="en-US" dirty="0"/>
          </a:p>
        </p:txBody>
      </p:sp>
    </p:spTree>
    <p:extLst>
      <p:ext uri="{BB962C8B-B14F-4D97-AF65-F5344CB8AC3E}">
        <p14:creationId xmlns:p14="http://schemas.microsoft.com/office/powerpoint/2010/main" val="562740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E28A08-92AE-588B-C4FB-763579A8453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830FE4B-3AEE-85BA-9EBF-3BF8FABC1822}"/>
              </a:ext>
            </a:extLst>
          </p:cNvPr>
          <p:cNvSpPr txBox="1"/>
          <p:nvPr/>
        </p:nvSpPr>
        <p:spPr>
          <a:xfrm>
            <a:off x="1068916" y="899583"/>
            <a:ext cx="4801737"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b="1"/>
              <a:t>5W2H Method (Cont.)</a:t>
            </a:r>
            <a:endParaRPr lang="en-US"/>
          </a:p>
        </p:txBody>
      </p:sp>
      <p:pic>
        <p:nvPicPr>
          <p:cNvPr id="6" name="Picture 5" descr="5w2h #criticalthinking #problemsolving | Otávio Procópio">
            <a:extLst>
              <a:ext uri="{FF2B5EF4-FFF2-40B4-BE49-F238E27FC236}">
                <a16:creationId xmlns:a16="http://schemas.microsoft.com/office/drawing/2014/main" id="{54DF5279-2B48-1E9F-5726-54AC81501C21}"/>
              </a:ext>
            </a:extLst>
          </p:cNvPr>
          <p:cNvPicPr>
            <a:picLocks noChangeAspect="1"/>
          </p:cNvPicPr>
          <p:nvPr/>
        </p:nvPicPr>
        <p:blipFill>
          <a:blip r:embed="rId2"/>
          <a:stretch>
            <a:fillRect/>
          </a:stretch>
        </p:blipFill>
        <p:spPr>
          <a:xfrm>
            <a:off x="6542395" y="1280757"/>
            <a:ext cx="4145508" cy="3830188"/>
          </a:xfrm>
          <a:prstGeom prst="rect">
            <a:avLst/>
          </a:prstGeom>
        </p:spPr>
      </p:pic>
      <p:sp>
        <p:nvSpPr>
          <p:cNvPr id="5" name="TextBox 4">
            <a:extLst>
              <a:ext uri="{FF2B5EF4-FFF2-40B4-BE49-F238E27FC236}">
                <a16:creationId xmlns:a16="http://schemas.microsoft.com/office/drawing/2014/main" id="{FD4CF308-DE5C-55DD-275B-70A007E80C34}"/>
              </a:ext>
            </a:extLst>
          </p:cNvPr>
          <p:cNvSpPr txBox="1"/>
          <p:nvPr/>
        </p:nvSpPr>
        <p:spPr>
          <a:xfrm>
            <a:off x="1070982" y="1718113"/>
            <a:ext cx="492531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WHO: The managers of Green Haven florists have chosen to not modernise, allowing competitors to </a:t>
            </a:r>
            <a:r>
              <a:rPr lang="en-GB"/>
              <a:t>overtake them.</a:t>
            </a:r>
            <a:endParaRPr lang="en-US"/>
          </a:p>
          <a:p>
            <a:endParaRPr lang="en-GB" dirty="0"/>
          </a:p>
          <a:p>
            <a:r>
              <a:rPr lang="en-GB" dirty="0"/>
              <a:t>HOW: The competitors of Green Haven have began using digital spaces to advertise themselves whilst employing modern advertising strategies.</a:t>
            </a:r>
          </a:p>
          <a:p>
            <a:endParaRPr lang="en-GB" dirty="0"/>
          </a:p>
          <a:p>
            <a:r>
              <a:rPr lang="en-GB" dirty="0"/>
              <a:t>HOW MUCH: Green Haven florists are losing large amounts of their customers and profit which affects their ability to compete in the flowers market.</a:t>
            </a:r>
          </a:p>
        </p:txBody>
      </p:sp>
      <p:sp>
        <p:nvSpPr>
          <p:cNvPr id="8" name="TextBox 7">
            <a:extLst>
              <a:ext uri="{FF2B5EF4-FFF2-40B4-BE49-F238E27FC236}">
                <a16:creationId xmlns:a16="http://schemas.microsoft.com/office/drawing/2014/main" id="{8E0384AC-F602-75D6-EEFF-685C70C158CB}"/>
              </a:ext>
            </a:extLst>
          </p:cNvPr>
          <p:cNvSpPr txBox="1"/>
          <p:nvPr/>
        </p:nvSpPr>
        <p:spPr>
          <a:xfrm>
            <a:off x="6096001" y="5345373"/>
            <a:ext cx="545000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Serrat, O. (2017) </a:t>
            </a:r>
            <a:r>
              <a:rPr lang="en-GB" i="1" dirty="0">
                <a:ea typeface="+mn-lt"/>
                <a:cs typeface="+mn-lt"/>
              </a:rPr>
              <a:t>Knowledge Solutions: Tools, Methods and Approaches to Drive Organizational Performance.</a:t>
            </a:r>
            <a:r>
              <a:rPr lang="en-GB" dirty="0">
                <a:ea typeface="+mn-lt"/>
                <a:cs typeface="+mn-lt"/>
              </a:rPr>
              <a:t> Singapore: Springer.</a:t>
            </a:r>
            <a:endParaRPr lang="en-US" dirty="0"/>
          </a:p>
        </p:txBody>
      </p:sp>
    </p:spTree>
    <p:extLst>
      <p:ext uri="{BB962C8B-B14F-4D97-AF65-F5344CB8AC3E}">
        <p14:creationId xmlns:p14="http://schemas.microsoft.com/office/powerpoint/2010/main" val="114169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CE90D-D05C-1F67-6AEB-EF683A50000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99D51EB-B820-136B-68BB-95B22FAFB4DB}"/>
              </a:ext>
            </a:extLst>
          </p:cNvPr>
          <p:cNvSpPr txBox="1"/>
          <p:nvPr/>
        </p:nvSpPr>
        <p:spPr>
          <a:xfrm>
            <a:off x="1068916" y="899583"/>
            <a:ext cx="4801737"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b="1"/>
              <a:t>PESTLE Analysis</a:t>
            </a:r>
            <a:endParaRPr lang="en-US"/>
          </a:p>
        </p:txBody>
      </p:sp>
      <p:sp>
        <p:nvSpPr>
          <p:cNvPr id="5" name="TextBox 4">
            <a:extLst>
              <a:ext uri="{FF2B5EF4-FFF2-40B4-BE49-F238E27FC236}">
                <a16:creationId xmlns:a16="http://schemas.microsoft.com/office/drawing/2014/main" id="{50EF7F45-817B-67C2-D135-85D350C6E1E3}"/>
              </a:ext>
            </a:extLst>
          </p:cNvPr>
          <p:cNvSpPr txBox="1"/>
          <p:nvPr/>
        </p:nvSpPr>
        <p:spPr>
          <a:xfrm>
            <a:off x="1070982" y="1718113"/>
            <a:ext cx="49253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POLITICAL: </a:t>
            </a:r>
            <a:endParaRPr lang="en-US"/>
          </a:p>
        </p:txBody>
      </p:sp>
      <p:sp>
        <p:nvSpPr>
          <p:cNvPr id="7" name="TextBox 6">
            <a:extLst>
              <a:ext uri="{FF2B5EF4-FFF2-40B4-BE49-F238E27FC236}">
                <a16:creationId xmlns:a16="http://schemas.microsoft.com/office/drawing/2014/main" id="{4FB703B6-309D-F1DE-7754-D7EC50E3B540}"/>
              </a:ext>
            </a:extLst>
          </p:cNvPr>
          <p:cNvSpPr txBox="1"/>
          <p:nvPr/>
        </p:nvSpPr>
        <p:spPr>
          <a:xfrm>
            <a:off x="1069074" y="2274626"/>
            <a:ext cx="454015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Government tariffs and taxes on importing flowers from outside the UK could </a:t>
            </a:r>
            <a:r>
              <a:rPr lang="en-GB"/>
              <a:t>restrict how much profit Green Haven florists can produce.</a:t>
            </a:r>
          </a:p>
          <a:p>
            <a:endParaRPr lang="en-GB" dirty="0"/>
          </a:p>
          <a:p>
            <a:r>
              <a:rPr lang="en-GB" dirty="0"/>
              <a:t>However, local councils can help support local busi</a:t>
            </a:r>
            <a:r>
              <a:rPr lang="en-GB"/>
              <a:t>nesses such as Green Haven florists expand, potentially increasing their profits.</a:t>
            </a:r>
            <a:endParaRPr lang="en-GB" dirty="0"/>
          </a:p>
          <a:p>
            <a:endParaRPr lang="en-GB" dirty="0"/>
          </a:p>
        </p:txBody>
      </p:sp>
      <p:pic>
        <p:nvPicPr>
          <p:cNvPr id="8" name="Picture 7" descr="247,700+ Political Leaders Stock Photos, Pictures &amp; Royalty-Free Images -  iStock | Leadership, Team leaders, Politics">
            <a:extLst>
              <a:ext uri="{FF2B5EF4-FFF2-40B4-BE49-F238E27FC236}">
                <a16:creationId xmlns:a16="http://schemas.microsoft.com/office/drawing/2014/main" id="{FF827CEC-4A15-78E3-A015-02A2DDCDAD62}"/>
              </a:ext>
            </a:extLst>
          </p:cNvPr>
          <p:cNvPicPr>
            <a:picLocks noChangeAspect="1"/>
          </p:cNvPicPr>
          <p:nvPr/>
        </p:nvPicPr>
        <p:blipFill>
          <a:blip r:embed="rId2"/>
          <a:stretch>
            <a:fillRect/>
          </a:stretch>
        </p:blipFill>
        <p:spPr>
          <a:xfrm>
            <a:off x="6093030" y="1944805"/>
            <a:ext cx="4441462" cy="2979762"/>
          </a:xfrm>
          <a:prstGeom prst="rect">
            <a:avLst/>
          </a:prstGeom>
        </p:spPr>
      </p:pic>
    </p:spTree>
    <p:extLst>
      <p:ext uri="{BB962C8B-B14F-4D97-AF65-F5344CB8AC3E}">
        <p14:creationId xmlns:p14="http://schemas.microsoft.com/office/powerpoint/2010/main" val="2015506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2B5AF-9F40-6557-16E0-10B380A67A8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B56CA0F-A055-500A-D5F6-78528971A9FF}"/>
              </a:ext>
            </a:extLst>
          </p:cNvPr>
          <p:cNvSpPr txBox="1"/>
          <p:nvPr/>
        </p:nvSpPr>
        <p:spPr>
          <a:xfrm>
            <a:off x="1068916" y="899583"/>
            <a:ext cx="4801737"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b="1"/>
              <a:t>PESTLE Analysis</a:t>
            </a:r>
            <a:endParaRPr lang="en-US"/>
          </a:p>
        </p:txBody>
      </p:sp>
      <p:sp>
        <p:nvSpPr>
          <p:cNvPr id="5" name="TextBox 4">
            <a:extLst>
              <a:ext uri="{FF2B5EF4-FFF2-40B4-BE49-F238E27FC236}">
                <a16:creationId xmlns:a16="http://schemas.microsoft.com/office/drawing/2014/main" id="{BCA79440-6A92-BAE1-562F-D3C10398C6F7}"/>
              </a:ext>
            </a:extLst>
          </p:cNvPr>
          <p:cNvSpPr txBox="1"/>
          <p:nvPr/>
        </p:nvSpPr>
        <p:spPr>
          <a:xfrm>
            <a:off x="1070982" y="1718113"/>
            <a:ext cx="49253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ECONOMIC: </a:t>
            </a:r>
            <a:endParaRPr lang="en-US"/>
          </a:p>
        </p:txBody>
      </p:sp>
      <p:sp>
        <p:nvSpPr>
          <p:cNvPr id="7" name="TextBox 6">
            <a:extLst>
              <a:ext uri="{FF2B5EF4-FFF2-40B4-BE49-F238E27FC236}">
                <a16:creationId xmlns:a16="http://schemas.microsoft.com/office/drawing/2014/main" id="{0A40B280-4937-6853-ECB2-A2DA692A6428}"/>
              </a:ext>
            </a:extLst>
          </p:cNvPr>
          <p:cNvSpPr txBox="1"/>
          <p:nvPr/>
        </p:nvSpPr>
        <p:spPr>
          <a:xfrm>
            <a:off x="1069074" y="2274626"/>
            <a:ext cx="454015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During economic down times, customers are less likely to spend money on </a:t>
            </a:r>
            <a:r>
              <a:rPr lang="en-GB">
                <a:ea typeface="+mn-lt"/>
                <a:cs typeface="+mn-lt"/>
              </a:rPr>
              <a:t>unnecessary </a:t>
            </a:r>
            <a:r>
              <a:rPr lang="en-GB"/>
              <a:t>luxuries such as flowers which in turn leads to less profit for Green Haven florists.</a:t>
            </a:r>
          </a:p>
          <a:p>
            <a:endParaRPr lang="en-GB" dirty="0"/>
          </a:p>
          <a:p>
            <a:r>
              <a:rPr lang="en-GB" dirty="0"/>
              <a:t>Inflation and rise of cost can increase the price of these flowers, leading to less customers </a:t>
            </a:r>
            <a:r>
              <a:rPr lang="en-GB" err="1"/>
              <a:t>bu</a:t>
            </a:r>
            <a:r>
              <a:rPr lang="en-GB"/>
              <a:t>ying them and less profits generated.</a:t>
            </a:r>
          </a:p>
        </p:txBody>
      </p:sp>
      <p:pic>
        <p:nvPicPr>
          <p:cNvPr id="3" name="Picture 2" descr="714,600+ Economic Exchange Stock Photos, Pictures &amp; Royalty-Free Images -  iStock">
            <a:extLst>
              <a:ext uri="{FF2B5EF4-FFF2-40B4-BE49-F238E27FC236}">
                <a16:creationId xmlns:a16="http://schemas.microsoft.com/office/drawing/2014/main" id="{64804AA9-6D53-D85A-28FD-EA3F39BE601F}"/>
              </a:ext>
            </a:extLst>
          </p:cNvPr>
          <p:cNvPicPr>
            <a:picLocks noChangeAspect="1"/>
          </p:cNvPicPr>
          <p:nvPr/>
        </p:nvPicPr>
        <p:blipFill>
          <a:blip r:embed="rId2"/>
          <a:stretch>
            <a:fillRect/>
          </a:stretch>
        </p:blipFill>
        <p:spPr>
          <a:xfrm>
            <a:off x="6308962" y="2279744"/>
            <a:ext cx="4282554" cy="2400869"/>
          </a:xfrm>
          <a:prstGeom prst="rect">
            <a:avLst/>
          </a:prstGeom>
        </p:spPr>
      </p:pic>
    </p:spTree>
    <p:extLst>
      <p:ext uri="{BB962C8B-B14F-4D97-AF65-F5344CB8AC3E}">
        <p14:creationId xmlns:p14="http://schemas.microsoft.com/office/powerpoint/2010/main" val="3422405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FF1563-A36C-4C4C-EE27-981B1F8EF41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92A936D-BFE6-5D55-F14B-261E971A29B5}"/>
              </a:ext>
            </a:extLst>
          </p:cNvPr>
          <p:cNvSpPr txBox="1"/>
          <p:nvPr/>
        </p:nvSpPr>
        <p:spPr>
          <a:xfrm>
            <a:off x="1068916" y="899583"/>
            <a:ext cx="4801737"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b="1"/>
              <a:t>PESTLE Analysis</a:t>
            </a:r>
            <a:endParaRPr lang="en-US"/>
          </a:p>
        </p:txBody>
      </p:sp>
      <p:sp>
        <p:nvSpPr>
          <p:cNvPr id="5" name="TextBox 4">
            <a:extLst>
              <a:ext uri="{FF2B5EF4-FFF2-40B4-BE49-F238E27FC236}">
                <a16:creationId xmlns:a16="http://schemas.microsoft.com/office/drawing/2014/main" id="{37787B72-A34F-5785-EEDD-BD14876C7E81}"/>
              </a:ext>
            </a:extLst>
          </p:cNvPr>
          <p:cNvSpPr txBox="1"/>
          <p:nvPr/>
        </p:nvSpPr>
        <p:spPr>
          <a:xfrm>
            <a:off x="1070982" y="1718113"/>
            <a:ext cx="49253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SOCIAL: </a:t>
            </a:r>
            <a:endParaRPr lang="en-US"/>
          </a:p>
        </p:txBody>
      </p:sp>
      <p:sp>
        <p:nvSpPr>
          <p:cNvPr id="7" name="TextBox 6">
            <a:extLst>
              <a:ext uri="{FF2B5EF4-FFF2-40B4-BE49-F238E27FC236}">
                <a16:creationId xmlns:a16="http://schemas.microsoft.com/office/drawing/2014/main" id="{14CA790A-70A3-01E6-1145-C078E62C554F}"/>
              </a:ext>
            </a:extLst>
          </p:cNvPr>
          <p:cNvSpPr txBox="1"/>
          <p:nvPr/>
        </p:nvSpPr>
        <p:spPr>
          <a:xfrm>
            <a:off x="1069074" y="2274626"/>
            <a:ext cx="454015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More social gatherings such as events and celebrations can increase the demand of flowers, </a:t>
            </a:r>
            <a:r>
              <a:rPr lang="en-GB"/>
              <a:t>giving Green Haven florists more revenue.</a:t>
            </a:r>
          </a:p>
          <a:p>
            <a:endParaRPr lang="en-GB" dirty="0"/>
          </a:p>
          <a:p>
            <a:r>
              <a:rPr lang="en-GB" dirty="0"/>
              <a:t>Consumers also prefer local businesses and products which will change which types of </a:t>
            </a:r>
            <a:r>
              <a:rPr lang="en-GB"/>
              <a:t>flowers Green Haven florists will sell.</a:t>
            </a:r>
            <a:endParaRPr lang="en-GB" dirty="0"/>
          </a:p>
        </p:txBody>
      </p:sp>
      <p:pic>
        <p:nvPicPr>
          <p:cNvPr id="4" name="Picture 3" descr="Marie &amp; Jake Snow's Magical Wedding in Bali - The Lane">
            <a:extLst>
              <a:ext uri="{FF2B5EF4-FFF2-40B4-BE49-F238E27FC236}">
                <a16:creationId xmlns:a16="http://schemas.microsoft.com/office/drawing/2014/main" id="{22990A01-98C4-86D7-FDFF-F108BB601383}"/>
              </a:ext>
            </a:extLst>
          </p:cNvPr>
          <p:cNvPicPr>
            <a:picLocks noChangeAspect="1"/>
          </p:cNvPicPr>
          <p:nvPr/>
        </p:nvPicPr>
        <p:blipFill>
          <a:blip r:embed="rId2"/>
          <a:stretch>
            <a:fillRect/>
          </a:stretch>
        </p:blipFill>
        <p:spPr>
          <a:xfrm>
            <a:off x="6422693" y="2191034"/>
            <a:ext cx="3736644" cy="2487305"/>
          </a:xfrm>
          <a:prstGeom prst="rect">
            <a:avLst/>
          </a:prstGeom>
        </p:spPr>
      </p:pic>
    </p:spTree>
    <p:extLst>
      <p:ext uri="{BB962C8B-B14F-4D97-AF65-F5344CB8AC3E}">
        <p14:creationId xmlns:p14="http://schemas.microsoft.com/office/powerpoint/2010/main" val="2583417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4FA018-4329-604D-8F49-02E590C1680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84ADA8B-BD54-8A3B-2DAE-7CCDDDC5F4F4}"/>
              </a:ext>
            </a:extLst>
          </p:cNvPr>
          <p:cNvSpPr txBox="1"/>
          <p:nvPr/>
        </p:nvSpPr>
        <p:spPr>
          <a:xfrm>
            <a:off x="1068916" y="899583"/>
            <a:ext cx="4801737"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b="1"/>
              <a:t>Sales</a:t>
            </a:r>
            <a:endParaRPr lang="en-US"/>
          </a:p>
        </p:txBody>
      </p:sp>
      <p:sp>
        <p:nvSpPr>
          <p:cNvPr id="7" name="TextBox 6">
            <a:extLst>
              <a:ext uri="{FF2B5EF4-FFF2-40B4-BE49-F238E27FC236}">
                <a16:creationId xmlns:a16="http://schemas.microsoft.com/office/drawing/2014/main" id="{A47A12E8-2253-8BD4-3DA0-95B7C42DF85D}"/>
              </a:ext>
            </a:extLst>
          </p:cNvPr>
          <p:cNvSpPr txBox="1"/>
          <p:nvPr/>
        </p:nvSpPr>
        <p:spPr>
          <a:xfrm>
            <a:off x="1069074" y="1535372"/>
            <a:ext cx="454015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PROBLEM: Green Haven Florists are having trouble keeping up with competitors because the managers have failed to modernise their marketing strategies. Their business is not marketing themselves effectively, especially through digital mediums, whilst their competitors are adapting to fit into the modern florist market. As a result, Green Haven Florists cannot attract customers, maintain profits or make themselves stand out from competitors which results in less sales.</a:t>
            </a:r>
          </a:p>
        </p:txBody>
      </p:sp>
      <p:pic>
        <p:nvPicPr>
          <p:cNvPr id="6" name="Picture 5" descr="21,256 Declining Sales Royalty-Free Images, Stock Photos &amp; Pictures |  Shutterstock">
            <a:extLst>
              <a:ext uri="{FF2B5EF4-FFF2-40B4-BE49-F238E27FC236}">
                <a16:creationId xmlns:a16="http://schemas.microsoft.com/office/drawing/2014/main" id="{7AE31358-B66D-6D96-EE30-9A279BB10FE9}"/>
              </a:ext>
            </a:extLst>
          </p:cNvPr>
          <p:cNvPicPr>
            <a:picLocks noChangeAspect="1"/>
          </p:cNvPicPr>
          <p:nvPr/>
        </p:nvPicPr>
        <p:blipFill>
          <a:blip r:embed="rId2"/>
          <a:stretch>
            <a:fillRect/>
          </a:stretch>
        </p:blipFill>
        <p:spPr>
          <a:xfrm>
            <a:off x="6589594" y="1774436"/>
            <a:ext cx="4130722" cy="3297754"/>
          </a:xfrm>
          <a:prstGeom prst="rect">
            <a:avLst/>
          </a:prstGeom>
        </p:spPr>
      </p:pic>
      <p:sp>
        <p:nvSpPr>
          <p:cNvPr id="8" name="TextBox 7">
            <a:extLst>
              <a:ext uri="{FF2B5EF4-FFF2-40B4-BE49-F238E27FC236}">
                <a16:creationId xmlns:a16="http://schemas.microsoft.com/office/drawing/2014/main" id="{E91CF38C-A90E-1675-85E3-2472E87B29E5}"/>
              </a:ext>
            </a:extLst>
          </p:cNvPr>
          <p:cNvSpPr txBox="1"/>
          <p:nvPr/>
        </p:nvSpPr>
        <p:spPr>
          <a:xfrm>
            <a:off x="5470478" y="5544403"/>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Chaffey, D. and Ellis-Chadwick, F. (2019) </a:t>
            </a:r>
            <a:r>
              <a:rPr lang="en-US" i="1"/>
              <a:t>Digital Marketing: Strategy, Implementation and Practice.</a:t>
            </a:r>
            <a:r>
              <a:rPr lang="en-US"/>
              <a:t> 7th edn. Harlow: Pearson.</a:t>
            </a:r>
          </a:p>
          <a:p>
            <a:pPr algn="ctr"/>
            <a:endParaRPr lang="en-GB"/>
          </a:p>
        </p:txBody>
      </p:sp>
    </p:spTree>
    <p:extLst>
      <p:ext uri="{BB962C8B-B14F-4D97-AF65-F5344CB8AC3E}">
        <p14:creationId xmlns:p14="http://schemas.microsoft.com/office/powerpoint/2010/main" val="637055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380D9A-518F-85FB-C539-3D6F912C2D99}"/>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FACE6536-AEBD-9A0B-1396-28D40207A552}"/>
              </a:ext>
            </a:extLst>
          </p:cNvPr>
          <p:cNvSpPr/>
          <p:nvPr/>
        </p:nvSpPr>
        <p:spPr>
          <a:xfrm>
            <a:off x="807492" y="2001670"/>
            <a:ext cx="1967552" cy="8871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Competition</a:t>
            </a:r>
            <a:endParaRPr lang="en-US"/>
          </a:p>
        </p:txBody>
      </p:sp>
      <p:sp>
        <p:nvSpPr>
          <p:cNvPr id="4" name="TextBox 3">
            <a:extLst>
              <a:ext uri="{FF2B5EF4-FFF2-40B4-BE49-F238E27FC236}">
                <a16:creationId xmlns:a16="http://schemas.microsoft.com/office/drawing/2014/main" id="{EE4FF052-E801-F1FE-D51A-04DF2FACBB16}"/>
              </a:ext>
            </a:extLst>
          </p:cNvPr>
          <p:cNvSpPr txBox="1"/>
          <p:nvPr/>
        </p:nvSpPr>
        <p:spPr>
          <a:xfrm>
            <a:off x="898478" y="773373"/>
            <a:ext cx="2117678"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dirty="0"/>
              <a:t>Online mediums of </a:t>
            </a:r>
            <a:r>
              <a:rPr lang="en-GB" sz="1400"/>
              <a:t>florists</a:t>
            </a:r>
            <a:endParaRPr lang="en-GB" sz="1400" dirty="0"/>
          </a:p>
          <a:p>
            <a:pPr marL="285750" indent="-285750">
              <a:buFont typeface="Arial"/>
              <a:buChar char="•"/>
            </a:pPr>
            <a:r>
              <a:rPr lang="en-GB" sz="1400"/>
              <a:t>Profits</a:t>
            </a:r>
            <a:endParaRPr lang="en-GB" sz="1400" dirty="0"/>
          </a:p>
          <a:p>
            <a:pPr marL="285750" indent="-285750">
              <a:buFont typeface="Arial"/>
              <a:buChar char="•"/>
            </a:pPr>
            <a:r>
              <a:rPr lang="en-GB" sz="1400" dirty="0"/>
              <a:t>More competitors in the </a:t>
            </a:r>
            <a:r>
              <a:rPr lang="en-GB" sz="1400"/>
              <a:t>flower market.</a:t>
            </a:r>
            <a:endParaRPr lang="en-GB" sz="1400" dirty="0"/>
          </a:p>
        </p:txBody>
      </p:sp>
      <p:cxnSp>
        <p:nvCxnSpPr>
          <p:cNvPr id="5" name="Straight Arrow Connector 4">
            <a:extLst>
              <a:ext uri="{FF2B5EF4-FFF2-40B4-BE49-F238E27FC236}">
                <a16:creationId xmlns:a16="http://schemas.microsoft.com/office/drawing/2014/main" id="{38C88923-6D9F-0100-7EA7-0C16570F6E6E}"/>
              </a:ext>
            </a:extLst>
          </p:cNvPr>
          <p:cNvCxnSpPr/>
          <p:nvPr/>
        </p:nvCxnSpPr>
        <p:spPr>
          <a:xfrm flipV="1">
            <a:off x="978090" y="3423313"/>
            <a:ext cx="8472984" cy="568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5F73682D-85E6-7619-F6B5-7AB9BAE58DD7}"/>
              </a:ext>
            </a:extLst>
          </p:cNvPr>
          <p:cNvCxnSpPr/>
          <p:nvPr/>
        </p:nvCxnSpPr>
        <p:spPr>
          <a:xfrm>
            <a:off x="1887940" y="2945640"/>
            <a:ext cx="591402" cy="4435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87A2264E-4888-72A1-0B47-24064D1644C8}"/>
              </a:ext>
            </a:extLst>
          </p:cNvPr>
          <p:cNvSpPr/>
          <p:nvPr/>
        </p:nvSpPr>
        <p:spPr>
          <a:xfrm>
            <a:off x="978088" y="3980596"/>
            <a:ext cx="1967552" cy="8871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Environments</a:t>
            </a:r>
            <a:endParaRPr lang="en-US"/>
          </a:p>
        </p:txBody>
      </p:sp>
      <p:sp>
        <p:nvSpPr>
          <p:cNvPr id="10" name="TextBox 9">
            <a:extLst>
              <a:ext uri="{FF2B5EF4-FFF2-40B4-BE49-F238E27FC236}">
                <a16:creationId xmlns:a16="http://schemas.microsoft.com/office/drawing/2014/main" id="{1DFC04A2-03A7-399F-5BF2-2DCBF87BEFBE}"/>
              </a:ext>
            </a:extLst>
          </p:cNvPr>
          <p:cNvSpPr txBox="1"/>
          <p:nvPr/>
        </p:nvSpPr>
        <p:spPr>
          <a:xfrm>
            <a:off x="591402" y="5095163"/>
            <a:ext cx="27432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dirty="0"/>
              <a:t>Bad weather resulting in less flowers.</a:t>
            </a:r>
          </a:p>
          <a:p>
            <a:pPr marL="285750" indent="-285750">
              <a:buFont typeface="Arial"/>
              <a:buChar char="•"/>
            </a:pPr>
            <a:r>
              <a:rPr lang="en-GB" sz="1400"/>
              <a:t>Bad store design</a:t>
            </a:r>
            <a:endParaRPr lang="en-GB" sz="1400" dirty="0"/>
          </a:p>
          <a:p>
            <a:pPr marL="285750" indent="-285750">
              <a:buFont typeface="Arial"/>
              <a:buChar char="•"/>
            </a:pPr>
            <a:endParaRPr lang="en-GB" sz="1400" dirty="0"/>
          </a:p>
        </p:txBody>
      </p:sp>
      <p:cxnSp>
        <p:nvCxnSpPr>
          <p:cNvPr id="11" name="Straight Arrow Connector 10">
            <a:extLst>
              <a:ext uri="{FF2B5EF4-FFF2-40B4-BE49-F238E27FC236}">
                <a16:creationId xmlns:a16="http://schemas.microsoft.com/office/drawing/2014/main" id="{ED31E714-D476-324D-845B-08ED26CA856E}"/>
              </a:ext>
            </a:extLst>
          </p:cNvPr>
          <p:cNvCxnSpPr/>
          <p:nvPr/>
        </p:nvCxnSpPr>
        <p:spPr>
          <a:xfrm flipV="1">
            <a:off x="2001670" y="3537046"/>
            <a:ext cx="909850" cy="3639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70D0FBEA-71B1-61F1-2A1B-4129D27E284E}"/>
              </a:ext>
            </a:extLst>
          </p:cNvPr>
          <p:cNvSpPr/>
          <p:nvPr/>
        </p:nvSpPr>
        <p:spPr>
          <a:xfrm>
            <a:off x="3514296" y="3980595"/>
            <a:ext cx="1967552" cy="8871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Technological</a:t>
            </a:r>
            <a:endParaRPr lang="en-US"/>
          </a:p>
        </p:txBody>
      </p:sp>
      <p:sp>
        <p:nvSpPr>
          <p:cNvPr id="13" name="TextBox 12">
            <a:extLst>
              <a:ext uri="{FF2B5EF4-FFF2-40B4-BE49-F238E27FC236}">
                <a16:creationId xmlns:a16="http://schemas.microsoft.com/office/drawing/2014/main" id="{87504E95-1916-30BA-F890-79225647997C}"/>
              </a:ext>
            </a:extLst>
          </p:cNvPr>
          <p:cNvSpPr txBox="1"/>
          <p:nvPr/>
        </p:nvSpPr>
        <p:spPr>
          <a:xfrm>
            <a:off x="3332327" y="5095162"/>
            <a:ext cx="2743200"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dirty="0"/>
              <a:t>Their site is very </a:t>
            </a:r>
            <a:r>
              <a:rPr lang="en-GB" sz="1400"/>
              <a:t>outdated</a:t>
            </a:r>
            <a:r>
              <a:rPr lang="en-GB" sz="1400" dirty="0"/>
              <a:t> and hard to use</a:t>
            </a:r>
          </a:p>
          <a:p>
            <a:pPr marL="285750" indent="-285750">
              <a:buFont typeface="Arial"/>
              <a:buChar char="•"/>
            </a:pPr>
            <a:r>
              <a:rPr lang="en-GB" sz="1400"/>
              <a:t>They do not promote themselves effectively.</a:t>
            </a:r>
            <a:endParaRPr lang="en-GB" sz="1400" dirty="0"/>
          </a:p>
          <a:p>
            <a:pPr marL="285750" indent="-285750">
              <a:buFont typeface="Arial"/>
              <a:buChar char="•"/>
            </a:pPr>
            <a:endParaRPr lang="en-GB" sz="1400" dirty="0"/>
          </a:p>
        </p:txBody>
      </p:sp>
      <p:cxnSp>
        <p:nvCxnSpPr>
          <p:cNvPr id="14" name="Straight Arrow Connector 13">
            <a:extLst>
              <a:ext uri="{FF2B5EF4-FFF2-40B4-BE49-F238E27FC236}">
                <a16:creationId xmlns:a16="http://schemas.microsoft.com/office/drawing/2014/main" id="{6209BA33-28E6-E03F-98FA-F7A32043C87F}"/>
              </a:ext>
            </a:extLst>
          </p:cNvPr>
          <p:cNvCxnSpPr/>
          <p:nvPr/>
        </p:nvCxnSpPr>
        <p:spPr>
          <a:xfrm flipV="1">
            <a:off x="4583371" y="3537044"/>
            <a:ext cx="341194" cy="3866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1A755A8D-359B-8BC3-6367-90274462BE86}"/>
              </a:ext>
            </a:extLst>
          </p:cNvPr>
          <p:cNvSpPr/>
          <p:nvPr/>
        </p:nvSpPr>
        <p:spPr>
          <a:xfrm>
            <a:off x="3480176" y="2047162"/>
            <a:ext cx="1967552" cy="8871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Range</a:t>
            </a:r>
            <a:endParaRPr lang="en-US"/>
          </a:p>
        </p:txBody>
      </p:sp>
      <p:sp>
        <p:nvSpPr>
          <p:cNvPr id="16" name="TextBox 15">
            <a:extLst>
              <a:ext uri="{FF2B5EF4-FFF2-40B4-BE49-F238E27FC236}">
                <a16:creationId xmlns:a16="http://schemas.microsoft.com/office/drawing/2014/main" id="{25AC130A-5C1A-5F81-2ADA-218CC927E9E8}"/>
              </a:ext>
            </a:extLst>
          </p:cNvPr>
          <p:cNvSpPr txBox="1"/>
          <p:nvPr/>
        </p:nvSpPr>
        <p:spPr>
          <a:xfrm>
            <a:off x="3173103" y="1205550"/>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dirty="0"/>
              <a:t>Online flower </a:t>
            </a:r>
            <a:r>
              <a:rPr lang="en-GB" sz="1400"/>
              <a:t>retailors</a:t>
            </a:r>
          </a:p>
          <a:p>
            <a:pPr marL="285750" indent="-285750">
              <a:buFont typeface="Arial"/>
              <a:buChar char="•"/>
            </a:pPr>
            <a:r>
              <a:rPr lang="en-GB" sz="1400"/>
              <a:t>Disruption in chain</a:t>
            </a:r>
          </a:p>
          <a:p>
            <a:pPr marL="285750" indent="-285750">
              <a:buFont typeface="Arial"/>
              <a:buChar char="•"/>
            </a:pPr>
            <a:r>
              <a:rPr lang="en-GB" sz="1400" dirty="0"/>
              <a:t>Too much variety in </a:t>
            </a:r>
            <a:r>
              <a:rPr lang="en-GB" sz="1400"/>
              <a:t>flowers.</a:t>
            </a:r>
            <a:endParaRPr lang="en-GB" sz="1400" dirty="0"/>
          </a:p>
        </p:txBody>
      </p:sp>
      <p:cxnSp>
        <p:nvCxnSpPr>
          <p:cNvPr id="17" name="Straight Arrow Connector 16">
            <a:extLst>
              <a:ext uri="{FF2B5EF4-FFF2-40B4-BE49-F238E27FC236}">
                <a16:creationId xmlns:a16="http://schemas.microsoft.com/office/drawing/2014/main" id="{5EA1B965-93B6-9238-2E70-C03637B5932B}"/>
              </a:ext>
            </a:extLst>
          </p:cNvPr>
          <p:cNvCxnSpPr/>
          <p:nvPr/>
        </p:nvCxnSpPr>
        <p:spPr>
          <a:xfrm>
            <a:off x="4333165" y="2945641"/>
            <a:ext cx="591402" cy="4435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E0BFA401-328F-4EEC-E5AA-59F91A40D89A}"/>
              </a:ext>
            </a:extLst>
          </p:cNvPr>
          <p:cNvSpPr/>
          <p:nvPr/>
        </p:nvSpPr>
        <p:spPr>
          <a:xfrm>
            <a:off x="6459937" y="4003340"/>
            <a:ext cx="1967552" cy="8871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Decline in sales</a:t>
            </a:r>
            <a:endParaRPr lang="en-US"/>
          </a:p>
        </p:txBody>
      </p:sp>
      <p:sp>
        <p:nvSpPr>
          <p:cNvPr id="19" name="TextBox 18">
            <a:extLst>
              <a:ext uri="{FF2B5EF4-FFF2-40B4-BE49-F238E27FC236}">
                <a16:creationId xmlns:a16="http://schemas.microsoft.com/office/drawing/2014/main" id="{FAEAB35A-DB07-E0AF-BA82-F4C9A8F272CD}"/>
              </a:ext>
            </a:extLst>
          </p:cNvPr>
          <p:cNvSpPr txBox="1"/>
          <p:nvPr/>
        </p:nvSpPr>
        <p:spPr>
          <a:xfrm>
            <a:off x="6164237" y="4992803"/>
            <a:ext cx="2743200"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a:t>Increase prices</a:t>
            </a:r>
          </a:p>
          <a:p>
            <a:pPr marL="285750" indent="-285750">
              <a:buFont typeface="Arial"/>
              <a:buChar char="•"/>
            </a:pPr>
            <a:r>
              <a:rPr lang="en-GB" sz="1400"/>
              <a:t>Less customers</a:t>
            </a:r>
          </a:p>
          <a:p>
            <a:pPr marL="285750" indent="-285750">
              <a:buFont typeface="Arial"/>
              <a:buChar char="•"/>
            </a:pPr>
            <a:r>
              <a:rPr lang="en-GB" sz="1400"/>
              <a:t>Relying on customers promoting their business through mouth-to-mouth.</a:t>
            </a:r>
            <a:endParaRPr lang="en-GB" sz="1400" dirty="0"/>
          </a:p>
        </p:txBody>
      </p:sp>
      <p:cxnSp>
        <p:nvCxnSpPr>
          <p:cNvPr id="20" name="Straight Arrow Connector 19">
            <a:extLst>
              <a:ext uri="{FF2B5EF4-FFF2-40B4-BE49-F238E27FC236}">
                <a16:creationId xmlns:a16="http://schemas.microsoft.com/office/drawing/2014/main" id="{6498624F-218C-0E38-A06D-4FC5EE989D36}"/>
              </a:ext>
            </a:extLst>
          </p:cNvPr>
          <p:cNvCxnSpPr/>
          <p:nvPr/>
        </p:nvCxnSpPr>
        <p:spPr>
          <a:xfrm flipV="1">
            <a:off x="7506268" y="3605283"/>
            <a:ext cx="375312" cy="2729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63478FF7-273D-4CEB-1374-A0C05BA9322D}"/>
              </a:ext>
            </a:extLst>
          </p:cNvPr>
          <p:cNvSpPr/>
          <p:nvPr/>
        </p:nvSpPr>
        <p:spPr>
          <a:xfrm>
            <a:off x="6084623" y="1967548"/>
            <a:ext cx="1967552" cy="8871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Location</a:t>
            </a:r>
            <a:endParaRPr lang="en-US"/>
          </a:p>
        </p:txBody>
      </p:sp>
      <p:sp>
        <p:nvSpPr>
          <p:cNvPr id="23" name="TextBox 22">
            <a:extLst>
              <a:ext uri="{FF2B5EF4-FFF2-40B4-BE49-F238E27FC236}">
                <a16:creationId xmlns:a16="http://schemas.microsoft.com/office/drawing/2014/main" id="{296FDAA8-08DE-F342-C4A3-C40E4421C963}"/>
              </a:ext>
            </a:extLst>
          </p:cNvPr>
          <p:cNvSpPr txBox="1"/>
          <p:nvPr/>
        </p:nvSpPr>
        <p:spPr>
          <a:xfrm>
            <a:off x="5914027" y="1080445"/>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dirty="0"/>
              <a:t>Small </a:t>
            </a:r>
            <a:r>
              <a:rPr lang="en-GB" sz="1400"/>
              <a:t>shop</a:t>
            </a:r>
          </a:p>
          <a:p>
            <a:pPr marL="285750" indent="-285750">
              <a:buFont typeface="Arial"/>
              <a:buChar char="•"/>
            </a:pPr>
            <a:r>
              <a:rPr lang="en-GB" sz="1400"/>
              <a:t>Surrounded by too many competitors</a:t>
            </a:r>
          </a:p>
        </p:txBody>
      </p:sp>
      <p:cxnSp>
        <p:nvCxnSpPr>
          <p:cNvPr id="24" name="Straight Arrow Connector 23">
            <a:extLst>
              <a:ext uri="{FF2B5EF4-FFF2-40B4-BE49-F238E27FC236}">
                <a16:creationId xmlns:a16="http://schemas.microsoft.com/office/drawing/2014/main" id="{29619C7E-B27B-B1EC-7E1F-1937FB38AF20}"/>
              </a:ext>
            </a:extLst>
          </p:cNvPr>
          <p:cNvCxnSpPr/>
          <p:nvPr/>
        </p:nvCxnSpPr>
        <p:spPr>
          <a:xfrm>
            <a:off x="7096835" y="2854656"/>
            <a:ext cx="295701" cy="5004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466E13B5-FE66-B52B-286A-8DC514A2E901}"/>
              </a:ext>
            </a:extLst>
          </p:cNvPr>
          <p:cNvSpPr/>
          <p:nvPr/>
        </p:nvSpPr>
        <p:spPr>
          <a:xfrm>
            <a:off x="9496564" y="3013876"/>
            <a:ext cx="1967552" cy="887104"/>
          </a:xfrm>
          <a:prstGeom prst="rect">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Green Haven Florists</a:t>
            </a:r>
            <a:endParaRPr lang="en-US"/>
          </a:p>
        </p:txBody>
      </p:sp>
    </p:spTree>
    <p:extLst>
      <p:ext uri="{BB962C8B-B14F-4D97-AF65-F5344CB8AC3E}">
        <p14:creationId xmlns:p14="http://schemas.microsoft.com/office/powerpoint/2010/main" val="901566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B16086-6B01-370E-45BD-AE1943621B7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7DEFCA5-F28C-4138-55DA-21ABF8923A39}"/>
              </a:ext>
            </a:extLst>
          </p:cNvPr>
          <p:cNvSpPr txBox="1"/>
          <p:nvPr/>
        </p:nvSpPr>
        <p:spPr>
          <a:xfrm>
            <a:off x="1068916" y="899583"/>
            <a:ext cx="4801737"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500" b="1"/>
              <a:t>References</a:t>
            </a:r>
            <a:endParaRPr lang="en-US"/>
          </a:p>
        </p:txBody>
      </p:sp>
      <p:sp>
        <p:nvSpPr>
          <p:cNvPr id="3" name="TextBox 2">
            <a:extLst>
              <a:ext uri="{FF2B5EF4-FFF2-40B4-BE49-F238E27FC236}">
                <a16:creationId xmlns:a16="http://schemas.microsoft.com/office/drawing/2014/main" id="{D8A6ABFA-38B6-8CAC-54E7-2621DED9AFFB}"/>
              </a:ext>
            </a:extLst>
          </p:cNvPr>
          <p:cNvSpPr txBox="1"/>
          <p:nvPr/>
        </p:nvSpPr>
        <p:spPr>
          <a:xfrm>
            <a:off x="1069075" y="1711657"/>
            <a:ext cx="10178954"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Kotler, P. and Keller, K.L. (2016) </a:t>
            </a:r>
            <a:r>
              <a:rPr lang="en-US" i="1" dirty="0"/>
              <a:t>Marketing Management.</a:t>
            </a:r>
            <a:r>
              <a:rPr lang="en-US" dirty="0"/>
              <a:t> 15th </a:t>
            </a:r>
            <a:r>
              <a:rPr lang="en-US" dirty="0" err="1"/>
              <a:t>edn</a:t>
            </a:r>
            <a:r>
              <a:rPr lang="en-US" dirty="0"/>
              <a:t>. Harlow: Pearson.</a:t>
            </a:r>
          </a:p>
          <a:p>
            <a:endParaRPr lang="en-US" dirty="0"/>
          </a:p>
          <a:p>
            <a:r>
              <a:rPr lang="en-US" dirty="0">
                <a:ea typeface="+mn-lt"/>
                <a:cs typeface="+mn-lt"/>
              </a:rPr>
              <a:t>Chaffey, D. and Ellis-Chadwick, F. (2019) </a:t>
            </a:r>
            <a:r>
              <a:rPr lang="en-US" i="1" dirty="0">
                <a:ea typeface="+mn-lt"/>
                <a:cs typeface="+mn-lt"/>
              </a:rPr>
              <a:t>Digital Marketing: Strategy, Implementation and Practice.</a:t>
            </a:r>
            <a:r>
              <a:rPr lang="en-US" dirty="0">
                <a:ea typeface="+mn-lt"/>
                <a:cs typeface="+mn-lt"/>
              </a:rPr>
              <a:t> 7th </a:t>
            </a:r>
            <a:r>
              <a:rPr lang="en-US" dirty="0" err="1">
                <a:ea typeface="+mn-lt"/>
                <a:cs typeface="+mn-lt"/>
              </a:rPr>
              <a:t>edn</a:t>
            </a:r>
            <a:r>
              <a:rPr lang="en-US" dirty="0">
                <a:ea typeface="+mn-lt"/>
                <a:cs typeface="+mn-lt"/>
              </a:rPr>
              <a:t>. Harlow: Pearson.</a:t>
            </a:r>
            <a:endParaRPr lang="en-US"/>
          </a:p>
          <a:p>
            <a:endParaRPr lang="en-US" dirty="0"/>
          </a:p>
          <a:p>
            <a:r>
              <a:rPr lang="en-GB" dirty="0"/>
              <a:t>Serrat, O. (2017) </a:t>
            </a:r>
            <a:r>
              <a:rPr lang="en-GB" i="1" dirty="0"/>
              <a:t>Knowledge Solutions: Tools, Methods </a:t>
            </a:r>
            <a:r>
              <a:rPr lang="en-GB" i="1" dirty="0" err="1"/>
              <a:t>andApproaches</a:t>
            </a:r>
            <a:r>
              <a:rPr lang="en-GB" i="1" dirty="0"/>
              <a:t> to Drive Organizational Performance.</a:t>
            </a:r>
            <a:r>
              <a:rPr lang="en-GB" dirty="0"/>
              <a:t> </a:t>
            </a:r>
            <a:r>
              <a:rPr lang="en-GB" dirty="0" err="1"/>
              <a:t>Singapore:Springer</a:t>
            </a:r>
            <a:r>
              <a:rPr lang="en-GB" dirty="0"/>
              <a:t>.</a:t>
            </a:r>
            <a:endParaRPr lang="en-US" dirty="0"/>
          </a:p>
          <a:p>
            <a:endParaRPr lang="en-US" dirty="0"/>
          </a:p>
          <a:p>
            <a:pPr algn="ctr"/>
            <a:endParaRPr lang="en-GB"/>
          </a:p>
        </p:txBody>
      </p:sp>
    </p:spTree>
    <p:extLst>
      <p:ext uri="{BB962C8B-B14F-4D97-AF65-F5344CB8AC3E}">
        <p14:creationId xmlns:p14="http://schemas.microsoft.com/office/powerpoint/2010/main" val="34055430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9B4368-0C8D-EE2E-4D0D-94674760CF2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4C633E5-6F2A-F099-8094-3B16EBFB6499}"/>
              </a:ext>
            </a:extLst>
          </p:cNvPr>
          <p:cNvSpPr txBox="1"/>
          <p:nvPr/>
        </p:nvSpPr>
        <p:spPr>
          <a:xfrm>
            <a:off x="3195692" y="1900419"/>
            <a:ext cx="5813945"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00" b="1"/>
              <a:t>Any questions?</a:t>
            </a:r>
            <a:endParaRPr lang="en-US" sz="9600"/>
          </a:p>
        </p:txBody>
      </p:sp>
    </p:spTree>
    <p:extLst>
      <p:ext uri="{BB962C8B-B14F-4D97-AF65-F5344CB8AC3E}">
        <p14:creationId xmlns:p14="http://schemas.microsoft.com/office/powerpoint/2010/main" val="337786121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Organic</vt:lpstr>
      <vt:lpstr>Greenhaven forest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405</cp:revision>
  <dcterms:created xsi:type="dcterms:W3CDTF">2026-03-15T16:55:20Z</dcterms:created>
  <dcterms:modified xsi:type="dcterms:W3CDTF">2026-03-15T17:58:36Z</dcterms:modified>
</cp:coreProperties>
</file>