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handoutMasterIdLst>
    <p:handoutMasterId r:id="rId26"/>
  </p:handoutMasterIdLst>
  <p:sldIdLst>
    <p:sldId id="277" r:id="rId2"/>
    <p:sldId id="257" r:id="rId3"/>
    <p:sldId id="296" r:id="rId4"/>
    <p:sldId id="259" r:id="rId5"/>
    <p:sldId id="261" r:id="rId6"/>
    <p:sldId id="289" r:id="rId7"/>
    <p:sldId id="262" r:id="rId8"/>
    <p:sldId id="283" r:id="rId9"/>
    <p:sldId id="290" r:id="rId10"/>
    <p:sldId id="263" r:id="rId11"/>
    <p:sldId id="285" r:id="rId12"/>
    <p:sldId id="286" r:id="rId13"/>
    <p:sldId id="264" r:id="rId14"/>
    <p:sldId id="287" r:id="rId15"/>
    <p:sldId id="281" r:id="rId16"/>
    <p:sldId id="288" r:id="rId17"/>
    <p:sldId id="282" r:id="rId18"/>
    <p:sldId id="291" r:id="rId19"/>
    <p:sldId id="267" r:id="rId20"/>
    <p:sldId id="268" r:id="rId21"/>
    <p:sldId id="269" r:id="rId22"/>
    <p:sldId id="270" r:id="rId23"/>
    <p:sldId id="271" r:id="rId24"/>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87" autoAdjust="0"/>
    <p:restoredTop sz="94576" autoAdjust="0"/>
  </p:normalViewPr>
  <p:slideViewPr>
    <p:cSldViewPr>
      <p:cViewPr varScale="1">
        <p:scale>
          <a:sx n="91" d="100"/>
          <a:sy n="91" d="100"/>
        </p:scale>
        <p:origin x="188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539552" y="1556792"/>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5">
            <a:extLst>
              <a:ext uri="{FF2B5EF4-FFF2-40B4-BE49-F238E27FC236}">
                <a16:creationId xmlns:a16="http://schemas.microsoft.com/office/drawing/2014/main" id="{3B4C6F13-A80F-4A39-A4A0-19B5FE3B9C95}"/>
              </a:ext>
            </a:extLst>
          </p:cNvPr>
          <p:cNvSpPr>
            <a:spLocks noGrp="1"/>
          </p:cNvSpPr>
          <p:nvPr>
            <p:ph type="sldNum" sz="quarter" idx="11"/>
          </p:nvPr>
        </p:nvSpPr>
        <p:spPr>
          <a:xfrm>
            <a:off x="8321675" y="5334488"/>
            <a:ext cx="730250" cy="339725"/>
          </a:xfrm>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a:xfrm>
            <a:off x="8316416" y="5323407"/>
            <a:ext cx="730250" cy="339725"/>
          </a:xfrm>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8321675" y="5334488"/>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79512" y="1412776"/>
            <a:ext cx="9500592" cy="2520280"/>
          </a:xfrm>
        </p:spPr>
        <p:txBody>
          <a:bodyPr/>
          <a:lstStyle/>
          <a:p>
            <a:br>
              <a:rPr lang="en-GB" altLang="en-US" sz="3200" dirty="0"/>
            </a:br>
            <a:br>
              <a:rPr lang="en-GB" altLang="en-US" sz="3200" dirty="0"/>
            </a:br>
            <a:r>
              <a:rPr lang="en-GB" altLang="en-US" sz="3200" b="1" dirty="0"/>
              <a:t>Research Principles and Philosophy </a:t>
            </a:r>
            <a:br>
              <a:rPr lang="en-GB" altLang="en-US" sz="3200" b="1" dirty="0"/>
            </a:br>
            <a:r>
              <a:rPr lang="en-GB" altLang="en-US" sz="3200" b="1" dirty="0"/>
              <a:t>[LCDB7007] </a:t>
            </a:r>
            <a:br>
              <a:rPr lang="en-GB" altLang="en-US" sz="3200" b="1" dirty="0"/>
            </a:br>
            <a:br>
              <a:rPr lang="en-GB" altLang="en-US" sz="3200" b="1" dirty="0"/>
            </a:br>
            <a:r>
              <a:rPr lang="en-US" altLang="en-US" sz="3200" b="1">
                <a:solidFill>
                  <a:srgbClr val="FF0000"/>
                </a:solidFill>
              </a:rPr>
              <a:t>Week  3  </a:t>
            </a:r>
            <a:r>
              <a:rPr lang="en-US" altLang="en-US" sz="3200" b="1" dirty="0">
                <a:solidFill>
                  <a:srgbClr val="FF0000"/>
                </a:solidFill>
              </a:rPr>
              <a:t>(</a:t>
            </a:r>
            <a:r>
              <a:rPr lang="en-US" altLang="en-US" sz="3200" b="1">
                <a:solidFill>
                  <a:srgbClr val="FF0000"/>
                </a:solidFill>
              </a:rPr>
              <a:t>Part 1 of 2)</a:t>
            </a:r>
            <a:br>
              <a:rPr lang="en-US" altLang="en-US" sz="3200" b="1" dirty="0">
                <a:solidFill>
                  <a:srgbClr val="FF0000"/>
                </a:solidFill>
              </a:rPr>
            </a:br>
            <a:br>
              <a:rPr lang="en-US" altLang="en-US" sz="3200" b="1" dirty="0">
                <a:solidFill>
                  <a:srgbClr val="FF0000"/>
                </a:solidFill>
              </a:rPr>
            </a:br>
            <a:r>
              <a:rPr lang="en-GB" altLang="en-US" sz="3200" b="1" dirty="0">
                <a:solidFill>
                  <a:srgbClr val="0000FF"/>
                </a:solidFill>
                <a:highlight>
                  <a:srgbClr val="FFFF00"/>
                </a:highlight>
                <a:latin typeface="Arial" panose="020B0604020202020204" pitchFamily="34" charset="0"/>
              </a:rPr>
              <a:t>Understanding research philosophies </a:t>
            </a:r>
            <a:br>
              <a:rPr lang="en-GB" altLang="en-US" sz="3200" b="1" dirty="0">
                <a:solidFill>
                  <a:srgbClr val="0000FF"/>
                </a:solidFill>
                <a:highlight>
                  <a:srgbClr val="FFFF00"/>
                </a:highlight>
                <a:latin typeface="Arial" panose="020B0604020202020204" pitchFamily="34" charset="0"/>
              </a:rPr>
            </a:br>
            <a:r>
              <a:rPr lang="en-GB" altLang="en-US" sz="3200" b="1" dirty="0">
                <a:solidFill>
                  <a:srgbClr val="0000FF"/>
                </a:solidFill>
                <a:highlight>
                  <a:srgbClr val="FFFF00"/>
                </a:highlight>
                <a:latin typeface="Arial" panose="020B0604020202020204" pitchFamily="34" charset="0"/>
              </a:rPr>
              <a:t>and </a:t>
            </a:r>
            <a:br>
              <a:rPr lang="en-GB" altLang="en-US" sz="3200" b="1" dirty="0">
                <a:solidFill>
                  <a:srgbClr val="0000FF"/>
                </a:solidFill>
                <a:highlight>
                  <a:srgbClr val="FFFF00"/>
                </a:highlight>
                <a:latin typeface="Arial" panose="020B0604020202020204" pitchFamily="34" charset="0"/>
              </a:rPr>
            </a:br>
            <a:r>
              <a:rPr lang="en-GB" altLang="en-US" sz="3200" b="1" dirty="0">
                <a:solidFill>
                  <a:srgbClr val="0000FF"/>
                </a:solidFill>
                <a:highlight>
                  <a:srgbClr val="FFFF00"/>
                </a:highlight>
                <a:latin typeface="Arial" panose="020B0604020202020204" pitchFamily="34" charset="0"/>
              </a:rPr>
              <a:t>approaches</a:t>
            </a:r>
            <a:endParaRPr lang="en-US" b="1" dirty="0">
              <a:solidFill>
                <a:srgbClr val="0000FF"/>
              </a:solidFill>
              <a:highlight>
                <a:srgbClr val="FFFF00"/>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BBAF78E-8529-DC48-A3BA-8354AD1B6A93}"/>
              </a:ext>
            </a:extLst>
          </p:cNvPr>
          <p:cNvSpPr>
            <a:spLocks noGrp="1" noChangeArrowheads="1"/>
          </p:cNvSpPr>
          <p:nvPr>
            <p:ph type="title"/>
          </p:nvPr>
        </p:nvSpPr>
        <p:spPr>
          <a:xfrm>
            <a:off x="539750" y="1700213"/>
            <a:ext cx="7620000" cy="1866900"/>
          </a:xfrm>
        </p:spPr>
        <p:txBody>
          <a:bodyPr/>
          <a:lstStyle/>
          <a:p>
            <a:pPr eaLnBrk="1" hangingPunct="1"/>
            <a:br>
              <a:rPr lang="en-GB" altLang="en-US" sz="3200" dirty="0">
                <a:latin typeface="Arial" panose="020B0604020202020204" pitchFamily="34" charset="0"/>
              </a:rPr>
            </a:br>
            <a:r>
              <a:rPr lang="en-GB" altLang="en-US" sz="4000" dirty="0">
                <a:latin typeface="Arial" panose="020B0604020202020204" pitchFamily="34" charset="0"/>
              </a:rPr>
              <a:t>Understanding research philosophies </a:t>
            </a:r>
            <a:br>
              <a:rPr lang="en-GB" altLang="en-US" sz="4000" dirty="0">
                <a:latin typeface="Arial" panose="020B0604020202020204" pitchFamily="34" charset="0"/>
              </a:rPr>
            </a:br>
            <a:r>
              <a:rPr lang="en-GB" altLang="en-US" sz="4000" dirty="0">
                <a:latin typeface="Arial" panose="020B0604020202020204" pitchFamily="34" charset="0"/>
              </a:rPr>
              <a:t>and approaches</a:t>
            </a:r>
            <a:endParaRPr lang="en-GB" altLang="en-US" sz="2800" dirty="0">
              <a:latin typeface="Arial" panose="020B0604020202020204" pitchFamily="34" charset="0"/>
            </a:endParaRPr>
          </a:p>
        </p:txBody>
      </p:sp>
    </p:spTree>
    <p:extLst>
      <p:ext uri="{BB962C8B-B14F-4D97-AF65-F5344CB8AC3E}">
        <p14:creationId xmlns:p14="http://schemas.microsoft.com/office/powerpoint/2010/main" val="3377294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عنوان 1">
            <a:extLst>
              <a:ext uri="{FF2B5EF4-FFF2-40B4-BE49-F238E27FC236}">
                <a16:creationId xmlns:a16="http://schemas.microsoft.com/office/drawing/2014/main" id="{C2D22D58-6A31-D746-8A5E-E284BC0EFA92}"/>
              </a:ext>
            </a:extLst>
          </p:cNvPr>
          <p:cNvSpPr>
            <a:spLocks noGrp="1"/>
          </p:cNvSpPr>
          <p:nvPr>
            <p:ph type="title"/>
          </p:nvPr>
        </p:nvSpPr>
        <p:spPr/>
        <p:txBody>
          <a:bodyPr/>
          <a:lstStyle/>
          <a:p>
            <a:r>
              <a:rPr lang="en-US" altLang="en-US" b="1" dirty="0">
                <a:solidFill>
                  <a:srgbClr val="0000FF"/>
                </a:solidFill>
              </a:rPr>
              <a:t>Today’s plan…. </a:t>
            </a:r>
            <a:endParaRPr lang="ar-SA" altLang="en-US" b="1" dirty="0">
              <a:solidFill>
                <a:srgbClr val="0000FF"/>
              </a:solidFill>
            </a:endParaRPr>
          </a:p>
        </p:txBody>
      </p:sp>
      <p:sp>
        <p:nvSpPr>
          <p:cNvPr id="3075" name="عنصر نائب للمحتوى 2">
            <a:extLst>
              <a:ext uri="{FF2B5EF4-FFF2-40B4-BE49-F238E27FC236}">
                <a16:creationId xmlns:a16="http://schemas.microsoft.com/office/drawing/2014/main" id="{2AE89A33-373B-1A49-B10A-E1FF32D910DC}"/>
              </a:ext>
            </a:extLst>
          </p:cNvPr>
          <p:cNvSpPr>
            <a:spLocks noGrp="1"/>
          </p:cNvSpPr>
          <p:nvPr>
            <p:ph idx="1"/>
          </p:nvPr>
        </p:nvSpPr>
        <p:spPr/>
        <p:txBody>
          <a:bodyPr/>
          <a:lstStyle/>
          <a:p>
            <a:r>
              <a:rPr lang="en-US" altLang="en-US" sz="2400" dirty="0"/>
              <a:t>Define the key terms ontology, epistemology and explain their relevance to business research;</a:t>
            </a:r>
          </a:p>
          <a:p>
            <a:r>
              <a:rPr lang="en-US" altLang="en-US" sz="2400" dirty="0"/>
              <a:t>Explain the relevance for business research of philosophical perspectives such as positivism, pragmatism,  and interpretivism;</a:t>
            </a:r>
          </a:p>
          <a:p>
            <a:r>
              <a:rPr lang="en-US" altLang="en-US" sz="2400" dirty="0"/>
              <a:t>Distinguish between main research approaches; deductive and inductive;</a:t>
            </a:r>
          </a:p>
        </p:txBody>
      </p:sp>
    </p:spTree>
    <p:extLst>
      <p:ext uri="{BB962C8B-B14F-4D97-AF65-F5344CB8AC3E}">
        <p14:creationId xmlns:p14="http://schemas.microsoft.com/office/powerpoint/2010/main" val="343436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0C5C25F4-945A-C649-BA46-B3FD70847E63}"/>
              </a:ext>
            </a:extLst>
          </p:cNvPr>
          <p:cNvSpPr>
            <a:spLocks noGrp="1" noChangeArrowheads="1"/>
          </p:cNvSpPr>
          <p:nvPr>
            <p:ph type="title"/>
          </p:nvPr>
        </p:nvSpPr>
        <p:spPr>
          <a:xfrm>
            <a:off x="323528" y="125412"/>
            <a:ext cx="8666608" cy="990600"/>
          </a:xfrm>
        </p:spPr>
        <p:txBody>
          <a:bodyPr/>
          <a:lstStyle/>
          <a:p>
            <a:pPr eaLnBrk="1" hangingPunct="1"/>
            <a:r>
              <a:rPr lang="en-GB" altLang="en-US" sz="3200" dirty="0">
                <a:solidFill>
                  <a:srgbClr val="0000FF"/>
                </a:solidFill>
                <a:latin typeface="Arial" panose="020B0604020202020204" pitchFamily="34" charset="0"/>
              </a:rPr>
              <a:t>Underlying issues of data collection &amp; analysis</a:t>
            </a:r>
          </a:p>
        </p:txBody>
      </p:sp>
      <p:sp>
        <p:nvSpPr>
          <p:cNvPr id="4099" name="Rectangle 3">
            <a:extLst>
              <a:ext uri="{FF2B5EF4-FFF2-40B4-BE49-F238E27FC236}">
                <a16:creationId xmlns:a16="http://schemas.microsoft.com/office/drawing/2014/main" id="{CAF785D2-729D-584E-A309-4F0D767C8547}"/>
              </a:ext>
            </a:extLst>
          </p:cNvPr>
          <p:cNvSpPr>
            <a:spLocks noGrp="1" noChangeArrowheads="1"/>
          </p:cNvSpPr>
          <p:nvPr>
            <p:ph type="body" idx="1"/>
          </p:nvPr>
        </p:nvSpPr>
        <p:spPr>
          <a:xfrm>
            <a:off x="831850" y="836712"/>
            <a:ext cx="7772400" cy="4884738"/>
          </a:xfrm>
        </p:spPr>
        <p:txBody>
          <a:bodyPr/>
          <a:lstStyle/>
          <a:p>
            <a:pPr algn="ctr" eaLnBrk="1" hangingPunct="1">
              <a:buFontTx/>
              <a:buNone/>
            </a:pPr>
            <a:r>
              <a:rPr lang="en-GB" altLang="en-US" sz="2600" b="1" dirty="0">
                <a:latin typeface="Arial" panose="020B0604020202020204" pitchFamily="34" charset="0"/>
              </a:rPr>
              <a:t>The research ‘onion’ </a:t>
            </a:r>
          </a:p>
          <a:p>
            <a:pPr algn="ctr" eaLnBrk="1" hangingPunct="1">
              <a:buFontTx/>
              <a:buNone/>
            </a:pPr>
            <a:endParaRPr lang="en-GB" altLang="en-US" sz="2600" b="1" dirty="0">
              <a:latin typeface="Arial" panose="020B0604020202020204" pitchFamily="34" charset="0"/>
            </a:endParaRPr>
          </a:p>
          <a:p>
            <a:pPr algn="ctr" eaLnBrk="1" hangingPunct="1">
              <a:buFontTx/>
              <a:buNone/>
            </a:pPr>
            <a:endParaRPr lang="en-GB" altLang="en-US" sz="2400" dirty="0">
              <a:latin typeface="Arial" panose="020B0604020202020204" pitchFamily="34" charset="0"/>
            </a:endParaRPr>
          </a:p>
          <a:p>
            <a:pPr algn="ctr" eaLnBrk="1" hangingPunct="1">
              <a:buFontTx/>
              <a:buNone/>
            </a:pPr>
            <a:endParaRPr lang="en-GB" altLang="en-US" sz="2400" dirty="0">
              <a:latin typeface="Arial" panose="020B0604020202020204" pitchFamily="34" charset="0"/>
            </a:endParaRPr>
          </a:p>
          <a:p>
            <a:pPr algn="ctr" eaLnBrk="1" hangingPunct="1">
              <a:buFontTx/>
              <a:buNone/>
            </a:pPr>
            <a:endParaRPr lang="en-GB" altLang="en-US" sz="2400" dirty="0">
              <a:latin typeface="Arial" panose="020B0604020202020204" pitchFamily="34" charset="0"/>
            </a:endParaRPr>
          </a:p>
          <a:p>
            <a:pPr algn="ctr" eaLnBrk="1" hangingPunct="1">
              <a:buFontTx/>
              <a:buNone/>
            </a:pPr>
            <a:endParaRPr lang="en-GB" altLang="en-US" sz="2400" dirty="0">
              <a:latin typeface="Arial" panose="020B0604020202020204" pitchFamily="34" charset="0"/>
            </a:endParaRPr>
          </a:p>
          <a:p>
            <a:pPr algn="r" eaLnBrk="1" hangingPunct="1">
              <a:buFontTx/>
              <a:buNone/>
            </a:pPr>
            <a:endParaRPr lang="en-GB" altLang="en-US" sz="2000" dirty="0">
              <a:latin typeface="Arial" panose="020B0604020202020204" pitchFamily="34" charset="0"/>
            </a:endParaRPr>
          </a:p>
          <a:p>
            <a:pPr algn="r" eaLnBrk="1" hangingPunct="1">
              <a:buFontTx/>
              <a:buNone/>
            </a:pPr>
            <a:endParaRPr lang="en-GB" altLang="en-US" sz="2000" dirty="0">
              <a:latin typeface="Arial" panose="020B0604020202020204" pitchFamily="34" charset="0"/>
            </a:endParaRPr>
          </a:p>
          <a:p>
            <a:pPr algn="r" eaLnBrk="1" hangingPunct="1">
              <a:buFontTx/>
              <a:buNone/>
            </a:pPr>
            <a:endParaRPr lang="en-GB" altLang="en-US" sz="2000" dirty="0">
              <a:latin typeface="Arial" panose="020B0604020202020204" pitchFamily="34" charset="0"/>
            </a:endParaRPr>
          </a:p>
          <a:p>
            <a:pPr algn="r" eaLnBrk="1" hangingPunct="1">
              <a:buFontTx/>
              <a:buNone/>
            </a:pPr>
            <a:endParaRPr lang="en-GB" altLang="en-US" sz="2000" dirty="0">
              <a:latin typeface="Arial" panose="020B0604020202020204" pitchFamily="34" charset="0"/>
            </a:endParaRPr>
          </a:p>
          <a:p>
            <a:pPr algn="r" eaLnBrk="1" hangingPunct="1">
              <a:buFontTx/>
              <a:buNone/>
            </a:pPr>
            <a:endParaRPr lang="en-GB" altLang="en-US" sz="2000" dirty="0">
              <a:latin typeface="Arial" panose="020B0604020202020204" pitchFamily="34" charset="0"/>
            </a:endParaRPr>
          </a:p>
          <a:p>
            <a:pPr algn="r" eaLnBrk="1" hangingPunct="1">
              <a:buFontTx/>
              <a:buNone/>
            </a:pPr>
            <a:r>
              <a:rPr lang="en-GB" altLang="en-US" sz="1800" dirty="0">
                <a:latin typeface="Arial" panose="020B0604020202020204" pitchFamily="34" charset="0"/>
              </a:rPr>
              <a:t>Saunders </a:t>
            </a:r>
            <a:r>
              <a:rPr lang="en-GB" altLang="en-US" sz="1800" i="1" dirty="0">
                <a:latin typeface="Arial" panose="020B0604020202020204" pitchFamily="34" charset="0"/>
              </a:rPr>
              <a:t>et al</a:t>
            </a:r>
            <a:r>
              <a:rPr lang="en-GB" altLang="en-US" sz="1800" dirty="0">
                <a:latin typeface="Arial" panose="020B0604020202020204" pitchFamily="34" charset="0"/>
              </a:rPr>
              <a:t>, (2008)</a:t>
            </a:r>
          </a:p>
          <a:p>
            <a:pPr algn="ctr" eaLnBrk="1" hangingPunct="1">
              <a:buFontTx/>
              <a:buNone/>
            </a:pPr>
            <a:endParaRPr lang="en-GB" altLang="en-US" sz="1800" dirty="0">
              <a:latin typeface="Arial" panose="020B0604020202020204" pitchFamily="34" charset="0"/>
            </a:endParaRPr>
          </a:p>
        </p:txBody>
      </p:sp>
      <p:pic>
        <p:nvPicPr>
          <p:cNvPr id="4100" name="Picture 4" descr="M04NF001">
            <a:extLst>
              <a:ext uri="{FF2B5EF4-FFF2-40B4-BE49-F238E27FC236}">
                <a16:creationId xmlns:a16="http://schemas.microsoft.com/office/drawing/2014/main" id="{EBEDB395-1F29-FA49-8751-A959D2CCEC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9437" y="1412776"/>
            <a:ext cx="5445125" cy="389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5">
            <a:extLst>
              <a:ext uri="{FF2B5EF4-FFF2-40B4-BE49-F238E27FC236}">
                <a16:creationId xmlns:a16="http://schemas.microsoft.com/office/drawing/2014/main" id="{98364540-2186-F443-B7DC-12C901059698}"/>
              </a:ext>
            </a:extLst>
          </p:cNvPr>
          <p:cNvSpPr txBox="1">
            <a:spLocks noChangeArrowheads="1"/>
          </p:cNvSpPr>
          <p:nvPr/>
        </p:nvSpPr>
        <p:spPr bwMode="auto">
          <a:xfrm>
            <a:off x="519113" y="6126163"/>
            <a:ext cx="80851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bg1"/>
                </a:solidFill>
                <a:latin typeface="Times New Roman" panose="02020603050405020304" pitchFamily="18" charset="0"/>
              </a:defRPr>
            </a:lvl1pPr>
            <a:lvl2pPr marL="742950" indent="-285750">
              <a:spcBef>
                <a:spcPct val="20000"/>
              </a:spcBef>
              <a:buChar char="–"/>
              <a:defRPr sz="2800">
                <a:solidFill>
                  <a:schemeClr val="bg1"/>
                </a:solidFill>
                <a:latin typeface="Times New Roman" panose="02020603050405020304" pitchFamily="18" charset="0"/>
              </a:defRPr>
            </a:lvl2pPr>
            <a:lvl3pPr marL="1143000" indent="-228600">
              <a:spcBef>
                <a:spcPct val="20000"/>
              </a:spcBef>
              <a:buChar char="•"/>
              <a:defRPr sz="2400">
                <a:solidFill>
                  <a:schemeClr val="bg1"/>
                </a:solidFill>
                <a:latin typeface="Times New Roman" panose="02020603050405020304" pitchFamily="18" charset="0"/>
              </a:defRPr>
            </a:lvl3pPr>
            <a:lvl4pPr marL="1600200" indent="-228600">
              <a:spcBef>
                <a:spcPct val="20000"/>
              </a:spcBef>
              <a:buChar char="–"/>
              <a:defRPr sz="2000">
                <a:solidFill>
                  <a:schemeClr val="bg1"/>
                </a:solidFill>
                <a:latin typeface="Times New Roman" panose="02020603050405020304" pitchFamily="18" charset="0"/>
              </a:defRPr>
            </a:lvl4pPr>
            <a:lvl5pPr marL="2057400" indent="-228600">
              <a:spcBef>
                <a:spcPct val="20000"/>
              </a:spcBef>
              <a:buChar char="»"/>
              <a:defRPr sz="2000">
                <a:solidFill>
                  <a:schemeClr val="bg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bg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bg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bg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bg1"/>
                </a:solidFill>
                <a:latin typeface="Times New Roman" panose="02020603050405020304" pitchFamily="18" charset="0"/>
              </a:defRPr>
            </a:lvl9pPr>
          </a:lstStyle>
          <a:p>
            <a:pPr eaLnBrk="1" hangingPunct="1">
              <a:spcBef>
                <a:spcPct val="0"/>
              </a:spcBef>
              <a:buFontTx/>
              <a:buNone/>
            </a:pPr>
            <a:r>
              <a:rPr lang="en-US" altLang="en-US" sz="1800">
                <a:latin typeface="Arial" panose="020B0604020202020204" pitchFamily="34" charset="0"/>
              </a:rPr>
              <a:t>Figure 4.1  The research ‘onion’</a:t>
            </a:r>
          </a:p>
        </p:txBody>
      </p:sp>
    </p:spTree>
    <p:extLst>
      <p:ext uri="{BB962C8B-B14F-4D97-AF65-F5344CB8AC3E}">
        <p14:creationId xmlns:p14="http://schemas.microsoft.com/office/powerpoint/2010/main" val="535889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00E658E6-5B2A-834B-B43A-E50D3AFDD6E1}"/>
              </a:ext>
            </a:extLst>
          </p:cNvPr>
          <p:cNvSpPr>
            <a:spLocks noGrp="1" noChangeArrowheads="1"/>
          </p:cNvSpPr>
          <p:nvPr>
            <p:ph type="title"/>
          </p:nvPr>
        </p:nvSpPr>
        <p:spPr>
          <a:xfrm>
            <a:off x="407988" y="367756"/>
            <a:ext cx="8305800" cy="769441"/>
          </a:xfrm>
          <a:noFill/>
        </p:spPr>
        <p:txBody>
          <a:bodyPr>
            <a:spAutoFit/>
          </a:bodyPr>
          <a:lstStyle/>
          <a:p>
            <a:pPr eaLnBrk="1" hangingPunct="1"/>
            <a:r>
              <a:rPr lang="en-GB" altLang="en-US" b="1" dirty="0">
                <a:solidFill>
                  <a:srgbClr val="0000FF"/>
                </a:solidFill>
                <a:latin typeface="Arial" panose="020B0604020202020204" pitchFamily="34" charset="0"/>
              </a:rPr>
              <a:t>Research philosophy </a:t>
            </a:r>
          </a:p>
        </p:txBody>
      </p:sp>
      <p:sp>
        <p:nvSpPr>
          <p:cNvPr id="5123" name="Rectangle 3">
            <a:extLst>
              <a:ext uri="{FF2B5EF4-FFF2-40B4-BE49-F238E27FC236}">
                <a16:creationId xmlns:a16="http://schemas.microsoft.com/office/drawing/2014/main" id="{BE2BDEDB-2C27-004F-9669-D445282314F3}"/>
              </a:ext>
            </a:extLst>
          </p:cNvPr>
          <p:cNvSpPr>
            <a:spLocks noGrp="1" noChangeArrowheads="1"/>
          </p:cNvSpPr>
          <p:nvPr>
            <p:ph type="body" idx="1"/>
          </p:nvPr>
        </p:nvSpPr>
        <p:spPr>
          <a:xfrm>
            <a:off x="685800" y="1371600"/>
            <a:ext cx="7772400" cy="4114800"/>
          </a:xfrm>
        </p:spPr>
        <p:txBody>
          <a:bodyPr/>
          <a:lstStyle/>
          <a:p>
            <a:pPr eaLnBrk="1" hangingPunct="1">
              <a:buFontTx/>
              <a:buNone/>
            </a:pPr>
            <a:endParaRPr lang="en-GB" altLang="en-US" sz="2800" dirty="0">
              <a:latin typeface="Arial" panose="020B0604020202020204" pitchFamily="34" charset="0"/>
            </a:endParaRPr>
          </a:p>
          <a:p>
            <a:pPr eaLnBrk="1" hangingPunct="1">
              <a:buFontTx/>
              <a:buNone/>
            </a:pPr>
            <a:endParaRPr lang="en-GB" altLang="en-US" sz="2800" dirty="0">
              <a:latin typeface="Arial" panose="020B0604020202020204" pitchFamily="34" charset="0"/>
            </a:endParaRPr>
          </a:p>
          <a:p>
            <a:pPr eaLnBrk="1" hangingPunct="1">
              <a:buFontTx/>
              <a:buNone/>
            </a:pPr>
            <a:r>
              <a:rPr lang="en-GB" altLang="en-US" sz="2800" dirty="0">
                <a:latin typeface="Arial" panose="020B0604020202020204" pitchFamily="34" charset="0"/>
              </a:rPr>
              <a:t> ‘Research philosophy is an over-arching term relating to the development of knowledge and the nature of that knowledge’</a:t>
            </a:r>
          </a:p>
          <a:p>
            <a:pPr eaLnBrk="1" hangingPunct="1">
              <a:buFontTx/>
              <a:buNone/>
            </a:pPr>
            <a:endParaRPr lang="en-GB" altLang="en-US" sz="2800" dirty="0">
              <a:latin typeface="Arial" panose="020B0604020202020204" pitchFamily="34" charset="0"/>
            </a:endParaRPr>
          </a:p>
          <a:p>
            <a:pPr eaLnBrk="1" hangingPunct="1">
              <a:buFontTx/>
              <a:buNone/>
            </a:pPr>
            <a:endParaRPr lang="en-GB" altLang="en-US" sz="2800" dirty="0">
              <a:latin typeface="Arial" panose="020B0604020202020204" pitchFamily="34" charset="0"/>
            </a:endParaRPr>
          </a:p>
        </p:txBody>
      </p:sp>
    </p:spTree>
    <p:extLst>
      <p:ext uri="{BB962C8B-B14F-4D97-AF65-F5344CB8AC3E}">
        <p14:creationId xmlns:p14="http://schemas.microsoft.com/office/powerpoint/2010/main" val="3514508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4D65025A-BACB-3B4C-9B2D-4542B4E588E3}"/>
              </a:ext>
            </a:extLst>
          </p:cNvPr>
          <p:cNvSpPr>
            <a:spLocks noGrp="1"/>
          </p:cNvSpPr>
          <p:nvPr>
            <p:ph type="title"/>
          </p:nvPr>
        </p:nvSpPr>
        <p:spPr/>
        <p:txBody>
          <a:bodyPr/>
          <a:lstStyle/>
          <a:p>
            <a:r>
              <a:rPr lang="en-GB" altLang="en-US" b="1" dirty="0">
                <a:solidFill>
                  <a:srgbClr val="0000FF"/>
                </a:solidFill>
                <a:latin typeface="Arial" panose="020B0604020202020204" pitchFamily="34" charset="0"/>
              </a:rPr>
              <a:t>Understanding your research philosophy </a:t>
            </a:r>
            <a:endParaRPr lang="en-US" altLang="en-US" b="1" dirty="0">
              <a:solidFill>
                <a:srgbClr val="0000FF"/>
              </a:solidFill>
            </a:endParaRPr>
          </a:p>
        </p:txBody>
      </p:sp>
      <p:sp>
        <p:nvSpPr>
          <p:cNvPr id="6147" name="Content Placeholder 2">
            <a:extLst>
              <a:ext uri="{FF2B5EF4-FFF2-40B4-BE49-F238E27FC236}">
                <a16:creationId xmlns:a16="http://schemas.microsoft.com/office/drawing/2014/main" id="{0DF38DE9-38A9-8246-9FC2-09B3596B7AB5}"/>
              </a:ext>
            </a:extLst>
          </p:cNvPr>
          <p:cNvSpPr>
            <a:spLocks noGrp="1"/>
          </p:cNvSpPr>
          <p:nvPr>
            <p:ph idx="1"/>
          </p:nvPr>
        </p:nvSpPr>
        <p:spPr/>
        <p:txBody>
          <a:bodyPr/>
          <a:lstStyle/>
          <a:p>
            <a:r>
              <a:rPr lang="en-US" altLang="en-US"/>
              <a:t>Two major research Philosophy:</a:t>
            </a:r>
          </a:p>
          <a:p>
            <a:pPr lvl="1"/>
            <a:r>
              <a:rPr lang="en-US" altLang="en-US"/>
              <a:t>Ontology and</a:t>
            </a:r>
          </a:p>
          <a:p>
            <a:pPr lvl="1"/>
            <a:r>
              <a:rPr lang="en-US" altLang="en-US"/>
              <a:t>Epistemology </a:t>
            </a:r>
          </a:p>
        </p:txBody>
      </p:sp>
    </p:spTree>
    <p:extLst>
      <p:ext uri="{BB962C8B-B14F-4D97-AF65-F5344CB8AC3E}">
        <p14:creationId xmlns:p14="http://schemas.microsoft.com/office/powerpoint/2010/main" val="1267406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DC88B7A4-E60B-834E-A03C-F5B2D709C696}"/>
              </a:ext>
            </a:extLst>
          </p:cNvPr>
          <p:cNvSpPr>
            <a:spLocks noGrp="1" noChangeArrowheads="1"/>
          </p:cNvSpPr>
          <p:nvPr>
            <p:ph type="title"/>
          </p:nvPr>
        </p:nvSpPr>
        <p:spPr>
          <a:xfrm>
            <a:off x="293688" y="460087"/>
            <a:ext cx="8534400" cy="584775"/>
          </a:xfrm>
          <a:noFill/>
        </p:spPr>
        <p:txBody>
          <a:bodyPr>
            <a:spAutoFit/>
          </a:bodyPr>
          <a:lstStyle/>
          <a:p>
            <a:pPr eaLnBrk="1" hangingPunct="1"/>
            <a:r>
              <a:rPr lang="en-GB" altLang="en-US" sz="3200" b="1" dirty="0">
                <a:solidFill>
                  <a:srgbClr val="0000FF"/>
                </a:solidFill>
                <a:latin typeface="Arial" panose="020B0604020202020204" pitchFamily="34" charset="0"/>
                <a:cs typeface="Arial" panose="020B0604020202020204" pitchFamily="34" charset="0"/>
              </a:rPr>
              <a:t>Understanding </a:t>
            </a:r>
            <a:r>
              <a:rPr lang="en-GB" altLang="en-US" sz="3200" b="1" dirty="0">
                <a:solidFill>
                  <a:srgbClr val="0000FF"/>
                </a:solidFill>
                <a:latin typeface="Arial" panose="020B0604020202020204" pitchFamily="34" charset="0"/>
              </a:rPr>
              <a:t>Ontology</a:t>
            </a:r>
            <a:endParaRPr lang="en-GB" altLang="en-US" sz="3200" b="1" dirty="0">
              <a:solidFill>
                <a:srgbClr val="0000FF"/>
              </a:solidFill>
              <a:latin typeface="Arial" panose="020B0604020202020204" pitchFamily="34" charset="0"/>
              <a:cs typeface="Arial" panose="020B0604020202020204" pitchFamily="34" charset="0"/>
            </a:endParaRPr>
          </a:p>
        </p:txBody>
      </p:sp>
      <p:sp>
        <p:nvSpPr>
          <p:cNvPr id="7171" name="Rectangle 3">
            <a:extLst>
              <a:ext uri="{FF2B5EF4-FFF2-40B4-BE49-F238E27FC236}">
                <a16:creationId xmlns:a16="http://schemas.microsoft.com/office/drawing/2014/main" id="{EE098664-89CA-1B4E-9DAB-4BEB909B8FCF}"/>
              </a:ext>
            </a:extLst>
          </p:cNvPr>
          <p:cNvSpPr>
            <a:spLocks noGrp="1" noChangeArrowheads="1"/>
          </p:cNvSpPr>
          <p:nvPr>
            <p:ph type="body" idx="1"/>
          </p:nvPr>
        </p:nvSpPr>
        <p:spPr>
          <a:xfrm>
            <a:off x="495300" y="1371600"/>
            <a:ext cx="7772400" cy="4114800"/>
          </a:xfrm>
        </p:spPr>
        <p:txBody>
          <a:bodyPr/>
          <a:lstStyle/>
          <a:p>
            <a:pPr eaLnBrk="1" hangingPunct="1">
              <a:buFontTx/>
              <a:buNone/>
            </a:pPr>
            <a:r>
              <a:rPr lang="en-GB" altLang="en-US" sz="2800" dirty="0">
                <a:latin typeface="Arial" panose="020B0604020202020204" pitchFamily="34" charset="0"/>
              </a:rPr>
              <a:t>Ontology</a:t>
            </a:r>
            <a:endParaRPr lang="en-GB" altLang="en-US" sz="2800" b="1" dirty="0">
              <a:latin typeface="Arial" panose="020B0604020202020204" pitchFamily="34" charset="0"/>
            </a:endParaRPr>
          </a:p>
          <a:p>
            <a:pPr eaLnBrk="1" hangingPunct="1"/>
            <a:r>
              <a:rPr lang="en-GB" altLang="en-US" sz="2400" dirty="0">
                <a:latin typeface="Arial" panose="020B0604020202020204" pitchFamily="34" charset="0"/>
              </a:rPr>
              <a:t>It is concerned with nature of reality. This raise the questions of the assumptions researchers have about the way the world operates and commitment held to particular views. The two aspects of ontology we describe here will both have their devotees among business and management researchers , In addition, both are likely to be accepted as producing valid knowledge by many researchers</a:t>
            </a:r>
            <a:endParaRPr lang="en-GB" altLang="en-US" sz="2800" dirty="0">
              <a:latin typeface="Arial" panose="020B0604020202020204" pitchFamily="34" charset="0"/>
            </a:endParaRPr>
          </a:p>
          <a:p>
            <a:pPr eaLnBrk="1" hangingPunct="1">
              <a:buFontTx/>
              <a:buNone/>
            </a:pPr>
            <a:endParaRPr lang="en-GB" altLang="en-US" sz="2800" dirty="0">
              <a:latin typeface="Arial" panose="020B0604020202020204" pitchFamily="34" charset="0"/>
            </a:endParaRPr>
          </a:p>
        </p:txBody>
      </p:sp>
    </p:spTree>
    <p:extLst>
      <p:ext uri="{BB962C8B-B14F-4D97-AF65-F5344CB8AC3E}">
        <p14:creationId xmlns:p14="http://schemas.microsoft.com/office/powerpoint/2010/main" val="1245147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عنوان 1">
            <a:extLst>
              <a:ext uri="{FF2B5EF4-FFF2-40B4-BE49-F238E27FC236}">
                <a16:creationId xmlns:a16="http://schemas.microsoft.com/office/drawing/2014/main" id="{6CAFD454-3F4D-8C49-8661-FA247A7F566C}"/>
              </a:ext>
            </a:extLst>
          </p:cNvPr>
          <p:cNvSpPr>
            <a:spLocks noGrp="1"/>
          </p:cNvSpPr>
          <p:nvPr>
            <p:ph type="title"/>
          </p:nvPr>
        </p:nvSpPr>
        <p:spPr/>
        <p:txBody>
          <a:bodyPr/>
          <a:lstStyle/>
          <a:p>
            <a:r>
              <a:rPr lang="en-US" altLang="en-US" b="1" dirty="0">
                <a:solidFill>
                  <a:srgbClr val="0000FF"/>
                </a:solidFill>
              </a:rPr>
              <a:t>Ontology    </a:t>
            </a:r>
            <a:r>
              <a:rPr lang="en-US" altLang="en-US" b="1" dirty="0">
                <a:solidFill>
                  <a:srgbClr val="FF0000"/>
                </a:solidFill>
              </a:rPr>
              <a:t>Contd….</a:t>
            </a:r>
            <a:endParaRPr lang="ar-SA" altLang="en-US" b="1" dirty="0">
              <a:solidFill>
                <a:srgbClr val="FF0000"/>
              </a:solidFill>
            </a:endParaRPr>
          </a:p>
        </p:txBody>
      </p:sp>
      <p:sp>
        <p:nvSpPr>
          <p:cNvPr id="8195" name="عنصر نائب للمحتوى 2">
            <a:extLst>
              <a:ext uri="{FF2B5EF4-FFF2-40B4-BE49-F238E27FC236}">
                <a16:creationId xmlns:a16="http://schemas.microsoft.com/office/drawing/2014/main" id="{F562D53C-BEEA-214E-BDBC-E3EB8F0E2852}"/>
              </a:ext>
            </a:extLst>
          </p:cNvPr>
          <p:cNvSpPr>
            <a:spLocks noGrp="1"/>
          </p:cNvSpPr>
          <p:nvPr>
            <p:ph idx="1"/>
          </p:nvPr>
        </p:nvSpPr>
        <p:spPr/>
        <p:txBody>
          <a:bodyPr/>
          <a:lstStyle/>
          <a:p>
            <a:r>
              <a:rPr lang="en-US" altLang="en-US" sz="2400"/>
              <a:t>Blaikie (1993) describes the root definition of ontology as ‘the science or study of being’ and develops this description for the social sciences to encompass ‘claims about what exists, what it looks like, what units make it up and how these units interact with each other’. In short, ontology describes our view (whether claims or assumptions) on the nature of reality, and specifically, is this an objective reality that really exists, or only a subjective reality, created in our minds</a:t>
            </a:r>
            <a:r>
              <a:rPr lang="en-US" altLang="en-US"/>
              <a:t>.</a:t>
            </a:r>
            <a:endParaRPr lang="ar-SA" altLang="en-US"/>
          </a:p>
        </p:txBody>
      </p:sp>
    </p:spTree>
    <p:extLst>
      <p:ext uri="{BB962C8B-B14F-4D97-AF65-F5344CB8AC3E}">
        <p14:creationId xmlns:p14="http://schemas.microsoft.com/office/powerpoint/2010/main" val="902268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عنوان 1">
            <a:extLst>
              <a:ext uri="{FF2B5EF4-FFF2-40B4-BE49-F238E27FC236}">
                <a16:creationId xmlns:a16="http://schemas.microsoft.com/office/drawing/2014/main" id="{3B0AE963-95AF-104D-95A8-5EBB33B1E0F6}"/>
              </a:ext>
            </a:extLst>
          </p:cNvPr>
          <p:cNvSpPr>
            <a:spLocks noGrp="1"/>
          </p:cNvSpPr>
          <p:nvPr>
            <p:ph type="title"/>
          </p:nvPr>
        </p:nvSpPr>
        <p:spPr>
          <a:xfrm>
            <a:off x="539552" y="-166688"/>
            <a:ext cx="7772400" cy="1143000"/>
          </a:xfrm>
        </p:spPr>
        <p:txBody>
          <a:bodyPr/>
          <a:lstStyle/>
          <a:p>
            <a:r>
              <a:rPr lang="en-US" altLang="en-US" b="1" dirty="0">
                <a:solidFill>
                  <a:srgbClr val="0000FF"/>
                </a:solidFill>
              </a:rPr>
              <a:t>Ontology</a:t>
            </a:r>
            <a:r>
              <a:rPr lang="en-US" altLang="en-US" b="1" dirty="0">
                <a:solidFill>
                  <a:srgbClr val="FF0000"/>
                </a:solidFill>
              </a:rPr>
              <a:t>  Contd….</a:t>
            </a:r>
            <a:endParaRPr lang="ar-SA" altLang="en-US" dirty="0"/>
          </a:p>
        </p:txBody>
      </p:sp>
      <p:sp>
        <p:nvSpPr>
          <p:cNvPr id="9219" name="عنصر نائب للمحتوى 2">
            <a:extLst>
              <a:ext uri="{FF2B5EF4-FFF2-40B4-BE49-F238E27FC236}">
                <a16:creationId xmlns:a16="http://schemas.microsoft.com/office/drawing/2014/main" id="{2C034670-1CA4-4C44-B4AA-796D44EF0AF9}"/>
              </a:ext>
            </a:extLst>
          </p:cNvPr>
          <p:cNvSpPr>
            <a:spLocks noGrp="1"/>
          </p:cNvSpPr>
          <p:nvPr>
            <p:ph idx="1"/>
          </p:nvPr>
        </p:nvSpPr>
        <p:spPr>
          <a:xfrm>
            <a:off x="0" y="765175"/>
            <a:ext cx="9036496" cy="5327650"/>
          </a:xfrm>
        </p:spPr>
        <p:txBody>
          <a:bodyPr/>
          <a:lstStyle/>
          <a:p>
            <a:r>
              <a:rPr lang="en-US" altLang="en-US" sz="2800" dirty="0"/>
              <a:t>First aspect of ontology we discuss is </a:t>
            </a:r>
            <a:r>
              <a:rPr lang="en-US" altLang="en-US" sz="2800" dirty="0">
                <a:solidFill>
                  <a:srgbClr val="C00000"/>
                </a:solidFill>
              </a:rPr>
              <a:t>objectivism</a:t>
            </a:r>
            <a:r>
              <a:rPr lang="en-US" altLang="en-US" sz="2800" dirty="0"/>
              <a:t>. This portrays the position that social entities exist in reality external to social actors concerned with their existence.</a:t>
            </a:r>
          </a:p>
          <a:p>
            <a:r>
              <a:rPr lang="en-US" altLang="en-US" sz="2800" dirty="0"/>
              <a:t>Second aspect, </a:t>
            </a:r>
            <a:r>
              <a:rPr lang="en-US" altLang="en-US" sz="2800" dirty="0">
                <a:solidFill>
                  <a:srgbClr val="C00000"/>
                </a:solidFill>
              </a:rPr>
              <a:t>subjectivism</a:t>
            </a:r>
            <a:r>
              <a:rPr lang="en-US" altLang="en-US" sz="2800" dirty="0"/>
              <a:t> holds that social phenomena are created from the perceptions and consequent actions of those social actors concerned with their existence </a:t>
            </a:r>
          </a:p>
          <a:p>
            <a:pPr marL="0" indent="0">
              <a:buNone/>
            </a:pPr>
            <a:r>
              <a:rPr lang="en-US" altLang="en-US" sz="2400" i="1" dirty="0"/>
              <a:t>For example, a workplace report – asking one to question whether it describes what is really going on, or only what the author thinks is going on.</a:t>
            </a:r>
            <a:r>
              <a:rPr lang="en-US" altLang="en-US" sz="2400" dirty="0"/>
              <a:t> </a:t>
            </a:r>
          </a:p>
          <a:p>
            <a:r>
              <a:rPr lang="en-US" altLang="en-US" dirty="0"/>
              <a:t> </a:t>
            </a:r>
            <a:endParaRPr lang="ar-SA" altLang="en-US" dirty="0"/>
          </a:p>
        </p:txBody>
      </p:sp>
    </p:spTree>
    <p:extLst>
      <p:ext uri="{BB962C8B-B14F-4D97-AF65-F5344CB8AC3E}">
        <p14:creationId xmlns:p14="http://schemas.microsoft.com/office/powerpoint/2010/main" val="4236904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2D5DC387-371B-D84C-8336-3BBDB22E2F51}"/>
              </a:ext>
            </a:extLst>
          </p:cNvPr>
          <p:cNvSpPr>
            <a:spLocks noGrp="1" noChangeArrowheads="1"/>
          </p:cNvSpPr>
          <p:nvPr>
            <p:ph type="title"/>
          </p:nvPr>
        </p:nvSpPr>
        <p:spPr>
          <a:xfrm>
            <a:off x="419100" y="157233"/>
            <a:ext cx="8305800" cy="707886"/>
          </a:xfrm>
          <a:noFill/>
        </p:spPr>
        <p:txBody>
          <a:bodyPr>
            <a:spAutoFit/>
          </a:bodyPr>
          <a:lstStyle/>
          <a:p>
            <a:pPr eaLnBrk="1" hangingPunct="1"/>
            <a:r>
              <a:rPr lang="en-GB" altLang="en-US" sz="4000" b="1" dirty="0">
                <a:solidFill>
                  <a:srgbClr val="0000FF"/>
                </a:solidFill>
                <a:latin typeface="Arial" panose="020B0604020202020204" pitchFamily="34" charset="0"/>
                <a:cs typeface="Arial" panose="020B0604020202020204" pitchFamily="34" charset="0"/>
              </a:rPr>
              <a:t>Epistemology</a:t>
            </a:r>
          </a:p>
        </p:txBody>
      </p:sp>
      <p:sp>
        <p:nvSpPr>
          <p:cNvPr id="8195" name="Rectangle 3">
            <a:extLst>
              <a:ext uri="{FF2B5EF4-FFF2-40B4-BE49-F238E27FC236}">
                <a16:creationId xmlns:a16="http://schemas.microsoft.com/office/drawing/2014/main" id="{2001456B-BA06-2F49-9E0D-446E138E0673}"/>
              </a:ext>
            </a:extLst>
          </p:cNvPr>
          <p:cNvSpPr>
            <a:spLocks noGrp="1" noChangeArrowheads="1"/>
          </p:cNvSpPr>
          <p:nvPr>
            <p:ph type="body" idx="1"/>
          </p:nvPr>
        </p:nvSpPr>
        <p:spPr>
          <a:xfrm>
            <a:off x="337406" y="980728"/>
            <a:ext cx="8469188" cy="4114800"/>
          </a:xfrm>
        </p:spPr>
        <p:txBody>
          <a:bodyPr/>
          <a:lstStyle/>
          <a:p>
            <a:pPr eaLnBrk="1" hangingPunct="1">
              <a:defRPr/>
            </a:pPr>
            <a:r>
              <a:rPr lang="en-GB" sz="2400" dirty="0">
                <a:latin typeface="Arial" pitchFamily="34" charset="0"/>
              </a:rPr>
              <a:t>It concerns what constitutes acceptable knowledge in a field of study.</a:t>
            </a:r>
          </a:p>
          <a:p>
            <a:pPr>
              <a:defRPr/>
            </a:pPr>
            <a:r>
              <a:rPr lang="en-GB" sz="2400" dirty="0">
                <a:latin typeface="+mj-lt"/>
              </a:rPr>
              <a:t> </a:t>
            </a:r>
            <a:r>
              <a:rPr lang="en-US" sz="2400" dirty="0">
                <a:latin typeface="+mj-lt"/>
              </a:rPr>
              <a:t>Closely coupled with ontology and its consideration of what constitutes reality, epistemology considers views about the most appropriate ways of enquiring into the</a:t>
            </a:r>
          </a:p>
          <a:p>
            <a:pPr>
              <a:buFontTx/>
              <a:buNone/>
              <a:defRPr/>
            </a:pPr>
            <a:r>
              <a:rPr lang="en-US" sz="2400" dirty="0">
                <a:latin typeface="+mj-lt"/>
              </a:rPr>
              <a:t>	nature of the world (</a:t>
            </a:r>
            <a:r>
              <a:rPr lang="en-US" sz="2400" dirty="0" err="1">
                <a:latin typeface="+mj-lt"/>
              </a:rPr>
              <a:t>Easterby</a:t>
            </a:r>
            <a:r>
              <a:rPr lang="en-US" sz="2400" dirty="0">
                <a:latin typeface="+mj-lt"/>
              </a:rPr>
              <a:t>-Smith, Thorpe and Jackson, 2008) and ‘what is knowledge and what are the sources and limits of knowledge’ (Eriksson and </a:t>
            </a:r>
            <a:r>
              <a:rPr lang="en-US" sz="2400" dirty="0" err="1">
                <a:latin typeface="+mj-lt"/>
              </a:rPr>
              <a:t>Kovalainen</a:t>
            </a:r>
            <a:r>
              <a:rPr lang="en-US" sz="2400" dirty="0">
                <a:latin typeface="+mj-lt"/>
              </a:rPr>
              <a:t>, 2008). </a:t>
            </a:r>
            <a:endParaRPr lang="en-GB" sz="2400" dirty="0">
              <a:latin typeface="+mj-lt"/>
            </a:endParaRPr>
          </a:p>
        </p:txBody>
      </p:sp>
    </p:spTree>
    <p:extLst>
      <p:ext uri="{BB962C8B-B14F-4D97-AF65-F5344CB8AC3E}">
        <p14:creationId xmlns:p14="http://schemas.microsoft.com/office/powerpoint/2010/main" val="926162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عنوان 1">
            <a:extLst>
              <a:ext uri="{FF2B5EF4-FFF2-40B4-BE49-F238E27FC236}">
                <a16:creationId xmlns:a16="http://schemas.microsoft.com/office/drawing/2014/main" id="{6A721670-BE93-A24C-8CE9-DE974A4EBE8D}"/>
              </a:ext>
            </a:extLst>
          </p:cNvPr>
          <p:cNvSpPr>
            <a:spLocks noGrp="1"/>
          </p:cNvSpPr>
          <p:nvPr>
            <p:ph type="title"/>
          </p:nvPr>
        </p:nvSpPr>
        <p:spPr>
          <a:xfrm>
            <a:off x="457200" y="-24494"/>
            <a:ext cx="8229600" cy="1143000"/>
          </a:xfrm>
        </p:spPr>
        <p:txBody>
          <a:bodyPr/>
          <a:lstStyle/>
          <a:p>
            <a:r>
              <a:rPr lang="en-US" altLang="en-US" b="1" dirty="0">
                <a:solidFill>
                  <a:srgbClr val="0000FF"/>
                </a:solidFill>
              </a:rPr>
              <a:t>Epistemology</a:t>
            </a:r>
            <a:r>
              <a:rPr lang="en-US" altLang="en-US" b="1" dirty="0">
                <a:solidFill>
                  <a:srgbClr val="FF0000"/>
                </a:solidFill>
              </a:rPr>
              <a:t> Contd….</a:t>
            </a:r>
            <a:endParaRPr lang="ar-SA" altLang="en-US" dirty="0"/>
          </a:p>
        </p:txBody>
      </p:sp>
      <p:sp>
        <p:nvSpPr>
          <p:cNvPr id="11267" name="عنصر نائب للمحتوى 2">
            <a:extLst>
              <a:ext uri="{FF2B5EF4-FFF2-40B4-BE49-F238E27FC236}">
                <a16:creationId xmlns:a16="http://schemas.microsoft.com/office/drawing/2014/main" id="{812A88DB-612D-DD48-84C2-3E9A7FF99040}"/>
              </a:ext>
            </a:extLst>
          </p:cNvPr>
          <p:cNvSpPr>
            <a:spLocks noGrp="1"/>
          </p:cNvSpPr>
          <p:nvPr>
            <p:ph idx="1"/>
          </p:nvPr>
        </p:nvSpPr>
        <p:spPr>
          <a:xfrm>
            <a:off x="107504" y="1118506"/>
            <a:ext cx="8856983" cy="3917032"/>
          </a:xfrm>
        </p:spPr>
        <p:txBody>
          <a:bodyPr/>
          <a:lstStyle/>
          <a:p>
            <a:pPr marL="0" indent="0">
              <a:buNone/>
            </a:pPr>
            <a:r>
              <a:rPr lang="en-US" altLang="en-US" sz="2400" dirty="0"/>
              <a:t>Blaikie (1993) describes epistemology as ‘the theory or science of the method or grounds of knowledge’ expanding this into a set of claims or assumptions about the ways in which it is possible to gain knowledge of reality, how what exists may be known, what can be known, and what criteria must be satisfied in order to be described as knowledge. </a:t>
            </a:r>
          </a:p>
          <a:p>
            <a:pPr>
              <a:buFontTx/>
              <a:buNone/>
            </a:pPr>
            <a:endParaRPr lang="en-US" altLang="en-US" sz="2400" dirty="0"/>
          </a:p>
          <a:p>
            <a:pPr>
              <a:buFontTx/>
              <a:buNone/>
            </a:pPr>
            <a:r>
              <a:rPr lang="en-US" altLang="en-US" sz="2400" dirty="0"/>
              <a:t>Chia (2002) describes epistemology as ‘how and what it is</a:t>
            </a:r>
          </a:p>
          <a:p>
            <a:pPr>
              <a:buFontTx/>
              <a:buNone/>
            </a:pPr>
            <a:r>
              <a:rPr lang="en-US" altLang="en-US" sz="2400" dirty="0"/>
              <a:t>possible to know’ and the need to reflect on methods and</a:t>
            </a:r>
          </a:p>
          <a:p>
            <a:pPr>
              <a:buFontTx/>
              <a:buNone/>
            </a:pPr>
            <a:r>
              <a:rPr lang="en-US" altLang="en-US" sz="2400" dirty="0"/>
              <a:t>standards through which reliable and verifiable knowledge is</a:t>
            </a:r>
          </a:p>
          <a:p>
            <a:pPr>
              <a:buFontTx/>
              <a:buNone/>
            </a:pPr>
            <a:r>
              <a:rPr lang="en-US" altLang="en-US" sz="2400" dirty="0"/>
              <a:t>produced.</a:t>
            </a:r>
            <a:endParaRPr lang="ar-SA" altLang="en-US" sz="2400" dirty="0"/>
          </a:p>
        </p:txBody>
      </p:sp>
    </p:spTree>
    <p:extLst>
      <p:ext uri="{BB962C8B-B14F-4D97-AF65-F5344CB8AC3E}">
        <p14:creationId xmlns:p14="http://schemas.microsoft.com/office/powerpoint/2010/main" val="1792807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عنوان 1">
            <a:extLst>
              <a:ext uri="{FF2B5EF4-FFF2-40B4-BE49-F238E27FC236}">
                <a16:creationId xmlns:a16="http://schemas.microsoft.com/office/drawing/2014/main" id="{D80657A0-FCDA-CD4A-BD6E-94737EAE1939}"/>
              </a:ext>
            </a:extLst>
          </p:cNvPr>
          <p:cNvSpPr>
            <a:spLocks noGrp="1"/>
          </p:cNvSpPr>
          <p:nvPr>
            <p:ph type="title"/>
          </p:nvPr>
        </p:nvSpPr>
        <p:spPr>
          <a:xfrm>
            <a:off x="457200" y="-61565"/>
            <a:ext cx="8229600" cy="1143000"/>
          </a:xfrm>
        </p:spPr>
        <p:txBody>
          <a:bodyPr/>
          <a:lstStyle/>
          <a:p>
            <a:r>
              <a:rPr lang="en-US" altLang="en-US" b="1" dirty="0">
                <a:solidFill>
                  <a:srgbClr val="0000FF"/>
                </a:solidFill>
              </a:rPr>
              <a:t>Epistemology</a:t>
            </a:r>
            <a:endParaRPr lang="ar-SA" altLang="en-US" dirty="0"/>
          </a:p>
        </p:txBody>
      </p:sp>
      <p:sp>
        <p:nvSpPr>
          <p:cNvPr id="12291" name="عنصر نائب للمحتوى 2">
            <a:extLst>
              <a:ext uri="{FF2B5EF4-FFF2-40B4-BE49-F238E27FC236}">
                <a16:creationId xmlns:a16="http://schemas.microsoft.com/office/drawing/2014/main" id="{E259AE91-BB18-B247-9D16-67F2B7F803C5}"/>
              </a:ext>
            </a:extLst>
          </p:cNvPr>
          <p:cNvSpPr>
            <a:spLocks noGrp="1"/>
          </p:cNvSpPr>
          <p:nvPr>
            <p:ph idx="1"/>
          </p:nvPr>
        </p:nvSpPr>
        <p:spPr>
          <a:xfrm>
            <a:off x="107504" y="980728"/>
            <a:ext cx="8856984" cy="3917032"/>
          </a:xfrm>
        </p:spPr>
        <p:txBody>
          <a:bodyPr/>
          <a:lstStyle/>
          <a:p>
            <a:r>
              <a:rPr lang="en-US" altLang="en-US" sz="2800" dirty="0"/>
              <a:t>Hatch and Cunliffe (2006) </a:t>
            </a:r>
            <a:r>
              <a:rPr lang="en-US" altLang="en-US" sz="2800" dirty="0" err="1"/>
              <a:t>summarise</a:t>
            </a:r>
            <a:r>
              <a:rPr lang="en-US" altLang="en-US" sz="2800" dirty="0"/>
              <a:t> epistemology as ‘</a:t>
            </a:r>
            <a:r>
              <a:rPr lang="en-US" altLang="en-US" sz="2800" u="sng" dirty="0"/>
              <a:t>knowing how you can know</a:t>
            </a:r>
            <a:r>
              <a:rPr lang="en-US" altLang="en-US" sz="2800" dirty="0"/>
              <a:t>’ and expand this by asking how is knowledge generated, what criteria discriminate good knowledge from bad knowledge, and how should reality be represented or described. </a:t>
            </a:r>
          </a:p>
          <a:p>
            <a:endParaRPr lang="en-US" altLang="en-US" sz="2800" dirty="0"/>
          </a:p>
          <a:p>
            <a:r>
              <a:rPr lang="en-US" altLang="en-US" sz="2800" dirty="0"/>
              <a:t>They go on to highlight the inter-dependent relationship between epistemology and ontology, and how one both informs, and depends upon, the other.</a:t>
            </a:r>
            <a:endParaRPr lang="ar-SA" altLang="en-US" sz="2800" dirty="0"/>
          </a:p>
          <a:p>
            <a:endParaRPr lang="ar-SA" altLang="en-US" dirty="0"/>
          </a:p>
        </p:txBody>
      </p:sp>
    </p:spTree>
    <p:extLst>
      <p:ext uri="{BB962C8B-B14F-4D97-AF65-F5344CB8AC3E}">
        <p14:creationId xmlns:p14="http://schemas.microsoft.com/office/powerpoint/2010/main" val="2639342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21B8DFBD-88B5-5F46-BA01-3335CF7566AF}"/>
              </a:ext>
            </a:extLst>
          </p:cNvPr>
          <p:cNvSpPr>
            <a:spLocks noGrp="1" noChangeArrowheads="1"/>
          </p:cNvSpPr>
          <p:nvPr>
            <p:ph type="title"/>
          </p:nvPr>
        </p:nvSpPr>
        <p:spPr>
          <a:xfrm>
            <a:off x="331788" y="392182"/>
            <a:ext cx="8458200" cy="707886"/>
          </a:xfrm>
          <a:noFill/>
        </p:spPr>
        <p:txBody>
          <a:bodyPr>
            <a:spAutoFit/>
          </a:bodyPr>
          <a:lstStyle/>
          <a:p>
            <a:pPr eaLnBrk="1" hangingPunct="1"/>
            <a:r>
              <a:rPr lang="en-GB" altLang="en-US" sz="4000" b="1" dirty="0">
                <a:solidFill>
                  <a:srgbClr val="0000FF"/>
                </a:solidFill>
                <a:latin typeface="Arial" panose="020B0604020202020204" pitchFamily="34" charset="0"/>
                <a:cs typeface="Arial" panose="020B0604020202020204" pitchFamily="34" charset="0"/>
              </a:rPr>
              <a:t>Aspects of philosophy </a:t>
            </a:r>
          </a:p>
        </p:txBody>
      </p:sp>
      <p:sp>
        <p:nvSpPr>
          <p:cNvPr id="13315" name="Rectangle 3">
            <a:extLst>
              <a:ext uri="{FF2B5EF4-FFF2-40B4-BE49-F238E27FC236}">
                <a16:creationId xmlns:a16="http://schemas.microsoft.com/office/drawing/2014/main" id="{2F138D1E-7123-2C41-A7D4-42FE72F2047D}"/>
              </a:ext>
            </a:extLst>
          </p:cNvPr>
          <p:cNvSpPr>
            <a:spLocks noGrp="1" noChangeArrowheads="1"/>
          </p:cNvSpPr>
          <p:nvPr>
            <p:ph type="body" idx="1"/>
          </p:nvPr>
        </p:nvSpPr>
        <p:spPr>
          <a:xfrm>
            <a:off x="492125" y="1295400"/>
            <a:ext cx="8305800" cy="4876800"/>
          </a:xfrm>
        </p:spPr>
        <p:txBody>
          <a:bodyPr/>
          <a:lstStyle/>
          <a:p>
            <a:pPr algn="ctr" eaLnBrk="1" hangingPunct="1">
              <a:buFontTx/>
              <a:buNone/>
            </a:pPr>
            <a:endParaRPr lang="en-GB" altLang="en-US" sz="2800" b="1" dirty="0">
              <a:latin typeface="Arial" panose="020B0604020202020204" pitchFamily="34" charset="0"/>
            </a:endParaRPr>
          </a:p>
          <a:p>
            <a:pPr eaLnBrk="1" hangingPunct="1"/>
            <a:r>
              <a:rPr lang="en-GB" altLang="en-US" sz="2600" dirty="0">
                <a:latin typeface="Arial" panose="020B0604020202020204" pitchFamily="34" charset="0"/>
              </a:rPr>
              <a:t>Positivism -   the stance of the natural scientist</a:t>
            </a:r>
          </a:p>
          <a:p>
            <a:pPr eaLnBrk="1" hangingPunct="1">
              <a:buFontTx/>
              <a:buNone/>
            </a:pPr>
            <a:endParaRPr lang="en-GB" altLang="en-US" sz="2600" dirty="0">
              <a:latin typeface="Arial" panose="020B0604020202020204" pitchFamily="34" charset="0"/>
            </a:endParaRPr>
          </a:p>
          <a:p>
            <a:pPr eaLnBrk="1" hangingPunct="1"/>
            <a:r>
              <a:rPr lang="en-GB" altLang="en-US" sz="2600" dirty="0">
                <a:latin typeface="Arial" panose="020B0604020202020204" pitchFamily="34" charset="0"/>
              </a:rPr>
              <a:t>Interpretivism – researchers as ‘social actors’ </a:t>
            </a:r>
          </a:p>
          <a:p>
            <a:pPr eaLnBrk="1" hangingPunct="1">
              <a:buFontTx/>
              <a:buNone/>
            </a:pPr>
            <a:endParaRPr lang="en-GB" altLang="en-US" sz="2600" dirty="0">
              <a:latin typeface="Arial" panose="020B0604020202020204" pitchFamily="34" charset="0"/>
            </a:endParaRPr>
          </a:p>
          <a:p>
            <a:pPr eaLnBrk="1" hangingPunct="1"/>
            <a:r>
              <a:rPr lang="en-GB" altLang="en-US" sz="2600" dirty="0" err="1">
                <a:latin typeface="Arial" panose="020B0604020202020204" pitchFamily="34" charset="0"/>
              </a:rPr>
              <a:t>Pragmitism</a:t>
            </a:r>
            <a:r>
              <a:rPr lang="en-GB" altLang="en-US" sz="2600" dirty="0">
                <a:latin typeface="Arial" panose="020B0604020202020204" pitchFamily="34" charset="0"/>
              </a:rPr>
              <a:t> </a:t>
            </a:r>
          </a:p>
        </p:txBody>
      </p:sp>
    </p:spTree>
    <p:extLst>
      <p:ext uri="{BB962C8B-B14F-4D97-AF65-F5344CB8AC3E}">
        <p14:creationId xmlns:p14="http://schemas.microsoft.com/office/powerpoint/2010/main" val="2091545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عنوان 1">
            <a:extLst>
              <a:ext uri="{FF2B5EF4-FFF2-40B4-BE49-F238E27FC236}">
                <a16:creationId xmlns:a16="http://schemas.microsoft.com/office/drawing/2014/main" id="{62136A38-BAF9-0F48-BFEE-BB88E75D7648}"/>
              </a:ext>
            </a:extLst>
          </p:cNvPr>
          <p:cNvSpPr>
            <a:spLocks noGrp="1"/>
          </p:cNvSpPr>
          <p:nvPr>
            <p:ph type="title"/>
          </p:nvPr>
        </p:nvSpPr>
        <p:spPr/>
        <p:txBody>
          <a:bodyPr/>
          <a:lstStyle/>
          <a:p>
            <a:r>
              <a:rPr lang="en-US" altLang="en-US" b="1" dirty="0">
                <a:solidFill>
                  <a:srgbClr val="0000FF"/>
                </a:solidFill>
              </a:rPr>
              <a:t>Positivism</a:t>
            </a:r>
            <a:endParaRPr lang="ar-SA" altLang="en-US" b="1" dirty="0">
              <a:solidFill>
                <a:srgbClr val="0000FF"/>
              </a:solidFill>
            </a:endParaRPr>
          </a:p>
        </p:txBody>
      </p:sp>
      <p:sp>
        <p:nvSpPr>
          <p:cNvPr id="14339" name="عنصر نائب للمحتوى 2">
            <a:extLst>
              <a:ext uri="{FF2B5EF4-FFF2-40B4-BE49-F238E27FC236}">
                <a16:creationId xmlns:a16="http://schemas.microsoft.com/office/drawing/2014/main" id="{571089F9-BFB0-074B-A40A-8268D58460E7}"/>
              </a:ext>
            </a:extLst>
          </p:cNvPr>
          <p:cNvSpPr>
            <a:spLocks noGrp="1"/>
          </p:cNvSpPr>
          <p:nvPr>
            <p:ph idx="1"/>
          </p:nvPr>
        </p:nvSpPr>
        <p:spPr/>
        <p:txBody>
          <a:bodyPr/>
          <a:lstStyle/>
          <a:p>
            <a:r>
              <a:rPr lang="en-US" altLang="en-US"/>
              <a:t>Positivism can be defined as “research approaches that employ empirical methods, make extensive use of quantitative analysis, or develop logical calculi to build formal explanatory theory” </a:t>
            </a:r>
            <a:endParaRPr lang="ar-SA" altLang="en-US"/>
          </a:p>
        </p:txBody>
      </p:sp>
    </p:spTree>
    <p:extLst>
      <p:ext uri="{BB962C8B-B14F-4D97-AF65-F5344CB8AC3E}">
        <p14:creationId xmlns:p14="http://schemas.microsoft.com/office/powerpoint/2010/main" val="1548618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عنوان 1">
            <a:extLst>
              <a:ext uri="{FF2B5EF4-FFF2-40B4-BE49-F238E27FC236}">
                <a16:creationId xmlns:a16="http://schemas.microsoft.com/office/drawing/2014/main" id="{9B5E9299-96FF-1A45-A3DD-294ACDDB77AC}"/>
              </a:ext>
            </a:extLst>
          </p:cNvPr>
          <p:cNvSpPr>
            <a:spLocks noGrp="1"/>
          </p:cNvSpPr>
          <p:nvPr>
            <p:ph type="title"/>
          </p:nvPr>
        </p:nvSpPr>
        <p:spPr/>
        <p:txBody>
          <a:bodyPr/>
          <a:lstStyle/>
          <a:p>
            <a:r>
              <a:rPr lang="en-US" altLang="en-US" b="1" dirty="0">
                <a:solidFill>
                  <a:srgbClr val="0000FF"/>
                </a:solidFill>
              </a:rPr>
              <a:t>Interpretivism </a:t>
            </a:r>
            <a:endParaRPr lang="ar-SA" altLang="en-US" b="1" dirty="0">
              <a:solidFill>
                <a:srgbClr val="0000FF"/>
              </a:solidFill>
            </a:endParaRPr>
          </a:p>
        </p:txBody>
      </p:sp>
      <p:sp>
        <p:nvSpPr>
          <p:cNvPr id="15363" name="عنصر نائب للمحتوى 2">
            <a:extLst>
              <a:ext uri="{FF2B5EF4-FFF2-40B4-BE49-F238E27FC236}">
                <a16:creationId xmlns:a16="http://schemas.microsoft.com/office/drawing/2014/main" id="{518203DE-A36D-744C-8B96-EF7AAF23980A}"/>
              </a:ext>
            </a:extLst>
          </p:cNvPr>
          <p:cNvSpPr>
            <a:spLocks noGrp="1"/>
          </p:cNvSpPr>
          <p:nvPr>
            <p:ph idx="1"/>
          </p:nvPr>
        </p:nvSpPr>
        <p:spPr>
          <a:xfrm>
            <a:off x="458515" y="1268760"/>
            <a:ext cx="8229600" cy="3917032"/>
          </a:xfrm>
        </p:spPr>
        <p:txBody>
          <a:bodyPr/>
          <a:lstStyle/>
          <a:p>
            <a:r>
              <a:rPr lang="en-US" altLang="en-US" dirty="0"/>
              <a:t>Interpretivism advocates it is necessary for  the researcher to </a:t>
            </a:r>
            <a:r>
              <a:rPr lang="en-US" altLang="en-US" u="sng" dirty="0"/>
              <a:t>understand differences between humans in our role as social actors</a:t>
            </a:r>
            <a:r>
              <a:rPr lang="en-US" altLang="en-US" dirty="0"/>
              <a:t>. </a:t>
            </a:r>
          </a:p>
          <a:p>
            <a:r>
              <a:rPr lang="en-US" altLang="en-US" dirty="0"/>
              <a:t>This emphasizes the differences between conducting research among people rather than objects such as trucks and computers. </a:t>
            </a:r>
            <a:endParaRPr lang="ar-SA" altLang="en-US" dirty="0"/>
          </a:p>
        </p:txBody>
      </p:sp>
    </p:spTree>
    <p:extLst>
      <p:ext uri="{BB962C8B-B14F-4D97-AF65-F5344CB8AC3E}">
        <p14:creationId xmlns:p14="http://schemas.microsoft.com/office/powerpoint/2010/main" val="10761222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عنوان 1">
            <a:extLst>
              <a:ext uri="{FF2B5EF4-FFF2-40B4-BE49-F238E27FC236}">
                <a16:creationId xmlns:a16="http://schemas.microsoft.com/office/drawing/2014/main" id="{20A335D2-CFC5-2641-B364-F19031B8055C}"/>
              </a:ext>
            </a:extLst>
          </p:cNvPr>
          <p:cNvSpPr>
            <a:spLocks noGrp="1"/>
          </p:cNvSpPr>
          <p:nvPr>
            <p:ph type="title"/>
          </p:nvPr>
        </p:nvSpPr>
        <p:spPr>
          <a:xfrm>
            <a:off x="323528" y="-49208"/>
            <a:ext cx="8229600" cy="1143000"/>
          </a:xfrm>
        </p:spPr>
        <p:txBody>
          <a:bodyPr/>
          <a:lstStyle/>
          <a:p>
            <a:r>
              <a:rPr lang="en-US" altLang="en-US" b="1" dirty="0">
                <a:solidFill>
                  <a:srgbClr val="0000FF"/>
                </a:solidFill>
              </a:rPr>
              <a:t>Interpretivism </a:t>
            </a:r>
            <a:endParaRPr lang="ar-SA" altLang="en-US" b="1" dirty="0">
              <a:solidFill>
                <a:srgbClr val="0000FF"/>
              </a:solidFill>
            </a:endParaRPr>
          </a:p>
        </p:txBody>
      </p:sp>
      <p:sp>
        <p:nvSpPr>
          <p:cNvPr id="16387" name="عنصر نائب للمحتوى 2">
            <a:extLst>
              <a:ext uri="{FF2B5EF4-FFF2-40B4-BE49-F238E27FC236}">
                <a16:creationId xmlns:a16="http://schemas.microsoft.com/office/drawing/2014/main" id="{7F635DFC-58B6-3B4E-B3B3-D677747A2CEE}"/>
              </a:ext>
            </a:extLst>
          </p:cNvPr>
          <p:cNvSpPr>
            <a:spLocks noGrp="1"/>
          </p:cNvSpPr>
          <p:nvPr>
            <p:ph idx="1"/>
          </p:nvPr>
        </p:nvSpPr>
        <p:spPr>
          <a:xfrm>
            <a:off x="107504" y="908720"/>
            <a:ext cx="8579296" cy="3917032"/>
          </a:xfrm>
        </p:spPr>
        <p:txBody>
          <a:bodyPr/>
          <a:lstStyle/>
          <a:p>
            <a:r>
              <a:rPr lang="en-US" altLang="en-US" sz="2400" dirty="0"/>
              <a:t>Interpretive research is concerned with the meanings that people attach to norms, rules, and values that regulate their interactions. </a:t>
            </a:r>
          </a:p>
          <a:p>
            <a:endParaRPr lang="en-US" altLang="en-US" sz="2400" dirty="0"/>
          </a:p>
          <a:p>
            <a:r>
              <a:rPr lang="en-US" altLang="en-US" sz="2400" dirty="0"/>
              <a:t>Care is taken not to impose a previous understanding of norms, rules, and values on others but rather to understand their beliefs and actions from their point of view. </a:t>
            </a:r>
          </a:p>
          <a:p>
            <a:r>
              <a:rPr lang="en-US" altLang="en-US" sz="2400" dirty="0"/>
              <a:t>The focus is not only on what they tell us directly about the reasons for their beliefs and actions but also on the social practices that underlie them. Social practice gives meaning to social action</a:t>
            </a:r>
            <a:endParaRPr lang="ar-SA" altLang="en-US" sz="2400" dirty="0"/>
          </a:p>
        </p:txBody>
      </p:sp>
    </p:spTree>
    <p:extLst>
      <p:ext uri="{BB962C8B-B14F-4D97-AF65-F5344CB8AC3E}">
        <p14:creationId xmlns:p14="http://schemas.microsoft.com/office/powerpoint/2010/main" val="2190982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عنوان 1">
            <a:extLst>
              <a:ext uri="{FF2B5EF4-FFF2-40B4-BE49-F238E27FC236}">
                <a16:creationId xmlns:a16="http://schemas.microsoft.com/office/drawing/2014/main" id="{747C5D4F-4EF9-E94F-A842-57DDDB1FA65D}"/>
              </a:ext>
            </a:extLst>
          </p:cNvPr>
          <p:cNvSpPr>
            <a:spLocks noGrp="1"/>
          </p:cNvSpPr>
          <p:nvPr>
            <p:ph type="title"/>
          </p:nvPr>
        </p:nvSpPr>
        <p:spPr>
          <a:xfrm>
            <a:off x="457200" y="0"/>
            <a:ext cx="8229600" cy="1143000"/>
          </a:xfrm>
        </p:spPr>
        <p:txBody>
          <a:bodyPr/>
          <a:lstStyle/>
          <a:p>
            <a:r>
              <a:rPr lang="en-US" altLang="en-US" b="1" dirty="0">
                <a:solidFill>
                  <a:srgbClr val="0000FF"/>
                </a:solidFill>
              </a:rPr>
              <a:t>Pragmatism</a:t>
            </a:r>
            <a:r>
              <a:rPr lang="en-US" altLang="en-US" b="1" dirty="0">
                <a:solidFill>
                  <a:srgbClr val="FF0000"/>
                </a:solidFill>
              </a:rPr>
              <a:t> Contd….</a:t>
            </a:r>
            <a:endParaRPr lang="ar-SA" altLang="en-US" dirty="0"/>
          </a:p>
        </p:txBody>
      </p:sp>
      <p:sp>
        <p:nvSpPr>
          <p:cNvPr id="17411" name="عنصر نائب للمحتوى 2">
            <a:extLst>
              <a:ext uri="{FF2B5EF4-FFF2-40B4-BE49-F238E27FC236}">
                <a16:creationId xmlns:a16="http://schemas.microsoft.com/office/drawing/2014/main" id="{A39A10E1-6AE3-454A-887C-A3E7C38F4B4F}"/>
              </a:ext>
            </a:extLst>
          </p:cNvPr>
          <p:cNvSpPr>
            <a:spLocks noGrp="1"/>
          </p:cNvSpPr>
          <p:nvPr>
            <p:ph idx="1"/>
          </p:nvPr>
        </p:nvSpPr>
        <p:spPr>
          <a:xfrm>
            <a:off x="179512" y="908720"/>
            <a:ext cx="8784976" cy="3917032"/>
          </a:xfrm>
        </p:spPr>
        <p:txBody>
          <a:bodyPr/>
          <a:lstStyle/>
          <a:p>
            <a:r>
              <a:rPr lang="en-US" altLang="en-US" dirty="0"/>
              <a:t>Pragmatism holds that the most important determinant of the epistemology, ontology, axiology adopted is the research question. </a:t>
            </a:r>
          </a:p>
          <a:p>
            <a:pPr marL="0" indent="0">
              <a:buNone/>
            </a:pPr>
            <a:endParaRPr lang="en-US" altLang="en-US" dirty="0"/>
          </a:p>
          <a:p>
            <a:r>
              <a:rPr lang="en-US" altLang="en-US" dirty="0"/>
              <a:t>Pragmatist recognizes that there are many different ways of interpreting the world and undertaking research, that no single point of view can ever give us entire picture and that there may be multiple realities. </a:t>
            </a:r>
            <a:endParaRPr lang="ar-SA" altLang="en-US" dirty="0"/>
          </a:p>
        </p:txBody>
      </p:sp>
    </p:spTree>
    <p:extLst>
      <p:ext uri="{BB962C8B-B14F-4D97-AF65-F5344CB8AC3E}">
        <p14:creationId xmlns:p14="http://schemas.microsoft.com/office/powerpoint/2010/main" val="1554067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A3636E3-6D04-7D46-A5B6-A7A50F20DCF6}"/>
              </a:ext>
            </a:extLst>
          </p:cNvPr>
          <p:cNvSpPr>
            <a:spLocks noGrp="1"/>
          </p:cNvSpPr>
          <p:nvPr>
            <p:ph type="title"/>
          </p:nvPr>
        </p:nvSpPr>
        <p:spPr>
          <a:xfrm>
            <a:off x="684213" y="-171400"/>
            <a:ext cx="7772400" cy="1143000"/>
          </a:xfrm>
        </p:spPr>
        <p:txBody>
          <a:bodyPr/>
          <a:lstStyle/>
          <a:p>
            <a:r>
              <a:rPr lang="en-US" altLang="en-US" b="1" dirty="0">
                <a:solidFill>
                  <a:srgbClr val="0000FF"/>
                </a:solidFill>
              </a:rPr>
              <a:t>Research Approaches</a:t>
            </a:r>
          </a:p>
        </p:txBody>
      </p:sp>
      <p:sp>
        <p:nvSpPr>
          <p:cNvPr id="18435" name="Content Placeholder 2">
            <a:extLst>
              <a:ext uri="{FF2B5EF4-FFF2-40B4-BE49-F238E27FC236}">
                <a16:creationId xmlns:a16="http://schemas.microsoft.com/office/drawing/2014/main" id="{16DCD340-8E25-C842-98FC-9771207EBFD7}"/>
              </a:ext>
            </a:extLst>
          </p:cNvPr>
          <p:cNvSpPr>
            <a:spLocks noGrp="1"/>
          </p:cNvSpPr>
          <p:nvPr>
            <p:ph idx="1"/>
          </p:nvPr>
        </p:nvSpPr>
        <p:spPr>
          <a:xfrm>
            <a:off x="0" y="729456"/>
            <a:ext cx="9032032" cy="5399087"/>
          </a:xfrm>
        </p:spPr>
        <p:txBody>
          <a:bodyPr/>
          <a:lstStyle/>
          <a:p>
            <a:r>
              <a:rPr lang="en-US" altLang="en-US" sz="2800" b="1" dirty="0">
                <a:solidFill>
                  <a:srgbClr val="C00000"/>
                </a:solidFill>
              </a:rPr>
              <a:t>Deduction</a:t>
            </a:r>
            <a:r>
              <a:rPr lang="en-US" altLang="en-US" sz="2800" dirty="0">
                <a:solidFill>
                  <a:srgbClr val="C00000"/>
                </a:solidFill>
              </a:rPr>
              <a:t>: </a:t>
            </a:r>
            <a:r>
              <a:rPr lang="en-US" altLang="en-US" sz="2800" dirty="0"/>
              <a:t>if your research starts with theory, often developed based on literature review, and you design a research strategy to test the theory.</a:t>
            </a:r>
          </a:p>
          <a:p>
            <a:r>
              <a:rPr lang="en-US" altLang="en-US" sz="2800" b="1" dirty="0">
                <a:solidFill>
                  <a:srgbClr val="C00000"/>
                </a:solidFill>
              </a:rPr>
              <a:t>Induction</a:t>
            </a:r>
            <a:r>
              <a:rPr lang="en-US" altLang="en-US" sz="2800" dirty="0">
                <a:solidFill>
                  <a:srgbClr val="C00000"/>
                </a:solidFill>
              </a:rPr>
              <a:t>: </a:t>
            </a:r>
            <a:r>
              <a:rPr lang="en-US" altLang="en-US" sz="2800" dirty="0"/>
              <a:t>If your research starts by collecting data to explore a phenomenon and you generate or build theory (conceptual framework).</a:t>
            </a:r>
          </a:p>
          <a:p>
            <a:r>
              <a:rPr lang="en-US" altLang="en-US" sz="2800" b="1" dirty="0">
                <a:solidFill>
                  <a:srgbClr val="C00000"/>
                </a:solidFill>
              </a:rPr>
              <a:t>Abduction</a:t>
            </a:r>
            <a:r>
              <a:rPr lang="en-US" altLang="en-US" sz="2800" dirty="0">
                <a:solidFill>
                  <a:srgbClr val="C00000"/>
                </a:solidFill>
              </a:rPr>
              <a:t>: </a:t>
            </a:r>
            <a:r>
              <a:rPr lang="en-US" altLang="en-US" sz="2800" dirty="0"/>
              <a:t>You are collecting data to explore a phenomenon, identify themes, and explain patterns to generate a new or modify an exiting theory which you subsequently test through additional data collection . </a:t>
            </a:r>
          </a:p>
          <a:p>
            <a:endParaRPr lang="en-US" altLang="en-US" dirty="0"/>
          </a:p>
        </p:txBody>
      </p:sp>
    </p:spTree>
    <p:extLst>
      <p:ext uri="{BB962C8B-B14F-4D97-AF65-F5344CB8AC3E}">
        <p14:creationId xmlns:p14="http://schemas.microsoft.com/office/powerpoint/2010/main" val="23828953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82FD34C3-2EDC-9D48-9CDB-D203E61EDD30}"/>
              </a:ext>
            </a:extLst>
          </p:cNvPr>
          <p:cNvSpPr>
            <a:spLocks noGrp="1" noChangeArrowheads="1"/>
          </p:cNvSpPr>
          <p:nvPr>
            <p:ph type="title"/>
          </p:nvPr>
        </p:nvSpPr>
        <p:spPr>
          <a:xfrm>
            <a:off x="674688" y="282575"/>
            <a:ext cx="7772400" cy="609600"/>
          </a:xfrm>
        </p:spPr>
        <p:txBody>
          <a:bodyPr/>
          <a:lstStyle/>
          <a:p>
            <a:pPr eaLnBrk="1" hangingPunct="1"/>
            <a:r>
              <a:rPr lang="en-GB" altLang="en-US" sz="4000" b="1" dirty="0">
                <a:solidFill>
                  <a:srgbClr val="0000FF"/>
                </a:solidFill>
                <a:latin typeface="Arial" panose="020B0604020202020204" pitchFamily="34" charset="0"/>
              </a:rPr>
              <a:t>Deduction </a:t>
            </a:r>
            <a:br>
              <a:rPr lang="en-GB" altLang="en-US" sz="3200" dirty="0">
                <a:latin typeface="Arial" panose="020B0604020202020204" pitchFamily="34" charset="0"/>
              </a:rPr>
            </a:br>
            <a:r>
              <a:rPr lang="en-GB" altLang="en-US" sz="3200" dirty="0">
                <a:latin typeface="Arial" panose="020B0604020202020204" pitchFamily="34" charset="0"/>
              </a:rPr>
              <a:t> </a:t>
            </a:r>
          </a:p>
        </p:txBody>
      </p:sp>
      <p:sp>
        <p:nvSpPr>
          <p:cNvPr id="19459" name="Rectangle 3">
            <a:extLst>
              <a:ext uri="{FF2B5EF4-FFF2-40B4-BE49-F238E27FC236}">
                <a16:creationId xmlns:a16="http://schemas.microsoft.com/office/drawing/2014/main" id="{4F916F55-9AD6-4348-AC24-500FCA85DFC6}"/>
              </a:ext>
            </a:extLst>
          </p:cNvPr>
          <p:cNvSpPr>
            <a:spLocks noGrp="1" noChangeArrowheads="1"/>
          </p:cNvSpPr>
          <p:nvPr>
            <p:ph type="body" idx="1"/>
          </p:nvPr>
        </p:nvSpPr>
        <p:spPr>
          <a:xfrm>
            <a:off x="467544" y="764704"/>
            <a:ext cx="7772400" cy="4724400"/>
          </a:xfrm>
        </p:spPr>
        <p:txBody>
          <a:bodyPr/>
          <a:lstStyle/>
          <a:p>
            <a:pPr algn="ctr" eaLnBrk="1" hangingPunct="1">
              <a:lnSpc>
                <a:spcPct val="90000"/>
              </a:lnSpc>
              <a:buFontTx/>
              <a:buNone/>
            </a:pPr>
            <a:r>
              <a:rPr lang="en-GB" altLang="en-US" sz="2800" dirty="0">
                <a:latin typeface="Arial" panose="020B0604020202020204" pitchFamily="34" charset="0"/>
              </a:rPr>
              <a:t> 5 sequential stages of testing theory</a:t>
            </a:r>
          </a:p>
          <a:p>
            <a:pPr algn="ctr" eaLnBrk="1" hangingPunct="1">
              <a:lnSpc>
                <a:spcPct val="90000"/>
              </a:lnSpc>
              <a:buFontTx/>
              <a:buNone/>
            </a:pPr>
            <a:endParaRPr lang="en-GB" altLang="en-US" sz="28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Deducing a hypothesis</a:t>
            </a:r>
          </a:p>
          <a:p>
            <a:pPr eaLnBrk="1" hangingPunct="1">
              <a:lnSpc>
                <a:spcPct val="90000"/>
              </a:lnSpc>
            </a:pPr>
            <a:r>
              <a:rPr lang="en-GB" altLang="en-US" sz="2600" dirty="0">
                <a:latin typeface="Arial" panose="020B0604020202020204" pitchFamily="34" charset="0"/>
              </a:rPr>
              <a:t>Expressing the hypothesis operationally</a:t>
            </a:r>
          </a:p>
          <a:p>
            <a:pPr eaLnBrk="1" hangingPunct="1">
              <a:lnSpc>
                <a:spcPct val="90000"/>
              </a:lnSpc>
            </a:pPr>
            <a:r>
              <a:rPr lang="en-GB" altLang="en-US" sz="2600" dirty="0">
                <a:latin typeface="Arial" panose="020B0604020202020204" pitchFamily="34" charset="0"/>
              </a:rPr>
              <a:t>Testing the operational hypothesis</a:t>
            </a:r>
          </a:p>
          <a:p>
            <a:pPr eaLnBrk="1" hangingPunct="1">
              <a:lnSpc>
                <a:spcPct val="90000"/>
              </a:lnSpc>
            </a:pPr>
            <a:r>
              <a:rPr lang="en-GB" altLang="en-US" sz="2600" dirty="0">
                <a:latin typeface="Arial" panose="020B0604020202020204" pitchFamily="34" charset="0"/>
              </a:rPr>
              <a:t>Examining the specific outcome of the enquiry</a:t>
            </a:r>
          </a:p>
          <a:p>
            <a:pPr eaLnBrk="1" hangingPunct="1">
              <a:lnSpc>
                <a:spcPct val="90000"/>
              </a:lnSpc>
            </a:pPr>
            <a:r>
              <a:rPr lang="en-GB" altLang="en-US" sz="2600" dirty="0">
                <a:latin typeface="Arial" panose="020B0604020202020204" pitchFamily="34" charset="0"/>
              </a:rPr>
              <a:t>Modifying the theory (if necessary) </a:t>
            </a:r>
          </a:p>
          <a:p>
            <a:pPr eaLnBrk="1" hangingPunct="1">
              <a:lnSpc>
                <a:spcPct val="90000"/>
              </a:lnSpc>
            </a:pPr>
            <a:endParaRPr lang="en-GB" altLang="en-US" sz="2600" dirty="0">
              <a:latin typeface="Arial" panose="020B0604020202020204" pitchFamily="34" charset="0"/>
            </a:endParaRPr>
          </a:p>
          <a:p>
            <a:pPr algn="r" eaLnBrk="1" hangingPunct="1">
              <a:lnSpc>
                <a:spcPct val="90000"/>
              </a:lnSpc>
              <a:buFontTx/>
              <a:buNone/>
            </a:pPr>
            <a:r>
              <a:rPr lang="en-GB" altLang="en-US" sz="2000" dirty="0">
                <a:latin typeface="Arial" panose="020B0604020202020204" pitchFamily="34" charset="0"/>
              </a:rPr>
              <a:t>Adapted from Robson (2002)</a:t>
            </a:r>
          </a:p>
          <a:p>
            <a:pPr eaLnBrk="1" hangingPunct="1">
              <a:lnSpc>
                <a:spcPct val="90000"/>
              </a:lnSpc>
            </a:pPr>
            <a:endParaRPr lang="en-GB" altLang="en-US" sz="2600" dirty="0">
              <a:latin typeface="Arial" panose="020B0604020202020204" pitchFamily="34" charset="0"/>
            </a:endParaRPr>
          </a:p>
        </p:txBody>
      </p:sp>
    </p:spTree>
    <p:extLst>
      <p:ext uri="{BB962C8B-B14F-4D97-AF65-F5344CB8AC3E}">
        <p14:creationId xmlns:p14="http://schemas.microsoft.com/office/powerpoint/2010/main" val="1234042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BF7543F9-D83B-A547-8D29-9AEBD2F392B5}"/>
              </a:ext>
            </a:extLst>
          </p:cNvPr>
          <p:cNvSpPr>
            <a:spLocks noGrp="1" noChangeArrowheads="1"/>
          </p:cNvSpPr>
          <p:nvPr>
            <p:ph type="title"/>
          </p:nvPr>
        </p:nvSpPr>
        <p:spPr>
          <a:xfrm>
            <a:off x="674688" y="282575"/>
            <a:ext cx="7772400" cy="609600"/>
          </a:xfrm>
        </p:spPr>
        <p:txBody>
          <a:bodyPr/>
          <a:lstStyle/>
          <a:p>
            <a:pPr eaLnBrk="1" hangingPunct="1">
              <a:lnSpc>
                <a:spcPct val="90000"/>
              </a:lnSpc>
            </a:pPr>
            <a:r>
              <a:rPr lang="en-GB" altLang="en-US" sz="4000" b="1" dirty="0">
                <a:solidFill>
                  <a:srgbClr val="0000FF"/>
                </a:solidFill>
                <a:latin typeface="Arial" panose="020B0604020202020204" pitchFamily="34" charset="0"/>
              </a:rPr>
              <a:t>Characteristics of Deduction</a:t>
            </a:r>
          </a:p>
        </p:txBody>
      </p:sp>
      <p:sp>
        <p:nvSpPr>
          <p:cNvPr id="20483" name="Rectangle 3">
            <a:extLst>
              <a:ext uri="{FF2B5EF4-FFF2-40B4-BE49-F238E27FC236}">
                <a16:creationId xmlns:a16="http://schemas.microsoft.com/office/drawing/2014/main" id="{39D39CFB-0FC3-4B4B-89EB-D833C57EA859}"/>
              </a:ext>
            </a:extLst>
          </p:cNvPr>
          <p:cNvSpPr>
            <a:spLocks noGrp="1" noChangeArrowheads="1"/>
          </p:cNvSpPr>
          <p:nvPr>
            <p:ph type="body" idx="1"/>
          </p:nvPr>
        </p:nvSpPr>
        <p:spPr>
          <a:xfrm>
            <a:off x="395536" y="838200"/>
            <a:ext cx="8534400" cy="5181600"/>
          </a:xfrm>
        </p:spPr>
        <p:txBody>
          <a:bodyPr/>
          <a:lstStyle/>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Explaining causal relationships between variables</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Establishing controls for testing hypotheses</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Independence of the researcher</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Concepts operationalised for </a:t>
            </a:r>
            <a:r>
              <a:rPr lang="en-GB" altLang="en-US" sz="2600" dirty="0" err="1">
                <a:latin typeface="Arial" panose="020B0604020202020204" pitchFamily="34" charset="0"/>
              </a:rPr>
              <a:t>quantative</a:t>
            </a:r>
            <a:r>
              <a:rPr lang="en-GB" altLang="en-US" sz="2600" dirty="0">
                <a:latin typeface="Arial" panose="020B0604020202020204" pitchFamily="34" charset="0"/>
              </a:rPr>
              <a:t> measurement</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Generalisation </a:t>
            </a:r>
          </a:p>
        </p:txBody>
      </p:sp>
    </p:spTree>
    <p:extLst>
      <p:ext uri="{BB962C8B-B14F-4D97-AF65-F5344CB8AC3E}">
        <p14:creationId xmlns:p14="http://schemas.microsoft.com/office/powerpoint/2010/main" val="34119672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44192B4-C9A7-3643-9544-BF2AF83C5856}"/>
              </a:ext>
            </a:extLst>
          </p:cNvPr>
          <p:cNvSpPr>
            <a:spLocks noGrp="1" noChangeArrowheads="1"/>
          </p:cNvSpPr>
          <p:nvPr>
            <p:ph type="title"/>
          </p:nvPr>
        </p:nvSpPr>
        <p:spPr>
          <a:xfrm>
            <a:off x="674688" y="282575"/>
            <a:ext cx="7772400" cy="609600"/>
          </a:xfrm>
        </p:spPr>
        <p:txBody>
          <a:bodyPr/>
          <a:lstStyle/>
          <a:p>
            <a:pPr eaLnBrk="1" hangingPunct="1"/>
            <a:r>
              <a:rPr lang="en-GB" altLang="en-US" b="1" dirty="0">
                <a:solidFill>
                  <a:srgbClr val="0000FF"/>
                </a:solidFill>
                <a:latin typeface="Arial" panose="020B0604020202020204" pitchFamily="34" charset="0"/>
              </a:rPr>
              <a:t>Induction</a:t>
            </a:r>
          </a:p>
        </p:txBody>
      </p:sp>
      <p:sp>
        <p:nvSpPr>
          <p:cNvPr id="21507" name="Rectangle 3">
            <a:extLst>
              <a:ext uri="{FF2B5EF4-FFF2-40B4-BE49-F238E27FC236}">
                <a16:creationId xmlns:a16="http://schemas.microsoft.com/office/drawing/2014/main" id="{C3FBACA9-4FBB-7F4F-B18E-EC218C5A7E6C}"/>
              </a:ext>
            </a:extLst>
          </p:cNvPr>
          <p:cNvSpPr>
            <a:spLocks noGrp="1" noChangeArrowheads="1"/>
          </p:cNvSpPr>
          <p:nvPr>
            <p:ph type="body" idx="1"/>
          </p:nvPr>
        </p:nvSpPr>
        <p:spPr>
          <a:xfrm>
            <a:off x="506413" y="1066800"/>
            <a:ext cx="7772400" cy="5257800"/>
          </a:xfrm>
        </p:spPr>
        <p:txBody>
          <a:bodyPr/>
          <a:lstStyle/>
          <a:p>
            <a:pPr algn="ctr" eaLnBrk="1" hangingPunct="1">
              <a:buFontTx/>
              <a:buNone/>
            </a:pPr>
            <a:r>
              <a:rPr lang="en-GB" altLang="en-US" sz="2800" dirty="0">
                <a:latin typeface="Arial" panose="020B0604020202020204" pitchFamily="34" charset="0"/>
              </a:rPr>
              <a:t>Building theory by –</a:t>
            </a:r>
            <a:endParaRPr lang="en-GB" altLang="en-US" sz="2400" dirty="0">
              <a:latin typeface="Arial" panose="020B0604020202020204" pitchFamily="34" charset="0"/>
            </a:endParaRPr>
          </a:p>
          <a:p>
            <a:pPr eaLnBrk="1" hangingPunct="1"/>
            <a:r>
              <a:rPr lang="en-GB" altLang="en-US" sz="2600" dirty="0">
                <a:latin typeface="Arial" panose="020B0604020202020204" pitchFamily="34" charset="0"/>
              </a:rPr>
              <a:t>Understanding the way human build their world</a:t>
            </a:r>
          </a:p>
          <a:p>
            <a:pPr eaLnBrk="1" hangingPunct="1"/>
            <a:r>
              <a:rPr lang="en-GB" altLang="en-US" sz="2600" dirty="0">
                <a:latin typeface="Arial" panose="020B0604020202020204" pitchFamily="34" charset="0"/>
              </a:rPr>
              <a:t>Permitting alternative explanations of what’s going on</a:t>
            </a:r>
          </a:p>
          <a:p>
            <a:pPr eaLnBrk="1" hangingPunct="1"/>
            <a:r>
              <a:rPr lang="en-GB" altLang="en-US" sz="2600" dirty="0">
                <a:latin typeface="Arial" panose="020B0604020202020204" pitchFamily="34" charset="0"/>
              </a:rPr>
              <a:t>Being concerned with the context of events</a:t>
            </a:r>
          </a:p>
          <a:p>
            <a:pPr eaLnBrk="1" hangingPunct="1"/>
            <a:r>
              <a:rPr lang="en-GB" altLang="en-US" sz="2600" dirty="0">
                <a:latin typeface="Arial" panose="020B0604020202020204" pitchFamily="34" charset="0"/>
              </a:rPr>
              <a:t>Using more qualitative data</a:t>
            </a:r>
          </a:p>
          <a:p>
            <a:pPr eaLnBrk="1" hangingPunct="1"/>
            <a:r>
              <a:rPr lang="en-GB" altLang="en-US" sz="2600" dirty="0">
                <a:latin typeface="Arial" panose="020B0604020202020204" pitchFamily="34" charset="0"/>
              </a:rPr>
              <a:t>Using a variety of data collection methods</a:t>
            </a:r>
          </a:p>
        </p:txBody>
      </p:sp>
    </p:spTree>
    <p:extLst>
      <p:ext uri="{BB962C8B-B14F-4D97-AF65-F5344CB8AC3E}">
        <p14:creationId xmlns:p14="http://schemas.microsoft.com/office/powerpoint/2010/main" val="24681771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628A7D9-D345-D74D-9F61-6DDC4F23484E}"/>
              </a:ext>
            </a:extLst>
          </p:cNvPr>
          <p:cNvSpPr>
            <a:spLocks noGrp="1" noChangeArrowheads="1"/>
          </p:cNvSpPr>
          <p:nvPr>
            <p:ph type="title"/>
          </p:nvPr>
        </p:nvSpPr>
        <p:spPr>
          <a:xfrm>
            <a:off x="685800" y="315913"/>
            <a:ext cx="7772400" cy="533400"/>
          </a:xfrm>
        </p:spPr>
        <p:txBody>
          <a:bodyPr/>
          <a:lstStyle/>
          <a:p>
            <a:pPr eaLnBrk="1" hangingPunct="1"/>
            <a:r>
              <a:rPr lang="en-GB" altLang="en-US" sz="3600" b="1" dirty="0">
                <a:solidFill>
                  <a:srgbClr val="0000FF"/>
                </a:solidFill>
                <a:latin typeface="Arial" panose="020B0604020202020204" pitchFamily="34" charset="0"/>
              </a:rPr>
              <a:t>Right research approach</a:t>
            </a:r>
          </a:p>
        </p:txBody>
      </p:sp>
      <p:sp>
        <p:nvSpPr>
          <p:cNvPr id="22531" name="Rectangle 3">
            <a:extLst>
              <a:ext uri="{FF2B5EF4-FFF2-40B4-BE49-F238E27FC236}">
                <a16:creationId xmlns:a16="http://schemas.microsoft.com/office/drawing/2014/main" id="{E6691B2C-ED67-0949-A5C5-70194DFF08DB}"/>
              </a:ext>
            </a:extLst>
          </p:cNvPr>
          <p:cNvSpPr>
            <a:spLocks noGrp="1" noChangeArrowheads="1"/>
          </p:cNvSpPr>
          <p:nvPr>
            <p:ph type="body" idx="1"/>
          </p:nvPr>
        </p:nvSpPr>
        <p:spPr>
          <a:xfrm>
            <a:off x="143508" y="1104900"/>
            <a:ext cx="8856984" cy="4648200"/>
          </a:xfrm>
        </p:spPr>
        <p:txBody>
          <a:bodyPr/>
          <a:lstStyle/>
          <a:p>
            <a:pPr algn="ctr" eaLnBrk="1" hangingPunct="1">
              <a:lnSpc>
                <a:spcPct val="90000"/>
              </a:lnSpc>
              <a:buFontTx/>
              <a:buNone/>
            </a:pPr>
            <a:r>
              <a:rPr lang="en-GB" altLang="en-US" sz="2800" b="1" dirty="0">
                <a:latin typeface="Arial" panose="020B0604020202020204" pitchFamily="34" charset="0"/>
              </a:rPr>
              <a:t>The right choice of approach helps you to</a:t>
            </a:r>
          </a:p>
          <a:p>
            <a:pPr algn="ctr" eaLnBrk="1" hangingPunct="1">
              <a:lnSpc>
                <a:spcPct val="90000"/>
              </a:lnSpc>
              <a:buFontTx/>
              <a:buNone/>
            </a:pPr>
            <a:endParaRPr lang="en-GB" altLang="en-US" sz="2800" b="1"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Make a more informed decision about the research design</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Think about which strategies will work for your research topic</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Adapt your design to cater for any constraints</a:t>
            </a:r>
          </a:p>
          <a:p>
            <a:pPr algn="r" eaLnBrk="1" hangingPunct="1">
              <a:lnSpc>
                <a:spcPct val="90000"/>
              </a:lnSpc>
              <a:buFontTx/>
              <a:buNone/>
            </a:pPr>
            <a:endParaRPr lang="en-GB" altLang="en-US" sz="2000" dirty="0">
              <a:latin typeface="Arial" panose="020B0604020202020204" pitchFamily="34" charset="0"/>
            </a:endParaRPr>
          </a:p>
          <a:p>
            <a:pPr algn="r" eaLnBrk="1" hangingPunct="1">
              <a:lnSpc>
                <a:spcPct val="90000"/>
              </a:lnSpc>
              <a:buFontTx/>
              <a:buNone/>
            </a:pPr>
            <a:r>
              <a:rPr lang="en-GB" altLang="en-US" sz="2000" dirty="0">
                <a:latin typeface="Arial" panose="020B0604020202020204" pitchFamily="34" charset="0"/>
              </a:rPr>
              <a:t>Adapted from </a:t>
            </a:r>
            <a:r>
              <a:rPr lang="en-GB" altLang="en-US" sz="2000" dirty="0" err="1">
                <a:latin typeface="Arial" panose="020B0604020202020204" pitchFamily="34" charset="0"/>
              </a:rPr>
              <a:t>Easterby</a:t>
            </a:r>
            <a:r>
              <a:rPr lang="en-GB" altLang="en-US" sz="2000" dirty="0">
                <a:latin typeface="Arial" panose="020B0604020202020204" pitchFamily="34" charset="0"/>
              </a:rPr>
              <a:t>-Smith </a:t>
            </a:r>
            <a:r>
              <a:rPr lang="en-GB" altLang="en-US" sz="2000" i="1" dirty="0">
                <a:latin typeface="Arial" panose="020B0604020202020204" pitchFamily="34" charset="0"/>
              </a:rPr>
              <a:t>et al</a:t>
            </a:r>
            <a:r>
              <a:rPr lang="en-GB" altLang="en-US" sz="2000" dirty="0">
                <a:latin typeface="Arial" panose="020B0604020202020204" pitchFamily="34" charset="0"/>
              </a:rPr>
              <a:t>. (2008)</a:t>
            </a:r>
          </a:p>
          <a:p>
            <a:pPr eaLnBrk="1" hangingPunct="1">
              <a:lnSpc>
                <a:spcPct val="90000"/>
              </a:lnSpc>
            </a:pPr>
            <a:endParaRPr lang="en-GB" altLang="en-US" sz="2600" dirty="0">
              <a:latin typeface="Arial" panose="020B0604020202020204" pitchFamily="34" charset="0"/>
            </a:endParaRPr>
          </a:p>
        </p:txBody>
      </p:sp>
    </p:spTree>
    <p:extLst>
      <p:ext uri="{BB962C8B-B14F-4D97-AF65-F5344CB8AC3E}">
        <p14:creationId xmlns:p14="http://schemas.microsoft.com/office/powerpoint/2010/main" val="798814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5B883F2B-8393-4443-AC9A-CF677DBDCE2C}"/>
              </a:ext>
            </a:extLst>
          </p:cNvPr>
          <p:cNvSpPr>
            <a:spLocks noGrp="1" noChangeArrowheads="1"/>
          </p:cNvSpPr>
          <p:nvPr>
            <p:ph type="title"/>
          </p:nvPr>
        </p:nvSpPr>
        <p:spPr>
          <a:xfrm>
            <a:off x="685800" y="288925"/>
            <a:ext cx="7772400" cy="609600"/>
          </a:xfrm>
        </p:spPr>
        <p:txBody>
          <a:bodyPr/>
          <a:lstStyle/>
          <a:p>
            <a:pPr eaLnBrk="1" hangingPunct="1"/>
            <a:r>
              <a:rPr lang="en-GB" altLang="en-US" sz="3600" b="1" dirty="0">
                <a:solidFill>
                  <a:srgbClr val="0000FF"/>
                </a:solidFill>
                <a:latin typeface="Arial" panose="020B0604020202020204" pitchFamily="34" charset="0"/>
              </a:rPr>
              <a:t>Combining research approaches</a:t>
            </a:r>
          </a:p>
        </p:txBody>
      </p:sp>
      <p:sp>
        <p:nvSpPr>
          <p:cNvPr id="23555" name="Rectangle 3">
            <a:extLst>
              <a:ext uri="{FF2B5EF4-FFF2-40B4-BE49-F238E27FC236}">
                <a16:creationId xmlns:a16="http://schemas.microsoft.com/office/drawing/2014/main" id="{66C411B4-83E4-6B49-8F22-44D30ED05543}"/>
              </a:ext>
            </a:extLst>
          </p:cNvPr>
          <p:cNvSpPr>
            <a:spLocks noGrp="1" noChangeArrowheads="1"/>
          </p:cNvSpPr>
          <p:nvPr>
            <p:ph type="body" idx="1"/>
          </p:nvPr>
        </p:nvSpPr>
        <p:spPr>
          <a:xfrm>
            <a:off x="539552" y="980728"/>
            <a:ext cx="7772400" cy="4114800"/>
          </a:xfrm>
        </p:spPr>
        <p:txBody>
          <a:bodyPr/>
          <a:lstStyle/>
          <a:p>
            <a:pPr algn="ctr" eaLnBrk="1" hangingPunct="1">
              <a:lnSpc>
                <a:spcPct val="90000"/>
              </a:lnSpc>
              <a:buFontTx/>
              <a:buNone/>
            </a:pPr>
            <a:r>
              <a:rPr lang="en-GB" altLang="en-US" sz="2800" b="1" dirty="0">
                <a:latin typeface="Arial" panose="020B0604020202020204" pitchFamily="34" charset="0"/>
              </a:rPr>
              <a:t>Things worth considering</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The nature of the research topic</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The time available</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The extent of risk</a:t>
            </a:r>
          </a:p>
          <a:p>
            <a:pPr eaLnBrk="1" hangingPunct="1">
              <a:lnSpc>
                <a:spcPct val="90000"/>
              </a:lnSpc>
              <a:buFontTx/>
              <a:buNone/>
            </a:pPr>
            <a:endParaRPr lang="en-GB" altLang="en-US" sz="2600" dirty="0">
              <a:latin typeface="Arial" panose="020B0604020202020204" pitchFamily="34" charset="0"/>
            </a:endParaRPr>
          </a:p>
          <a:p>
            <a:pPr eaLnBrk="1" hangingPunct="1">
              <a:lnSpc>
                <a:spcPct val="90000"/>
              </a:lnSpc>
            </a:pPr>
            <a:r>
              <a:rPr lang="en-GB" altLang="en-US" sz="2600" dirty="0">
                <a:latin typeface="Arial" panose="020B0604020202020204" pitchFamily="34" charset="0"/>
              </a:rPr>
              <a:t>The research audience – managers and markers</a:t>
            </a:r>
          </a:p>
        </p:txBody>
      </p:sp>
    </p:spTree>
    <p:extLst>
      <p:ext uri="{BB962C8B-B14F-4D97-AF65-F5344CB8AC3E}">
        <p14:creationId xmlns:p14="http://schemas.microsoft.com/office/powerpoint/2010/main" val="373862644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3055</TotalTime>
  <Words>1150</Words>
  <Application>Microsoft Macintosh PowerPoint</Application>
  <PresentationFormat>On-screen Show (4:3)</PresentationFormat>
  <Paragraphs>127</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Myriad Pro</vt:lpstr>
      <vt:lpstr>Verdana</vt:lpstr>
      <vt:lpstr>20140311PresentationUWTSDTemplate</vt:lpstr>
      <vt:lpstr>  Research Principles and Philosophy  [LCDB7007]   Week  3  (Part 1 of 2)  Understanding research philosophies  and  approaches</vt:lpstr>
      <vt:lpstr> Understanding research philosophies  and approaches</vt:lpstr>
      <vt:lpstr>Today’s plan…. </vt:lpstr>
      <vt:lpstr>Underlying issues of data collection &amp; analysis</vt:lpstr>
      <vt:lpstr>Research philosophy </vt:lpstr>
      <vt:lpstr>Understanding your research philosophy </vt:lpstr>
      <vt:lpstr>Understanding Ontology</vt:lpstr>
      <vt:lpstr>Ontology    Contd….</vt:lpstr>
      <vt:lpstr>Ontology  Contd….</vt:lpstr>
      <vt:lpstr>Epistemology</vt:lpstr>
      <vt:lpstr>Epistemology Contd….</vt:lpstr>
      <vt:lpstr>Epistemology</vt:lpstr>
      <vt:lpstr>Aspects of philosophy </vt:lpstr>
      <vt:lpstr>Positivism</vt:lpstr>
      <vt:lpstr>Interpretivism </vt:lpstr>
      <vt:lpstr>Interpretivism </vt:lpstr>
      <vt:lpstr>Pragmatism Contd….</vt:lpstr>
      <vt:lpstr>Research Approaches</vt:lpstr>
      <vt:lpstr>Deduction   </vt:lpstr>
      <vt:lpstr>Characteristics of Deduction</vt:lpstr>
      <vt:lpstr>Induction</vt:lpstr>
      <vt:lpstr>Right research approach</vt:lpstr>
      <vt:lpstr>Combining research approaches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183</cp:revision>
  <cp:lastPrinted>2018-07-09T15:27:01Z</cp:lastPrinted>
  <dcterms:created xsi:type="dcterms:W3CDTF">2002-10-07T19:43:58Z</dcterms:created>
  <dcterms:modified xsi:type="dcterms:W3CDTF">2022-03-01T08:58:04Z</dcterms:modified>
</cp:coreProperties>
</file>