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theme/theme15.xml" ContentType="application/vnd.openxmlformats-officedocument.theme+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6.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 id="2147483674" r:id="rId2"/>
    <p:sldMasterId id="2147483698" r:id="rId3"/>
    <p:sldMasterId id="2147483734" r:id="rId4"/>
    <p:sldMasterId id="2147483746" r:id="rId5"/>
    <p:sldMasterId id="2147483769" r:id="rId6"/>
    <p:sldMasterId id="2147483817" r:id="rId7"/>
    <p:sldMasterId id="2147483853" r:id="rId8"/>
    <p:sldMasterId id="2147483877" r:id="rId9"/>
    <p:sldMasterId id="2147483901" r:id="rId10"/>
    <p:sldMasterId id="2147483949" r:id="rId11"/>
    <p:sldMasterId id="2147483962" r:id="rId12"/>
    <p:sldMasterId id="2147483974" r:id="rId13"/>
    <p:sldMasterId id="2147483986" r:id="rId14"/>
    <p:sldMasterId id="2147484010" r:id="rId15"/>
    <p:sldMasterId id="2147484022" r:id="rId16"/>
    <p:sldMasterId id="2147484034" r:id="rId17"/>
  </p:sldMasterIdLst>
  <p:notesMasterIdLst>
    <p:notesMasterId r:id="rId55"/>
  </p:notesMasterIdLst>
  <p:sldIdLst>
    <p:sldId id="303" r:id="rId18"/>
    <p:sldId id="270" r:id="rId19"/>
    <p:sldId id="266" r:id="rId20"/>
    <p:sldId id="267" r:id="rId21"/>
    <p:sldId id="299" r:id="rId22"/>
    <p:sldId id="300" r:id="rId23"/>
    <p:sldId id="301" r:id="rId24"/>
    <p:sldId id="302" r:id="rId25"/>
    <p:sldId id="271" r:id="rId26"/>
    <p:sldId id="288" r:id="rId27"/>
    <p:sldId id="310" r:id="rId28"/>
    <p:sldId id="281" r:id="rId29"/>
    <p:sldId id="282" r:id="rId30"/>
    <p:sldId id="276" r:id="rId31"/>
    <p:sldId id="279" r:id="rId32"/>
    <p:sldId id="280" r:id="rId33"/>
    <p:sldId id="269" r:id="rId34"/>
    <p:sldId id="257" r:id="rId35"/>
    <p:sldId id="285" r:id="rId36"/>
    <p:sldId id="286" r:id="rId37"/>
    <p:sldId id="278" r:id="rId38"/>
    <p:sldId id="295" r:id="rId39"/>
    <p:sldId id="305" r:id="rId40"/>
    <p:sldId id="291" r:id="rId41"/>
    <p:sldId id="268" r:id="rId42"/>
    <p:sldId id="309" r:id="rId43"/>
    <p:sldId id="283" r:id="rId44"/>
    <p:sldId id="289" r:id="rId45"/>
    <p:sldId id="308" r:id="rId46"/>
    <p:sldId id="298" r:id="rId47"/>
    <p:sldId id="294" r:id="rId48"/>
    <p:sldId id="262" r:id="rId49"/>
    <p:sldId id="277" r:id="rId50"/>
    <p:sldId id="273" r:id="rId51"/>
    <p:sldId id="274" r:id="rId52"/>
    <p:sldId id="307" r:id="rId53"/>
    <p:sldId id="272" r:id="rId54"/>
  </p:sldIdLst>
  <p:sldSz cx="12192000" cy="6858000"/>
  <p:notesSz cx="6858000" cy="9144000"/>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BEB"/>
    <a:srgbClr val="FFFFFF"/>
    <a:srgbClr val="929292"/>
    <a:srgbClr val="AAAAAA"/>
    <a:srgbClr val="000000"/>
    <a:srgbClr val="FFD579"/>
    <a:srgbClr val="73FDD6"/>
    <a:srgbClr val="FF9300"/>
    <a:srgbClr val="945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7"/>
  </p:normalViewPr>
  <p:slideViewPr>
    <p:cSldViewPr snapToGrid="0" snapToObjects="1">
      <p:cViewPr>
        <p:scale>
          <a:sx n="95" d="100"/>
          <a:sy n="95" d="100"/>
        </p:scale>
        <p:origin x="8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theme" Target="theme/theme1.xml"/><Relationship Id="rId5" Type="http://schemas.openxmlformats.org/officeDocument/2006/relationships/slideMaster" Target="slideMasters/slideMaster5.xml"/><Relationship Id="rId19" Type="http://schemas.openxmlformats.org/officeDocument/2006/relationships/slide" Target="slides/slide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4.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tableStyles" Target="tableStyles.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viewProps" Target="viewProps.xml"/><Relationship Id="rId10" Type="http://schemas.openxmlformats.org/officeDocument/2006/relationships/slideMaster" Target="slideMasters/slideMaster10.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s>
</file>

<file path=ppt/diagrams/_rels/data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26D3A5-1AD0-42EF-A3E7-A89E7235D5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12B3BE0-B3D3-4103-992F-5706B54A3C39}">
      <dgm:prSet/>
      <dgm:spPr/>
      <dgm:t>
        <a:bodyPr/>
        <a:lstStyle/>
        <a:p>
          <a:pPr>
            <a:lnSpc>
              <a:spcPct val="100000"/>
            </a:lnSpc>
          </a:pPr>
          <a:r>
            <a:rPr kumimoji="1" lang="en-US"/>
            <a:t>Scientific Big 5 trait test and interviews with the Team entrepreneurs might have to be conducted during the due diligence process before ES investors making decisions </a:t>
          </a:r>
          <a:br>
            <a:rPr kumimoji="1" lang="en-US"/>
          </a:br>
          <a:r>
            <a:rPr kumimoji="1" lang="en-US"/>
            <a:t>- Assumptions: ES investors identified the set of personalities and characteristics which might lead to higher chance of success</a:t>
          </a:r>
          <a:endParaRPr lang="en-US"/>
        </a:p>
      </dgm:t>
    </dgm:pt>
    <dgm:pt modelId="{7A421770-CEAC-4A64-BD6F-5FD6238341AF}" type="parTrans" cxnId="{B83EA86A-075F-435F-8FD1-BAB52E6689DD}">
      <dgm:prSet/>
      <dgm:spPr/>
      <dgm:t>
        <a:bodyPr/>
        <a:lstStyle/>
        <a:p>
          <a:endParaRPr lang="en-US"/>
        </a:p>
      </dgm:t>
    </dgm:pt>
    <dgm:pt modelId="{2C3297AF-D906-4814-88B1-F574592ABAB3}" type="sibTrans" cxnId="{B83EA86A-075F-435F-8FD1-BAB52E6689DD}">
      <dgm:prSet/>
      <dgm:spPr/>
      <dgm:t>
        <a:bodyPr/>
        <a:lstStyle/>
        <a:p>
          <a:endParaRPr lang="en-US"/>
        </a:p>
      </dgm:t>
    </dgm:pt>
    <dgm:pt modelId="{1E3A431A-80D7-4872-9CFD-8808F1B5BB90}">
      <dgm:prSet/>
      <dgm:spPr/>
      <dgm:t>
        <a:bodyPr/>
        <a:lstStyle/>
        <a:p>
          <a:pPr>
            <a:lnSpc>
              <a:spcPct val="100000"/>
            </a:lnSpc>
          </a:pPr>
          <a:r>
            <a:rPr kumimoji="1" lang="en-US"/>
            <a:t>Further studies on the relationships between the success of venture and the key personalities traits and characteristics identified by the ES investors –  Assumptions: ES investors might have bias on personalities due to non-scientific approaches in measurements</a:t>
          </a:r>
          <a:endParaRPr lang="en-US"/>
        </a:p>
      </dgm:t>
    </dgm:pt>
    <dgm:pt modelId="{4B8EE5D3-BC74-4834-A972-D3DB41A1D35C}" type="parTrans" cxnId="{26D4422F-586C-4AA4-96CB-583D46E62B4C}">
      <dgm:prSet/>
      <dgm:spPr/>
      <dgm:t>
        <a:bodyPr/>
        <a:lstStyle/>
        <a:p>
          <a:endParaRPr lang="en-US"/>
        </a:p>
      </dgm:t>
    </dgm:pt>
    <dgm:pt modelId="{C8698C9C-75D9-4E1A-B59C-4FDD5B19FD97}" type="sibTrans" cxnId="{26D4422F-586C-4AA4-96CB-583D46E62B4C}">
      <dgm:prSet/>
      <dgm:spPr/>
      <dgm:t>
        <a:bodyPr/>
        <a:lstStyle/>
        <a:p>
          <a:endParaRPr lang="en-US"/>
        </a:p>
      </dgm:t>
    </dgm:pt>
    <dgm:pt modelId="{35729B11-FA19-484A-9EDC-F9ACD9EE8730}">
      <dgm:prSet/>
      <dgm:spPr/>
      <dgm:t>
        <a:bodyPr/>
        <a:lstStyle/>
        <a:p>
          <a:pPr>
            <a:lnSpc>
              <a:spcPct val="100000"/>
            </a:lnSpc>
          </a:pPr>
          <a:r>
            <a:rPr kumimoji="1" lang="en-US"/>
            <a:t>Tech venture can follow the set of personalities and characteristics when approaching the ES investors for fundraising (if the correlations and regression result is proved to be positively related)</a:t>
          </a:r>
          <a:endParaRPr lang="en-US"/>
        </a:p>
      </dgm:t>
    </dgm:pt>
    <dgm:pt modelId="{66E0F995-4A4F-406D-9B18-3351B2D69D09}" type="parTrans" cxnId="{CCA67365-441B-4F41-ACAD-8E9DE55F2A22}">
      <dgm:prSet/>
      <dgm:spPr/>
      <dgm:t>
        <a:bodyPr/>
        <a:lstStyle/>
        <a:p>
          <a:endParaRPr lang="en-US"/>
        </a:p>
      </dgm:t>
    </dgm:pt>
    <dgm:pt modelId="{A811BC58-BFF1-426B-B7D3-71C3E5209BAD}" type="sibTrans" cxnId="{CCA67365-441B-4F41-ACAD-8E9DE55F2A22}">
      <dgm:prSet/>
      <dgm:spPr/>
      <dgm:t>
        <a:bodyPr/>
        <a:lstStyle/>
        <a:p>
          <a:endParaRPr lang="en-US"/>
        </a:p>
      </dgm:t>
    </dgm:pt>
    <dgm:pt modelId="{AB16AEA8-D377-4101-9CD0-2C2A7B213FA0}" type="pres">
      <dgm:prSet presAssocID="{AA26D3A5-1AD0-42EF-A3E7-A89E7235D5ED}" presName="root" presStyleCnt="0">
        <dgm:presLayoutVars>
          <dgm:dir/>
          <dgm:resizeHandles val="exact"/>
        </dgm:presLayoutVars>
      </dgm:prSet>
      <dgm:spPr/>
    </dgm:pt>
    <dgm:pt modelId="{1D432550-5577-4DF3-9943-0C773437B0FF}" type="pres">
      <dgm:prSet presAssocID="{412B3BE0-B3D3-4103-992F-5706B54A3C39}" presName="compNode" presStyleCnt="0"/>
      <dgm:spPr/>
    </dgm:pt>
    <dgm:pt modelId="{7E5C0B17-8B2E-4DB2-AA35-F8BCAB051666}" type="pres">
      <dgm:prSet presAssocID="{412B3BE0-B3D3-4103-992F-5706B54A3C39}" presName="bgRect" presStyleLbl="bgShp" presStyleIdx="0" presStyleCnt="3"/>
      <dgm:spPr/>
    </dgm:pt>
    <dgm:pt modelId="{C893D4EC-1840-4A59-B75F-EE6FA267045D}" type="pres">
      <dgm:prSet presAssocID="{412B3BE0-B3D3-4103-992F-5706B54A3C3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2471534-E5A1-4DD1-A70C-A7802624834D}" type="pres">
      <dgm:prSet presAssocID="{412B3BE0-B3D3-4103-992F-5706B54A3C39}" presName="spaceRect" presStyleCnt="0"/>
      <dgm:spPr/>
    </dgm:pt>
    <dgm:pt modelId="{FD20CAEA-A76F-4455-884C-CEBEFDCCF087}" type="pres">
      <dgm:prSet presAssocID="{412B3BE0-B3D3-4103-992F-5706B54A3C39}" presName="parTx" presStyleLbl="revTx" presStyleIdx="0" presStyleCnt="3">
        <dgm:presLayoutVars>
          <dgm:chMax val="0"/>
          <dgm:chPref val="0"/>
        </dgm:presLayoutVars>
      </dgm:prSet>
      <dgm:spPr/>
    </dgm:pt>
    <dgm:pt modelId="{6965F61E-879A-4AFB-8C2A-EC4A8F95C730}" type="pres">
      <dgm:prSet presAssocID="{2C3297AF-D906-4814-88B1-F574592ABAB3}" presName="sibTrans" presStyleCnt="0"/>
      <dgm:spPr/>
    </dgm:pt>
    <dgm:pt modelId="{E102AE69-09F8-4FE3-BFA5-D009C2686800}" type="pres">
      <dgm:prSet presAssocID="{1E3A431A-80D7-4872-9CFD-8808F1B5BB90}" presName="compNode" presStyleCnt="0"/>
      <dgm:spPr/>
    </dgm:pt>
    <dgm:pt modelId="{8C833E6A-7F38-427D-B9B6-3A88C3085B88}" type="pres">
      <dgm:prSet presAssocID="{1E3A431A-80D7-4872-9CFD-8808F1B5BB90}" presName="bgRect" presStyleLbl="bgShp" presStyleIdx="1" presStyleCnt="3"/>
      <dgm:spPr/>
    </dgm:pt>
    <dgm:pt modelId="{0443CF5A-6586-4D1F-9D6B-EFA60962E27D}" type="pres">
      <dgm:prSet presAssocID="{1E3A431A-80D7-4872-9CFD-8808F1B5BB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握手"/>
        </a:ext>
      </dgm:extLst>
    </dgm:pt>
    <dgm:pt modelId="{0F7DCA82-01A8-4FBE-8F90-0C9D151D2062}" type="pres">
      <dgm:prSet presAssocID="{1E3A431A-80D7-4872-9CFD-8808F1B5BB90}" presName="spaceRect" presStyleCnt="0"/>
      <dgm:spPr/>
    </dgm:pt>
    <dgm:pt modelId="{77DF67D0-EED2-418D-9B65-296ABBB5B401}" type="pres">
      <dgm:prSet presAssocID="{1E3A431A-80D7-4872-9CFD-8808F1B5BB90}" presName="parTx" presStyleLbl="revTx" presStyleIdx="1" presStyleCnt="3">
        <dgm:presLayoutVars>
          <dgm:chMax val="0"/>
          <dgm:chPref val="0"/>
        </dgm:presLayoutVars>
      </dgm:prSet>
      <dgm:spPr/>
    </dgm:pt>
    <dgm:pt modelId="{A9C4375B-B412-4AAC-AF83-B86EBE7A6F73}" type="pres">
      <dgm:prSet presAssocID="{C8698C9C-75D9-4E1A-B59C-4FDD5B19FD97}" presName="sibTrans" presStyleCnt="0"/>
      <dgm:spPr/>
    </dgm:pt>
    <dgm:pt modelId="{04321AFC-F83C-48B8-B463-495B9F1D7BBF}" type="pres">
      <dgm:prSet presAssocID="{35729B11-FA19-484A-9EDC-F9ACD9EE8730}" presName="compNode" presStyleCnt="0"/>
      <dgm:spPr/>
    </dgm:pt>
    <dgm:pt modelId="{A61FE8D6-84AC-4BB8-A9BB-3A34ABDF95F5}" type="pres">
      <dgm:prSet presAssocID="{35729B11-FA19-484A-9EDC-F9ACD9EE8730}" presName="bgRect" presStyleLbl="bgShp" presStyleIdx="2" presStyleCnt="3"/>
      <dgm:spPr/>
    </dgm:pt>
    <dgm:pt modelId="{3E22E594-1193-4C7B-A7E6-5ACE54E6D009}" type="pres">
      <dgm:prSet presAssocID="{35729B11-FA19-484A-9EDC-F9ACD9EE87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8B7D2F06-211B-4EC3-83F3-C5AC3C0B4252}" type="pres">
      <dgm:prSet presAssocID="{35729B11-FA19-484A-9EDC-F9ACD9EE8730}" presName="spaceRect" presStyleCnt="0"/>
      <dgm:spPr/>
    </dgm:pt>
    <dgm:pt modelId="{D9E6BDF9-3BA3-4C07-8052-262934BCEDA4}" type="pres">
      <dgm:prSet presAssocID="{35729B11-FA19-484A-9EDC-F9ACD9EE8730}" presName="parTx" presStyleLbl="revTx" presStyleIdx="2" presStyleCnt="3">
        <dgm:presLayoutVars>
          <dgm:chMax val="0"/>
          <dgm:chPref val="0"/>
        </dgm:presLayoutVars>
      </dgm:prSet>
      <dgm:spPr/>
    </dgm:pt>
  </dgm:ptLst>
  <dgm:cxnLst>
    <dgm:cxn modelId="{87704C10-450B-4D73-8CA0-E72D936FA666}" type="presOf" srcId="{AA26D3A5-1AD0-42EF-A3E7-A89E7235D5ED}" destId="{AB16AEA8-D377-4101-9CD0-2C2A7B213FA0}" srcOrd="0" destOrd="0" presId="urn:microsoft.com/office/officeart/2018/2/layout/IconVerticalSolidList"/>
    <dgm:cxn modelId="{EF4D3D11-7D9B-4CAE-8A0C-5F672D3325C0}" type="presOf" srcId="{412B3BE0-B3D3-4103-992F-5706B54A3C39}" destId="{FD20CAEA-A76F-4455-884C-CEBEFDCCF087}" srcOrd="0" destOrd="0" presId="urn:microsoft.com/office/officeart/2018/2/layout/IconVerticalSolidList"/>
    <dgm:cxn modelId="{26D4422F-586C-4AA4-96CB-583D46E62B4C}" srcId="{AA26D3A5-1AD0-42EF-A3E7-A89E7235D5ED}" destId="{1E3A431A-80D7-4872-9CFD-8808F1B5BB90}" srcOrd="1" destOrd="0" parTransId="{4B8EE5D3-BC74-4834-A972-D3DB41A1D35C}" sibTransId="{C8698C9C-75D9-4E1A-B59C-4FDD5B19FD97}"/>
    <dgm:cxn modelId="{6898B446-9D0F-4921-90C0-A0D2076C5E94}" type="presOf" srcId="{35729B11-FA19-484A-9EDC-F9ACD9EE8730}" destId="{D9E6BDF9-3BA3-4C07-8052-262934BCEDA4}" srcOrd="0" destOrd="0" presId="urn:microsoft.com/office/officeart/2018/2/layout/IconVerticalSolidList"/>
    <dgm:cxn modelId="{CCA67365-441B-4F41-ACAD-8E9DE55F2A22}" srcId="{AA26D3A5-1AD0-42EF-A3E7-A89E7235D5ED}" destId="{35729B11-FA19-484A-9EDC-F9ACD9EE8730}" srcOrd="2" destOrd="0" parTransId="{66E0F995-4A4F-406D-9B18-3351B2D69D09}" sibTransId="{A811BC58-BFF1-426B-B7D3-71C3E5209BAD}"/>
    <dgm:cxn modelId="{B83EA86A-075F-435F-8FD1-BAB52E6689DD}" srcId="{AA26D3A5-1AD0-42EF-A3E7-A89E7235D5ED}" destId="{412B3BE0-B3D3-4103-992F-5706B54A3C39}" srcOrd="0" destOrd="0" parTransId="{7A421770-CEAC-4A64-BD6F-5FD6238341AF}" sibTransId="{2C3297AF-D906-4814-88B1-F574592ABAB3}"/>
    <dgm:cxn modelId="{D10D4FB3-48A0-4A0A-8986-E9F8E748FB5B}" type="presOf" srcId="{1E3A431A-80D7-4872-9CFD-8808F1B5BB90}" destId="{77DF67D0-EED2-418D-9B65-296ABBB5B401}" srcOrd="0" destOrd="0" presId="urn:microsoft.com/office/officeart/2018/2/layout/IconVerticalSolidList"/>
    <dgm:cxn modelId="{B10125D7-2ADC-4F0F-9E4E-80DEF09F1E58}" type="presParOf" srcId="{AB16AEA8-D377-4101-9CD0-2C2A7B213FA0}" destId="{1D432550-5577-4DF3-9943-0C773437B0FF}" srcOrd="0" destOrd="0" presId="urn:microsoft.com/office/officeart/2018/2/layout/IconVerticalSolidList"/>
    <dgm:cxn modelId="{CB98C44D-AC3A-47E5-AF08-B28577602AED}" type="presParOf" srcId="{1D432550-5577-4DF3-9943-0C773437B0FF}" destId="{7E5C0B17-8B2E-4DB2-AA35-F8BCAB051666}" srcOrd="0" destOrd="0" presId="urn:microsoft.com/office/officeart/2018/2/layout/IconVerticalSolidList"/>
    <dgm:cxn modelId="{7E0EA8B8-966C-46F0-A2E0-3B753B1E9AA6}" type="presParOf" srcId="{1D432550-5577-4DF3-9943-0C773437B0FF}" destId="{C893D4EC-1840-4A59-B75F-EE6FA267045D}" srcOrd="1" destOrd="0" presId="urn:microsoft.com/office/officeart/2018/2/layout/IconVerticalSolidList"/>
    <dgm:cxn modelId="{D46F834B-E315-4BBB-89C2-92008577D95D}" type="presParOf" srcId="{1D432550-5577-4DF3-9943-0C773437B0FF}" destId="{42471534-E5A1-4DD1-A70C-A7802624834D}" srcOrd="2" destOrd="0" presId="urn:microsoft.com/office/officeart/2018/2/layout/IconVerticalSolidList"/>
    <dgm:cxn modelId="{87E59BA3-0790-47DE-AA5E-788200F24F7A}" type="presParOf" srcId="{1D432550-5577-4DF3-9943-0C773437B0FF}" destId="{FD20CAEA-A76F-4455-884C-CEBEFDCCF087}" srcOrd="3" destOrd="0" presId="urn:microsoft.com/office/officeart/2018/2/layout/IconVerticalSolidList"/>
    <dgm:cxn modelId="{7BF2D2DB-54CD-4D87-85C1-7E636CB3770C}" type="presParOf" srcId="{AB16AEA8-D377-4101-9CD0-2C2A7B213FA0}" destId="{6965F61E-879A-4AFB-8C2A-EC4A8F95C730}" srcOrd="1" destOrd="0" presId="urn:microsoft.com/office/officeart/2018/2/layout/IconVerticalSolidList"/>
    <dgm:cxn modelId="{7C3405E4-55C0-43A9-81C1-905255FB14E8}" type="presParOf" srcId="{AB16AEA8-D377-4101-9CD0-2C2A7B213FA0}" destId="{E102AE69-09F8-4FE3-BFA5-D009C2686800}" srcOrd="2" destOrd="0" presId="urn:microsoft.com/office/officeart/2018/2/layout/IconVerticalSolidList"/>
    <dgm:cxn modelId="{E9336BE1-FF42-46DF-B3E7-196B909B6D8D}" type="presParOf" srcId="{E102AE69-09F8-4FE3-BFA5-D009C2686800}" destId="{8C833E6A-7F38-427D-B9B6-3A88C3085B88}" srcOrd="0" destOrd="0" presId="urn:microsoft.com/office/officeart/2018/2/layout/IconVerticalSolidList"/>
    <dgm:cxn modelId="{21737E3B-CA67-468D-9D30-BB268541847B}" type="presParOf" srcId="{E102AE69-09F8-4FE3-BFA5-D009C2686800}" destId="{0443CF5A-6586-4D1F-9D6B-EFA60962E27D}" srcOrd="1" destOrd="0" presId="urn:microsoft.com/office/officeart/2018/2/layout/IconVerticalSolidList"/>
    <dgm:cxn modelId="{864203C1-EEB4-4C77-B322-607A3832A751}" type="presParOf" srcId="{E102AE69-09F8-4FE3-BFA5-D009C2686800}" destId="{0F7DCA82-01A8-4FBE-8F90-0C9D151D2062}" srcOrd="2" destOrd="0" presId="urn:microsoft.com/office/officeart/2018/2/layout/IconVerticalSolidList"/>
    <dgm:cxn modelId="{6EA27F6E-7077-478E-9D14-80A084AC4E85}" type="presParOf" srcId="{E102AE69-09F8-4FE3-BFA5-D009C2686800}" destId="{77DF67D0-EED2-418D-9B65-296ABBB5B401}" srcOrd="3" destOrd="0" presId="urn:microsoft.com/office/officeart/2018/2/layout/IconVerticalSolidList"/>
    <dgm:cxn modelId="{F50C535E-C7EB-4CD7-8706-156587D897B7}" type="presParOf" srcId="{AB16AEA8-D377-4101-9CD0-2C2A7B213FA0}" destId="{A9C4375B-B412-4AAC-AF83-B86EBE7A6F73}" srcOrd="3" destOrd="0" presId="urn:microsoft.com/office/officeart/2018/2/layout/IconVerticalSolidList"/>
    <dgm:cxn modelId="{9090E035-0105-4424-9884-4CACCA6F65B6}" type="presParOf" srcId="{AB16AEA8-D377-4101-9CD0-2C2A7B213FA0}" destId="{04321AFC-F83C-48B8-B463-495B9F1D7BBF}" srcOrd="4" destOrd="0" presId="urn:microsoft.com/office/officeart/2018/2/layout/IconVerticalSolidList"/>
    <dgm:cxn modelId="{5C640278-E594-40E5-9D5E-F296D1109581}" type="presParOf" srcId="{04321AFC-F83C-48B8-B463-495B9F1D7BBF}" destId="{A61FE8D6-84AC-4BB8-A9BB-3A34ABDF95F5}" srcOrd="0" destOrd="0" presId="urn:microsoft.com/office/officeart/2018/2/layout/IconVerticalSolidList"/>
    <dgm:cxn modelId="{2F112580-360E-4A0D-8733-DF9CD2B89745}" type="presParOf" srcId="{04321AFC-F83C-48B8-B463-495B9F1D7BBF}" destId="{3E22E594-1193-4C7B-A7E6-5ACE54E6D009}" srcOrd="1" destOrd="0" presId="urn:microsoft.com/office/officeart/2018/2/layout/IconVerticalSolidList"/>
    <dgm:cxn modelId="{6D30CD17-63B8-4D47-A1E6-4D5FD9FE13AE}" type="presParOf" srcId="{04321AFC-F83C-48B8-B463-495B9F1D7BBF}" destId="{8B7D2F06-211B-4EC3-83F3-C5AC3C0B4252}" srcOrd="2" destOrd="0" presId="urn:microsoft.com/office/officeart/2018/2/layout/IconVerticalSolidList"/>
    <dgm:cxn modelId="{5583D822-C80C-4FC5-8629-CC47B839D259}" type="presParOf" srcId="{04321AFC-F83C-48B8-B463-495B9F1D7BBF}" destId="{D9E6BDF9-3BA3-4C07-8052-262934BCED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C0B17-8B2E-4DB2-AA35-F8BCAB051666}">
      <dsp:nvSpPr>
        <dsp:cNvPr id="0" name=""/>
        <dsp:cNvSpPr/>
      </dsp:nvSpPr>
      <dsp:spPr>
        <a:xfrm>
          <a:off x="0" y="687"/>
          <a:ext cx="7020821" cy="16088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3D4EC-1840-4A59-B75F-EE6FA267045D}">
      <dsp:nvSpPr>
        <dsp:cNvPr id="0" name=""/>
        <dsp:cNvSpPr/>
      </dsp:nvSpPr>
      <dsp:spPr>
        <a:xfrm>
          <a:off x="486673" y="362676"/>
          <a:ext cx="884861" cy="884861"/>
        </a:xfrm>
        <a:prstGeom prst="rect">
          <a:avLst/>
        </a:prstGeom>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0CAEA-A76F-4455-884C-CEBEFDCCF087}">
      <dsp:nvSpPr>
        <dsp:cNvPr id="0" name=""/>
        <dsp:cNvSpPr/>
      </dsp:nvSpPr>
      <dsp:spPr>
        <a:xfrm>
          <a:off x="1858208" y="687"/>
          <a:ext cx="5162612" cy="1608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9" tIns="170269" rIns="170269" bIns="170269" numCol="1" spcCol="1270" anchor="ctr" anchorCtr="0">
          <a:noAutofit/>
        </a:bodyPr>
        <a:lstStyle/>
        <a:p>
          <a:pPr marL="0" lvl="0" indent="0" algn="l" defTabSz="622300">
            <a:lnSpc>
              <a:spcPct val="100000"/>
            </a:lnSpc>
            <a:spcBef>
              <a:spcPct val="0"/>
            </a:spcBef>
            <a:spcAft>
              <a:spcPct val="35000"/>
            </a:spcAft>
            <a:buNone/>
          </a:pPr>
          <a:r>
            <a:rPr kumimoji="1" lang="en-US" sz="1400" kern="1200"/>
            <a:t>Scientific Big 5 trait test and interviews with the Team entrepreneurs might have to be conducted during the due diligence process before ES investors making decisions </a:t>
          </a:r>
          <a:br>
            <a:rPr kumimoji="1" lang="en-US" sz="1400" kern="1200"/>
          </a:br>
          <a:r>
            <a:rPr kumimoji="1" lang="en-US" sz="1400" kern="1200"/>
            <a:t>- Assumptions: ES investors identified the set of personalities and characteristics which might lead to higher chance of success</a:t>
          </a:r>
          <a:endParaRPr lang="en-US" sz="1400" kern="1200"/>
        </a:p>
      </dsp:txBody>
      <dsp:txXfrm>
        <a:off x="1858208" y="687"/>
        <a:ext cx="5162612" cy="1608838"/>
      </dsp:txXfrm>
    </dsp:sp>
    <dsp:sp modelId="{8C833E6A-7F38-427D-B9B6-3A88C3085B88}">
      <dsp:nvSpPr>
        <dsp:cNvPr id="0" name=""/>
        <dsp:cNvSpPr/>
      </dsp:nvSpPr>
      <dsp:spPr>
        <a:xfrm>
          <a:off x="0" y="2011736"/>
          <a:ext cx="7020821" cy="16088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3CF5A-6586-4D1F-9D6B-EFA60962E27D}">
      <dsp:nvSpPr>
        <dsp:cNvPr id="0" name=""/>
        <dsp:cNvSpPr/>
      </dsp:nvSpPr>
      <dsp:spPr>
        <a:xfrm>
          <a:off x="486673" y="2373724"/>
          <a:ext cx="884861" cy="884861"/>
        </a:xfrm>
        <a:prstGeom prst="rect">
          <a:avLst/>
        </a:prstGeom>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DF67D0-EED2-418D-9B65-296ABBB5B401}">
      <dsp:nvSpPr>
        <dsp:cNvPr id="0" name=""/>
        <dsp:cNvSpPr/>
      </dsp:nvSpPr>
      <dsp:spPr>
        <a:xfrm>
          <a:off x="1858208" y="2011736"/>
          <a:ext cx="5162612" cy="1608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9" tIns="170269" rIns="170269" bIns="170269" numCol="1" spcCol="1270" anchor="ctr" anchorCtr="0">
          <a:noAutofit/>
        </a:bodyPr>
        <a:lstStyle/>
        <a:p>
          <a:pPr marL="0" lvl="0" indent="0" algn="l" defTabSz="622300">
            <a:lnSpc>
              <a:spcPct val="100000"/>
            </a:lnSpc>
            <a:spcBef>
              <a:spcPct val="0"/>
            </a:spcBef>
            <a:spcAft>
              <a:spcPct val="35000"/>
            </a:spcAft>
            <a:buNone/>
          </a:pPr>
          <a:r>
            <a:rPr kumimoji="1" lang="en-US" sz="1400" kern="1200"/>
            <a:t>Further studies on the relationships between the success of venture and the key personalities traits and characteristics identified by the ES investors –  Assumptions: ES investors might have bias on personalities due to non-scientific approaches in measurements</a:t>
          </a:r>
          <a:endParaRPr lang="en-US" sz="1400" kern="1200"/>
        </a:p>
      </dsp:txBody>
      <dsp:txXfrm>
        <a:off x="1858208" y="2011736"/>
        <a:ext cx="5162612" cy="1608838"/>
      </dsp:txXfrm>
    </dsp:sp>
    <dsp:sp modelId="{A61FE8D6-84AC-4BB8-A9BB-3A34ABDF95F5}">
      <dsp:nvSpPr>
        <dsp:cNvPr id="0" name=""/>
        <dsp:cNvSpPr/>
      </dsp:nvSpPr>
      <dsp:spPr>
        <a:xfrm>
          <a:off x="0" y="4022784"/>
          <a:ext cx="7020821" cy="16088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2E594-1193-4C7B-A7E6-5ACE54E6D009}">
      <dsp:nvSpPr>
        <dsp:cNvPr id="0" name=""/>
        <dsp:cNvSpPr/>
      </dsp:nvSpPr>
      <dsp:spPr>
        <a:xfrm>
          <a:off x="486673" y="4384773"/>
          <a:ext cx="884861" cy="884861"/>
        </a:xfrm>
        <a:prstGeom prst="rect">
          <a:avLst/>
        </a:prstGeom>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E6BDF9-3BA3-4C07-8052-262934BCEDA4}">
      <dsp:nvSpPr>
        <dsp:cNvPr id="0" name=""/>
        <dsp:cNvSpPr/>
      </dsp:nvSpPr>
      <dsp:spPr>
        <a:xfrm>
          <a:off x="1858208" y="4022784"/>
          <a:ext cx="5162612" cy="1608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269" tIns="170269" rIns="170269" bIns="170269" numCol="1" spcCol="1270" anchor="ctr" anchorCtr="0">
          <a:noAutofit/>
        </a:bodyPr>
        <a:lstStyle/>
        <a:p>
          <a:pPr marL="0" lvl="0" indent="0" algn="l" defTabSz="622300">
            <a:lnSpc>
              <a:spcPct val="100000"/>
            </a:lnSpc>
            <a:spcBef>
              <a:spcPct val="0"/>
            </a:spcBef>
            <a:spcAft>
              <a:spcPct val="35000"/>
            </a:spcAft>
            <a:buNone/>
          </a:pPr>
          <a:r>
            <a:rPr kumimoji="1" lang="en-US" sz="1400" kern="1200"/>
            <a:t>Tech venture can follow the set of personalities and characteristics when approaching the ES investors for fundraising (if the correlations and regression result is proved to be positively related)</a:t>
          </a:r>
          <a:endParaRPr lang="en-US" sz="1400" kern="1200"/>
        </a:p>
      </dsp:txBody>
      <dsp:txXfrm>
        <a:off x="1858208" y="4022784"/>
        <a:ext cx="5162612" cy="16088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HK"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01821E-A252-A442-BEBA-0516B3382CAE}" type="datetimeFigureOut">
              <a:rPr kumimoji="1" lang="zh-HK" altLang="en-US" smtClean="0"/>
              <a:t>13/08/21</a:t>
            </a:fld>
            <a:endParaRPr kumimoji="1" lang="zh-HK"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TW" altLang="en-US"/>
              <a:t>按一下以編輯母片文字樣式</a:t>
            </a:r>
          </a:p>
          <a:p>
            <a:pPr lvl="1"/>
            <a:r>
              <a:rPr kumimoji="1" lang="zh-TW" altLang="en-US"/>
              <a:t>第二層</a:t>
            </a:r>
          </a:p>
          <a:p>
            <a:pPr lvl="2"/>
            <a:r>
              <a:rPr kumimoji="1" lang="zh-TW" altLang="en-US"/>
              <a:t>第三層</a:t>
            </a:r>
          </a:p>
          <a:p>
            <a:pPr lvl="3"/>
            <a:r>
              <a:rPr kumimoji="1" lang="zh-TW" altLang="en-US"/>
              <a:t>第四層</a:t>
            </a:r>
          </a:p>
          <a:p>
            <a:pPr lvl="4"/>
            <a:r>
              <a:rPr kumimoji="1" lang="zh-TW" altLang="en-US"/>
              <a:t>第五層</a:t>
            </a:r>
            <a:endParaRPr kumimoji="1" lang="zh-HK"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HK"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F55D7-7398-0347-8C7E-84EDCDA0E490}" type="slidenum">
              <a:rPr kumimoji="1" lang="zh-HK" altLang="en-US" smtClean="0"/>
              <a:t>‹#›</a:t>
            </a:fld>
            <a:endParaRPr kumimoji="1" lang="zh-HK" altLang="en-US"/>
          </a:p>
        </p:txBody>
      </p:sp>
    </p:spTree>
    <p:extLst>
      <p:ext uri="{BB962C8B-B14F-4D97-AF65-F5344CB8AC3E}">
        <p14:creationId xmlns:p14="http://schemas.microsoft.com/office/powerpoint/2010/main" val="2920132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5ed75ccf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35ed75ccf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8/13/21</a:t>
            </a:fld>
            <a:endParaRPr lang="en-US" dirty="0"/>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dirty="0"/>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6476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8/13/21</a:t>
            </a:fld>
            <a:endParaRPr lang="en-US" dirty="0"/>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943280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8/13/21</a:t>
            </a:fld>
            <a:endParaRPr lang="en-US" dirty="0"/>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2120438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8/13/21</a:t>
            </a:fld>
            <a:endParaRPr lang="en-US" dirty="0"/>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879946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8/13/21</a:t>
            </a:fld>
            <a:endParaRPr lang="en-US" dirty="0"/>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71843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8/13/21</a:t>
            </a:fld>
            <a:endParaRPr lang="en-US" dirty="0"/>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433907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8/13/21</a:t>
            </a:fld>
            <a:endParaRPr lang="en-US" dirty="0"/>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334855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8/13/21</a:t>
            </a:fld>
            <a:endParaRPr lang="en-US" dirty="0"/>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1468754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8/13/21</a:t>
            </a:fld>
            <a:endParaRPr lang="en-US" dirty="0"/>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dirty="0"/>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037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8/13/21</a:t>
            </a:fld>
            <a:endParaRPr lang="en-US" dirty="0"/>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dirty="0"/>
          </a:p>
        </p:txBody>
      </p:sp>
    </p:spTree>
    <p:extLst>
      <p:ext uri="{BB962C8B-B14F-4D97-AF65-F5344CB8AC3E}">
        <p14:creationId xmlns:p14="http://schemas.microsoft.com/office/powerpoint/2010/main" val="3240975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8/13/21</a:t>
            </a:fld>
            <a:endParaRPr lang="en-US" dirty="0"/>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dirty="0"/>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91382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3"/>
        <p:cNvGrpSpPr/>
        <p:nvPr/>
      </p:nvGrpSpPr>
      <p:grpSpPr>
        <a:xfrm>
          <a:off x="0" y="0"/>
          <a:ext cx="0" cy="0"/>
          <a:chOff x="0" y="0"/>
          <a:chExt cx="0" cy="0"/>
        </a:xfrm>
      </p:grpSpPr>
      <p:sp>
        <p:nvSpPr>
          <p:cNvPr id="14" name="Google Shape;14;p3"/>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 name="Google Shape;15;p3"/>
          <p:cNvSpPr/>
          <p:nvPr/>
        </p:nvSpPr>
        <p:spPr>
          <a:xfrm>
            <a:off x="3367433" y="700433"/>
            <a:ext cx="5457200" cy="5457200"/>
          </a:xfrm>
          <a:prstGeom prst="diamond">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 name="Google Shape;16;p3"/>
          <p:cNvSpPr txBox="1">
            <a:spLocks noGrp="1"/>
          </p:cNvSpPr>
          <p:nvPr>
            <p:ph type="subTitle" idx="1"/>
          </p:nvPr>
        </p:nvSpPr>
        <p:spPr>
          <a:xfrm>
            <a:off x="4012467" y="3431833"/>
            <a:ext cx="4115600" cy="2726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1pPr>
            <a:lvl2pPr lvl="1"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2pPr>
            <a:lvl3pPr lvl="2"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3pPr>
            <a:lvl4pPr lvl="3"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4pPr>
            <a:lvl5pPr lvl="4"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5pPr>
            <a:lvl6pPr lvl="5"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6pPr>
            <a:lvl7pPr lvl="6"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7pPr>
            <a:lvl8pPr lvl="7"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8pPr>
            <a:lvl9pPr lvl="8"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9pPr>
          </a:lstStyle>
          <a:p>
            <a:endParaRPr/>
          </a:p>
        </p:txBody>
      </p:sp>
      <p:sp>
        <p:nvSpPr>
          <p:cNvPr id="17" name="Google Shape;17;p3"/>
          <p:cNvSpPr txBox="1">
            <a:spLocks noGrp="1"/>
          </p:cNvSpPr>
          <p:nvPr>
            <p:ph type="title"/>
          </p:nvPr>
        </p:nvSpPr>
        <p:spPr>
          <a:xfrm>
            <a:off x="4064000" y="705833"/>
            <a:ext cx="4064000" cy="27260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None/>
              <a:defRPr sz="3200"/>
            </a:lvl1pPr>
            <a:lvl2pPr lvl="1" rtl="0">
              <a:spcBef>
                <a:spcPts val="0"/>
              </a:spcBef>
              <a:spcAft>
                <a:spcPts val="0"/>
              </a:spcAft>
              <a:buNone/>
              <a:defRPr sz="3200"/>
            </a:lvl2pPr>
            <a:lvl3pPr lvl="2" rtl="0">
              <a:spcBef>
                <a:spcPts val="0"/>
              </a:spcBef>
              <a:spcAft>
                <a:spcPts val="0"/>
              </a:spcAft>
              <a:buNone/>
              <a:defRPr sz="3200"/>
            </a:lvl3pPr>
            <a:lvl4pPr lvl="3" rtl="0">
              <a:spcBef>
                <a:spcPts val="0"/>
              </a:spcBef>
              <a:spcAft>
                <a:spcPts val="0"/>
              </a:spcAft>
              <a:buNone/>
              <a:defRPr sz="3200"/>
            </a:lvl4pPr>
            <a:lvl5pPr lvl="4" rtl="0">
              <a:spcBef>
                <a:spcPts val="0"/>
              </a:spcBef>
              <a:spcAft>
                <a:spcPts val="0"/>
              </a:spcAft>
              <a:buNone/>
              <a:defRPr sz="3200"/>
            </a:lvl5pPr>
            <a:lvl6pPr lvl="5" rtl="0">
              <a:spcBef>
                <a:spcPts val="0"/>
              </a:spcBef>
              <a:spcAft>
                <a:spcPts val="0"/>
              </a:spcAft>
              <a:buNone/>
              <a:defRPr sz="3200"/>
            </a:lvl6pPr>
            <a:lvl7pPr lvl="6" rtl="0">
              <a:spcBef>
                <a:spcPts val="0"/>
              </a:spcBef>
              <a:spcAft>
                <a:spcPts val="0"/>
              </a:spcAft>
              <a:buNone/>
              <a:defRPr sz="3200"/>
            </a:lvl7pPr>
            <a:lvl8pPr lvl="7" rtl="0">
              <a:spcBef>
                <a:spcPts val="0"/>
              </a:spcBef>
              <a:spcAft>
                <a:spcPts val="0"/>
              </a:spcAft>
              <a:buNone/>
              <a:defRPr sz="3200"/>
            </a:lvl8pPr>
            <a:lvl9pPr lvl="8" rtl="0">
              <a:spcBef>
                <a:spcPts val="0"/>
              </a:spcBef>
              <a:spcAft>
                <a:spcPts val="0"/>
              </a:spcAft>
              <a:buNone/>
              <a:defRPr sz="3200"/>
            </a:lvl9pPr>
          </a:lstStyle>
          <a:p>
            <a:endParaRPr/>
          </a:p>
        </p:txBody>
      </p:sp>
    </p:spTree>
    <p:extLst>
      <p:ext uri="{BB962C8B-B14F-4D97-AF65-F5344CB8AC3E}">
        <p14:creationId xmlns:p14="http://schemas.microsoft.com/office/powerpoint/2010/main" val="895305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164266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850440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635662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70313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9138718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470774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0564035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063251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dirty="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59604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4961370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8/13/21</a:t>
            </a:fld>
            <a:endParaRPr lang="en-US" dirty="0"/>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6902876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August 13, 2021</a:t>
            </a:fld>
            <a:endParaRPr lang="en-US" dirty="0"/>
          </a:p>
        </p:txBody>
      </p:sp>
    </p:spTree>
    <p:extLst>
      <p:ext uri="{BB962C8B-B14F-4D97-AF65-F5344CB8AC3E}">
        <p14:creationId xmlns:p14="http://schemas.microsoft.com/office/powerpoint/2010/main" val="2737298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August 13, 2021</a:t>
            </a:fld>
            <a:endParaRPr lang="en-US" dirty="0"/>
          </a:p>
        </p:txBody>
      </p:sp>
    </p:spTree>
    <p:extLst>
      <p:ext uri="{BB962C8B-B14F-4D97-AF65-F5344CB8AC3E}">
        <p14:creationId xmlns:p14="http://schemas.microsoft.com/office/powerpoint/2010/main" val="25118348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Friday, August 13, 2021</a:t>
            </a:fld>
            <a:endParaRPr lang="en-US" dirty="0"/>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64714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Friday, August 13, 2021</a:t>
            </a:fld>
            <a:endParaRPr lang="en-US" dirty="0"/>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spTree>
    <p:extLst>
      <p:ext uri="{BB962C8B-B14F-4D97-AF65-F5344CB8AC3E}">
        <p14:creationId xmlns:p14="http://schemas.microsoft.com/office/powerpoint/2010/main" val="10704185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Friday, August 13,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spTree>
    <p:extLst>
      <p:ext uri="{BB962C8B-B14F-4D97-AF65-F5344CB8AC3E}">
        <p14:creationId xmlns:p14="http://schemas.microsoft.com/office/powerpoint/2010/main" val="38707954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Friday, August 13, 2021</a:t>
            </a:fld>
            <a:endParaRPr lang="en-US" dirty="0"/>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dirty="0"/>
          </a:p>
        </p:txBody>
      </p:sp>
    </p:spTree>
    <p:extLst>
      <p:ext uri="{BB962C8B-B14F-4D97-AF65-F5344CB8AC3E}">
        <p14:creationId xmlns:p14="http://schemas.microsoft.com/office/powerpoint/2010/main" val="16942146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Friday, August 13, 2021</a:t>
            </a:fld>
            <a:endParaRPr lang="en-US" dirty="0"/>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2778665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Friday, August 13, 2021</a:t>
            </a:fld>
            <a:endParaRPr lang="en-US" dirty="0"/>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7099197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Friday, August 13, 2021</a:t>
            </a:fld>
            <a:endParaRPr lang="en-US" dirty="0"/>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8235380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Friday, August 13, 2021</a:t>
            </a:fld>
            <a:endParaRPr lang="en-US" dirty="0"/>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4719651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Friday, August 13, 2021</a:t>
            </a:fld>
            <a:endParaRPr lang="en-US" dirty="0"/>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41680173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8/13/21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1610181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8/13/21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401952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8/13/21</a:t>
            </a:fld>
            <a:endParaRPr lang="en-US" dirty="0"/>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0041384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8/13/21</a:t>
            </a:fld>
            <a:endParaRPr lang="en-US" dirty="0"/>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0711254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8/13/21</a:t>
            </a:fld>
            <a:endParaRPr lang="en-US" dirty="0"/>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514664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8/13/21</a:t>
            </a:fld>
            <a:endParaRPr lang="en-US" dirty="0"/>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39961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8/13/21</a:t>
            </a:fld>
            <a:endParaRPr lang="en-US" dirty="0"/>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39711326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8/13/21</a:t>
            </a:fld>
            <a:endParaRPr lang="en-US" dirty="0"/>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2572985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8/13/21</a:t>
            </a:fld>
            <a:endParaRPr lang="en-US" dirty="0"/>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40474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8/13/21</a:t>
            </a:fld>
            <a:endParaRPr lang="en-US" dirty="0"/>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85598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8/13/21</a:t>
            </a:fld>
            <a:endParaRPr lang="en-US" dirty="0"/>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734601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1" name="Google Shape;11;p2"/>
          <p:cNvSpPr/>
          <p:nvPr/>
        </p:nvSpPr>
        <p:spPr>
          <a:xfrm>
            <a:off x="3664000" y="997000"/>
            <a:ext cx="4864000" cy="4864000"/>
          </a:xfrm>
          <a:prstGeom prst="ellipse">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2" name="Google Shape;12;p2"/>
          <p:cNvSpPr txBox="1">
            <a:spLocks noGrp="1"/>
          </p:cNvSpPr>
          <p:nvPr>
            <p:ph type="title"/>
          </p:nvPr>
        </p:nvSpPr>
        <p:spPr>
          <a:xfrm>
            <a:off x="3663933" y="997033"/>
            <a:ext cx="4864000" cy="48640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3200"/>
            </a:lvl1pPr>
            <a:lvl2pPr lvl="1" rtl="0">
              <a:spcBef>
                <a:spcPts val="0"/>
              </a:spcBef>
              <a:spcAft>
                <a:spcPts val="0"/>
              </a:spcAft>
              <a:buNone/>
              <a:defRPr sz="3200"/>
            </a:lvl2pPr>
            <a:lvl3pPr lvl="2" rtl="0">
              <a:spcBef>
                <a:spcPts val="0"/>
              </a:spcBef>
              <a:spcAft>
                <a:spcPts val="0"/>
              </a:spcAft>
              <a:buNone/>
              <a:defRPr sz="3200"/>
            </a:lvl3pPr>
            <a:lvl4pPr lvl="3" rtl="0">
              <a:spcBef>
                <a:spcPts val="0"/>
              </a:spcBef>
              <a:spcAft>
                <a:spcPts val="0"/>
              </a:spcAft>
              <a:buNone/>
              <a:defRPr sz="3200"/>
            </a:lvl4pPr>
            <a:lvl5pPr lvl="4" rtl="0">
              <a:spcBef>
                <a:spcPts val="0"/>
              </a:spcBef>
              <a:spcAft>
                <a:spcPts val="0"/>
              </a:spcAft>
              <a:buNone/>
              <a:defRPr sz="3200"/>
            </a:lvl5pPr>
            <a:lvl6pPr lvl="5" rtl="0">
              <a:spcBef>
                <a:spcPts val="0"/>
              </a:spcBef>
              <a:spcAft>
                <a:spcPts val="0"/>
              </a:spcAft>
              <a:buNone/>
              <a:defRPr sz="3200"/>
            </a:lvl6pPr>
            <a:lvl7pPr lvl="6" rtl="0">
              <a:spcBef>
                <a:spcPts val="0"/>
              </a:spcBef>
              <a:spcAft>
                <a:spcPts val="0"/>
              </a:spcAft>
              <a:buNone/>
              <a:defRPr sz="3200"/>
            </a:lvl7pPr>
            <a:lvl8pPr lvl="7" rtl="0">
              <a:spcBef>
                <a:spcPts val="0"/>
              </a:spcBef>
              <a:spcAft>
                <a:spcPts val="0"/>
              </a:spcAft>
              <a:buNone/>
              <a:defRPr sz="3200"/>
            </a:lvl8pPr>
            <a:lvl9pPr lvl="8" rtl="0">
              <a:spcBef>
                <a:spcPts val="0"/>
              </a:spcBef>
              <a:spcAft>
                <a:spcPts val="0"/>
              </a:spcAft>
              <a:buNone/>
              <a:defRPr sz="3200"/>
            </a:lvl9pPr>
          </a:lstStyle>
          <a:p>
            <a:endParaRPr/>
          </a:p>
        </p:txBody>
      </p:sp>
    </p:spTree>
    <p:extLst>
      <p:ext uri="{BB962C8B-B14F-4D97-AF65-F5344CB8AC3E}">
        <p14:creationId xmlns:p14="http://schemas.microsoft.com/office/powerpoint/2010/main" val="22820930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3"/>
        <p:cNvGrpSpPr/>
        <p:nvPr/>
      </p:nvGrpSpPr>
      <p:grpSpPr>
        <a:xfrm>
          <a:off x="0" y="0"/>
          <a:ext cx="0" cy="0"/>
          <a:chOff x="0" y="0"/>
          <a:chExt cx="0" cy="0"/>
        </a:xfrm>
      </p:grpSpPr>
      <p:sp>
        <p:nvSpPr>
          <p:cNvPr id="14" name="Google Shape;14;p3"/>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5" name="Google Shape;15;p3"/>
          <p:cNvSpPr/>
          <p:nvPr/>
        </p:nvSpPr>
        <p:spPr>
          <a:xfrm>
            <a:off x="3367433" y="700433"/>
            <a:ext cx="5457200" cy="5457200"/>
          </a:xfrm>
          <a:prstGeom prst="diamond">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16" name="Google Shape;16;p3"/>
          <p:cNvSpPr txBox="1">
            <a:spLocks noGrp="1"/>
          </p:cNvSpPr>
          <p:nvPr>
            <p:ph type="subTitle" idx="1"/>
          </p:nvPr>
        </p:nvSpPr>
        <p:spPr>
          <a:xfrm>
            <a:off x="4012467" y="3431833"/>
            <a:ext cx="4115600" cy="2726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1pPr>
            <a:lvl2pPr lvl="1"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2pPr>
            <a:lvl3pPr lvl="2"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3pPr>
            <a:lvl4pPr lvl="3"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4pPr>
            <a:lvl5pPr lvl="4"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5pPr>
            <a:lvl6pPr lvl="5"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6pPr>
            <a:lvl7pPr lvl="6"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7pPr>
            <a:lvl8pPr lvl="7"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8pPr>
            <a:lvl9pPr lvl="8" algn="ctr" rtl="0">
              <a:spcBef>
                <a:spcPts val="0"/>
              </a:spcBef>
              <a:spcAft>
                <a:spcPts val="0"/>
              </a:spcAft>
              <a:buClr>
                <a:srgbClr val="FFFFFF"/>
              </a:buClr>
              <a:buSzPts val="1400"/>
              <a:buFont typeface="Muli"/>
              <a:buNone/>
              <a:defRPr>
                <a:solidFill>
                  <a:srgbClr val="FFFFFF"/>
                </a:solidFill>
                <a:latin typeface="Muli"/>
                <a:ea typeface="Muli"/>
                <a:cs typeface="Muli"/>
                <a:sym typeface="Muli"/>
              </a:defRPr>
            </a:lvl9pPr>
          </a:lstStyle>
          <a:p>
            <a:endParaRPr/>
          </a:p>
        </p:txBody>
      </p:sp>
      <p:sp>
        <p:nvSpPr>
          <p:cNvPr id="17" name="Google Shape;17;p3"/>
          <p:cNvSpPr txBox="1">
            <a:spLocks noGrp="1"/>
          </p:cNvSpPr>
          <p:nvPr>
            <p:ph type="title"/>
          </p:nvPr>
        </p:nvSpPr>
        <p:spPr>
          <a:xfrm>
            <a:off x="4064000" y="705833"/>
            <a:ext cx="4064000" cy="27260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None/>
              <a:defRPr sz="3200"/>
            </a:lvl1pPr>
            <a:lvl2pPr lvl="1" rtl="0">
              <a:spcBef>
                <a:spcPts val="0"/>
              </a:spcBef>
              <a:spcAft>
                <a:spcPts val="0"/>
              </a:spcAft>
              <a:buNone/>
              <a:defRPr sz="3200"/>
            </a:lvl2pPr>
            <a:lvl3pPr lvl="2" rtl="0">
              <a:spcBef>
                <a:spcPts val="0"/>
              </a:spcBef>
              <a:spcAft>
                <a:spcPts val="0"/>
              </a:spcAft>
              <a:buNone/>
              <a:defRPr sz="3200"/>
            </a:lvl3pPr>
            <a:lvl4pPr lvl="3" rtl="0">
              <a:spcBef>
                <a:spcPts val="0"/>
              </a:spcBef>
              <a:spcAft>
                <a:spcPts val="0"/>
              </a:spcAft>
              <a:buNone/>
              <a:defRPr sz="3200"/>
            </a:lvl4pPr>
            <a:lvl5pPr lvl="4" rtl="0">
              <a:spcBef>
                <a:spcPts val="0"/>
              </a:spcBef>
              <a:spcAft>
                <a:spcPts val="0"/>
              </a:spcAft>
              <a:buNone/>
              <a:defRPr sz="3200"/>
            </a:lvl5pPr>
            <a:lvl6pPr lvl="5" rtl="0">
              <a:spcBef>
                <a:spcPts val="0"/>
              </a:spcBef>
              <a:spcAft>
                <a:spcPts val="0"/>
              </a:spcAft>
              <a:buNone/>
              <a:defRPr sz="3200"/>
            </a:lvl6pPr>
            <a:lvl7pPr lvl="6" rtl="0">
              <a:spcBef>
                <a:spcPts val="0"/>
              </a:spcBef>
              <a:spcAft>
                <a:spcPts val="0"/>
              </a:spcAft>
              <a:buNone/>
              <a:defRPr sz="3200"/>
            </a:lvl7pPr>
            <a:lvl8pPr lvl="7" rtl="0">
              <a:spcBef>
                <a:spcPts val="0"/>
              </a:spcBef>
              <a:spcAft>
                <a:spcPts val="0"/>
              </a:spcAft>
              <a:buNone/>
              <a:defRPr sz="3200"/>
            </a:lvl8pPr>
            <a:lvl9pPr lvl="8" rtl="0">
              <a:spcBef>
                <a:spcPts val="0"/>
              </a:spcBef>
              <a:spcAft>
                <a:spcPts val="0"/>
              </a:spcAft>
              <a:buNone/>
              <a:defRPr sz="3200"/>
            </a:lvl9pPr>
          </a:lstStyle>
          <a:p>
            <a:endParaRPr/>
          </a:p>
        </p:txBody>
      </p:sp>
    </p:spTree>
    <p:extLst>
      <p:ext uri="{BB962C8B-B14F-4D97-AF65-F5344CB8AC3E}">
        <p14:creationId xmlns:p14="http://schemas.microsoft.com/office/powerpoint/2010/main" val="35608215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8"/>
        <p:cNvGrpSpPr/>
        <p:nvPr/>
      </p:nvGrpSpPr>
      <p:grpSpPr>
        <a:xfrm>
          <a:off x="0" y="0"/>
          <a:ext cx="0" cy="0"/>
          <a:chOff x="0" y="0"/>
          <a:chExt cx="0" cy="0"/>
        </a:xfrm>
      </p:grpSpPr>
      <p:sp>
        <p:nvSpPr>
          <p:cNvPr id="19" name="Google Shape;19;p4"/>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0" name="Google Shape;20;p4"/>
          <p:cNvSpPr/>
          <p:nvPr/>
        </p:nvSpPr>
        <p:spPr>
          <a:xfrm>
            <a:off x="200" y="2386800"/>
            <a:ext cx="12192000" cy="20844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1" name="Google Shape;21;p4"/>
          <p:cNvSpPr txBox="1">
            <a:spLocks noGrp="1"/>
          </p:cNvSpPr>
          <p:nvPr>
            <p:ph type="body" idx="1"/>
          </p:nvPr>
        </p:nvSpPr>
        <p:spPr>
          <a:xfrm>
            <a:off x="2618967" y="2882400"/>
            <a:ext cx="6954000" cy="1093200"/>
          </a:xfrm>
          <a:prstGeom prst="rect">
            <a:avLst/>
          </a:prstGeom>
          <a:noFill/>
          <a:ln>
            <a:noFill/>
          </a:ln>
        </p:spPr>
        <p:txBody>
          <a:bodyPr spcFirstLastPara="1" wrap="square" lIns="91425" tIns="91425" rIns="91425" bIns="91425" anchor="ctr" anchorCtr="0">
            <a:noAutofit/>
          </a:bodyPr>
          <a:lstStyle>
            <a:lvl1pPr marL="609585" lvl="0"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1pPr>
            <a:lvl2pPr marL="1219170" lvl="1"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2pPr>
            <a:lvl3pPr marL="1828754" lvl="2"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3pPr>
            <a:lvl4pPr marL="2438339" lvl="3"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4pPr>
            <a:lvl5pPr marL="3047924" lvl="4"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5pPr>
            <a:lvl6pPr marL="3657509" lvl="5"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6pPr>
            <a:lvl7pPr marL="4267093" lvl="6"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7pPr>
            <a:lvl8pPr marL="4876678" lvl="7" indent="-440256" algn="ctr" rtl="0">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8pPr>
            <a:lvl9pPr marL="5486263" lvl="8" indent="-440256" algn="ctr">
              <a:spcBef>
                <a:spcPts val="0"/>
              </a:spcBef>
              <a:spcAft>
                <a:spcPts val="0"/>
              </a:spcAft>
              <a:buClr>
                <a:srgbClr val="FFFFFF"/>
              </a:buClr>
              <a:buSzPts val="1600"/>
              <a:buFont typeface="Georgia"/>
              <a:buChar char="■"/>
              <a:defRPr sz="2133" i="1">
                <a:solidFill>
                  <a:srgbClr val="FFFFFF"/>
                </a:solidFill>
                <a:latin typeface="Georgia"/>
                <a:ea typeface="Georgia"/>
                <a:cs typeface="Georgia"/>
                <a:sym typeface="Georgia"/>
              </a:defRPr>
            </a:lvl9pPr>
          </a:lstStyle>
          <a:p>
            <a:endParaRPr/>
          </a:p>
        </p:txBody>
      </p:sp>
      <p:sp>
        <p:nvSpPr>
          <p:cNvPr id="22" name="Google Shape;22;p4"/>
          <p:cNvSpPr txBox="1">
            <a:spLocks noGrp="1"/>
          </p:cNvSpPr>
          <p:nvPr>
            <p:ph type="sldNum" idx="12"/>
          </p:nvPr>
        </p:nvSpPr>
        <p:spPr>
          <a:xfrm>
            <a:off x="5730179" y="6333135"/>
            <a:ext cx="731600" cy="524800"/>
          </a:xfrm>
          <a:prstGeom prst="rect">
            <a:avLst/>
          </a:prstGeom>
        </p:spPr>
        <p:txBody>
          <a:bodyPr spcFirstLastPara="1" wrap="square" lIns="91425" tIns="91425" rIns="91425" bIns="91425" anchor="t" anchorCtr="0">
            <a:noAutofit/>
          </a:bodyPr>
          <a:lstStyle>
            <a:lvl1pPr lvl="0" algn="ctr">
              <a:buNone/>
              <a:defRPr>
                <a:solidFill>
                  <a:srgbClr val="00B2FF"/>
                </a:solidFill>
              </a:defRPr>
            </a:lvl1pPr>
            <a:lvl2pPr lvl="1" algn="ctr">
              <a:buNone/>
              <a:defRPr>
                <a:solidFill>
                  <a:srgbClr val="00B2FF"/>
                </a:solidFill>
              </a:defRPr>
            </a:lvl2pPr>
            <a:lvl3pPr lvl="2" algn="ctr">
              <a:buNone/>
              <a:defRPr>
                <a:solidFill>
                  <a:srgbClr val="00B2FF"/>
                </a:solidFill>
              </a:defRPr>
            </a:lvl3pPr>
            <a:lvl4pPr lvl="3" algn="ctr">
              <a:buNone/>
              <a:defRPr>
                <a:solidFill>
                  <a:srgbClr val="00B2FF"/>
                </a:solidFill>
              </a:defRPr>
            </a:lvl4pPr>
            <a:lvl5pPr lvl="4" algn="ctr">
              <a:buNone/>
              <a:defRPr>
                <a:solidFill>
                  <a:srgbClr val="00B2FF"/>
                </a:solidFill>
              </a:defRPr>
            </a:lvl5pPr>
            <a:lvl6pPr lvl="5" algn="ctr">
              <a:buNone/>
              <a:defRPr>
                <a:solidFill>
                  <a:srgbClr val="00B2FF"/>
                </a:solidFill>
              </a:defRPr>
            </a:lvl6pPr>
            <a:lvl7pPr lvl="6" algn="ctr">
              <a:buNone/>
              <a:defRPr>
                <a:solidFill>
                  <a:srgbClr val="00B2FF"/>
                </a:solidFill>
              </a:defRPr>
            </a:lvl7pPr>
            <a:lvl8pPr lvl="7" algn="ctr">
              <a:buNone/>
              <a:defRPr>
                <a:solidFill>
                  <a:srgbClr val="00B2FF"/>
                </a:solidFill>
              </a:defRPr>
            </a:lvl8pPr>
            <a:lvl9pPr lvl="8" algn="ctr">
              <a:buNone/>
              <a:defRPr>
                <a:solidFill>
                  <a:srgbClr val="00B2FF"/>
                </a:solidFill>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9504574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5" name="Google Shape;25;p5"/>
          <p:cNvSpPr/>
          <p:nvPr/>
        </p:nvSpPr>
        <p:spPr>
          <a:xfrm>
            <a:off x="3173800" y="0"/>
            <a:ext cx="90184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26" name="Google Shape;26;p5"/>
          <p:cNvSpPr txBox="1">
            <a:spLocks noGrp="1"/>
          </p:cNvSpPr>
          <p:nvPr>
            <p:ph type="title"/>
          </p:nvPr>
        </p:nvSpPr>
        <p:spPr>
          <a:xfrm>
            <a:off x="3870367" y="403167"/>
            <a:ext cx="76248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27" name="Google Shape;27;p5"/>
          <p:cNvSpPr txBox="1">
            <a:spLocks noGrp="1"/>
          </p:cNvSpPr>
          <p:nvPr>
            <p:ph type="body" idx="1"/>
          </p:nvPr>
        </p:nvSpPr>
        <p:spPr>
          <a:xfrm>
            <a:off x="3870600" y="2012633"/>
            <a:ext cx="7624800" cy="4166800"/>
          </a:xfrm>
          <a:prstGeom prst="rect">
            <a:avLst/>
          </a:prstGeom>
        </p:spPr>
        <p:txBody>
          <a:bodyPr spcFirstLastPara="1" wrap="square" lIns="91425" tIns="91425" rIns="91425" bIns="91425" anchor="t" anchorCtr="0">
            <a:noAutofit/>
          </a:bodyPr>
          <a:lstStyle>
            <a:lvl1pPr marL="609585" lvl="0" indent="-474121" rtl="0">
              <a:spcBef>
                <a:spcPts val="0"/>
              </a:spcBef>
              <a:spcAft>
                <a:spcPts val="0"/>
              </a:spcAft>
              <a:buClr>
                <a:srgbClr val="FFFFFF"/>
              </a:buClr>
              <a:buSzPts val="2000"/>
              <a:buFont typeface="Muli"/>
              <a:buChar char="➜"/>
              <a:defRPr sz="32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3200">
                <a:solidFill>
                  <a:srgbClr val="FFFFFF"/>
                </a:solidFill>
                <a:latin typeface="Muli"/>
                <a:ea typeface="Muli"/>
                <a:cs typeface="Muli"/>
                <a:sym typeface="Muli"/>
              </a:defRPr>
            </a:lvl2pPr>
            <a:lvl3pPr marL="1828754" lvl="2"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3pPr>
            <a:lvl4pPr marL="2438339" lvl="3"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4pPr>
            <a:lvl5pPr marL="3047924" lvl="4"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5pPr>
            <a:lvl6pPr marL="3657509" lvl="5"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6pPr>
            <a:lvl7pPr marL="4267093" lvl="6"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7pPr>
            <a:lvl8pPr marL="4876678" lvl="7"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8pPr>
            <a:lvl9pPr marL="5486263" lvl="8"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9pPr>
          </a:lstStyle>
          <a:p>
            <a:endParaRPr/>
          </a:p>
        </p:txBody>
      </p:sp>
      <p:sp>
        <p:nvSpPr>
          <p:cNvPr id="28" name="Google Shape;28;p5"/>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8161857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 1 column half">
  <p:cSld name="Title + 1 column half">
    <p:bg>
      <p:bgPr>
        <a:blipFill>
          <a:blip r:embed="rId2">
            <a:alphaModFix/>
          </a:blip>
          <a:stretch>
            <a:fillRect/>
          </a:stretch>
        </a:blipFill>
        <a:effectLst/>
      </p:bgPr>
    </p:bg>
    <p:spTree>
      <p:nvGrpSpPr>
        <p:cNvPr id="1" name="Shape 29"/>
        <p:cNvGrpSpPr/>
        <p:nvPr/>
      </p:nvGrpSpPr>
      <p:grpSpPr>
        <a:xfrm>
          <a:off x="0" y="0"/>
          <a:ext cx="0" cy="0"/>
          <a:chOff x="0" y="0"/>
          <a:chExt cx="0" cy="0"/>
        </a:xfrm>
      </p:grpSpPr>
      <p:sp>
        <p:nvSpPr>
          <p:cNvPr id="30" name="Google Shape;30;p6"/>
          <p:cNvSpPr/>
          <p:nvPr/>
        </p:nvSpPr>
        <p:spPr>
          <a:xfrm>
            <a:off x="6096000" y="0"/>
            <a:ext cx="60960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1" name="Google Shape;31;p6"/>
          <p:cNvSpPr txBox="1">
            <a:spLocks noGrp="1"/>
          </p:cNvSpPr>
          <p:nvPr>
            <p:ph type="title"/>
          </p:nvPr>
        </p:nvSpPr>
        <p:spPr>
          <a:xfrm>
            <a:off x="6837833" y="403167"/>
            <a:ext cx="46576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32" name="Google Shape;32;p6"/>
          <p:cNvSpPr txBox="1">
            <a:spLocks noGrp="1"/>
          </p:cNvSpPr>
          <p:nvPr>
            <p:ph type="body" idx="1"/>
          </p:nvPr>
        </p:nvSpPr>
        <p:spPr>
          <a:xfrm>
            <a:off x="6837976" y="2012633"/>
            <a:ext cx="4657600" cy="4166800"/>
          </a:xfrm>
          <a:prstGeom prst="rect">
            <a:avLst/>
          </a:prstGeom>
        </p:spPr>
        <p:txBody>
          <a:bodyPr spcFirstLastPara="1" wrap="square" lIns="91425" tIns="91425" rIns="91425" bIns="91425" anchor="t" anchorCtr="0">
            <a:noAutofit/>
          </a:bodyPr>
          <a:lstStyle>
            <a:lvl1pPr marL="609585" lvl="0" indent="-474121" rtl="0">
              <a:spcBef>
                <a:spcPts val="0"/>
              </a:spcBef>
              <a:spcAft>
                <a:spcPts val="0"/>
              </a:spcAft>
              <a:buClr>
                <a:srgbClr val="FFFFFF"/>
              </a:buClr>
              <a:buSzPts val="2000"/>
              <a:buFont typeface="Muli"/>
              <a:buChar char="➜"/>
              <a:defRPr sz="32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3200">
                <a:solidFill>
                  <a:srgbClr val="FFFFFF"/>
                </a:solidFill>
                <a:latin typeface="Muli"/>
                <a:ea typeface="Muli"/>
                <a:cs typeface="Muli"/>
                <a:sym typeface="Muli"/>
              </a:defRPr>
            </a:lvl2pPr>
            <a:lvl3pPr marL="1828754" lvl="2"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3pPr>
            <a:lvl4pPr marL="2438339" lvl="3"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4pPr>
            <a:lvl5pPr marL="3047924" lvl="4"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5pPr>
            <a:lvl6pPr marL="3657509" lvl="5"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6pPr>
            <a:lvl7pPr marL="4267093" lvl="6"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7pPr>
            <a:lvl8pPr marL="4876678" lvl="7"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8pPr>
            <a:lvl9pPr marL="5486263" lvl="8" indent="-507987" rtl="0">
              <a:spcBef>
                <a:spcPts val="0"/>
              </a:spcBef>
              <a:spcAft>
                <a:spcPts val="0"/>
              </a:spcAft>
              <a:buClr>
                <a:srgbClr val="FFFFFF"/>
              </a:buClr>
              <a:buSzPts val="2400"/>
              <a:buFont typeface="Muli"/>
              <a:buChar char="■"/>
              <a:defRPr sz="3200">
                <a:solidFill>
                  <a:srgbClr val="FFFFFF"/>
                </a:solidFill>
                <a:latin typeface="Muli"/>
                <a:ea typeface="Muli"/>
                <a:cs typeface="Muli"/>
                <a:sym typeface="Muli"/>
              </a:defRPr>
            </a:lvl9pPr>
          </a:lstStyle>
          <a:p>
            <a:endParaRPr/>
          </a:p>
        </p:txBody>
      </p:sp>
      <p:sp>
        <p:nvSpPr>
          <p:cNvPr id="33" name="Google Shape;33;p6"/>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44875009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6" name="Google Shape;36;p7"/>
          <p:cNvSpPr/>
          <p:nvPr/>
        </p:nvSpPr>
        <p:spPr>
          <a:xfrm>
            <a:off x="3173800" y="0"/>
            <a:ext cx="90184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37" name="Google Shape;37;p7"/>
          <p:cNvSpPr txBox="1">
            <a:spLocks noGrp="1"/>
          </p:cNvSpPr>
          <p:nvPr>
            <p:ph type="title"/>
          </p:nvPr>
        </p:nvSpPr>
        <p:spPr>
          <a:xfrm>
            <a:off x="3870367" y="403167"/>
            <a:ext cx="76248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38" name="Google Shape;38;p7"/>
          <p:cNvSpPr txBox="1">
            <a:spLocks noGrp="1"/>
          </p:cNvSpPr>
          <p:nvPr>
            <p:ph type="body" idx="1"/>
          </p:nvPr>
        </p:nvSpPr>
        <p:spPr>
          <a:xfrm>
            <a:off x="3870600" y="2012633"/>
            <a:ext cx="3707600" cy="4166800"/>
          </a:xfrm>
          <a:prstGeom prst="rect">
            <a:avLst/>
          </a:prstGeom>
          <a:noFill/>
          <a:ln>
            <a:noFill/>
          </a:ln>
        </p:spPr>
        <p:txBody>
          <a:bodyPr spcFirstLastPara="1" wrap="square" lIns="91425" tIns="91425" rIns="91425" bIns="91425" anchor="t" anchorCtr="0">
            <a:noAutofit/>
          </a:bodyPr>
          <a:lstStyle>
            <a:lvl1pPr marL="609585" lvl="0"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2pPr>
            <a:lvl3pPr marL="1828754" lvl="2"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3pPr>
            <a:lvl4pPr marL="2438339" lvl="3"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4pPr>
            <a:lvl5pPr marL="3047924" lvl="4"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5pPr>
            <a:lvl6pPr marL="3657509" lvl="5"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6pPr>
            <a:lvl7pPr marL="4267093" lvl="6"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7pPr>
            <a:lvl8pPr marL="4876678" lvl="7"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8pPr>
            <a:lvl9pPr marL="5486263" lvl="8"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9pPr>
          </a:lstStyle>
          <a:p>
            <a:endParaRPr/>
          </a:p>
        </p:txBody>
      </p:sp>
      <p:sp>
        <p:nvSpPr>
          <p:cNvPr id="39" name="Google Shape;39;p7"/>
          <p:cNvSpPr txBox="1">
            <a:spLocks noGrp="1"/>
          </p:cNvSpPr>
          <p:nvPr>
            <p:ph type="body" idx="2"/>
          </p:nvPr>
        </p:nvSpPr>
        <p:spPr>
          <a:xfrm>
            <a:off x="7787639" y="2012633"/>
            <a:ext cx="3707600" cy="4166800"/>
          </a:xfrm>
          <a:prstGeom prst="rect">
            <a:avLst/>
          </a:prstGeom>
          <a:noFill/>
          <a:ln>
            <a:noFill/>
          </a:ln>
        </p:spPr>
        <p:txBody>
          <a:bodyPr spcFirstLastPara="1" wrap="square" lIns="91425" tIns="91425" rIns="91425" bIns="91425" anchor="t" anchorCtr="0">
            <a:noAutofit/>
          </a:bodyPr>
          <a:lstStyle>
            <a:lvl1pPr marL="609585" lvl="0"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1pPr>
            <a:lvl2pPr marL="1219170" lvl="1"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2pPr>
            <a:lvl3pPr marL="1828754" lvl="2"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3pPr>
            <a:lvl4pPr marL="2438339" lvl="3"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4pPr>
            <a:lvl5pPr marL="3047924" lvl="4"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5pPr>
            <a:lvl6pPr marL="3657509" lvl="5"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6pPr>
            <a:lvl7pPr marL="4267093" lvl="6"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7pPr>
            <a:lvl8pPr marL="4876678" lvl="7"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8pPr>
            <a:lvl9pPr marL="5486263" lvl="8" indent="-457189" rtl="0">
              <a:spcBef>
                <a:spcPts val="0"/>
              </a:spcBef>
              <a:spcAft>
                <a:spcPts val="0"/>
              </a:spcAft>
              <a:buClr>
                <a:srgbClr val="FFFFFF"/>
              </a:buClr>
              <a:buSzPts val="1800"/>
              <a:buFont typeface="Muli"/>
              <a:buChar char="■"/>
              <a:defRPr sz="2400">
                <a:solidFill>
                  <a:srgbClr val="FFFFFF"/>
                </a:solidFill>
                <a:latin typeface="Muli"/>
                <a:ea typeface="Muli"/>
                <a:cs typeface="Muli"/>
                <a:sym typeface="Muli"/>
              </a:defRPr>
            </a:lvl9pPr>
          </a:lstStyle>
          <a:p>
            <a:endParaRPr/>
          </a:p>
        </p:txBody>
      </p:sp>
      <p:sp>
        <p:nvSpPr>
          <p:cNvPr id="40" name="Google Shape;40;p7"/>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0658305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3" name="Google Shape;43;p8"/>
          <p:cNvSpPr/>
          <p:nvPr/>
        </p:nvSpPr>
        <p:spPr>
          <a:xfrm>
            <a:off x="3173800" y="0"/>
            <a:ext cx="9018400" cy="68580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44" name="Google Shape;44;p8"/>
          <p:cNvSpPr txBox="1">
            <a:spLocks noGrp="1"/>
          </p:cNvSpPr>
          <p:nvPr>
            <p:ph type="body" idx="1"/>
          </p:nvPr>
        </p:nvSpPr>
        <p:spPr>
          <a:xfrm>
            <a:off x="3870367" y="2051367"/>
            <a:ext cx="2553200" cy="4516000"/>
          </a:xfrm>
          <a:prstGeom prst="rect">
            <a:avLst/>
          </a:prstGeom>
          <a:noFill/>
          <a:ln>
            <a:noFill/>
          </a:ln>
        </p:spPr>
        <p:txBody>
          <a:bodyPr spcFirstLastPara="1" wrap="square" lIns="91425" tIns="91425" rIns="91425" bIns="91425" anchor="t" anchorCtr="0">
            <a:noAutofit/>
          </a:bodyPr>
          <a:lstStyle>
            <a:lvl1pPr marL="609585" lvl="0"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1pPr>
            <a:lvl2pPr marL="1219170" lvl="1"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2pPr>
            <a:lvl3pPr marL="1828754" lvl="2"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3pPr>
            <a:lvl4pPr marL="2438339" lvl="3"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4pPr>
            <a:lvl5pPr marL="3047924" lvl="4"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5pPr>
            <a:lvl6pPr marL="3657509" lvl="5"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6pPr>
            <a:lvl7pPr marL="4267093" lvl="6"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7pPr>
            <a:lvl8pPr marL="4876678" lvl="7"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8pPr>
            <a:lvl9pPr marL="5486263" lvl="8"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9pPr>
          </a:lstStyle>
          <a:p>
            <a:endParaRPr/>
          </a:p>
        </p:txBody>
      </p:sp>
      <p:sp>
        <p:nvSpPr>
          <p:cNvPr id="45" name="Google Shape;45;p8"/>
          <p:cNvSpPr txBox="1">
            <a:spLocks noGrp="1"/>
          </p:cNvSpPr>
          <p:nvPr>
            <p:ph type="body" idx="2"/>
          </p:nvPr>
        </p:nvSpPr>
        <p:spPr>
          <a:xfrm>
            <a:off x="6554552" y="2051367"/>
            <a:ext cx="2553200" cy="45160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vl1pPr>
            <a:lvl2pPr marL="1219170" lvl="1" indent="-423323" rtl="0">
              <a:spcBef>
                <a:spcPts val="0"/>
              </a:spcBef>
              <a:spcAft>
                <a:spcPts val="0"/>
              </a:spcAft>
              <a:buSzPts val="1400"/>
              <a:buChar char="○"/>
              <a:defRPr sz="1867"/>
            </a:lvl2pPr>
            <a:lvl3pPr marL="1828754" lvl="2" indent="-423323" rtl="0">
              <a:spcBef>
                <a:spcPts val="0"/>
              </a:spcBef>
              <a:spcAft>
                <a:spcPts val="0"/>
              </a:spcAft>
              <a:buSzPts val="1400"/>
              <a:buChar char="■"/>
              <a:defRPr sz="1867"/>
            </a:lvl3pPr>
            <a:lvl4pPr marL="2438339" lvl="3" indent="-423323" rtl="0">
              <a:spcBef>
                <a:spcPts val="0"/>
              </a:spcBef>
              <a:spcAft>
                <a:spcPts val="0"/>
              </a:spcAft>
              <a:buSzPts val="1400"/>
              <a:buChar char="●"/>
              <a:defRPr sz="1867"/>
            </a:lvl4pPr>
            <a:lvl5pPr marL="3047924" lvl="4" indent="-423323" rtl="0">
              <a:spcBef>
                <a:spcPts val="0"/>
              </a:spcBef>
              <a:spcAft>
                <a:spcPts val="0"/>
              </a:spcAft>
              <a:buSzPts val="1400"/>
              <a:buChar char="○"/>
              <a:defRPr sz="1867"/>
            </a:lvl5pPr>
            <a:lvl6pPr marL="3657509" lvl="5" indent="-423323" rtl="0">
              <a:spcBef>
                <a:spcPts val="0"/>
              </a:spcBef>
              <a:spcAft>
                <a:spcPts val="0"/>
              </a:spcAft>
              <a:buSzPts val="1400"/>
              <a:buChar char="■"/>
              <a:defRPr sz="1867"/>
            </a:lvl6pPr>
            <a:lvl7pPr marL="4267093" lvl="6" indent="-423323" rtl="0">
              <a:spcBef>
                <a:spcPts val="0"/>
              </a:spcBef>
              <a:spcAft>
                <a:spcPts val="0"/>
              </a:spcAft>
              <a:buSzPts val="1400"/>
              <a:buChar char="●"/>
              <a:defRPr sz="1867"/>
            </a:lvl7pPr>
            <a:lvl8pPr marL="4876678" lvl="7" indent="-423323" rtl="0">
              <a:spcBef>
                <a:spcPts val="0"/>
              </a:spcBef>
              <a:spcAft>
                <a:spcPts val="0"/>
              </a:spcAft>
              <a:buSzPts val="1400"/>
              <a:buChar char="○"/>
              <a:defRPr sz="1867"/>
            </a:lvl8pPr>
            <a:lvl9pPr marL="5486263" lvl="8" indent="-423323" rtl="0">
              <a:spcBef>
                <a:spcPts val="0"/>
              </a:spcBef>
              <a:spcAft>
                <a:spcPts val="0"/>
              </a:spcAft>
              <a:buSzPts val="1400"/>
              <a:buChar char="■"/>
              <a:defRPr sz="1867"/>
            </a:lvl9pPr>
          </a:lstStyle>
          <a:p>
            <a:endParaRPr/>
          </a:p>
        </p:txBody>
      </p:sp>
      <p:sp>
        <p:nvSpPr>
          <p:cNvPr id="46" name="Google Shape;46;p8"/>
          <p:cNvSpPr txBox="1">
            <a:spLocks noGrp="1"/>
          </p:cNvSpPr>
          <p:nvPr>
            <p:ph type="body" idx="3"/>
          </p:nvPr>
        </p:nvSpPr>
        <p:spPr>
          <a:xfrm>
            <a:off x="9238737" y="2051367"/>
            <a:ext cx="2553200" cy="4516000"/>
          </a:xfrm>
          <a:prstGeom prst="rect">
            <a:avLst/>
          </a:prstGeom>
          <a:noFill/>
          <a:ln>
            <a:noFill/>
          </a:ln>
        </p:spPr>
        <p:txBody>
          <a:bodyPr spcFirstLastPara="1" wrap="square" lIns="91425" tIns="91425" rIns="91425" bIns="91425" anchor="t" anchorCtr="0">
            <a:noAutofit/>
          </a:bodyPr>
          <a:lstStyle>
            <a:lvl1pPr marL="609585" lvl="0"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1pPr>
            <a:lvl2pPr marL="1219170" lvl="1"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2pPr>
            <a:lvl3pPr marL="1828754" lvl="2"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3pPr>
            <a:lvl4pPr marL="2438339" lvl="3"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4pPr>
            <a:lvl5pPr marL="3047924" lvl="4"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5pPr>
            <a:lvl6pPr marL="3657509" lvl="5"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6pPr>
            <a:lvl7pPr marL="4267093" lvl="6"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7pPr>
            <a:lvl8pPr marL="4876678" lvl="7"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8pPr>
            <a:lvl9pPr marL="5486263" lvl="8" indent="-423323" rtl="0">
              <a:spcBef>
                <a:spcPts val="0"/>
              </a:spcBef>
              <a:spcAft>
                <a:spcPts val="0"/>
              </a:spcAft>
              <a:buClr>
                <a:srgbClr val="FFFFFF"/>
              </a:buClr>
              <a:buSzPts val="1400"/>
              <a:buFont typeface="Muli"/>
              <a:buChar char="■"/>
              <a:defRPr>
                <a:solidFill>
                  <a:srgbClr val="FFFFFF"/>
                </a:solidFill>
                <a:latin typeface="Muli"/>
                <a:ea typeface="Muli"/>
                <a:cs typeface="Muli"/>
                <a:sym typeface="Muli"/>
              </a:defRPr>
            </a:lvl9pPr>
          </a:lstStyle>
          <a:p>
            <a:endParaRPr/>
          </a:p>
        </p:txBody>
      </p:sp>
      <p:sp>
        <p:nvSpPr>
          <p:cNvPr id="47" name="Google Shape;47;p8"/>
          <p:cNvSpPr txBox="1">
            <a:spLocks noGrp="1"/>
          </p:cNvSpPr>
          <p:nvPr>
            <p:ph type="title"/>
          </p:nvPr>
        </p:nvSpPr>
        <p:spPr>
          <a:xfrm>
            <a:off x="3870367" y="403167"/>
            <a:ext cx="7624800" cy="6708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solidFill>
                  <a:srgbClr val="FFFFFF"/>
                </a:solidFill>
                <a:latin typeface="Muli"/>
                <a:ea typeface="Muli"/>
                <a:cs typeface="Muli"/>
                <a:sym typeface="Muli"/>
              </a:defRPr>
            </a:lvl1pPr>
            <a:lvl2pPr lvl="1" rtl="0">
              <a:spcBef>
                <a:spcPts val="0"/>
              </a:spcBef>
              <a:spcAft>
                <a:spcPts val="0"/>
              </a:spcAft>
              <a:buNone/>
              <a:defRPr sz="2400" b="1">
                <a:solidFill>
                  <a:srgbClr val="FFFFFF"/>
                </a:solidFill>
                <a:latin typeface="Muli"/>
                <a:ea typeface="Muli"/>
                <a:cs typeface="Muli"/>
                <a:sym typeface="Muli"/>
              </a:defRPr>
            </a:lvl2pPr>
            <a:lvl3pPr lvl="2" rtl="0">
              <a:spcBef>
                <a:spcPts val="0"/>
              </a:spcBef>
              <a:spcAft>
                <a:spcPts val="0"/>
              </a:spcAft>
              <a:buNone/>
              <a:defRPr sz="2400" b="1">
                <a:solidFill>
                  <a:srgbClr val="FFFFFF"/>
                </a:solidFill>
                <a:latin typeface="Muli"/>
                <a:ea typeface="Muli"/>
                <a:cs typeface="Muli"/>
                <a:sym typeface="Muli"/>
              </a:defRPr>
            </a:lvl3pPr>
            <a:lvl4pPr lvl="3" rtl="0">
              <a:spcBef>
                <a:spcPts val="0"/>
              </a:spcBef>
              <a:spcAft>
                <a:spcPts val="0"/>
              </a:spcAft>
              <a:buNone/>
              <a:defRPr sz="2400" b="1">
                <a:solidFill>
                  <a:srgbClr val="FFFFFF"/>
                </a:solidFill>
                <a:latin typeface="Muli"/>
                <a:ea typeface="Muli"/>
                <a:cs typeface="Muli"/>
                <a:sym typeface="Muli"/>
              </a:defRPr>
            </a:lvl4pPr>
            <a:lvl5pPr lvl="4" rtl="0">
              <a:spcBef>
                <a:spcPts val="0"/>
              </a:spcBef>
              <a:spcAft>
                <a:spcPts val="0"/>
              </a:spcAft>
              <a:buNone/>
              <a:defRPr sz="2400" b="1">
                <a:solidFill>
                  <a:srgbClr val="FFFFFF"/>
                </a:solidFill>
                <a:latin typeface="Muli"/>
                <a:ea typeface="Muli"/>
                <a:cs typeface="Muli"/>
                <a:sym typeface="Muli"/>
              </a:defRPr>
            </a:lvl5pPr>
            <a:lvl6pPr lvl="5" rtl="0">
              <a:spcBef>
                <a:spcPts val="0"/>
              </a:spcBef>
              <a:spcAft>
                <a:spcPts val="0"/>
              </a:spcAft>
              <a:buNone/>
              <a:defRPr sz="2400" b="1">
                <a:solidFill>
                  <a:srgbClr val="FFFFFF"/>
                </a:solidFill>
                <a:latin typeface="Muli"/>
                <a:ea typeface="Muli"/>
                <a:cs typeface="Muli"/>
                <a:sym typeface="Muli"/>
              </a:defRPr>
            </a:lvl6pPr>
            <a:lvl7pPr lvl="6" rtl="0">
              <a:spcBef>
                <a:spcPts val="0"/>
              </a:spcBef>
              <a:spcAft>
                <a:spcPts val="0"/>
              </a:spcAft>
              <a:buNone/>
              <a:defRPr sz="2400" b="1">
                <a:solidFill>
                  <a:srgbClr val="FFFFFF"/>
                </a:solidFill>
                <a:latin typeface="Muli"/>
                <a:ea typeface="Muli"/>
                <a:cs typeface="Muli"/>
                <a:sym typeface="Muli"/>
              </a:defRPr>
            </a:lvl7pPr>
            <a:lvl8pPr lvl="7" rtl="0">
              <a:spcBef>
                <a:spcPts val="0"/>
              </a:spcBef>
              <a:spcAft>
                <a:spcPts val="0"/>
              </a:spcAft>
              <a:buNone/>
              <a:defRPr sz="2400" b="1">
                <a:solidFill>
                  <a:srgbClr val="FFFFFF"/>
                </a:solidFill>
                <a:latin typeface="Muli"/>
                <a:ea typeface="Muli"/>
                <a:cs typeface="Muli"/>
                <a:sym typeface="Muli"/>
              </a:defRPr>
            </a:lvl8pPr>
            <a:lvl9pPr lvl="8"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48" name="Google Shape;48;p8"/>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8334985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9"/>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1" name="Google Shape;51;p9"/>
          <p:cNvSpPr/>
          <p:nvPr/>
        </p:nvSpPr>
        <p:spPr>
          <a:xfrm>
            <a:off x="1586800" y="0"/>
            <a:ext cx="9018400" cy="11432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2" name="Google Shape;52;p9"/>
          <p:cNvSpPr txBox="1">
            <a:spLocks noGrp="1"/>
          </p:cNvSpPr>
          <p:nvPr>
            <p:ph type="title"/>
          </p:nvPr>
        </p:nvSpPr>
        <p:spPr>
          <a:xfrm>
            <a:off x="1586800" y="403167"/>
            <a:ext cx="9018400" cy="6708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2400" b="1">
                <a:solidFill>
                  <a:srgbClr val="FFFFFF"/>
                </a:solidFill>
                <a:latin typeface="Muli"/>
                <a:ea typeface="Muli"/>
                <a:cs typeface="Muli"/>
                <a:sym typeface="Muli"/>
              </a:defRPr>
            </a:lvl1pPr>
            <a:lvl2pPr lvl="1" algn="ctr" rtl="0">
              <a:spcBef>
                <a:spcPts val="0"/>
              </a:spcBef>
              <a:spcAft>
                <a:spcPts val="0"/>
              </a:spcAft>
              <a:buNone/>
              <a:defRPr sz="2400" b="1">
                <a:solidFill>
                  <a:srgbClr val="FFFFFF"/>
                </a:solidFill>
                <a:latin typeface="Muli"/>
                <a:ea typeface="Muli"/>
                <a:cs typeface="Muli"/>
                <a:sym typeface="Muli"/>
              </a:defRPr>
            </a:lvl2pPr>
            <a:lvl3pPr lvl="2" algn="ctr" rtl="0">
              <a:spcBef>
                <a:spcPts val="0"/>
              </a:spcBef>
              <a:spcAft>
                <a:spcPts val="0"/>
              </a:spcAft>
              <a:buNone/>
              <a:defRPr sz="2400" b="1">
                <a:solidFill>
                  <a:srgbClr val="FFFFFF"/>
                </a:solidFill>
                <a:latin typeface="Muli"/>
                <a:ea typeface="Muli"/>
                <a:cs typeface="Muli"/>
                <a:sym typeface="Muli"/>
              </a:defRPr>
            </a:lvl3pPr>
            <a:lvl4pPr lvl="3" algn="ctr" rtl="0">
              <a:spcBef>
                <a:spcPts val="0"/>
              </a:spcBef>
              <a:spcAft>
                <a:spcPts val="0"/>
              </a:spcAft>
              <a:buNone/>
              <a:defRPr sz="2400" b="1">
                <a:solidFill>
                  <a:srgbClr val="FFFFFF"/>
                </a:solidFill>
                <a:latin typeface="Muli"/>
                <a:ea typeface="Muli"/>
                <a:cs typeface="Muli"/>
                <a:sym typeface="Muli"/>
              </a:defRPr>
            </a:lvl4pPr>
            <a:lvl5pPr lvl="4" algn="ctr" rtl="0">
              <a:spcBef>
                <a:spcPts val="0"/>
              </a:spcBef>
              <a:spcAft>
                <a:spcPts val="0"/>
              </a:spcAft>
              <a:buNone/>
              <a:defRPr sz="2400" b="1">
                <a:solidFill>
                  <a:srgbClr val="FFFFFF"/>
                </a:solidFill>
                <a:latin typeface="Muli"/>
                <a:ea typeface="Muli"/>
                <a:cs typeface="Muli"/>
                <a:sym typeface="Muli"/>
              </a:defRPr>
            </a:lvl5pPr>
            <a:lvl6pPr lvl="5" algn="ctr" rtl="0">
              <a:spcBef>
                <a:spcPts val="0"/>
              </a:spcBef>
              <a:spcAft>
                <a:spcPts val="0"/>
              </a:spcAft>
              <a:buNone/>
              <a:defRPr sz="2400" b="1">
                <a:solidFill>
                  <a:srgbClr val="FFFFFF"/>
                </a:solidFill>
                <a:latin typeface="Muli"/>
                <a:ea typeface="Muli"/>
                <a:cs typeface="Muli"/>
                <a:sym typeface="Muli"/>
              </a:defRPr>
            </a:lvl6pPr>
            <a:lvl7pPr lvl="6" algn="ctr" rtl="0">
              <a:spcBef>
                <a:spcPts val="0"/>
              </a:spcBef>
              <a:spcAft>
                <a:spcPts val="0"/>
              </a:spcAft>
              <a:buNone/>
              <a:defRPr sz="2400" b="1">
                <a:solidFill>
                  <a:srgbClr val="FFFFFF"/>
                </a:solidFill>
                <a:latin typeface="Muli"/>
                <a:ea typeface="Muli"/>
                <a:cs typeface="Muli"/>
                <a:sym typeface="Muli"/>
              </a:defRPr>
            </a:lvl7pPr>
            <a:lvl8pPr lvl="7" algn="ctr" rtl="0">
              <a:spcBef>
                <a:spcPts val="0"/>
              </a:spcBef>
              <a:spcAft>
                <a:spcPts val="0"/>
              </a:spcAft>
              <a:buNone/>
              <a:defRPr sz="2400" b="1">
                <a:solidFill>
                  <a:srgbClr val="FFFFFF"/>
                </a:solidFill>
                <a:latin typeface="Muli"/>
                <a:ea typeface="Muli"/>
                <a:cs typeface="Muli"/>
                <a:sym typeface="Muli"/>
              </a:defRPr>
            </a:lvl8pPr>
            <a:lvl9pPr lvl="8" algn="ctr" rtl="0">
              <a:spcBef>
                <a:spcPts val="0"/>
              </a:spcBef>
              <a:spcAft>
                <a:spcPts val="0"/>
              </a:spcAft>
              <a:buNone/>
              <a:defRPr sz="2400" b="1">
                <a:solidFill>
                  <a:srgbClr val="FFFFFF"/>
                </a:solidFill>
                <a:latin typeface="Muli"/>
                <a:ea typeface="Muli"/>
                <a:cs typeface="Muli"/>
                <a:sym typeface="Muli"/>
              </a:defRPr>
            </a:lvl9pPr>
          </a:lstStyle>
          <a:p>
            <a:endParaRPr/>
          </a:p>
        </p:txBody>
      </p:sp>
      <p:sp>
        <p:nvSpPr>
          <p:cNvPr id="53" name="Google Shape;53;p9"/>
          <p:cNvSpPr txBox="1">
            <a:spLocks noGrp="1"/>
          </p:cNvSpPr>
          <p:nvPr>
            <p:ph type="sldNum" idx="12"/>
          </p:nvPr>
        </p:nvSpPr>
        <p:spPr>
          <a:xfrm>
            <a:off x="5730212" y="6333135"/>
            <a:ext cx="731600" cy="524800"/>
          </a:xfrm>
          <a:prstGeom prst="rect">
            <a:avLst/>
          </a:prstGeom>
        </p:spPr>
        <p:txBody>
          <a:bodyPr spcFirstLastPara="1" wrap="square" lIns="91425" tIns="91425" rIns="91425" bIns="91425" anchor="t" anchorCtr="0">
            <a:noAutofit/>
          </a:bodyPr>
          <a:lstStyle>
            <a:lvl1pPr lvl="0" algn="ctr">
              <a:buNone/>
              <a:defRPr>
                <a:solidFill>
                  <a:srgbClr val="00B2FF"/>
                </a:solidFill>
              </a:defRPr>
            </a:lvl1pPr>
            <a:lvl2pPr lvl="1" algn="ctr">
              <a:buNone/>
              <a:defRPr>
                <a:solidFill>
                  <a:srgbClr val="00B2FF"/>
                </a:solidFill>
              </a:defRPr>
            </a:lvl2pPr>
            <a:lvl3pPr lvl="2" algn="ctr">
              <a:buNone/>
              <a:defRPr>
                <a:solidFill>
                  <a:srgbClr val="00B2FF"/>
                </a:solidFill>
              </a:defRPr>
            </a:lvl3pPr>
            <a:lvl4pPr lvl="3" algn="ctr">
              <a:buNone/>
              <a:defRPr>
                <a:solidFill>
                  <a:srgbClr val="00B2FF"/>
                </a:solidFill>
              </a:defRPr>
            </a:lvl4pPr>
            <a:lvl5pPr lvl="4" algn="ctr">
              <a:buNone/>
              <a:defRPr>
                <a:solidFill>
                  <a:srgbClr val="00B2FF"/>
                </a:solidFill>
              </a:defRPr>
            </a:lvl5pPr>
            <a:lvl6pPr lvl="5" algn="ctr">
              <a:buNone/>
              <a:defRPr>
                <a:solidFill>
                  <a:srgbClr val="00B2FF"/>
                </a:solidFill>
              </a:defRPr>
            </a:lvl6pPr>
            <a:lvl7pPr lvl="6" algn="ctr">
              <a:buNone/>
              <a:defRPr>
                <a:solidFill>
                  <a:srgbClr val="00B2FF"/>
                </a:solidFill>
              </a:defRPr>
            </a:lvl7pPr>
            <a:lvl8pPr lvl="7" algn="ctr">
              <a:buNone/>
              <a:defRPr>
                <a:solidFill>
                  <a:srgbClr val="00B2FF"/>
                </a:solidFill>
              </a:defRPr>
            </a:lvl8pPr>
            <a:lvl9pPr lvl="8" algn="ctr">
              <a:buNone/>
              <a:defRPr>
                <a:solidFill>
                  <a:srgbClr val="00B2FF"/>
                </a:solidFill>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8336181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54"/>
        <p:cNvGrpSpPr/>
        <p:nvPr/>
      </p:nvGrpSpPr>
      <p:grpSpPr>
        <a:xfrm>
          <a:off x="0" y="0"/>
          <a:ext cx="0" cy="0"/>
          <a:chOff x="0" y="0"/>
          <a:chExt cx="0" cy="0"/>
        </a:xfrm>
      </p:grpSpPr>
      <p:sp>
        <p:nvSpPr>
          <p:cNvPr id="55" name="Google Shape;55;p10"/>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6" name="Google Shape;56;p10"/>
          <p:cNvSpPr/>
          <p:nvPr/>
        </p:nvSpPr>
        <p:spPr>
          <a:xfrm>
            <a:off x="1586800" y="5960533"/>
            <a:ext cx="9018400" cy="897600"/>
          </a:xfrm>
          <a:prstGeom prst="rect">
            <a:avLst/>
          </a:prstGeom>
          <a:solidFill>
            <a:srgbClr val="00B2FF">
              <a:alpha val="7333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dirty="0"/>
          </a:p>
        </p:txBody>
      </p:sp>
      <p:sp>
        <p:nvSpPr>
          <p:cNvPr id="57" name="Google Shape;57;p10"/>
          <p:cNvSpPr txBox="1">
            <a:spLocks noGrp="1"/>
          </p:cNvSpPr>
          <p:nvPr>
            <p:ph type="body" idx="1"/>
          </p:nvPr>
        </p:nvSpPr>
        <p:spPr>
          <a:xfrm>
            <a:off x="1586800" y="5960667"/>
            <a:ext cx="9018400" cy="897600"/>
          </a:xfrm>
          <a:prstGeom prst="rect">
            <a:avLst/>
          </a:prstGeom>
          <a:noFill/>
          <a:ln>
            <a:noFill/>
          </a:ln>
        </p:spPr>
        <p:txBody>
          <a:bodyPr spcFirstLastPara="1" wrap="square" lIns="91425" tIns="91425" rIns="91425" bIns="91425" anchor="ctr" anchorCtr="0">
            <a:noAutofit/>
          </a:bodyPr>
          <a:lstStyle>
            <a:lvl1pPr marL="609585" lvl="0" indent="-304792" algn="ctr">
              <a:spcBef>
                <a:spcPts val="480"/>
              </a:spcBef>
              <a:spcAft>
                <a:spcPts val="0"/>
              </a:spcAft>
              <a:buClr>
                <a:srgbClr val="FFFFFF"/>
              </a:buClr>
              <a:buSzPts val="1400"/>
              <a:buFont typeface="Muli"/>
              <a:buNone/>
              <a:defRPr>
                <a:solidFill>
                  <a:srgbClr val="FFFFFF"/>
                </a:solidFill>
                <a:latin typeface="Muli"/>
                <a:ea typeface="Muli"/>
                <a:cs typeface="Muli"/>
                <a:sym typeface="Muli"/>
              </a:defRPr>
            </a:lvl1pPr>
          </a:lstStyle>
          <a:p>
            <a:endParaRPr/>
          </a:p>
        </p:txBody>
      </p:sp>
      <p:sp>
        <p:nvSpPr>
          <p:cNvPr id="58" name="Google Shape;58;p10"/>
          <p:cNvSpPr txBox="1">
            <a:spLocks noGrp="1"/>
          </p:cNvSpPr>
          <p:nvPr>
            <p:ph type="sldNum" idx="12"/>
          </p:nvPr>
        </p:nvSpPr>
        <p:spPr>
          <a:xfrm>
            <a:off x="5730200" y="6579533"/>
            <a:ext cx="731600" cy="2784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13950109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1"/>
        </a:solidFill>
        <a:effectLst/>
      </p:bgPr>
    </p:bg>
    <p:spTree>
      <p:nvGrpSpPr>
        <p:cNvPr id="1" name="Shape 59"/>
        <p:cNvGrpSpPr/>
        <p:nvPr/>
      </p:nvGrpSpPr>
      <p:grpSpPr>
        <a:xfrm>
          <a:off x="0" y="0"/>
          <a:ext cx="0" cy="0"/>
          <a:chOff x="0" y="0"/>
          <a:chExt cx="0" cy="0"/>
        </a:xfrm>
      </p:grpSpPr>
      <p:sp>
        <p:nvSpPr>
          <p:cNvPr id="60" name="Google Shape;60;p11"/>
          <p:cNvSpPr txBox="1">
            <a:spLocks noGrp="1"/>
          </p:cNvSpPr>
          <p:nvPr>
            <p:ph type="sldNum" idx="12"/>
          </p:nvPr>
        </p:nvSpPr>
        <p:spPr>
          <a:xfrm>
            <a:off x="11372893" y="6333135"/>
            <a:ext cx="731600" cy="5248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21497706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8/13/21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33480628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0238435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8781539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833783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0691314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53332342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7917086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07334926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4033038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8959320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8/13/21</a:t>
            </a:fld>
            <a:endParaRPr lang="en-US" dirty="0"/>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63123734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069884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0725096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74057906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0785538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08329607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7599620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212918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69008413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5950889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88641452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8/13/21</a:t>
            </a:fld>
            <a:endParaRPr lang="en-US" dirty="0"/>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68283847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91378385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7356943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27359815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93530442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80769857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94047804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50399547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464778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12409192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09243469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8/13/21</a:t>
            </a:fld>
            <a:endParaRPr lang="en-US" dirty="0"/>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18524366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fld id="{403CB87E-4591-47A1-9046-CF63F17215EF}" type="datetime2">
              <a:rPr lang="en-US" smtClean="0"/>
              <a:t>Friday, August 13, 2021</a:t>
            </a:fld>
            <a:endParaRPr lang="en-US" dirty="0"/>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dirty="0"/>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dirty="0"/>
          </a:p>
        </p:txBody>
      </p:sp>
    </p:spTree>
    <p:extLst>
      <p:ext uri="{BB962C8B-B14F-4D97-AF65-F5344CB8AC3E}">
        <p14:creationId xmlns:p14="http://schemas.microsoft.com/office/powerpoint/2010/main" val="271025317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F33DE70B-B772-416E-A790-995760B1742E}" type="datetime2">
              <a:rPr lang="en-US" smtClean="0"/>
              <a:t>Friday, August 13, 2021</a:t>
            </a:fld>
            <a:endParaRPr lang="en-US" dirty="0"/>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28970539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fld id="{76760CDE-A6F1-4138-AF12-ED09E8E5FB6B}" type="datetime2">
              <a:rPr lang="en-US" smtClean="0"/>
              <a:t>Friday, August 13, 2021</a:t>
            </a:fld>
            <a:endParaRPr lang="en-US" dirty="0"/>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27466122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fld id="{DB15F8B1-DB7B-4D28-A97D-40FB2DD1EF78}" type="datetime2">
              <a:rPr lang="en-US" smtClean="0"/>
              <a:t>Friday, August 13, 2021</a:t>
            </a:fld>
            <a:endParaRPr lang="en-US" dirty="0"/>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64121470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fld id="{14039161-23B8-4738-9069-73EBE8884FDD}" type="datetime2">
              <a:rPr lang="en-US" smtClean="0"/>
              <a:t>Friday, August 13, 2021</a:t>
            </a:fld>
            <a:endParaRPr lang="en-US" dirty="0"/>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08776607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dirty="0"/>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fld id="{FA994D44-7693-499F-AC6C-11696134FE3F}" type="datetime2">
              <a:rPr lang="en-US" smtClean="0"/>
              <a:t>Friday, August 13, 2021</a:t>
            </a:fld>
            <a:endParaRPr lang="en-US" dirty="0"/>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43403649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fld id="{363AF2AE-472C-4EF3-ABB2-24BAA9AE3CF7}" type="datetime2">
              <a:rPr lang="en-US" smtClean="0"/>
              <a:t>Friday, August 13, 2021</a:t>
            </a:fld>
            <a:endParaRPr lang="en-US" dirty="0"/>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28053472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dirty="0"/>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fld id="{EAEA162C-A7C1-4263-9453-1BAFF8C39559}" type="datetime2">
              <a:rPr lang="en-US" smtClean="0"/>
              <a:t>Friday, August 13, 2021</a:t>
            </a:fld>
            <a:endParaRPr lang="en-US" dirty="0"/>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9270833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fld id="{64DF6793-3458-4587-8168-65F0C37A92D2}" type="datetime2">
              <a:rPr lang="en-US" smtClean="0"/>
              <a:t>Friday, August 13, 2021</a:t>
            </a:fld>
            <a:endParaRPr lang="en-US" dirty="0"/>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26863521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B8191-8A0C-4077-9A2D-0255BF81A9D0}"/>
              </a:ext>
            </a:extLst>
          </p:cNvPr>
          <p:cNvSpPr>
            <a:spLocks noGrp="1"/>
          </p:cNvSpPr>
          <p:nvPr>
            <p:ph type="dt" sz="half" idx="10"/>
          </p:nvPr>
        </p:nvSpPr>
        <p:spPr/>
        <p:txBody>
          <a:bodyPr/>
          <a:lstStyle/>
          <a:p>
            <a:fld id="{2FA17F0E-8070-4DFE-A821-9A699EDBAD7E}" type="datetime2">
              <a:rPr lang="en-US" smtClean="0"/>
              <a:t>Friday, August 13, 2021</a:t>
            </a:fld>
            <a:endParaRPr lang="en-US" dirty="0"/>
          </a:p>
        </p:txBody>
      </p:sp>
      <p:sp>
        <p:nvSpPr>
          <p:cNvPr id="5" name="Footer Placeholder 4">
            <a:extLst>
              <a:ext uri="{FF2B5EF4-FFF2-40B4-BE49-F238E27FC236}">
                <a16:creationId xmlns:a16="http://schemas.microsoft.com/office/drawing/2014/main" id="{BF441B40-57AC-45F3-9AAC-DC2BEBB12184}"/>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B6D65F4-29FA-451A-878F-768E426A7EDA}"/>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61188076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141D6-1E1A-4A54-A9B4-57F86865FC03}"/>
              </a:ext>
            </a:extLst>
          </p:cNvPr>
          <p:cNvSpPr>
            <a:spLocks noGrp="1"/>
          </p:cNvSpPr>
          <p:nvPr>
            <p:ph type="dt" sz="half" idx="10"/>
          </p:nvPr>
        </p:nvSpPr>
        <p:spPr/>
        <p:txBody>
          <a:bodyPr/>
          <a:lstStyle/>
          <a:p>
            <a:fld id="{D88D34AE-C7BF-46E5-A968-01C6641F6476}" type="datetime2">
              <a:rPr lang="en-US" smtClean="0"/>
              <a:t>Friday, August 13, 2021</a:t>
            </a:fld>
            <a:endParaRPr lang="en-US" dirty="0"/>
          </a:p>
        </p:txBody>
      </p:sp>
      <p:sp>
        <p:nvSpPr>
          <p:cNvPr id="5" name="Footer Placeholder 4">
            <a:extLst>
              <a:ext uri="{FF2B5EF4-FFF2-40B4-BE49-F238E27FC236}">
                <a16:creationId xmlns:a16="http://schemas.microsoft.com/office/drawing/2014/main" id="{E57541D6-4702-4421-AEB2-D6CA3AADBA4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C3C9F43-CD60-4C38-94C9-0E6D3B7224FD}"/>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24799882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8/13/21</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0305323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9408536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788854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3449342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3546393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1656511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816613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88559489"/>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625869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8/13/21</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6048553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8/13/21</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2574351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8/13/21</a:t>
            </a:fld>
            <a:endParaRPr lang="en-US" dirty="0"/>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367471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8/13/21</a:t>
            </a:fld>
            <a:endParaRPr lang="en-US" dirty="0"/>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754209"/>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8/13/21</a:t>
            </a:fld>
            <a:endParaRPr lang="en-US" dirty="0"/>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13481985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8/13/21</a:t>
            </a:fld>
            <a:endParaRPr lang="en-US" dirty="0"/>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013998"/>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8/13/21</a:t>
            </a:fld>
            <a:endParaRPr lang="en-US" dirty="0"/>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dirty="0"/>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272149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8/13/21</a:t>
            </a:fld>
            <a:endParaRPr lang="en-US" dirty="0"/>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51677770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8/13/21</a:t>
            </a:fld>
            <a:endParaRPr lang="en-US" dirty="0"/>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316577835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8/13/21</a:t>
            </a:fld>
            <a:endParaRPr lang="en-US" dirty="0"/>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45412254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8/13/21</a:t>
            </a:fld>
            <a:endParaRPr lang="en-US" dirty="0"/>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189891931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8/13/21</a:t>
            </a:fld>
            <a:endParaRPr lang="en-US" dirty="0"/>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426953762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8/13/21</a:t>
            </a:fld>
            <a:endParaRPr lang="en-US" dirty="0"/>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074091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8/13/21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744948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8/13/21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233469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8/13/21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56067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8/13/21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927338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8/13/21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8761810"/>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8/13/21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529207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8/13/21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606715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8/13/21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059918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8/13/21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385000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8/13/21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312298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8/13/21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435416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8/13/21</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dirty="0"/>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21316566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8/13/21</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67610054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8/13/21</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930513843"/>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8/13/21</a:t>
            </a:fld>
            <a:endParaRPr lang="en-US" dirty="0"/>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81551774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8/13/21</a:t>
            </a:fld>
            <a:endParaRPr lang="en-US" dirty="0"/>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12798803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8/13/21</a:t>
            </a:fld>
            <a:endParaRPr lang="en-US" dirty="0"/>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162150777"/>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8/13/21</a:t>
            </a:fld>
            <a:endParaRPr lang="en-US" dirty="0"/>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57453415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8/13/21</a:t>
            </a:fld>
            <a:endParaRPr lang="en-US" dirty="0"/>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113861722"/>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8/13/21</a:t>
            </a:fld>
            <a:endParaRPr lang="en-US" dirty="0"/>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46980348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8/13/21</a:t>
            </a:fld>
            <a:endParaRPr lang="en-US" dirty="0"/>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73592809"/>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8/13/21</a:t>
            </a:fld>
            <a:endParaRPr lang="en-US" dirty="0"/>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5497587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6101482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834503669"/>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07762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785115049"/>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408065337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65765841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811320895"/>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1926139857"/>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526160365"/>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405270077"/>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8/13/21</a:t>
            </a:fld>
            <a:endParaRPr lang="en-US" dirty="0"/>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04155755"/>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8/13/21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9223024"/>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8/13/21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52600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8/13/21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464251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8/13/21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177973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8/13/21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015586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8/13/21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659224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8/13/21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123424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8/13/21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17550118"/>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8/13/21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880559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8/13/21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774169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8/13/21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3395890"/>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4B76E-B62E-4812-BA7D-825654688684}"/>
              </a:ext>
            </a:extLst>
          </p:cNvPr>
          <p:cNvSpPr/>
          <p:nvPr/>
        </p:nvSpPr>
        <p:spPr>
          <a:xfrm>
            <a:off x="0" y="914400"/>
            <a:ext cx="12192000"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7EF05D1-197A-4EB5-A82C-7DC2425B571D}"/>
              </a:ext>
            </a:extLst>
          </p:cNvPr>
          <p:cNvSpPr/>
          <p:nvPr/>
        </p:nvSpPr>
        <p:spPr>
          <a:xfrm>
            <a:off x="639413" y="2818150"/>
            <a:ext cx="10913175" cy="2571813"/>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CFFE35-CB40-419E-BEDE-1E852C7CCCA9}"/>
              </a:ext>
            </a:extLst>
          </p:cNvPr>
          <p:cNvSpPr>
            <a:spLocks noGrp="1"/>
          </p:cNvSpPr>
          <p:nvPr>
            <p:ph type="ctrTitle"/>
          </p:nvPr>
        </p:nvSpPr>
        <p:spPr>
          <a:xfrm>
            <a:off x="1106424" y="3154680"/>
            <a:ext cx="9994392" cy="1335024"/>
          </a:xfrm>
        </p:spPr>
        <p:txBody>
          <a:bodyPr lIns="109728" tIns="109728" rIns="109728" bIns="91440" anchor="b">
            <a:normAutofit/>
          </a:bodyPr>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F566B81-8E0E-4B31-9B8A-AD8615CF52A3}"/>
              </a:ext>
            </a:extLst>
          </p:cNvPr>
          <p:cNvSpPr>
            <a:spLocks noGrp="1"/>
          </p:cNvSpPr>
          <p:nvPr>
            <p:ph type="subTitle" idx="1"/>
          </p:nvPr>
        </p:nvSpPr>
        <p:spPr>
          <a:xfrm>
            <a:off x="1091184" y="4489704"/>
            <a:ext cx="10009632" cy="768096"/>
          </a:xfrm>
        </p:spPr>
        <p:txBody>
          <a:bodyPr lIns="109728" tIns="109728" rIns="109728" bIns="91440" anchor="ctr"/>
          <a:lstStyle>
            <a:lvl1pPr marL="0" indent="0" algn="l">
              <a:buNone/>
              <a:defRPr sz="24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F2E3122-8086-4B62-A94B-822FD6B44DEA}"/>
              </a:ext>
            </a:extLst>
          </p:cNvPr>
          <p:cNvSpPr>
            <a:spLocks noGrp="1"/>
          </p:cNvSpPr>
          <p:nvPr>
            <p:ph type="dt" sz="half" idx="10"/>
          </p:nvPr>
        </p:nvSpPr>
        <p:spPr/>
        <p:txBody>
          <a:bodyPr/>
          <a:lstStyle/>
          <a:p>
            <a:fld id="{969B18AD-F44F-484C-A3D2-C5EF8D94DE24}" type="datetime1">
              <a:rPr lang="en-US" smtClean="0"/>
              <a:t>8/13/21</a:t>
            </a:fld>
            <a:endParaRPr lang="en-US" dirty="0"/>
          </a:p>
        </p:txBody>
      </p:sp>
      <p:sp>
        <p:nvSpPr>
          <p:cNvPr id="5" name="Footer Placeholder 4">
            <a:extLst>
              <a:ext uri="{FF2B5EF4-FFF2-40B4-BE49-F238E27FC236}">
                <a16:creationId xmlns:a16="http://schemas.microsoft.com/office/drawing/2014/main" id="{9B4D9890-8F9E-40E4-9E32-1481709B28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EC4A2E-05AC-44E3-B11A-086CA9066B6A}"/>
              </a:ext>
            </a:extLst>
          </p:cNvPr>
          <p:cNvSpPr>
            <a:spLocks noGrp="1"/>
          </p:cNvSpPr>
          <p:nvPr>
            <p:ph type="sldNum" sz="quarter" idx="12"/>
          </p:nvPr>
        </p:nvSpPr>
        <p:spPr/>
        <p:txBody>
          <a:bodyPr/>
          <a:lstStyle/>
          <a:p>
            <a:fld id="{6E16B81F-97CD-4934-852B-F0AECFD05DB5}" type="slidenum">
              <a:rPr lang="en-US" smtClean="0"/>
              <a:t>‹#›</a:t>
            </a:fld>
            <a:endParaRPr lang="en-US" dirty="0"/>
          </a:p>
        </p:txBody>
      </p:sp>
    </p:spTree>
    <p:extLst>
      <p:ext uri="{BB962C8B-B14F-4D97-AF65-F5344CB8AC3E}">
        <p14:creationId xmlns:p14="http://schemas.microsoft.com/office/powerpoint/2010/main" val="2856985768"/>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99A3-430D-4D78-9DF7-56578715E7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51B09F0-EED8-49A3-8DEB-65D7E568F9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733971-B6D0-433D-83AE-34616CE6E557}"/>
              </a:ext>
            </a:extLst>
          </p:cNvPr>
          <p:cNvSpPr>
            <a:spLocks noGrp="1"/>
          </p:cNvSpPr>
          <p:nvPr>
            <p:ph type="dt" sz="half" idx="10"/>
          </p:nvPr>
        </p:nvSpPr>
        <p:spPr/>
        <p:txBody>
          <a:bodyPr/>
          <a:lstStyle/>
          <a:p>
            <a:fld id="{C4B0D2D1-B868-4347-B796-3B5A5EB129FF}" type="datetime1">
              <a:rPr lang="en-US" smtClean="0"/>
              <a:t>8/13/21</a:t>
            </a:fld>
            <a:endParaRPr lang="en-US" dirty="0"/>
          </a:p>
        </p:txBody>
      </p:sp>
      <p:sp>
        <p:nvSpPr>
          <p:cNvPr id="5" name="Footer Placeholder 4">
            <a:extLst>
              <a:ext uri="{FF2B5EF4-FFF2-40B4-BE49-F238E27FC236}">
                <a16:creationId xmlns:a16="http://schemas.microsoft.com/office/drawing/2014/main" id="{1F7CA778-7EAA-41F9-B37D-C8E67AE799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2F7F5B-F40C-4ECA-9FD3-760EAA21BD4E}"/>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9763447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D79C4-5B2D-490C-A3A9-EB977CFAD192}"/>
              </a:ext>
            </a:extLst>
          </p:cNvPr>
          <p:cNvSpPr>
            <a:spLocks noGrp="1"/>
          </p:cNvSpPr>
          <p:nvPr>
            <p:ph type="title"/>
          </p:nvPr>
        </p:nvSpPr>
        <p:spPr>
          <a:xfrm>
            <a:off x="639413" y="1709738"/>
            <a:ext cx="10913175" cy="2852737"/>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FCD5857-FA4D-4A9B-856D-701234DE6F78}"/>
              </a:ext>
            </a:extLst>
          </p:cNvPr>
          <p:cNvSpPr>
            <a:spLocks noGrp="1"/>
          </p:cNvSpPr>
          <p:nvPr>
            <p:ph type="body" idx="1"/>
          </p:nvPr>
        </p:nvSpPr>
        <p:spPr>
          <a:xfrm>
            <a:off x="639413" y="4589463"/>
            <a:ext cx="10913175" cy="1500187"/>
          </a:xfrm>
        </p:spPr>
        <p:txBody>
          <a:bodyPr/>
          <a:lstStyle>
            <a:lvl1pPr marL="0" indent="0">
              <a:buNone/>
              <a:defRPr sz="240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B7F6E9-7983-40C8-AB5B-67D364A5F44E}"/>
              </a:ext>
            </a:extLst>
          </p:cNvPr>
          <p:cNvSpPr>
            <a:spLocks noGrp="1"/>
          </p:cNvSpPr>
          <p:nvPr>
            <p:ph type="dt" sz="half" idx="10"/>
          </p:nvPr>
        </p:nvSpPr>
        <p:spPr/>
        <p:txBody>
          <a:bodyPr/>
          <a:lstStyle/>
          <a:p>
            <a:fld id="{AFE03C2D-6745-47B6-A29E-FE249DBCE96C}" type="datetime1">
              <a:rPr lang="en-US" smtClean="0"/>
              <a:t>8/13/21</a:t>
            </a:fld>
            <a:endParaRPr lang="en-US" dirty="0"/>
          </a:p>
        </p:txBody>
      </p:sp>
      <p:sp>
        <p:nvSpPr>
          <p:cNvPr id="5" name="Footer Placeholder 4">
            <a:extLst>
              <a:ext uri="{FF2B5EF4-FFF2-40B4-BE49-F238E27FC236}">
                <a16:creationId xmlns:a16="http://schemas.microsoft.com/office/drawing/2014/main" id="{EE1F873F-0C78-4B75-A7F3-78AAA3811D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18F4A66-FCCD-4CC0-955A-6FF62FECD561}"/>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559144704"/>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2A81E-979B-46D7-9D93-0797856AEB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13245F-4511-4B93-8CB3-0EC22FD6296F}"/>
              </a:ext>
            </a:extLst>
          </p:cNvPr>
          <p:cNvSpPr>
            <a:spLocks noGrp="1"/>
          </p:cNvSpPr>
          <p:nvPr>
            <p:ph sz="half" idx="1"/>
          </p:nvPr>
        </p:nvSpPr>
        <p:spPr>
          <a:xfrm>
            <a:off x="639413"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CBB029B-9D0E-4CB2-9A69-10A2F8C12E5B}"/>
              </a:ext>
            </a:extLst>
          </p:cNvPr>
          <p:cNvSpPr>
            <a:spLocks noGrp="1"/>
          </p:cNvSpPr>
          <p:nvPr>
            <p:ph sz="half" idx="2"/>
          </p:nvPr>
        </p:nvSpPr>
        <p:spPr>
          <a:xfrm>
            <a:off x="63622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F89C47-F724-4908-A6AD-806E765B27AA}"/>
              </a:ext>
            </a:extLst>
          </p:cNvPr>
          <p:cNvSpPr>
            <a:spLocks noGrp="1"/>
          </p:cNvSpPr>
          <p:nvPr>
            <p:ph type="dt" sz="half" idx="10"/>
          </p:nvPr>
        </p:nvSpPr>
        <p:spPr/>
        <p:txBody>
          <a:bodyPr/>
          <a:lstStyle/>
          <a:p>
            <a:fld id="{0F5244C2-3623-4BFB-B9A0-94542302335A}" type="datetime1">
              <a:rPr lang="en-US" smtClean="0"/>
              <a:t>8/13/21</a:t>
            </a:fld>
            <a:endParaRPr lang="en-US" dirty="0"/>
          </a:p>
        </p:txBody>
      </p:sp>
      <p:sp>
        <p:nvSpPr>
          <p:cNvPr id="6" name="Footer Placeholder 5">
            <a:extLst>
              <a:ext uri="{FF2B5EF4-FFF2-40B4-BE49-F238E27FC236}">
                <a16:creationId xmlns:a16="http://schemas.microsoft.com/office/drawing/2014/main" id="{738700E8-4086-4363-88E6-CA24CE39EA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94F54F-F3CE-42F0-ADD3-F174B9BB069F}"/>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993930032"/>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BAB1-26FD-44BF-86E8-57ED04D74976}"/>
              </a:ext>
            </a:extLst>
          </p:cNvPr>
          <p:cNvSpPr>
            <a:spLocks noGrp="1"/>
          </p:cNvSpPr>
          <p:nvPr>
            <p:ph type="title"/>
          </p:nvPr>
        </p:nvSpPr>
        <p:spPr>
          <a:xfrm>
            <a:off x="639413" y="475488"/>
            <a:ext cx="10908792" cy="6858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56FCB96-93C7-4E74-8285-0327A1A26D5F}"/>
              </a:ext>
            </a:extLst>
          </p:cNvPr>
          <p:cNvSpPr>
            <a:spLocks noGrp="1"/>
          </p:cNvSpPr>
          <p:nvPr>
            <p:ph type="body" idx="1"/>
          </p:nvPr>
        </p:nvSpPr>
        <p:spPr>
          <a:xfrm>
            <a:off x="639412" y="1904474"/>
            <a:ext cx="5120640" cy="838726"/>
          </a:xfrm>
        </p:spPr>
        <p:txBody>
          <a:bodyPr anchor="b">
            <a:normAutofit/>
          </a:bodyPr>
          <a:lstStyle>
            <a:lvl1pPr marL="0" indent="0">
              <a:lnSpc>
                <a:spcPct val="150000"/>
              </a:lnSpc>
              <a:spcBef>
                <a:spcPts val="0"/>
              </a:spcBef>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ADF5A1-7F2F-4B53-9402-85306B9337E7}"/>
              </a:ext>
            </a:extLst>
          </p:cNvPr>
          <p:cNvSpPr>
            <a:spLocks noGrp="1"/>
          </p:cNvSpPr>
          <p:nvPr>
            <p:ph sz="half" idx="2"/>
          </p:nvPr>
        </p:nvSpPr>
        <p:spPr>
          <a:xfrm>
            <a:off x="639413" y="2969917"/>
            <a:ext cx="5157787" cy="32197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F775651-3077-40D2-B167-CAB37859E185}"/>
              </a:ext>
            </a:extLst>
          </p:cNvPr>
          <p:cNvSpPr>
            <a:spLocks noGrp="1"/>
          </p:cNvSpPr>
          <p:nvPr>
            <p:ph type="body" sz="quarter" idx="3"/>
          </p:nvPr>
        </p:nvSpPr>
        <p:spPr>
          <a:xfrm>
            <a:off x="6427565" y="1904474"/>
            <a:ext cx="5120640" cy="838726"/>
          </a:xfrm>
        </p:spPr>
        <p:txBody>
          <a:bodyPr anchor="b">
            <a:normAutofit/>
          </a:bodyPr>
          <a:lstStyle>
            <a:lvl1pPr marL="0" indent="0">
              <a:lnSpc>
                <a:spcPct val="100000"/>
              </a:lnSpc>
              <a:buNone/>
              <a:defRPr lang="en-US" sz="1800" b="1" kern="1200" cap="all" spc="150" baseline="0" dirty="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50000"/>
              </a:lnSpc>
              <a:spcBef>
                <a:spcPts val="0"/>
              </a:spcBef>
              <a:buClr>
                <a:schemeClr val="accent2"/>
              </a:buClr>
              <a:buFont typeface="Wingdings" panose="05000000000000000000" pitchFamily="2" charset="2"/>
              <a:buNone/>
            </a:pPr>
            <a:r>
              <a:rPr lang="en-US"/>
              <a:t>Click to edit Master text styles</a:t>
            </a:r>
          </a:p>
        </p:txBody>
      </p:sp>
      <p:sp>
        <p:nvSpPr>
          <p:cNvPr id="6" name="Content Placeholder 5">
            <a:extLst>
              <a:ext uri="{FF2B5EF4-FFF2-40B4-BE49-F238E27FC236}">
                <a16:creationId xmlns:a16="http://schemas.microsoft.com/office/drawing/2014/main" id="{476D45EC-3B0F-49DC-91BC-2B4E4DA046DE}"/>
              </a:ext>
            </a:extLst>
          </p:cNvPr>
          <p:cNvSpPr>
            <a:spLocks noGrp="1"/>
          </p:cNvSpPr>
          <p:nvPr>
            <p:ph sz="quarter" idx="4"/>
          </p:nvPr>
        </p:nvSpPr>
        <p:spPr>
          <a:xfrm>
            <a:off x="6427565" y="2969915"/>
            <a:ext cx="5120639" cy="32197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D2B7364-544C-427F-8C26-40E48F77C7AB}"/>
              </a:ext>
            </a:extLst>
          </p:cNvPr>
          <p:cNvSpPr>
            <a:spLocks noGrp="1"/>
          </p:cNvSpPr>
          <p:nvPr>
            <p:ph type="dt" sz="half" idx="10"/>
          </p:nvPr>
        </p:nvSpPr>
        <p:spPr/>
        <p:txBody>
          <a:bodyPr/>
          <a:lstStyle/>
          <a:p>
            <a:fld id="{B9B03B92-D160-4899-8AEB-23E2AB3EBB07}" type="datetime1">
              <a:rPr lang="en-US" smtClean="0"/>
              <a:t>8/13/21</a:t>
            </a:fld>
            <a:endParaRPr lang="en-US" dirty="0"/>
          </a:p>
        </p:txBody>
      </p:sp>
      <p:sp>
        <p:nvSpPr>
          <p:cNvPr id="8" name="Footer Placeholder 7">
            <a:extLst>
              <a:ext uri="{FF2B5EF4-FFF2-40B4-BE49-F238E27FC236}">
                <a16:creationId xmlns:a16="http://schemas.microsoft.com/office/drawing/2014/main" id="{BFD7AF57-EA04-49AA-91E0-7393B8DB050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EDA6F2-A8DC-49B2-B9D6-7A001FF3F41C}"/>
              </a:ext>
            </a:extLst>
          </p:cNvPr>
          <p:cNvSpPr>
            <a:spLocks noGrp="1"/>
          </p:cNvSpPr>
          <p:nvPr>
            <p:ph type="sldNum" sz="quarter" idx="12"/>
          </p:nvPr>
        </p:nvSpPr>
        <p:spPr/>
        <p:txBody>
          <a:bodyPr/>
          <a:lstStyle/>
          <a:p>
            <a:fld id="{E20EFF4B-E35B-4DE6-97A9-05E54E649A15}" type="slidenum">
              <a:rPr lang="en-US" smtClean="0"/>
              <a:t>‹#›</a:t>
            </a:fld>
            <a:endParaRPr lang="en-US" dirty="0"/>
          </a:p>
        </p:txBody>
      </p:sp>
      <p:cxnSp>
        <p:nvCxnSpPr>
          <p:cNvPr id="11" name="Straight Connector 10">
            <a:extLst>
              <a:ext uri="{FF2B5EF4-FFF2-40B4-BE49-F238E27FC236}">
                <a16:creationId xmlns:a16="http://schemas.microsoft.com/office/drawing/2014/main" id="{0E567CAD-C446-4819-8D43-D93D35E7998F}"/>
              </a:ext>
            </a:extLst>
          </p:cNvPr>
          <p:cNvCxnSpPr>
            <a:cxnSpLocks/>
          </p:cNvCxnSpPr>
          <p:nvPr/>
        </p:nvCxnSpPr>
        <p:spPr>
          <a:xfrm>
            <a:off x="6096000" y="1613647"/>
            <a:ext cx="0" cy="4515986"/>
          </a:xfrm>
          <a:prstGeom prst="line">
            <a:avLst/>
          </a:prstGeom>
          <a:ln>
            <a:solidFill>
              <a:schemeClr val="tx2">
                <a:lumMod val="10000"/>
                <a:lumOff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287896"/>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9AB5-A960-4D82-97A6-922633B79F9A}"/>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BFFEF6C-EDD1-4573-A6D1-D5582457084D}"/>
              </a:ext>
            </a:extLst>
          </p:cNvPr>
          <p:cNvSpPr>
            <a:spLocks noGrp="1"/>
          </p:cNvSpPr>
          <p:nvPr>
            <p:ph type="dt" sz="half" idx="10"/>
          </p:nvPr>
        </p:nvSpPr>
        <p:spPr/>
        <p:txBody>
          <a:bodyPr/>
          <a:lstStyle/>
          <a:p>
            <a:fld id="{832A71B3-2886-4196-8AEE-F25AFF1977D5}" type="datetime1">
              <a:rPr lang="en-US" smtClean="0"/>
              <a:t>8/13/21</a:t>
            </a:fld>
            <a:endParaRPr lang="en-US" dirty="0"/>
          </a:p>
        </p:txBody>
      </p:sp>
      <p:sp>
        <p:nvSpPr>
          <p:cNvPr id="4" name="Footer Placeholder 3">
            <a:extLst>
              <a:ext uri="{FF2B5EF4-FFF2-40B4-BE49-F238E27FC236}">
                <a16:creationId xmlns:a16="http://schemas.microsoft.com/office/drawing/2014/main" id="{3228429F-6359-4950-8C39-80E03A2D236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94B98F5-EE2F-4214-975A-76719DBD25C6}"/>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97674552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239CD7-DA28-4950-958A-9781728CFB58}"/>
              </a:ext>
            </a:extLst>
          </p:cNvPr>
          <p:cNvSpPr>
            <a:spLocks noGrp="1"/>
          </p:cNvSpPr>
          <p:nvPr>
            <p:ph type="dt" sz="half" idx="10"/>
          </p:nvPr>
        </p:nvSpPr>
        <p:spPr/>
        <p:txBody>
          <a:bodyPr/>
          <a:lstStyle/>
          <a:p>
            <a:fld id="{E237A954-8CB7-411C-B9F4-2C7BBA3637E7}" type="datetime1">
              <a:rPr lang="en-US" smtClean="0"/>
              <a:t>8/13/21</a:t>
            </a:fld>
            <a:endParaRPr lang="en-US" dirty="0"/>
          </a:p>
        </p:txBody>
      </p:sp>
      <p:sp>
        <p:nvSpPr>
          <p:cNvPr id="3" name="Footer Placeholder 2">
            <a:extLst>
              <a:ext uri="{FF2B5EF4-FFF2-40B4-BE49-F238E27FC236}">
                <a16:creationId xmlns:a16="http://schemas.microsoft.com/office/drawing/2014/main" id="{005345F2-29FF-4A4D-A577-8FED65D0473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6B79A-87C1-4CB8-BC9B-8705CEC4E417}"/>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440918237"/>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01454-EF5C-4D4A-95D3-B320D15CA5A8}"/>
              </a:ext>
            </a:extLst>
          </p:cNvPr>
          <p:cNvSpPr>
            <a:spLocks noGrp="1"/>
          </p:cNvSpPr>
          <p:nvPr>
            <p:ph type="title"/>
          </p:nvPr>
        </p:nvSpPr>
        <p:spPr>
          <a:xfrm>
            <a:off x="640080" y="475488"/>
            <a:ext cx="10908792" cy="685800"/>
          </a:xfrm>
        </p:spPr>
        <p:txBody>
          <a:bodyPr anchor="ctr">
            <a:normAutofit/>
          </a:bodyPr>
          <a:lstStyle>
            <a:lvl1pPr>
              <a:defRPr sz="24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F27D4B9-4A42-478A-AEFB-3F5D0629F629}"/>
              </a:ext>
            </a:extLst>
          </p:cNvPr>
          <p:cNvSpPr>
            <a:spLocks noGrp="1"/>
          </p:cNvSpPr>
          <p:nvPr>
            <p:ph idx="1"/>
          </p:nvPr>
        </p:nvSpPr>
        <p:spPr>
          <a:xfrm>
            <a:off x="5303520" y="1656589"/>
            <a:ext cx="6245352" cy="4204462"/>
          </a:xfrm>
        </p:spPr>
        <p:txBody>
          <a:bodyPr>
            <a:normAutofit/>
          </a:bodyPr>
          <a:lstStyle>
            <a:lvl1pPr>
              <a:defRPr sz="1500"/>
            </a:lvl1pPr>
            <a:lvl2pPr>
              <a:defRPr sz="15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5A2F622-E127-4877-8F61-E5FAE62CD8FA}"/>
              </a:ext>
            </a:extLst>
          </p:cNvPr>
          <p:cNvSpPr>
            <a:spLocks noGrp="1"/>
          </p:cNvSpPr>
          <p:nvPr>
            <p:ph type="body" sz="half" idx="2"/>
          </p:nvPr>
        </p:nvSpPr>
        <p:spPr>
          <a:xfrm>
            <a:off x="639414" y="1656588"/>
            <a:ext cx="4132612" cy="42124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03E8C1-6159-4F82-A5F4-35DDE51E87D4}"/>
              </a:ext>
            </a:extLst>
          </p:cNvPr>
          <p:cNvSpPr>
            <a:spLocks noGrp="1"/>
          </p:cNvSpPr>
          <p:nvPr>
            <p:ph type="dt" sz="half" idx="10"/>
          </p:nvPr>
        </p:nvSpPr>
        <p:spPr/>
        <p:txBody>
          <a:bodyPr/>
          <a:lstStyle/>
          <a:p>
            <a:fld id="{DB11446A-20B5-4264-B561-E7D9C581BFC4}" type="datetime1">
              <a:rPr lang="en-US" smtClean="0"/>
              <a:t>8/13/21</a:t>
            </a:fld>
            <a:endParaRPr lang="en-US" dirty="0"/>
          </a:p>
        </p:txBody>
      </p:sp>
      <p:sp>
        <p:nvSpPr>
          <p:cNvPr id="6" name="Footer Placeholder 5">
            <a:extLst>
              <a:ext uri="{FF2B5EF4-FFF2-40B4-BE49-F238E27FC236}">
                <a16:creationId xmlns:a16="http://schemas.microsoft.com/office/drawing/2014/main" id="{31EC603F-9904-472E-86B9-D7223CAB1A1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950828B-5598-4BB2-9FC6-86BDC5ECFFC5}"/>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285032384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E4FD-3561-45A0-82BC-1E0F739965AC}"/>
              </a:ext>
            </a:extLst>
          </p:cNvPr>
          <p:cNvSpPr>
            <a:spLocks noGrp="1"/>
          </p:cNvSpPr>
          <p:nvPr>
            <p:ph type="title"/>
          </p:nvPr>
        </p:nvSpPr>
        <p:spPr>
          <a:xfrm>
            <a:off x="640080" y="475488"/>
            <a:ext cx="10908792" cy="685800"/>
          </a:xfrm>
        </p:spPr>
        <p:txBody>
          <a:bodyPr anchor="ctr">
            <a:normAutofit/>
          </a:bodyPr>
          <a:lstStyle>
            <a:lvl1pPr>
              <a:defRPr sz="2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5019FD7-F525-433A-BC5B-E8251F514F55}"/>
              </a:ext>
            </a:extLst>
          </p:cNvPr>
          <p:cNvSpPr>
            <a:spLocks noGrp="1"/>
          </p:cNvSpPr>
          <p:nvPr>
            <p:ph type="pic" idx="1"/>
          </p:nvPr>
        </p:nvSpPr>
        <p:spPr>
          <a:xfrm>
            <a:off x="5183188" y="1645666"/>
            <a:ext cx="6365684" cy="4215384"/>
          </a:xfrm>
          <a:solidFill>
            <a:srgbClr val="DDDDDD"/>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9CCAD49-8534-4DA7-91E6-D2827CBEB2C5}"/>
              </a:ext>
            </a:extLst>
          </p:cNvPr>
          <p:cNvSpPr>
            <a:spLocks noGrp="1"/>
          </p:cNvSpPr>
          <p:nvPr>
            <p:ph type="body" sz="half" idx="2"/>
          </p:nvPr>
        </p:nvSpPr>
        <p:spPr>
          <a:xfrm>
            <a:off x="639414" y="1655064"/>
            <a:ext cx="4132612" cy="42153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1F16CE-96E3-44EC-B9C8-F7FEDA170FE5}"/>
              </a:ext>
            </a:extLst>
          </p:cNvPr>
          <p:cNvSpPr>
            <a:spLocks noGrp="1"/>
          </p:cNvSpPr>
          <p:nvPr>
            <p:ph type="dt" sz="half" idx="10"/>
          </p:nvPr>
        </p:nvSpPr>
        <p:spPr/>
        <p:txBody>
          <a:bodyPr/>
          <a:lstStyle/>
          <a:p>
            <a:fld id="{7344C44C-94B9-4BA1-95A5-21C59D41B284}" type="datetime1">
              <a:rPr lang="en-US" smtClean="0"/>
              <a:t>8/13/21</a:t>
            </a:fld>
            <a:endParaRPr lang="en-US" dirty="0"/>
          </a:p>
        </p:txBody>
      </p:sp>
      <p:sp>
        <p:nvSpPr>
          <p:cNvPr id="6" name="Footer Placeholder 5">
            <a:extLst>
              <a:ext uri="{FF2B5EF4-FFF2-40B4-BE49-F238E27FC236}">
                <a16:creationId xmlns:a16="http://schemas.microsoft.com/office/drawing/2014/main" id="{5EE4BBD5-FCB5-45FF-A806-445007BA03E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143AF2-82EC-4A16-9E91-742792F0A08E}"/>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327899794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EAAC2-5C8E-4AC4-A655-1BBB12DEF8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ADEA25-8853-4480-B177-F6FB3A9133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630C9A-FAAB-4907-9074-ED83F2914AC3}"/>
              </a:ext>
            </a:extLst>
          </p:cNvPr>
          <p:cNvSpPr>
            <a:spLocks noGrp="1"/>
          </p:cNvSpPr>
          <p:nvPr>
            <p:ph type="dt" sz="half" idx="10"/>
          </p:nvPr>
        </p:nvSpPr>
        <p:spPr/>
        <p:txBody>
          <a:bodyPr/>
          <a:lstStyle/>
          <a:p>
            <a:fld id="{AC6897D3-3687-4972-B93C-3CFDF36BF9D2}" type="datetime1">
              <a:rPr lang="en-US" smtClean="0"/>
              <a:t>8/13/21</a:t>
            </a:fld>
            <a:endParaRPr lang="en-US" dirty="0"/>
          </a:p>
        </p:txBody>
      </p:sp>
      <p:sp>
        <p:nvSpPr>
          <p:cNvPr id="5" name="Footer Placeholder 4">
            <a:extLst>
              <a:ext uri="{FF2B5EF4-FFF2-40B4-BE49-F238E27FC236}">
                <a16:creationId xmlns:a16="http://schemas.microsoft.com/office/drawing/2014/main" id="{713E74C0-6AA6-4DAA-B696-21A593BFAB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C47E9-9A55-415E-8340-5E2B5BD2D75F}"/>
              </a:ext>
            </a:extLst>
          </p:cNvPr>
          <p:cNvSpPr>
            <a:spLocks noGrp="1"/>
          </p:cNvSpPr>
          <p:nvPr>
            <p:ph type="sldNum" sz="quarter" idx="12"/>
          </p:nvPr>
        </p:nvSpPr>
        <p:spPr/>
        <p:txBody>
          <a:bodyPr/>
          <a:lstStyle/>
          <a:p>
            <a:fld id="{E20EFF4B-E35B-4DE6-97A9-05E54E649A15}" type="slidenum">
              <a:rPr lang="en-US" smtClean="0"/>
              <a:t>‹#›</a:t>
            </a:fld>
            <a:endParaRPr lang="en-US" dirty="0"/>
          </a:p>
        </p:txBody>
      </p:sp>
    </p:spTree>
    <p:extLst>
      <p:ext uri="{BB962C8B-B14F-4D97-AF65-F5344CB8AC3E}">
        <p14:creationId xmlns:p14="http://schemas.microsoft.com/office/powerpoint/2010/main" val="947796437"/>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55E48E5-4047-441F-8F68-CAA0E5D3128A}"/>
              </a:ext>
            </a:extLst>
          </p:cNvPr>
          <p:cNvSpPr>
            <a:spLocks noGrp="1"/>
          </p:cNvSpPr>
          <p:nvPr>
            <p:ph type="body" orient="vert" idx="1"/>
          </p:nvPr>
        </p:nvSpPr>
        <p:spPr>
          <a:xfrm>
            <a:off x="639413" y="365125"/>
            <a:ext cx="7933087"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B2861A-99E0-4DD2-8956-9C3A8BCA268B}"/>
              </a:ext>
            </a:extLst>
          </p:cNvPr>
          <p:cNvSpPr>
            <a:spLocks noGrp="1"/>
          </p:cNvSpPr>
          <p:nvPr>
            <p:ph type="dt" sz="half" idx="10"/>
          </p:nvPr>
        </p:nvSpPr>
        <p:spPr/>
        <p:txBody>
          <a:bodyPr/>
          <a:lstStyle/>
          <a:p>
            <a:fld id="{AD5CAA46-D730-4A32-BF6D-5880ED7B6ED6}" type="datetime1">
              <a:rPr lang="en-US" smtClean="0"/>
              <a:t>8/13/21</a:t>
            </a:fld>
            <a:endParaRPr lang="en-US" dirty="0"/>
          </a:p>
        </p:txBody>
      </p:sp>
      <p:sp>
        <p:nvSpPr>
          <p:cNvPr id="5" name="Footer Placeholder 4">
            <a:extLst>
              <a:ext uri="{FF2B5EF4-FFF2-40B4-BE49-F238E27FC236}">
                <a16:creationId xmlns:a16="http://schemas.microsoft.com/office/drawing/2014/main" id="{6F69F9A7-D5EB-4CB0-ADF9-A2D67864A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334A46-E778-48F1-85FB-88A260599AFB}"/>
              </a:ext>
            </a:extLst>
          </p:cNvPr>
          <p:cNvSpPr>
            <a:spLocks noGrp="1"/>
          </p:cNvSpPr>
          <p:nvPr>
            <p:ph type="sldNum" sz="quarter" idx="12"/>
          </p:nvPr>
        </p:nvSpPr>
        <p:spPr/>
        <p:txBody>
          <a:bodyPr/>
          <a:lstStyle/>
          <a:p>
            <a:fld id="{E20EFF4B-E35B-4DE6-97A9-05E54E649A15}" type="slidenum">
              <a:rPr lang="en-US" smtClean="0"/>
              <a:t>‹#›</a:t>
            </a:fld>
            <a:endParaRPr lang="en-US" dirty="0"/>
          </a:p>
        </p:txBody>
      </p:sp>
      <p:sp>
        <p:nvSpPr>
          <p:cNvPr id="2" name="Vertical Title 1">
            <a:extLst>
              <a:ext uri="{FF2B5EF4-FFF2-40B4-BE49-F238E27FC236}">
                <a16:creationId xmlns:a16="http://schemas.microsoft.com/office/drawing/2014/main" id="{DB987D44-2EFA-42B2-8345-F3CB14FC88AA}"/>
              </a:ext>
            </a:extLst>
          </p:cNvPr>
          <p:cNvSpPr>
            <a:spLocks noGrp="1"/>
          </p:cNvSpPr>
          <p:nvPr>
            <p:ph type="title" orient="vert"/>
          </p:nvPr>
        </p:nvSpPr>
        <p:spPr>
          <a:xfrm>
            <a:off x="8724899" y="365125"/>
            <a:ext cx="2827687" cy="5811838"/>
          </a:xfrm>
        </p:spPr>
        <p:txBody>
          <a:bodyPr vert="eaVert"/>
          <a:lstStyle/>
          <a:p>
            <a:r>
              <a:rPr lang="en-US"/>
              <a:t>Click to edit Master title style</a:t>
            </a:r>
            <a:endParaRPr lang="en-US" dirty="0"/>
          </a:p>
        </p:txBody>
      </p:sp>
    </p:spTree>
    <p:extLst>
      <p:ext uri="{BB962C8B-B14F-4D97-AF65-F5344CB8AC3E}">
        <p14:creationId xmlns:p14="http://schemas.microsoft.com/office/powerpoint/2010/main" val="490596263"/>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dirty="0"/>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257337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90440685"/>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dirty="0"/>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81287008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216462521"/>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5705996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475055285"/>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57158773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872760915"/>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606997893"/>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018441017"/>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8/13/21</a:t>
            </a:fld>
            <a:endParaRPr lang="en-US" dirty="0"/>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249749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2.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theme" Target="../theme/theme5.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2.xml"/><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theme" Target="../theme/theme15.xml"/><Relationship Id="rId2" Type="http://schemas.openxmlformats.org/officeDocument/2006/relationships/slideLayout" Target="../slideLayouts/slideLayout156.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0" Type="http://schemas.openxmlformats.org/officeDocument/2006/relationships/slideLayout" Target="../slideLayouts/slideLayout164.xml"/><Relationship Id="rId4" Type="http://schemas.openxmlformats.org/officeDocument/2006/relationships/slideLayout" Target="../slideLayouts/slideLayout158.xml"/><Relationship Id="rId9" Type="http://schemas.openxmlformats.org/officeDocument/2006/relationships/slideLayout" Target="../slideLayouts/slideLayout16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3.xml"/><Relationship Id="rId3" Type="http://schemas.openxmlformats.org/officeDocument/2006/relationships/slideLayout" Target="../slideLayouts/slideLayout168.xml"/><Relationship Id="rId7" Type="http://schemas.openxmlformats.org/officeDocument/2006/relationships/slideLayout" Target="../slideLayouts/slideLayout172.xml"/><Relationship Id="rId12" Type="http://schemas.openxmlformats.org/officeDocument/2006/relationships/theme" Target="../theme/theme16.xml"/><Relationship Id="rId2" Type="http://schemas.openxmlformats.org/officeDocument/2006/relationships/slideLayout" Target="../slideLayouts/slideLayout167.xml"/><Relationship Id="rId1" Type="http://schemas.openxmlformats.org/officeDocument/2006/relationships/slideLayout" Target="../slideLayouts/slideLayout166.xml"/><Relationship Id="rId6" Type="http://schemas.openxmlformats.org/officeDocument/2006/relationships/slideLayout" Target="../slideLayouts/slideLayout171.xml"/><Relationship Id="rId11" Type="http://schemas.openxmlformats.org/officeDocument/2006/relationships/slideLayout" Target="../slideLayouts/slideLayout176.xml"/><Relationship Id="rId5" Type="http://schemas.openxmlformats.org/officeDocument/2006/relationships/slideLayout" Target="../slideLayouts/slideLayout170.xml"/><Relationship Id="rId10" Type="http://schemas.openxmlformats.org/officeDocument/2006/relationships/slideLayout" Target="../slideLayouts/slideLayout175.xml"/><Relationship Id="rId4" Type="http://schemas.openxmlformats.org/officeDocument/2006/relationships/slideLayout" Target="../slideLayouts/slideLayout169.xml"/><Relationship Id="rId9" Type="http://schemas.openxmlformats.org/officeDocument/2006/relationships/slideLayout" Target="../slideLayouts/slideLayout174.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4.xml"/><Relationship Id="rId3" Type="http://schemas.openxmlformats.org/officeDocument/2006/relationships/slideLayout" Target="../slideLayouts/slideLayout179.xml"/><Relationship Id="rId7" Type="http://schemas.openxmlformats.org/officeDocument/2006/relationships/slideLayout" Target="../slideLayouts/slideLayout183.xml"/><Relationship Id="rId12" Type="http://schemas.openxmlformats.org/officeDocument/2006/relationships/theme" Target="../theme/theme17.xml"/><Relationship Id="rId2" Type="http://schemas.openxmlformats.org/officeDocument/2006/relationships/slideLayout" Target="../slideLayouts/slideLayout178.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5" Type="http://schemas.openxmlformats.org/officeDocument/2006/relationships/slideLayout" Target="../slideLayouts/slideLayout181.xml"/><Relationship Id="rId10" Type="http://schemas.openxmlformats.org/officeDocument/2006/relationships/slideLayout" Target="../slideLayouts/slideLayout186.xml"/><Relationship Id="rId4" Type="http://schemas.openxmlformats.org/officeDocument/2006/relationships/slideLayout" Target="../slideLayouts/slideLayout180.xml"/><Relationship Id="rId9" Type="http://schemas.openxmlformats.org/officeDocument/2006/relationships/slideLayout" Target="../slideLayouts/slideLayout18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8/13/21</a:t>
            </a:fld>
            <a:endParaRPr lang="en-US" dirty="0"/>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5566253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961" r:id="rId12"/>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8/13/21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93830236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August 13, 2021</a:t>
            </a:fld>
            <a:endParaRPr lang="en-US" dirty="0"/>
          </a:p>
        </p:txBody>
      </p:sp>
    </p:spTree>
    <p:extLst>
      <p:ext uri="{BB962C8B-B14F-4D97-AF65-F5344CB8AC3E}">
        <p14:creationId xmlns:p14="http://schemas.microsoft.com/office/powerpoint/2010/main" val="2325983016"/>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8/13/21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32157602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3870600" y="2012633"/>
            <a:ext cx="7624800" cy="4166800"/>
          </a:xfrm>
          <a:prstGeom prst="rect">
            <a:avLst/>
          </a:prstGeom>
          <a:noFill/>
          <a:ln>
            <a:noFill/>
          </a:ln>
        </p:spPr>
        <p:txBody>
          <a:bodyPr spcFirstLastPara="1" wrap="square" lIns="91425" tIns="91425" rIns="91425" bIns="91425" anchor="t" anchorCtr="0">
            <a:noAutofit/>
          </a:bodyPr>
          <a:lstStyle>
            <a:lvl1pPr marL="457200" lvl="0" indent="-355600" rtl="0">
              <a:spcBef>
                <a:spcPts val="0"/>
              </a:spcBef>
              <a:spcAft>
                <a:spcPts val="0"/>
              </a:spcAft>
              <a:buClr>
                <a:schemeClr val="lt1"/>
              </a:buClr>
              <a:buSzPts val="2000"/>
              <a:buFont typeface="Muli"/>
              <a:buChar char="➜"/>
              <a:defRPr sz="2400">
                <a:solidFill>
                  <a:schemeClr val="lt1"/>
                </a:solidFill>
                <a:latin typeface="Muli"/>
                <a:ea typeface="Muli"/>
                <a:cs typeface="Muli"/>
                <a:sym typeface="Muli"/>
              </a:defRPr>
            </a:lvl1pPr>
            <a:lvl2pPr marL="914400" lvl="1" indent="-342900" rtl="0">
              <a:spcBef>
                <a:spcPts val="0"/>
              </a:spcBef>
              <a:spcAft>
                <a:spcPts val="0"/>
              </a:spcAft>
              <a:buClr>
                <a:schemeClr val="lt1"/>
              </a:buClr>
              <a:buSzPts val="1800"/>
              <a:buFont typeface="Muli"/>
              <a:buChar char="○"/>
              <a:defRPr sz="2400">
                <a:solidFill>
                  <a:schemeClr val="lt1"/>
                </a:solidFill>
                <a:latin typeface="Muli"/>
                <a:ea typeface="Muli"/>
                <a:cs typeface="Muli"/>
                <a:sym typeface="Muli"/>
              </a:defRPr>
            </a:lvl2pPr>
            <a:lvl3pPr marL="1371600" lvl="2"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3pPr>
            <a:lvl4pPr marL="1828800" lvl="3"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4pPr>
            <a:lvl5pPr marL="2286000" lvl="4"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5pPr>
            <a:lvl6pPr marL="2743200" lvl="5"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6pPr>
            <a:lvl7pPr marL="3200400" lvl="6"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7pPr>
            <a:lvl8pPr marL="3657600" lvl="7"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8pPr>
            <a:lvl9pPr marL="4114800" lvl="8" indent="-381000" rtl="0">
              <a:spcBef>
                <a:spcPts val="0"/>
              </a:spcBef>
              <a:spcAft>
                <a:spcPts val="0"/>
              </a:spcAft>
              <a:buClr>
                <a:schemeClr val="lt1"/>
              </a:buClr>
              <a:buSzPts val="2400"/>
              <a:buFont typeface="Muli"/>
              <a:buChar char="■"/>
              <a:defRPr sz="2400">
                <a:solidFill>
                  <a:schemeClr val="lt1"/>
                </a:solidFill>
                <a:latin typeface="Muli"/>
                <a:ea typeface="Muli"/>
                <a:cs typeface="Muli"/>
                <a:sym typeface="Muli"/>
              </a:defRPr>
            </a:lvl9pPr>
          </a:lstStyle>
          <a:p>
            <a:endParaRPr/>
          </a:p>
        </p:txBody>
      </p:sp>
      <p:sp>
        <p:nvSpPr>
          <p:cNvPr id="7" name="Google Shape;7;p1"/>
          <p:cNvSpPr txBox="1">
            <a:spLocks noGrp="1"/>
          </p:cNvSpPr>
          <p:nvPr>
            <p:ph type="title"/>
          </p:nvPr>
        </p:nvSpPr>
        <p:spPr>
          <a:xfrm>
            <a:off x="3870367" y="403167"/>
            <a:ext cx="7624800" cy="67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b="1">
                <a:solidFill>
                  <a:schemeClr val="lt1"/>
                </a:solidFill>
                <a:latin typeface="Muli"/>
                <a:ea typeface="Muli"/>
                <a:cs typeface="Muli"/>
                <a:sym typeface="Muli"/>
              </a:defRPr>
            </a:lvl1pPr>
            <a:lvl2pPr lvl="1" rtl="0">
              <a:spcBef>
                <a:spcPts val="0"/>
              </a:spcBef>
              <a:spcAft>
                <a:spcPts val="0"/>
              </a:spcAft>
              <a:buNone/>
              <a:defRPr sz="1800" b="1">
                <a:solidFill>
                  <a:schemeClr val="lt1"/>
                </a:solidFill>
                <a:latin typeface="Muli"/>
                <a:ea typeface="Muli"/>
                <a:cs typeface="Muli"/>
                <a:sym typeface="Muli"/>
              </a:defRPr>
            </a:lvl2pPr>
            <a:lvl3pPr lvl="2" rtl="0">
              <a:spcBef>
                <a:spcPts val="0"/>
              </a:spcBef>
              <a:spcAft>
                <a:spcPts val="0"/>
              </a:spcAft>
              <a:buNone/>
              <a:defRPr sz="1800" b="1">
                <a:solidFill>
                  <a:schemeClr val="lt1"/>
                </a:solidFill>
                <a:latin typeface="Muli"/>
                <a:ea typeface="Muli"/>
                <a:cs typeface="Muli"/>
                <a:sym typeface="Muli"/>
              </a:defRPr>
            </a:lvl3pPr>
            <a:lvl4pPr lvl="3" rtl="0">
              <a:spcBef>
                <a:spcPts val="0"/>
              </a:spcBef>
              <a:spcAft>
                <a:spcPts val="0"/>
              </a:spcAft>
              <a:buNone/>
              <a:defRPr sz="1800" b="1">
                <a:solidFill>
                  <a:schemeClr val="lt1"/>
                </a:solidFill>
                <a:latin typeface="Muli"/>
                <a:ea typeface="Muli"/>
                <a:cs typeface="Muli"/>
                <a:sym typeface="Muli"/>
              </a:defRPr>
            </a:lvl4pPr>
            <a:lvl5pPr lvl="4" rtl="0">
              <a:spcBef>
                <a:spcPts val="0"/>
              </a:spcBef>
              <a:spcAft>
                <a:spcPts val="0"/>
              </a:spcAft>
              <a:buNone/>
              <a:defRPr sz="1800" b="1">
                <a:solidFill>
                  <a:schemeClr val="lt1"/>
                </a:solidFill>
                <a:latin typeface="Muli"/>
                <a:ea typeface="Muli"/>
                <a:cs typeface="Muli"/>
                <a:sym typeface="Muli"/>
              </a:defRPr>
            </a:lvl5pPr>
            <a:lvl6pPr lvl="5" rtl="0">
              <a:spcBef>
                <a:spcPts val="0"/>
              </a:spcBef>
              <a:spcAft>
                <a:spcPts val="0"/>
              </a:spcAft>
              <a:buNone/>
              <a:defRPr sz="1800" b="1">
                <a:solidFill>
                  <a:schemeClr val="lt1"/>
                </a:solidFill>
                <a:latin typeface="Muli"/>
                <a:ea typeface="Muli"/>
                <a:cs typeface="Muli"/>
                <a:sym typeface="Muli"/>
              </a:defRPr>
            </a:lvl6pPr>
            <a:lvl7pPr lvl="6" rtl="0">
              <a:spcBef>
                <a:spcPts val="0"/>
              </a:spcBef>
              <a:spcAft>
                <a:spcPts val="0"/>
              </a:spcAft>
              <a:buNone/>
              <a:defRPr sz="1800" b="1">
                <a:solidFill>
                  <a:schemeClr val="lt1"/>
                </a:solidFill>
                <a:latin typeface="Muli"/>
                <a:ea typeface="Muli"/>
                <a:cs typeface="Muli"/>
                <a:sym typeface="Muli"/>
              </a:defRPr>
            </a:lvl7pPr>
            <a:lvl8pPr lvl="7" rtl="0">
              <a:spcBef>
                <a:spcPts val="0"/>
              </a:spcBef>
              <a:spcAft>
                <a:spcPts val="0"/>
              </a:spcAft>
              <a:buNone/>
              <a:defRPr sz="1800" b="1">
                <a:solidFill>
                  <a:schemeClr val="lt1"/>
                </a:solidFill>
                <a:latin typeface="Muli"/>
                <a:ea typeface="Muli"/>
                <a:cs typeface="Muli"/>
                <a:sym typeface="Muli"/>
              </a:defRPr>
            </a:lvl8pPr>
            <a:lvl9pPr lvl="8">
              <a:spcBef>
                <a:spcPts val="0"/>
              </a:spcBef>
              <a:spcAft>
                <a:spcPts val="0"/>
              </a:spcAft>
              <a:buNone/>
              <a:defRPr sz="1800" b="1">
                <a:solidFill>
                  <a:schemeClr val="lt1"/>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11372893" y="6333135"/>
            <a:ext cx="731600" cy="524800"/>
          </a:xfrm>
          <a:prstGeom prst="rect">
            <a:avLst/>
          </a:prstGeom>
          <a:noFill/>
          <a:ln>
            <a:noFill/>
          </a:ln>
        </p:spPr>
        <p:txBody>
          <a:bodyPr spcFirstLastPara="1" wrap="square" lIns="91425" tIns="91425" rIns="91425" bIns="91425" anchor="t" anchorCtr="0">
            <a:noAutofit/>
          </a:bodyPr>
          <a:lstStyle>
            <a:lvl1pPr lvl="0" algn="r">
              <a:buNone/>
              <a:defRPr sz="1333">
                <a:solidFill>
                  <a:schemeClr val="lt1"/>
                </a:solidFill>
                <a:latin typeface="Muli"/>
                <a:ea typeface="Muli"/>
                <a:cs typeface="Muli"/>
                <a:sym typeface="Muli"/>
              </a:defRPr>
            </a:lvl1pPr>
            <a:lvl2pPr lvl="1" algn="r">
              <a:buNone/>
              <a:defRPr sz="1333">
                <a:solidFill>
                  <a:schemeClr val="lt1"/>
                </a:solidFill>
                <a:latin typeface="Muli"/>
                <a:ea typeface="Muli"/>
                <a:cs typeface="Muli"/>
                <a:sym typeface="Muli"/>
              </a:defRPr>
            </a:lvl2pPr>
            <a:lvl3pPr lvl="2" algn="r">
              <a:buNone/>
              <a:defRPr sz="1333">
                <a:solidFill>
                  <a:schemeClr val="lt1"/>
                </a:solidFill>
                <a:latin typeface="Muli"/>
                <a:ea typeface="Muli"/>
                <a:cs typeface="Muli"/>
                <a:sym typeface="Muli"/>
              </a:defRPr>
            </a:lvl3pPr>
            <a:lvl4pPr lvl="3" algn="r">
              <a:buNone/>
              <a:defRPr sz="1333">
                <a:solidFill>
                  <a:schemeClr val="lt1"/>
                </a:solidFill>
                <a:latin typeface="Muli"/>
                <a:ea typeface="Muli"/>
                <a:cs typeface="Muli"/>
                <a:sym typeface="Muli"/>
              </a:defRPr>
            </a:lvl4pPr>
            <a:lvl5pPr lvl="4" algn="r">
              <a:buNone/>
              <a:defRPr sz="1333">
                <a:solidFill>
                  <a:schemeClr val="lt1"/>
                </a:solidFill>
                <a:latin typeface="Muli"/>
                <a:ea typeface="Muli"/>
                <a:cs typeface="Muli"/>
                <a:sym typeface="Muli"/>
              </a:defRPr>
            </a:lvl5pPr>
            <a:lvl6pPr lvl="5" algn="r">
              <a:buNone/>
              <a:defRPr sz="1333">
                <a:solidFill>
                  <a:schemeClr val="lt1"/>
                </a:solidFill>
                <a:latin typeface="Muli"/>
                <a:ea typeface="Muli"/>
                <a:cs typeface="Muli"/>
                <a:sym typeface="Muli"/>
              </a:defRPr>
            </a:lvl6pPr>
            <a:lvl7pPr lvl="6" algn="r">
              <a:buNone/>
              <a:defRPr sz="1333">
                <a:solidFill>
                  <a:schemeClr val="lt1"/>
                </a:solidFill>
                <a:latin typeface="Muli"/>
                <a:ea typeface="Muli"/>
                <a:cs typeface="Muli"/>
                <a:sym typeface="Muli"/>
              </a:defRPr>
            </a:lvl7pPr>
            <a:lvl8pPr lvl="7" algn="r">
              <a:buNone/>
              <a:defRPr sz="1333">
                <a:solidFill>
                  <a:schemeClr val="lt1"/>
                </a:solidFill>
                <a:latin typeface="Muli"/>
                <a:ea typeface="Muli"/>
                <a:cs typeface="Muli"/>
                <a:sym typeface="Muli"/>
              </a:defRPr>
            </a:lvl8pPr>
            <a:lvl9pPr lvl="8" algn="r">
              <a:buNone/>
              <a:defRPr sz="1333">
                <a:solidFill>
                  <a:schemeClr val="lt1"/>
                </a:solidFill>
                <a:latin typeface="Muli"/>
                <a:ea typeface="Muli"/>
                <a:cs typeface="Muli"/>
                <a:sym typeface="Muli"/>
              </a:defRPr>
            </a:lvl9pPr>
          </a:lstStyle>
          <a:p>
            <a:fld id="{00000000-1234-1234-1234-123412341234}" type="slidenum">
              <a:rPr lang="en" smtClean="0"/>
              <a:pPr/>
              <a:t>‹#›</a:t>
            </a:fld>
            <a:endParaRPr lang="en" dirty="0"/>
          </a:p>
        </p:txBody>
      </p:sp>
    </p:spTree>
    <p:extLst>
      <p:ext uri="{BB962C8B-B14F-4D97-AF65-F5344CB8AC3E}">
        <p14:creationId xmlns:p14="http://schemas.microsoft.com/office/powerpoint/2010/main" val="3004795921"/>
      </p:ext>
    </p:extLst>
  </p:cSld>
  <p:clrMap bg1="lt1" tx1="dk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8/13/21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66318249"/>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dirty="0"/>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dirty="0"/>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dirty="0"/>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dirty="0"/>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8/13/21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28214418"/>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8/13/21</a:t>
            </a:fld>
            <a:endParaRPr lang="en-US" dirty="0"/>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dirty="0"/>
          </a:p>
        </p:txBody>
      </p:sp>
    </p:spTree>
    <p:extLst>
      <p:ext uri="{BB962C8B-B14F-4D97-AF65-F5344CB8AC3E}">
        <p14:creationId xmlns:p14="http://schemas.microsoft.com/office/powerpoint/2010/main" val="3273984375"/>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200">
                <a:solidFill>
                  <a:schemeClr val="tx2"/>
                </a:solidFill>
              </a:defRPr>
            </a:lvl1pPr>
          </a:lstStyle>
          <a:p>
            <a:fld id="{E8352ED3-3C46-4C9A-9738-67B2D875E7E2}" type="datetime2">
              <a:rPr lang="en-US" smtClean="0"/>
              <a:pPr/>
              <a:t>Friday, August 13, 2021</a:t>
            </a:fld>
            <a:endParaRPr lang="en-US" dirty="0"/>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200">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161508592"/>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Lst>
  <p:hf sldNum="0"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8/13/21</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41995017"/>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8/13/21</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3519213"/>
      </p:ext>
    </p:extLst>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8/13/21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041406"/>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8/13/21</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713391110"/>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8/13/21</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640465886"/>
      </p:ext>
    </p:extLst>
  </p:cSld>
  <p:clrMap bg1="dk1" tx1="lt1" bg2="dk2" tx2="lt2" accent1="accent1" accent2="accent2" accent3="accent3" accent4="accent4" accent5="accent5" accent6="accent6" hlink="hlink" folHlink="folHlink"/>
  <p:sldLayoutIdLst>
    <p:sldLayoutId id="2147483987" r:id="rId1"/>
    <p:sldLayoutId id="2147483988" r:id="rId2"/>
    <p:sldLayoutId id="2147483989" r:id="rId3"/>
    <p:sldLayoutId id="2147483990" r:id="rId4"/>
    <p:sldLayoutId id="2147483991" r:id="rId5"/>
    <p:sldLayoutId id="2147483992" r:id="rId6"/>
    <p:sldLayoutId id="2147483993" r:id="rId7"/>
    <p:sldLayoutId id="2147483994" r:id="rId8"/>
    <p:sldLayoutId id="2147483995" r:id="rId9"/>
    <p:sldLayoutId id="2147483996" r:id="rId10"/>
    <p:sldLayoutId id="2147483997"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8/13/21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90932769"/>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E79F0E-E6F3-4029-A461-CBE56588470B}"/>
              </a:ext>
            </a:extLst>
          </p:cNvPr>
          <p:cNvSpPr/>
          <p:nvPr/>
        </p:nvSpPr>
        <p:spPr>
          <a:xfrm>
            <a:off x="0" y="0"/>
            <a:ext cx="12192000" cy="9863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D5D58A2-1B1F-4DF4-936E-885ECC73E6F0}"/>
              </a:ext>
            </a:extLst>
          </p:cNvPr>
          <p:cNvSpPr/>
          <p:nvPr/>
        </p:nvSpPr>
        <p:spPr>
          <a:xfrm>
            <a:off x="350520" y="279792"/>
            <a:ext cx="11475720" cy="986305"/>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dirty="0">
              <a:latin typeface="Meiryo" panose="020B0604030504040204" pitchFamily="34" charset="-128"/>
              <a:ea typeface="Meiryo" panose="020B0604030504040204" pitchFamily="34" charset="-128"/>
            </a:endParaRPr>
          </a:p>
        </p:txBody>
      </p:sp>
      <p:sp>
        <p:nvSpPr>
          <p:cNvPr id="2" name="Title Placeholder 1">
            <a:extLst>
              <a:ext uri="{FF2B5EF4-FFF2-40B4-BE49-F238E27FC236}">
                <a16:creationId xmlns:a16="http://schemas.microsoft.com/office/drawing/2014/main" id="{2DD9B9AA-BDD3-49A4-84E0-99DC3EF10AFB}"/>
              </a:ext>
            </a:extLst>
          </p:cNvPr>
          <p:cNvSpPr>
            <a:spLocks noGrp="1"/>
          </p:cNvSpPr>
          <p:nvPr>
            <p:ph type="title"/>
          </p:nvPr>
        </p:nvSpPr>
        <p:spPr>
          <a:xfrm>
            <a:off x="639413" y="476086"/>
            <a:ext cx="10904435" cy="68960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B1D57-5959-4202-BB86-AFBA794FA532}"/>
              </a:ext>
            </a:extLst>
          </p:cNvPr>
          <p:cNvSpPr>
            <a:spLocks noGrp="1"/>
          </p:cNvSpPr>
          <p:nvPr>
            <p:ph type="body" idx="1"/>
          </p:nvPr>
        </p:nvSpPr>
        <p:spPr>
          <a:xfrm>
            <a:off x="639412" y="1639615"/>
            <a:ext cx="10904435" cy="45373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B0E3D2-19DD-4BA8-81DE-A095DB31E14C}"/>
              </a:ext>
            </a:extLst>
          </p:cNvPr>
          <p:cNvSpPr>
            <a:spLocks noGrp="1"/>
          </p:cNvSpPr>
          <p:nvPr>
            <p:ph type="dt" sz="half" idx="2"/>
          </p:nvPr>
        </p:nvSpPr>
        <p:spPr>
          <a:xfrm>
            <a:off x="7295738" y="6356350"/>
            <a:ext cx="3033829" cy="365125"/>
          </a:xfrm>
          <a:prstGeom prst="rect">
            <a:avLst/>
          </a:prstGeom>
        </p:spPr>
        <p:txBody>
          <a:bodyPr vert="horz" lIns="91440" tIns="45720" rIns="91440" bIns="45720" rtlCol="0" anchor="ctr"/>
          <a:lstStyle>
            <a:lvl1pPr algn="r">
              <a:defRPr sz="1200">
                <a:solidFill>
                  <a:schemeClr val="tx1">
                    <a:lumMod val="90000"/>
                    <a:lumOff val="10000"/>
                  </a:schemeClr>
                </a:solidFill>
              </a:defRPr>
            </a:lvl1pPr>
          </a:lstStyle>
          <a:p>
            <a:fld id="{8262A92C-3DD6-4D28-BA90-423F0C949F16}" type="datetime1">
              <a:rPr lang="en-US" smtClean="0"/>
              <a:t>8/13/21</a:t>
            </a:fld>
            <a:endParaRPr lang="en-US" dirty="0"/>
          </a:p>
        </p:txBody>
      </p:sp>
      <p:sp>
        <p:nvSpPr>
          <p:cNvPr id="5" name="Footer Placeholder 4">
            <a:extLst>
              <a:ext uri="{FF2B5EF4-FFF2-40B4-BE49-F238E27FC236}">
                <a16:creationId xmlns:a16="http://schemas.microsoft.com/office/drawing/2014/main" id="{B4962D90-3DF7-4BB4-808C-F89E354103E2}"/>
              </a:ext>
            </a:extLst>
          </p:cNvPr>
          <p:cNvSpPr>
            <a:spLocks noGrp="1"/>
          </p:cNvSpPr>
          <p:nvPr>
            <p:ph type="ftr" sz="quarter" idx="3"/>
          </p:nvPr>
        </p:nvSpPr>
        <p:spPr>
          <a:xfrm>
            <a:off x="639413" y="6356350"/>
            <a:ext cx="6291108" cy="365125"/>
          </a:xfrm>
          <a:prstGeom prst="rect">
            <a:avLst/>
          </a:prstGeom>
        </p:spPr>
        <p:txBody>
          <a:bodyPr vert="horz" lIns="91440" tIns="45720" rIns="91440" bIns="45720" rtlCol="0" anchor="ctr"/>
          <a:lstStyle>
            <a:lvl1pPr algn="l">
              <a:defRPr sz="1200">
                <a:solidFill>
                  <a:schemeClr val="tx1">
                    <a:lumMod val="90000"/>
                    <a:lumOff val="10000"/>
                  </a:schemeClr>
                </a:solidFill>
              </a:defRPr>
            </a:lvl1pPr>
          </a:lstStyle>
          <a:p>
            <a:endParaRPr lang="en-US" dirty="0"/>
          </a:p>
        </p:txBody>
      </p:sp>
      <p:sp>
        <p:nvSpPr>
          <p:cNvPr id="6" name="Slide Number Placeholder 5">
            <a:extLst>
              <a:ext uri="{FF2B5EF4-FFF2-40B4-BE49-F238E27FC236}">
                <a16:creationId xmlns:a16="http://schemas.microsoft.com/office/drawing/2014/main" id="{07276974-1464-4D58-B215-63300577672D}"/>
              </a:ext>
            </a:extLst>
          </p:cNvPr>
          <p:cNvSpPr>
            <a:spLocks noGrp="1"/>
          </p:cNvSpPr>
          <p:nvPr>
            <p:ph type="sldNum" sz="quarter" idx="4"/>
          </p:nvPr>
        </p:nvSpPr>
        <p:spPr>
          <a:xfrm>
            <a:off x="10707939" y="6356350"/>
            <a:ext cx="844649" cy="365125"/>
          </a:xfrm>
          <a:prstGeom prst="rect">
            <a:avLst/>
          </a:prstGeom>
        </p:spPr>
        <p:txBody>
          <a:bodyPr vert="horz" lIns="91440" tIns="45720" rIns="91440" bIns="45720" rtlCol="0" anchor="ctr"/>
          <a:lstStyle>
            <a:lvl1pPr algn="r">
              <a:defRPr sz="1200">
                <a:solidFill>
                  <a:schemeClr val="tx1">
                    <a:lumMod val="90000"/>
                    <a:lumOff val="10000"/>
                  </a:schemeClr>
                </a:solidFill>
              </a:defRPr>
            </a:lvl1pPr>
          </a:lstStyle>
          <a:p>
            <a:fld id="{E20EFF4B-E35B-4DE6-97A9-05E54E649A15}" type="slidenum">
              <a:rPr lang="en-US" smtClean="0"/>
              <a:pPr/>
              <a:t>‹#›</a:t>
            </a:fld>
            <a:endParaRPr lang="en-US" dirty="0"/>
          </a:p>
        </p:txBody>
      </p:sp>
    </p:spTree>
    <p:extLst>
      <p:ext uri="{BB962C8B-B14F-4D97-AF65-F5344CB8AC3E}">
        <p14:creationId xmlns:p14="http://schemas.microsoft.com/office/powerpoint/2010/main" val="3156280648"/>
      </p:ext>
    </p:extLst>
  </p:cSld>
  <p:clrMap bg1="lt1" tx1="dk1" bg2="lt2" tx2="dk2" accent1="accent1" accent2="accent2" accent3="accent3" accent4="accent4" accent5="accent5" accent6="accent6" hlink="hlink" folHlink="folHlink"/>
  <p:sldLayoutIdLst>
    <p:sldLayoutId id="2147484023" r:id="rId1"/>
    <p:sldLayoutId id="2147484024" r:id="rId2"/>
    <p:sldLayoutId id="2147484025" r:id="rId3"/>
    <p:sldLayoutId id="2147484026" r:id="rId4"/>
    <p:sldLayoutId id="2147484027" r:id="rId5"/>
    <p:sldLayoutId id="2147484028" r:id="rId6"/>
    <p:sldLayoutId id="2147484029" r:id="rId7"/>
    <p:sldLayoutId id="2147484030" r:id="rId8"/>
    <p:sldLayoutId id="2147484031" r:id="rId9"/>
    <p:sldLayoutId id="2147484032" r:id="rId10"/>
    <p:sldLayoutId id="2147484033" r:id="rId11"/>
  </p:sldLayoutIdLst>
  <p:hf sldNum="0" hdr="0" ftr="0" dt="0"/>
  <p:txStyles>
    <p:titleStyle>
      <a:lvl1pPr marL="0" algn="l" defTabSz="914400" rtl="0" eaLnBrk="1" latinLnBrk="0" hangingPunct="1">
        <a:lnSpc>
          <a:spcPct val="90000"/>
        </a:lnSpc>
        <a:spcBef>
          <a:spcPct val="0"/>
        </a:spcBef>
        <a:buNone/>
        <a:defRPr lang="en-US" sz="2400" b="1" kern="1200" spc="150" baseline="0" dirty="0" smtClean="0">
          <a:solidFill>
            <a:schemeClr val="tx1"/>
          </a:solidFill>
          <a:latin typeface="+mj-lt"/>
          <a:ea typeface="+mj-ea"/>
          <a:cs typeface="+mj-cs"/>
        </a:defRPr>
      </a:lvl1pPr>
    </p:titleStyle>
    <p:body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dirty="0"/>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8/13/21</a:t>
            </a:fld>
            <a:endParaRPr lang="en-US" dirty="0"/>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dirty="0"/>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52213646"/>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55.xml"/></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53.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5.xml"/><Relationship Id="rId4" Type="http://schemas.openxmlformats.org/officeDocument/2006/relationships/hyperlink" Target="https://www.scmp.com/presented/tech/topics/future-unlimited/article/3132665/how-does-greater-bay-area-raise-unicorn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8.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9.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7.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4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7.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6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77.xml"/></Relationships>
</file>

<file path=ppt/slides/_rels/slide2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3.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89.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89.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3.xml"/></Relationships>
</file>

<file path=ppt/slides/_rels/slide3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1.jpeg"/><Relationship Id="rId1" Type="http://schemas.openxmlformats.org/officeDocument/2006/relationships/slideLayout" Target="../slideLayouts/slideLayout10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1.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編號版面配置區 1">
            <a:extLst>
              <a:ext uri="{FF2B5EF4-FFF2-40B4-BE49-F238E27FC236}">
                <a16:creationId xmlns:a16="http://schemas.microsoft.com/office/drawing/2014/main" id="{192E4C1D-F6B7-F644-AB78-6667AAE5DA4E}"/>
              </a:ext>
            </a:extLst>
          </p:cNvPr>
          <p:cNvSpPr>
            <a:spLocks noGrp="1"/>
          </p:cNvSpPr>
          <p:nvPr>
            <p:ph type="sldNum" sz="quarter" idx="12"/>
          </p:nvPr>
        </p:nvSpPr>
        <p:spPr/>
        <p:txBody>
          <a:bodyPr/>
          <a:lstStyle/>
          <a:p>
            <a:fld id="{00000000-1234-1234-1234-123412341234}" type="slidenum">
              <a:rPr lang="en" smtClean="0"/>
              <a:pPr/>
              <a:t>1</a:t>
            </a:fld>
            <a:endParaRPr lang="en" dirty="0"/>
          </a:p>
        </p:txBody>
      </p:sp>
      <p:pic>
        <p:nvPicPr>
          <p:cNvPr id="4" name="圖片 3" descr="一張含有 桌 的圖片&#10;&#10;自動產生的描述">
            <a:extLst>
              <a:ext uri="{FF2B5EF4-FFF2-40B4-BE49-F238E27FC236}">
                <a16:creationId xmlns:a16="http://schemas.microsoft.com/office/drawing/2014/main" id="{2E38E027-4901-CF4E-BCB7-9BD1A3D298DF}"/>
              </a:ext>
            </a:extLst>
          </p:cNvPr>
          <p:cNvPicPr>
            <a:picLocks noChangeAspect="1"/>
          </p:cNvPicPr>
          <p:nvPr/>
        </p:nvPicPr>
        <p:blipFill>
          <a:blip r:embed="rId2"/>
          <a:stretch>
            <a:fillRect/>
          </a:stretch>
        </p:blipFill>
        <p:spPr>
          <a:xfrm>
            <a:off x="2142139" y="0"/>
            <a:ext cx="7559074" cy="6876847"/>
          </a:xfrm>
          <a:prstGeom prst="rect">
            <a:avLst/>
          </a:prstGeom>
        </p:spPr>
      </p:pic>
    </p:spTree>
    <p:extLst>
      <p:ext uri="{BB962C8B-B14F-4D97-AF65-F5344CB8AC3E}">
        <p14:creationId xmlns:p14="http://schemas.microsoft.com/office/powerpoint/2010/main" val="88964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8"/>
        <p:cNvGrpSpPr/>
        <p:nvPr/>
      </p:nvGrpSpPr>
      <p:grpSpPr>
        <a:xfrm>
          <a:off x="0" y="0"/>
          <a:ext cx="0" cy="0"/>
          <a:chOff x="0" y="0"/>
          <a:chExt cx="0" cy="0"/>
        </a:xfrm>
      </p:grpSpPr>
      <p:sp>
        <p:nvSpPr>
          <p:cNvPr id="79" name="Google Shape;79;p14"/>
          <p:cNvSpPr/>
          <p:nvPr/>
        </p:nvSpPr>
        <p:spPr>
          <a:xfrm>
            <a:off x="0" y="0"/>
            <a:ext cx="12192000" cy="6892000"/>
          </a:xfrm>
          <a:prstGeom prst="rect">
            <a:avLst/>
          </a:prstGeom>
          <a:solidFill>
            <a:srgbClr val="FFFFFF">
              <a:alpha val="26540"/>
            </a:srgbClr>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80" name="Google Shape;80;p14"/>
          <p:cNvSpPr txBox="1">
            <a:spLocks noGrp="1"/>
          </p:cNvSpPr>
          <p:nvPr>
            <p:ph type="ctrTitle" idx="4294967295"/>
          </p:nvPr>
        </p:nvSpPr>
        <p:spPr>
          <a:xfrm>
            <a:off x="914400" y="2111123"/>
            <a:ext cx="10363200" cy="1546400"/>
          </a:xfrm>
          <a:prstGeom prst="rect">
            <a:avLst/>
          </a:prstGeom>
        </p:spPr>
        <p:txBody>
          <a:bodyPr spcFirstLastPara="1" wrap="square" lIns="121900" tIns="121900" rIns="121900" bIns="121900" anchor="b" anchorCtr="0">
            <a:noAutofit/>
          </a:bodyPr>
          <a:lstStyle/>
          <a:p>
            <a:r>
              <a:rPr lang="en" sz="12800" dirty="0">
                <a:solidFill>
                  <a:srgbClr val="00B2FF"/>
                </a:solidFill>
              </a:rPr>
              <a:t>Hello!</a:t>
            </a:r>
            <a:endParaRPr sz="12800" dirty="0">
              <a:solidFill>
                <a:srgbClr val="00B2FF"/>
              </a:solidFill>
            </a:endParaRPr>
          </a:p>
        </p:txBody>
      </p:sp>
      <p:sp>
        <p:nvSpPr>
          <p:cNvPr id="81" name="Google Shape;81;p14"/>
          <p:cNvSpPr txBox="1">
            <a:spLocks noGrp="1"/>
          </p:cNvSpPr>
          <p:nvPr>
            <p:ph type="subTitle" idx="1"/>
          </p:nvPr>
        </p:nvSpPr>
        <p:spPr>
          <a:xfrm>
            <a:off x="1169100" y="3585233"/>
            <a:ext cx="4231200" cy="3259600"/>
          </a:xfrm>
          <a:prstGeom prst="rect">
            <a:avLst/>
          </a:prstGeom>
          <a:solidFill>
            <a:srgbClr val="00B2FF">
              <a:alpha val="73330"/>
            </a:srgbClr>
          </a:solidFill>
          <a:ln>
            <a:noFill/>
          </a:ln>
        </p:spPr>
        <p:txBody>
          <a:bodyPr spcFirstLastPara="1" wrap="square" lIns="121900" tIns="121900" rIns="121900" bIns="121900" anchor="t" anchorCtr="0">
            <a:noAutofit/>
          </a:bodyPr>
          <a:lstStyle/>
          <a:p>
            <a:r>
              <a:rPr lang="en" sz="3200" b="1" dirty="0">
                <a:solidFill>
                  <a:srgbClr val="FFFFFF"/>
                </a:solidFill>
                <a:latin typeface="Muli"/>
                <a:ea typeface="Muli"/>
                <a:cs typeface="Muli"/>
                <a:sym typeface="Muli"/>
              </a:rPr>
              <a:t>I am Tina Choi</a:t>
            </a:r>
          </a:p>
          <a:p>
            <a:r>
              <a:rPr kumimoji="1" lang="en-US" altLang="zh-HK" sz="3200" dirty="0">
                <a:solidFill>
                  <a:srgbClr val="FFFFFF"/>
                </a:solidFill>
              </a:rPr>
              <a:t>Student ID: 2031100</a:t>
            </a:r>
            <a:endParaRPr kumimoji="1" lang="zh-HK" altLang="en-US" sz="3200" dirty="0">
              <a:solidFill>
                <a:srgbClr val="FFFFFF"/>
              </a:solidFill>
            </a:endParaRPr>
          </a:p>
          <a:p>
            <a:endParaRPr sz="1100" b="1" dirty="0">
              <a:solidFill>
                <a:srgbClr val="FFFFFF"/>
              </a:solidFill>
              <a:latin typeface="Muli"/>
              <a:ea typeface="Muli"/>
              <a:cs typeface="Muli"/>
              <a:sym typeface="Muli"/>
            </a:endParaRPr>
          </a:p>
          <a:p>
            <a:endParaRPr dirty="0">
              <a:solidFill>
                <a:srgbClr val="FFFFFF"/>
              </a:solidFill>
              <a:latin typeface="Muli"/>
              <a:ea typeface="Muli"/>
              <a:cs typeface="Muli"/>
              <a:sym typeface="Muli"/>
            </a:endParaRPr>
          </a:p>
          <a:p>
            <a:pPr>
              <a:buClr>
                <a:schemeClr val="dk1"/>
              </a:buClr>
              <a:buSzPts val="1100"/>
            </a:pPr>
            <a:endParaRPr dirty="0">
              <a:solidFill>
                <a:srgbClr val="FFFFFF"/>
              </a:solidFill>
              <a:latin typeface="Muli"/>
              <a:ea typeface="Muli"/>
              <a:cs typeface="Muli"/>
              <a:sym typeface="Muli"/>
            </a:endParaRPr>
          </a:p>
          <a:p>
            <a:pPr>
              <a:buClr>
                <a:schemeClr val="dk1"/>
              </a:buClr>
              <a:buSzPts val="1100"/>
            </a:pPr>
            <a:r>
              <a:rPr lang="en" dirty="0">
                <a:solidFill>
                  <a:srgbClr val="FFFFFF"/>
                </a:solidFill>
                <a:latin typeface="Muli"/>
                <a:ea typeface="Muli"/>
                <a:cs typeface="Muli"/>
                <a:sym typeface="Muli"/>
              </a:rPr>
              <a:t>You can find me at:</a:t>
            </a:r>
          </a:p>
          <a:p>
            <a:pPr>
              <a:buClr>
                <a:schemeClr val="dk1"/>
              </a:buClr>
              <a:buSzPts val="1100"/>
            </a:pPr>
            <a:r>
              <a:rPr lang="en" dirty="0">
                <a:solidFill>
                  <a:srgbClr val="FFFFFF"/>
                </a:solidFill>
                <a:latin typeface="Muli"/>
                <a:ea typeface="Muli"/>
                <a:cs typeface="Muli"/>
                <a:sym typeface="Muli"/>
              </a:rPr>
              <a:t>+852 6186 9852</a:t>
            </a:r>
            <a:endParaRPr dirty="0">
              <a:solidFill>
                <a:srgbClr val="FFFFFF"/>
              </a:solidFill>
              <a:latin typeface="Muli"/>
              <a:ea typeface="Muli"/>
              <a:cs typeface="Muli"/>
              <a:sym typeface="Muli"/>
            </a:endParaRPr>
          </a:p>
          <a:p>
            <a:pPr>
              <a:buClr>
                <a:schemeClr val="dk1"/>
              </a:buClr>
              <a:buSzPts val="1100"/>
            </a:pPr>
            <a:r>
              <a:rPr lang="en" dirty="0">
                <a:solidFill>
                  <a:srgbClr val="FFFFFF"/>
                </a:solidFill>
                <a:latin typeface="Muli"/>
                <a:ea typeface="Muli"/>
                <a:cs typeface="Muli"/>
                <a:sym typeface="Muli"/>
              </a:rPr>
              <a:t>wisey.intl@gmail.com</a:t>
            </a:r>
          </a:p>
          <a:p>
            <a:pPr>
              <a:buClr>
                <a:schemeClr val="dk1"/>
              </a:buClr>
              <a:buSzPts val="1100"/>
            </a:pPr>
            <a:endParaRPr sz="4800" b="1" dirty="0">
              <a:solidFill>
                <a:srgbClr val="FFFFFF"/>
              </a:solidFill>
              <a:latin typeface="Muli"/>
              <a:ea typeface="Muli"/>
              <a:cs typeface="Muli"/>
              <a:sym typeface="Muli"/>
            </a:endParaRPr>
          </a:p>
        </p:txBody>
      </p:sp>
      <p:sp>
        <p:nvSpPr>
          <p:cNvPr id="82" name="Google Shape;82;p14"/>
          <p:cNvSpPr txBox="1">
            <a:spLocks noGrp="1"/>
          </p:cNvSpPr>
          <p:nvPr>
            <p:ph type="sldNum" idx="12"/>
          </p:nvPr>
        </p:nvSpPr>
        <p:spPr>
          <a:xfrm>
            <a:off x="11372893" y="6333135"/>
            <a:ext cx="731600" cy="5248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solidFill>
                  <a:srgbClr val="FFFFFF"/>
                </a:solidFill>
              </a:rPr>
              <a:pPr defTabSz="1219170">
                <a:buClr>
                  <a:srgbClr val="000000"/>
                </a:buClr>
              </a:pPr>
              <a:t>2</a:t>
            </a:fld>
            <a:endParaRPr kern="0" dirty="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24" name="Rectangle 23">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pic>
        <p:nvPicPr>
          <p:cNvPr id="4" name="Picture 3" descr="一堆打開的雜誌">
            <a:extLst>
              <a:ext uri="{FF2B5EF4-FFF2-40B4-BE49-F238E27FC236}">
                <a16:creationId xmlns:a16="http://schemas.microsoft.com/office/drawing/2014/main" id="{FC6EA3FE-DEDC-482C-8263-56431F45E336}"/>
              </a:ext>
            </a:extLst>
          </p:cNvPr>
          <p:cNvPicPr>
            <a:picLocks noChangeAspect="1"/>
          </p:cNvPicPr>
          <p:nvPr/>
        </p:nvPicPr>
        <p:blipFill rotWithShape="1">
          <a:blip r:embed="rId2">
            <a:alphaModFix amt="60000"/>
            <a:extLst>
              <a:ext uri="{28A0092B-C50C-407E-A947-70E740481C1C}">
                <a14:useLocalDpi xmlns:a14="http://schemas.microsoft.com/office/drawing/2010/main"/>
              </a:ext>
            </a:extLst>
          </a:blip>
          <a:srcRect/>
          <a:stretch/>
        </p:blipFill>
        <p:spPr>
          <a:xfrm>
            <a:off x="20" y="10"/>
            <a:ext cx="12191980" cy="6856614"/>
          </a:xfrm>
          <a:prstGeom prst="rect">
            <a:avLst/>
          </a:prstGeom>
        </p:spPr>
      </p:pic>
      <p:sp>
        <p:nvSpPr>
          <p:cNvPr id="2" name="標題 1">
            <a:extLst>
              <a:ext uri="{FF2B5EF4-FFF2-40B4-BE49-F238E27FC236}">
                <a16:creationId xmlns:a16="http://schemas.microsoft.com/office/drawing/2014/main" id="{D21D2C10-9E9B-8842-9040-0DB1DF7FFDD1}"/>
              </a:ext>
            </a:extLst>
          </p:cNvPr>
          <p:cNvSpPr>
            <a:spLocks noGrp="1"/>
          </p:cNvSpPr>
          <p:nvPr>
            <p:ph type="ctrTitle"/>
          </p:nvPr>
        </p:nvSpPr>
        <p:spPr>
          <a:xfrm>
            <a:off x="838200" y="740211"/>
            <a:ext cx="7530685" cy="3163864"/>
          </a:xfrm>
        </p:spPr>
        <p:txBody>
          <a:bodyPr>
            <a:normAutofit fontScale="90000"/>
          </a:bodyPr>
          <a:lstStyle/>
          <a:p>
            <a:pPr algn="l"/>
            <a:r>
              <a:rPr kumimoji="1" lang="en-US" altLang="zh-HK" sz="5200" dirty="0">
                <a:solidFill>
                  <a:srgbClr val="FFFFFF"/>
                </a:solidFill>
              </a:rPr>
              <a:t>HKBM 7000</a:t>
            </a:r>
            <a:br>
              <a:rPr kumimoji="1" lang="en-US" altLang="zh-HK" sz="5200" dirty="0">
                <a:solidFill>
                  <a:srgbClr val="FFFFFF"/>
                </a:solidFill>
              </a:rPr>
            </a:br>
            <a:r>
              <a:rPr kumimoji="1" lang="en-US" altLang="zh-HK" sz="5200" dirty="0">
                <a:solidFill>
                  <a:srgbClr val="FFFFFF"/>
                </a:solidFill>
              </a:rPr>
              <a:t>Approaches to Research and Academic Communication </a:t>
            </a:r>
            <a:endParaRPr kumimoji="1" lang="zh-HK" altLang="en-US" sz="5200">
              <a:solidFill>
                <a:srgbClr val="FFFFFF"/>
              </a:solidFill>
            </a:endParaRPr>
          </a:p>
        </p:txBody>
      </p:sp>
      <p:sp>
        <p:nvSpPr>
          <p:cNvPr id="3" name="副標題 2">
            <a:extLst>
              <a:ext uri="{FF2B5EF4-FFF2-40B4-BE49-F238E27FC236}">
                <a16:creationId xmlns:a16="http://schemas.microsoft.com/office/drawing/2014/main" id="{362CFFF1-7BE1-F249-A689-F39251D7983E}"/>
              </a:ext>
            </a:extLst>
          </p:cNvPr>
          <p:cNvSpPr>
            <a:spLocks noGrp="1"/>
          </p:cNvSpPr>
          <p:nvPr>
            <p:ph type="subTitle" idx="1"/>
          </p:nvPr>
        </p:nvSpPr>
        <p:spPr>
          <a:xfrm>
            <a:off x="838200" y="4074515"/>
            <a:ext cx="7583133" cy="1279124"/>
          </a:xfrm>
        </p:spPr>
        <p:txBody>
          <a:bodyPr>
            <a:normAutofit/>
          </a:bodyPr>
          <a:lstStyle/>
          <a:p>
            <a:pPr algn="l"/>
            <a:r>
              <a:rPr kumimoji="1" lang="en-US" altLang="zh-HK" sz="2200" dirty="0">
                <a:solidFill>
                  <a:srgbClr val="FFFFFF"/>
                </a:solidFill>
              </a:rPr>
              <a:t>Tina CHOI</a:t>
            </a:r>
          </a:p>
          <a:p>
            <a:pPr algn="l"/>
            <a:r>
              <a:rPr kumimoji="1" lang="en-US" altLang="zh-HK" sz="2200" dirty="0">
                <a:solidFill>
                  <a:srgbClr val="FFFFFF"/>
                </a:solidFill>
              </a:rPr>
              <a:t>Student ID: 2031100</a:t>
            </a:r>
            <a:endParaRPr kumimoji="1" lang="zh-HK" altLang="en-US" sz="2200">
              <a:solidFill>
                <a:srgbClr val="FFFFFF"/>
              </a:solidFill>
            </a:endParaRPr>
          </a:p>
        </p:txBody>
      </p:sp>
    </p:spTree>
    <p:extLst>
      <p:ext uri="{BB962C8B-B14F-4D97-AF65-F5344CB8AC3E}">
        <p14:creationId xmlns:p14="http://schemas.microsoft.com/office/powerpoint/2010/main" val="1158670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75A5C8B1-CF30-4F8C-8B72-F5C740BFAD9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mt="84000"/>
          </a:blip>
          <a:srcRect t="284" r="-1" b="-1"/>
          <a:stretch/>
        </p:blipFill>
        <p:spPr>
          <a:xfrm>
            <a:off x="20" y="-271848"/>
            <a:ext cx="12191980" cy="6857990"/>
          </a:xfrm>
          <a:prstGeom prst="rect">
            <a:avLst/>
          </a:prstGeom>
        </p:spPr>
      </p:pic>
      <p:sp>
        <p:nvSpPr>
          <p:cNvPr id="2" name="標題 1">
            <a:extLst>
              <a:ext uri="{FF2B5EF4-FFF2-40B4-BE49-F238E27FC236}">
                <a16:creationId xmlns:a16="http://schemas.microsoft.com/office/drawing/2014/main" id="{1122E4F7-E65B-0549-8DAC-BEC1C1A55994}"/>
              </a:ext>
            </a:extLst>
          </p:cNvPr>
          <p:cNvSpPr>
            <a:spLocks noGrp="1"/>
          </p:cNvSpPr>
          <p:nvPr>
            <p:ph type="ctrTitle"/>
          </p:nvPr>
        </p:nvSpPr>
        <p:spPr>
          <a:xfrm>
            <a:off x="710515" y="395417"/>
            <a:ext cx="5565370" cy="747585"/>
          </a:xfrm>
        </p:spPr>
        <p:txBody>
          <a:bodyPr>
            <a:normAutofit/>
          </a:bodyPr>
          <a:lstStyle/>
          <a:p>
            <a:r>
              <a:rPr kumimoji="1" lang="en-US" altLang="zh-HK" sz="4000" dirty="0"/>
              <a:t>Research Topic:</a:t>
            </a:r>
            <a:endParaRPr kumimoji="1" lang="zh-HK" altLang="en-US" sz="4000"/>
          </a:p>
        </p:txBody>
      </p:sp>
      <p:sp>
        <p:nvSpPr>
          <p:cNvPr id="3" name="副標題 2">
            <a:extLst>
              <a:ext uri="{FF2B5EF4-FFF2-40B4-BE49-F238E27FC236}">
                <a16:creationId xmlns:a16="http://schemas.microsoft.com/office/drawing/2014/main" id="{789CE921-9982-3E48-ABAF-E9C95FBDCAAD}"/>
              </a:ext>
            </a:extLst>
          </p:cNvPr>
          <p:cNvSpPr>
            <a:spLocks noGrp="1"/>
          </p:cNvSpPr>
          <p:nvPr>
            <p:ph type="subTitle" idx="1"/>
          </p:nvPr>
        </p:nvSpPr>
        <p:spPr>
          <a:xfrm>
            <a:off x="809367" y="3976617"/>
            <a:ext cx="10101649" cy="2485966"/>
          </a:xfrm>
        </p:spPr>
        <p:txBody>
          <a:bodyPr>
            <a:normAutofit/>
          </a:bodyPr>
          <a:lstStyle/>
          <a:p>
            <a:pPr algn="just"/>
            <a:r>
              <a:rPr lang="en-US" altLang="zh-HK" sz="2400" dirty="0"/>
              <a:t>R</a:t>
            </a:r>
            <a:r>
              <a:rPr lang="zh-HK" altLang="en-US" sz="2400"/>
              <a:t>elationships between early</a:t>
            </a:r>
            <a:r>
              <a:rPr lang="en-US" altLang="zh-HK" sz="2400" dirty="0"/>
              <a:t>-</a:t>
            </a:r>
            <a:r>
              <a:rPr lang="zh-HK" altLang="en-US" sz="2400"/>
              <a:t>stage investors investment preference on Team entrepreneurs</a:t>
            </a:r>
            <a:r>
              <a:rPr lang="en-US" altLang="zh-HK" sz="2400" dirty="0"/>
              <a:t>’</a:t>
            </a:r>
            <a:r>
              <a:rPr lang="zh-HK" altLang="en-US" sz="2400"/>
              <a:t> personalities &amp; characteristics and the actual Team entrepreneurs' personalities in the aforesaid investors' portfolio</a:t>
            </a:r>
            <a:r>
              <a:rPr lang="en-US" altLang="zh-HK" sz="2400" dirty="0"/>
              <a:t> in tech ventures sector in Greater Bay Area</a:t>
            </a:r>
            <a:endParaRPr kumimoji="1" lang="zh-HK" altLang="en-US">
              <a:solidFill>
                <a:srgbClr val="FFFFFF"/>
              </a:solidFill>
            </a:endParaRPr>
          </a:p>
        </p:txBody>
      </p:sp>
    </p:spTree>
    <p:extLst>
      <p:ext uri="{BB962C8B-B14F-4D97-AF65-F5344CB8AC3E}">
        <p14:creationId xmlns:p14="http://schemas.microsoft.com/office/powerpoint/2010/main" val="233700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5"/>
          <p:cNvSpPr txBox="1">
            <a:spLocks noGrp="1"/>
          </p:cNvSpPr>
          <p:nvPr>
            <p:ph type="subTitle" idx="1"/>
          </p:nvPr>
        </p:nvSpPr>
        <p:spPr>
          <a:xfrm>
            <a:off x="4840049" y="3727023"/>
            <a:ext cx="2511901" cy="2726000"/>
          </a:xfrm>
          <a:prstGeom prst="rect">
            <a:avLst/>
          </a:prstGeom>
        </p:spPr>
        <p:txBody>
          <a:bodyPr spcFirstLastPara="1" vert="horz" wrap="square" lIns="121900" tIns="121900" rIns="121900" bIns="121900" rtlCol="0" anchor="t" anchorCtr="0">
            <a:noAutofit/>
          </a:bodyPr>
          <a:lstStyle/>
          <a:p>
            <a:r>
              <a:rPr lang="en-US" dirty="0"/>
              <a:t>Early stage of investment in Tech ventures in Greater Bay Area (GBA)</a:t>
            </a:r>
            <a:endParaRPr dirty="0"/>
          </a:p>
        </p:txBody>
      </p:sp>
      <p:sp>
        <p:nvSpPr>
          <p:cNvPr id="88" name="Google Shape;88;p15"/>
          <p:cNvSpPr txBox="1">
            <a:spLocks noGrp="1"/>
          </p:cNvSpPr>
          <p:nvPr>
            <p:ph type="title"/>
          </p:nvPr>
        </p:nvSpPr>
        <p:spPr>
          <a:xfrm>
            <a:off x="4064000" y="1112233"/>
            <a:ext cx="4064000" cy="2726000"/>
          </a:xfrm>
          <a:prstGeom prst="rect">
            <a:avLst/>
          </a:prstGeom>
        </p:spPr>
        <p:txBody>
          <a:bodyPr spcFirstLastPara="1" vert="horz" wrap="square" lIns="121900" tIns="121900" rIns="121900" bIns="121900" rtlCol="0" anchor="b" anchorCtr="0">
            <a:noAutofit/>
          </a:bodyPr>
          <a:lstStyle/>
          <a:p>
            <a:r>
              <a:rPr lang="en" dirty="0"/>
              <a:t>1.</a:t>
            </a:r>
            <a:endParaRPr dirty="0"/>
          </a:p>
          <a:p>
            <a:r>
              <a:rPr lang="en" dirty="0"/>
              <a:t>Industry Background</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8"/>
        <p:cNvGrpSpPr/>
        <p:nvPr/>
      </p:nvGrpSpPr>
      <p:grpSpPr>
        <a:xfrm>
          <a:off x="0" y="0"/>
          <a:ext cx="0" cy="0"/>
          <a:chOff x="0" y="0"/>
          <a:chExt cx="0" cy="0"/>
        </a:xfrm>
      </p:grpSpPr>
      <p:pic>
        <p:nvPicPr>
          <p:cNvPr id="169" name="Google Shape;169;p25" descr="mapa_solido_n-01.png"/>
          <p:cNvPicPr preferRelativeResize="0"/>
          <p:nvPr/>
        </p:nvPicPr>
        <p:blipFill>
          <a:blip r:embed="rId4">
            <a:alphaModFix/>
          </a:blip>
          <a:stretch>
            <a:fillRect/>
          </a:stretch>
        </p:blipFill>
        <p:spPr>
          <a:xfrm>
            <a:off x="1029138" y="1321418"/>
            <a:ext cx="10827000" cy="5471233"/>
          </a:xfrm>
          <a:prstGeom prst="rect">
            <a:avLst/>
          </a:prstGeom>
          <a:noFill/>
          <a:ln>
            <a:noFill/>
          </a:ln>
        </p:spPr>
      </p:pic>
      <p:sp>
        <p:nvSpPr>
          <p:cNvPr id="170" name="Google Shape;170;p25"/>
          <p:cNvSpPr txBox="1">
            <a:spLocks noGrp="1"/>
          </p:cNvSpPr>
          <p:nvPr>
            <p:ph type="title"/>
          </p:nvPr>
        </p:nvSpPr>
        <p:spPr>
          <a:xfrm>
            <a:off x="1586800" y="403167"/>
            <a:ext cx="9018400" cy="670800"/>
          </a:xfrm>
          <a:prstGeom prst="rect">
            <a:avLst/>
          </a:prstGeom>
        </p:spPr>
        <p:txBody>
          <a:bodyPr spcFirstLastPara="1" wrap="square" lIns="121900" tIns="121900" rIns="121900" bIns="121900" anchor="t" anchorCtr="0">
            <a:noAutofit/>
          </a:bodyPr>
          <a:lstStyle/>
          <a:p>
            <a:r>
              <a:rPr lang="en" sz="3200" dirty="0"/>
              <a:t>Tech Venture in Greater Bay Area (GBA)</a:t>
            </a:r>
            <a:endParaRPr sz="3200" dirty="0"/>
          </a:p>
        </p:txBody>
      </p:sp>
      <p:sp>
        <p:nvSpPr>
          <p:cNvPr id="177" name="Google Shape;177;p25"/>
          <p:cNvSpPr/>
          <p:nvPr/>
        </p:nvSpPr>
        <p:spPr>
          <a:xfrm>
            <a:off x="8831816" y="3373542"/>
            <a:ext cx="410809" cy="383839"/>
          </a:xfrm>
          <a:prstGeom prst="donut">
            <a:avLst>
              <a:gd name="adj" fmla="val 33123"/>
            </a:avLst>
          </a:prstGeom>
          <a:solidFill>
            <a:srgbClr val="00B2FF">
              <a:alpha val="73330"/>
            </a:srgbClr>
          </a:solidFill>
          <a:ln>
            <a:noFill/>
          </a:ln>
        </p:spPr>
        <p:txBody>
          <a:bodyPr spcFirstLastPara="1" wrap="square" lIns="121900" tIns="121900" rIns="121900" bIns="121900" anchor="ctr" anchorCtr="0">
            <a:noAutofit/>
          </a:bodyPr>
          <a:lstStyle/>
          <a:p>
            <a:pPr algn="ctr" defTabSz="1219170">
              <a:buClr>
                <a:srgbClr val="000000"/>
              </a:buClr>
            </a:pPr>
            <a:endParaRPr sz="2400" b="1" kern="0" dirty="0">
              <a:solidFill>
                <a:srgbClr val="00B2FF"/>
              </a:solidFill>
              <a:latin typeface="Muli"/>
              <a:ea typeface="Muli"/>
              <a:cs typeface="Muli"/>
              <a:sym typeface="Muli"/>
            </a:endParaRPr>
          </a:p>
        </p:txBody>
      </p:sp>
      <p:sp>
        <p:nvSpPr>
          <p:cNvPr id="178" name="Google Shape;178;p25"/>
          <p:cNvSpPr txBox="1">
            <a:spLocks noGrp="1"/>
          </p:cNvSpPr>
          <p:nvPr>
            <p:ph type="sldNum" idx="12"/>
          </p:nvPr>
        </p:nvSpPr>
        <p:spPr>
          <a:xfrm>
            <a:off x="5730212" y="6333135"/>
            <a:ext cx="731600" cy="5248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pPr defTabSz="1219170">
                <a:buClr>
                  <a:srgbClr val="000000"/>
                </a:buClr>
              </a:pPr>
              <a:t>6</a:t>
            </a:fld>
            <a:endParaRPr kern="0" dirty="0"/>
          </a:p>
        </p:txBody>
      </p:sp>
      <p:pic>
        <p:nvPicPr>
          <p:cNvPr id="3" name="圖片 2" descr="一張含有 地圖 的圖片&#10;&#10;自動產生的描述">
            <a:extLst>
              <a:ext uri="{FF2B5EF4-FFF2-40B4-BE49-F238E27FC236}">
                <a16:creationId xmlns:a16="http://schemas.microsoft.com/office/drawing/2014/main" id="{06A22383-6169-074B-B40F-B055BEC02500}"/>
              </a:ext>
            </a:extLst>
          </p:cNvPr>
          <p:cNvPicPr>
            <a:picLocks noChangeAspect="1"/>
          </p:cNvPicPr>
          <p:nvPr/>
        </p:nvPicPr>
        <p:blipFill>
          <a:blip r:embed="rId5"/>
          <a:stretch>
            <a:fillRect/>
          </a:stretch>
        </p:blipFill>
        <p:spPr>
          <a:xfrm>
            <a:off x="645458" y="2018246"/>
            <a:ext cx="7126942" cy="3567832"/>
          </a:xfrm>
          <a:prstGeom prst="rect">
            <a:avLst/>
          </a:prstGeom>
          <a:ln w="228600" cap="sq" cmpd="thickThin">
            <a:solidFill>
              <a:srgbClr val="000000"/>
            </a:solidFill>
            <a:prstDash val="solid"/>
            <a:miter lim="800000"/>
          </a:ln>
          <a:effectLst>
            <a:innerShdw blurRad="76200">
              <a:srgbClr val="000000"/>
            </a:innerShdw>
          </a:effectLst>
        </p:spPr>
      </p:pic>
      <p:sp>
        <p:nvSpPr>
          <p:cNvPr id="4" name="矩形 3">
            <a:extLst>
              <a:ext uri="{FF2B5EF4-FFF2-40B4-BE49-F238E27FC236}">
                <a16:creationId xmlns:a16="http://schemas.microsoft.com/office/drawing/2014/main" id="{EBD0E197-8E06-6E47-AE98-507E200555FA}"/>
              </a:ext>
            </a:extLst>
          </p:cNvPr>
          <p:cNvSpPr/>
          <p:nvPr/>
        </p:nvSpPr>
        <p:spPr>
          <a:xfrm>
            <a:off x="248294" y="6064723"/>
            <a:ext cx="10963836" cy="646331"/>
          </a:xfrm>
          <a:prstGeom prst="rect">
            <a:avLst/>
          </a:prstGeom>
        </p:spPr>
        <p:txBody>
          <a:bodyPr wrap="square">
            <a:spAutoFit/>
          </a:bodyPr>
          <a:lstStyle/>
          <a:p>
            <a:r>
              <a:rPr lang="en-US" altLang="zh-HK" i="1" dirty="0"/>
              <a:t>Diagram Source: EY: Greater Bay Area – Navigating the road toward an international innovation and technology hub (2019 Ernst &amp; Young, China)</a:t>
            </a:r>
            <a:endParaRPr lang="zh-HK" altLang="en-US" i="1" dirty="0"/>
          </a:p>
        </p:txBody>
      </p:sp>
      <p:sp>
        <p:nvSpPr>
          <p:cNvPr id="5" name="矩形 4">
            <a:extLst>
              <a:ext uri="{FF2B5EF4-FFF2-40B4-BE49-F238E27FC236}">
                <a16:creationId xmlns:a16="http://schemas.microsoft.com/office/drawing/2014/main" id="{AF1EA616-7A48-3C49-A12B-B77F249744A3}"/>
              </a:ext>
            </a:extLst>
          </p:cNvPr>
          <p:cNvSpPr/>
          <p:nvPr/>
        </p:nvSpPr>
        <p:spPr>
          <a:xfrm>
            <a:off x="105459" y="1183280"/>
            <a:ext cx="10827000" cy="369332"/>
          </a:xfrm>
          <a:prstGeom prst="rect">
            <a:avLst/>
          </a:prstGeom>
        </p:spPr>
        <p:txBody>
          <a:bodyPr wrap="square">
            <a:spAutoFit/>
          </a:bodyPr>
          <a:lstStyle/>
          <a:p>
            <a:pPr algn="ctr"/>
            <a:r>
              <a:rPr lang="en-US" altLang="zh-HK" dirty="0"/>
              <a:t>The Guangdong-Hong Kong-Macao Greater Bay Area (Greater Bay Area or GBA) since 2013</a:t>
            </a:r>
            <a:endParaRPr lang="zh-HK"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2"/>
        <p:cNvGrpSpPr/>
        <p:nvPr/>
      </p:nvGrpSpPr>
      <p:grpSpPr>
        <a:xfrm>
          <a:off x="0" y="0"/>
          <a:ext cx="0" cy="0"/>
          <a:chOff x="0" y="0"/>
          <a:chExt cx="0" cy="0"/>
        </a:xfrm>
      </p:grpSpPr>
      <p:pic>
        <p:nvPicPr>
          <p:cNvPr id="183" name="Google Shape;183;p26" descr="DeathToStock7.jpg"/>
          <p:cNvPicPr preferRelativeResize="0"/>
          <p:nvPr/>
        </p:nvPicPr>
        <p:blipFill>
          <a:blip r:embed="rId3">
            <a:alphaModFix amt="20000"/>
          </a:blip>
          <a:stretch>
            <a:fillRect/>
          </a:stretch>
        </p:blipFill>
        <p:spPr>
          <a:xfrm>
            <a:off x="0" y="0"/>
            <a:ext cx="12192000" cy="6858000"/>
          </a:xfrm>
          <a:prstGeom prst="rect">
            <a:avLst/>
          </a:prstGeom>
          <a:noFill/>
          <a:ln>
            <a:noFill/>
          </a:ln>
        </p:spPr>
      </p:pic>
      <p:sp>
        <p:nvSpPr>
          <p:cNvPr id="184" name="Google Shape;184;p26"/>
          <p:cNvSpPr txBox="1">
            <a:spLocks noGrp="1"/>
          </p:cNvSpPr>
          <p:nvPr>
            <p:ph type="subTitle" idx="1"/>
          </p:nvPr>
        </p:nvSpPr>
        <p:spPr>
          <a:xfrm>
            <a:off x="685800" y="121025"/>
            <a:ext cx="10363200" cy="5661210"/>
          </a:xfrm>
          <a:prstGeom prst="rect">
            <a:avLst/>
          </a:prstGeom>
          <a:noFill/>
          <a:ln>
            <a:noFill/>
          </a:ln>
        </p:spPr>
        <p:txBody>
          <a:bodyPr spcFirstLastPara="1" wrap="square" lIns="121900" tIns="121900" rIns="121900" bIns="121900" anchor="ctr" anchorCtr="0">
            <a:noAutofit/>
          </a:bodyPr>
          <a:lstStyle/>
          <a:p>
            <a:pPr algn="ctr"/>
            <a:r>
              <a:rPr lang="en" altLang="zh-HK" sz="4000" b="1" dirty="0">
                <a:solidFill>
                  <a:schemeClr val="accent1"/>
                </a:solidFill>
              </a:rPr>
              <a:t>As of May 2021, </a:t>
            </a:r>
          </a:p>
          <a:p>
            <a:pPr algn="ctr"/>
            <a:r>
              <a:rPr lang="en" sz="4000" b="1" dirty="0">
                <a:solidFill>
                  <a:schemeClr val="accent1"/>
                </a:solidFill>
                <a:latin typeface="Muli"/>
                <a:ea typeface="Muli"/>
                <a:cs typeface="Muli"/>
                <a:sym typeface="Muli"/>
              </a:rPr>
              <a:t>“</a:t>
            </a:r>
            <a:r>
              <a:rPr lang="en-US" sz="4000" b="1" dirty="0">
                <a:solidFill>
                  <a:schemeClr val="accent1"/>
                </a:solidFill>
                <a:latin typeface="Muli"/>
                <a:ea typeface="Muli"/>
                <a:cs typeface="Muli"/>
                <a:sym typeface="Muli"/>
              </a:rPr>
              <a:t> GBA has produced 43 unicorns – start-ups with a valuation of more than US$1 billion – that are collectively valued at US$1.1 trillion”  </a:t>
            </a:r>
            <a:r>
              <a:rPr lang="en-US" sz="4000" b="1" dirty="0">
                <a:solidFill>
                  <a:schemeClr val="tx1"/>
                </a:solidFill>
                <a:latin typeface="Muli"/>
                <a:ea typeface="Muli"/>
                <a:cs typeface="Muli"/>
                <a:sym typeface="Muli"/>
              </a:rPr>
              <a:t>and </a:t>
            </a:r>
          </a:p>
          <a:p>
            <a:pPr algn="ctr"/>
            <a:r>
              <a:rPr lang="en-US" sz="4000" b="1" dirty="0">
                <a:solidFill>
                  <a:schemeClr val="accent1"/>
                </a:solidFill>
                <a:latin typeface="Muli"/>
                <a:ea typeface="Muli"/>
                <a:cs typeface="Muli"/>
                <a:sym typeface="Muli"/>
              </a:rPr>
              <a:t>“The GBA has been increasingly gaining international attention as an innovation and technology powerhouse”</a:t>
            </a:r>
          </a:p>
        </p:txBody>
      </p:sp>
      <p:sp>
        <p:nvSpPr>
          <p:cNvPr id="186" name="Google Shape;186;p26"/>
          <p:cNvSpPr txBox="1">
            <a:spLocks noGrp="1"/>
          </p:cNvSpPr>
          <p:nvPr>
            <p:ph type="sldNum" idx="12"/>
          </p:nvPr>
        </p:nvSpPr>
        <p:spPr>
          <a:xfrm>
            <a:off x="11372893" y="6333135"/>
            <a:ext cx="731600" cy="5248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solidFill>
                  <a:srgbClr val="FFFFFF"/>
                </a:solidFill>
              </a:rPr>
              <a:pPr defTabSz="1219170">
                <a:buClr>
                  <a:srgbClr val="000000"/>
                </a:buClr>
              </a:pPr>
              <a:t>7</a:t>
            </a:fld>
            <a:endParaRPr kern="0" dirty="0">
              <a:solidFill>
                <a:srgbClr val="FFFFFF"/>
              </a:solidFill>
            </a:endParaRPr>
          </a:p>
        </p:txBody>
      </p:sp>
      <p:sp>
        <p:nvSpPr>
          <p:cNvPr id="2" name="矩形 1">
            <a:extLst>
              <a:ext uri="{FF2B5EF4-FFF2-40B4-BE49-F238E27FC236}">
                <a16:creationId xmlns:a16="http://schemas.microsoft.com/office/drawing/2014/main" id="{CBBAABC1-A120-8845-88B8-979B1CD14A17}"/>
              </a:ext>
            </a:extLst>
          </p:cNvPr>
          <p:cNvSpPr/>
          <p:nvPr/>
        </p:nvSpPr>
        <p:spPr>
          <a:xfrm>
            <a:off x="416371" y="5782235"/>
            <a:ext cx="12071464" cy="1107996"/>
          </a:xfrm>
          <a:prstGeom prst="rect">
            <a:avLst/>
          </a:prstGeom>
        </p:spPr>
        <p:txBody>
          <a:bodyPr wrap="square">
            <a:spAutoFit/>
          </a:bodyPr>
          <a:lstStyle/>
          <a:p>
            <a:pPr fontAlgn="base"/>
            <a:r>
              <a:rPr lang="en-US" altLang="zh-HK" sz="1600" dirty="0"/>
              <a:t>Sources: SCMP (Paid Post: </a:t>
            </a:r>
            <a:r>
              <a:rPr lang="en-US" altLang="zh-HK" sz="1600" b="1" dirty="0" err="1"/>
              <a:t>InvestHK</a:t>
            </a:r>
            <a:r>
              <a:rPr lang="en-US" altLang="zh-HK" sz="1600" b="1" dirty="0"/>
              <a:t>)</a:t>
            </a:r>
            <a:r>
              <a:rPr lang="en-US" altLang="zh-HK" sz="1600" dirty="0"/>
              <a:t>, How does the Greater Bay Area raise unicorns? </a:t>
            </a:r>
            <a:r>
              <a:rPr lang="en-US" altLang="zh-HK" sz="1600" dirty="0" err="1"/>
              <a:t>StartmeupHK</a:t>
            </a:r>
            <a:r>
              <a:rPr lang="en-US" altLang="zh-HK" sz="1600" dirty="0"/>
              <a:t> Festival puts spotlight on region and its benefits for entrepreneurs, 10 May 2021</a:t>
            </a:r>
          </a:p>
          <a:p>
            <a:r>
              <a:rPr lang="en-US" altLang="zh-HK" sz="1600" dirty="0">
                <a:hlinkClick r:id="rId4"/>
              </a:rPr>
              <a:t>https://www.scmp.com/presented/tech/topics/future-unlimited/article/3132665/how-does-greater-bay-area-raise-unicorns\</a:t>
            </a:r>
            <a:endParaRPr lang="en-US" altLang="zh-HK" sz="1600" dirty="0"/>
          </a:p>
          <a:p>
            <a:endParaRPr lang="en-US" altLang="zh-HK"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B69362A-DE0D-0047-BCF9-A45EB01211D8}"/>
              </a:ext>
            </a:extLst>
          </p:cNvPr>
          <p:cNvSpPr>
            <a:spLocks noGrp="1"/>
          </p:cNvSpPr>
          <p:nvPr>
            <p:ph type="ctrTitle"/>
          </p:nvPr>
        </p:nvSpPr>
        <p:spPr>
          <a:xfrm>
            <a:off x="552449" y="823912"/>
            <a:ext cx="6373812" cy="984885"/>
          </a:xfrm>
        </p:spPr>
        <p:txBody>
          <a:bodyPr wrap="square" anchor="ctr">
            <a:noAutofit/>
          </a:bodyPr>
          <a:lstStyle/>
          <a:p>
            <a:r>
              <a:rPr kumimoji="1" lang="en-US" altLang="zh-HK" sz="3600" dirty="0"/>
              <a:t>RESEARCH PROBLEMS AND OBJECTIVES</a:t>
            </a:r>
          </a:p>
        </p:txBody>
      </p:sp>
      <p:pic>
        <p:nvPicPr>
          <p:cNvPr id="4" name="Picture 3" descr="Magnifying glass on clear background">
            <a:extLst>
              <a:ext uri="{FF2B5EF4-FFF2-40B4-BE49-F238E27FC236}">
                <a16:creationId xmlns:a16="http://schemas.microsoft.com/office/drawing/2014/main" id="{9103E9A4-C499-4CA8-A807-872758031ECF}"/>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7" name="矩形 6">
            <a:extLst>
              <a:ext uri="{FF2B5EF4-FFF2-40B4-BE49-F238E27FC236}">
                <a16:creationId xmlns:a16="http://schemas.microsoft.com/office/drawing/2014/main" id="{BB6AF241-931B-BD43-A6C5-F26C0406242B}"/>
              </a:ext>
            </a:extLst>
          </p:cNvPr>
          <p:cNvSpPr/>
          <p:nvPr/>
        </p:nvSpPr>
        <p:spPr>
          <a:xfrm>
            <a:off x="895349" y="3101459"/>
            <a:ext cx="4319589" cy="1938992"/>
          </a:xfrm>
          <a:prstGeom prst="rect">
            <a:avLst/>
          </a:prstGeom>
        </p:spPr>
        <p:txBody>
          <a:bodyPr wrap="square">
            <a:spAutoFit/>
          </a:bodyPr>
          <a:lstStyle/>
          <a:p>
            <a:r>
              <a:rPr kumimoji="1" lang="en-US" altLang="zh-HK" sz="6000" dirty="0">
                <a:solidFill>
                  <a:schemeClr val="tx1">
                    <a:alpha val="60000"/>
                  </a:schemeClr>
                </a:solidFill>
              </a:rPr>
              <a:t>Definition of Problems</a:t>
            </a:r>
            <a:endParaRPr kumimoji="1" lang="zh-HK" altLang="en-US" sz="6000" dirty="0">
              <a:solidFill>
                <a:schemeClr val="tx1">
                  <a:alpha val="60000"/>
                </a:schemeClr>
              </a:solidFill>
            </a:endParaRPr>
          </a:p>
        </p:txBody>
      </p:sp>
    </p:spTree>
    <p:extLst>
      <p:ext uri="{BB962C8B-B14F-4D97-AF65-F5344CB8AC3E}">
        <p14:creationId xmlns:p14="http://schemas.microsoft.com/office/powerpoint/2010/main" val="935271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Light" panose="020B0502020104020203"/>
              <a:ea typeface="+mn-ea"/>
              <a:cs typeface="+mn-cs"/>
            </a:endParaRPr>
          </a:p>
        </p:txBody>
      </p:sp>
      <p:pic>
        <p:nvPicPr>
          <p:cNvPr id="4" name="視訊 3">
            <a:extLst>
              <a:ext uri="{FF2B5EF4-FFF2-40B4-BE49-F238E27FC236}">
                <a16:creationId xmlns:a16="http://schemas.microsoft.com/office/drawing/2014/main" id="{418B77C0-7998-41FA-BE97-19B13DDCE0F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Light" panose="020B0502020104020203"/>
              <a:ea typeface="+mn-ea"/>
              <a:cs typeface="+mn-cs"/>
            </a:endParaRPr>
          </a:p>
        </p:txBody>
      </p:sp>
      <p:sp>
        <p:nvSpPr>
          <p:cNvPr id="2" name="標題 1">
            <a:extLst>
              <a:ext uri="{FF2B5EF4-FFF2-40B4-BE49-F238E27FC236}">
                <a16:creationId xmlns:a16="http://schemas.microsoft.com/office/drawing/2014/main" id="{171E52C0-16FB-004F-990E-685E25034148}"/>
              </a:ext>
            </a:extLst>
          </p:cNvPr>
          <p:cNvSpPr>
            <a:spLocks noGrp="1"/>
          </p:cNvSpPr>
          <p:nvPr>
            <p:ph type="ctrTitle"/>
          </p:nvPr>
        </p:nvSpPr>
        <p:spPr>
          <a:xfrm>
            <a:off x="1757132" y="5830625"/>
            <a:ext cx="7985759" cy="868823"/>
          </a:xfrm>
        </p:spPr>
        <p:txBody>
          <a:bodyPr anchor="b">
            <a:noAutofit/>
          </a:bodyPr>
          <a:lstStyle/>
          <a:p>
            <a:pPr algn="ctr"/>
            <a:r>
              <a:rPr kumimoji="1" lang="en-US" altLang="zh-HK" b="1" dirty="0">
                <a:solidFill>
                  <a:schemeClr val="bg1"/>
                </a:solidFill>
              </a:rPr>
              <a:t>ES Investors</a:t>
            </a:r>
            <a:endParaRPr kumimoji="1" lang="zh-HK" altLang="en-US" b="1" dirty="0">
              <a:solidFill>
                <a:schemeClr val="bg1"/>
              </a:solidFill>
            </a:endParaRPr>
          </a:p>
        </p:txBody>
      </p:sp>
      <p:sp>
        <p:nvSpPr>
          <p:cNvPr id="3" name="副標題 2">
            <a:extLst>
              <a:ext uri="{FF2B5EF4-FFF2-40B4-BE49-F238E27FC236}">
                <a16:creationId xmlns:a16="http://schemas.microsoft.com/office/drawing/2014/main" id="{BA67B43A-CD3B-3E43-AA5B-13E11BFF88F6}"/>
              </a:ext>
            </a:extLst>
          </p:cNvPr>
          <p:cNvSpPr>
            <a:spLocks noGrp="1"/>
          </p:cNvSpPr>
          <p:nvPr>
            <p:ph type="subTitle" idx="1"/>
          </p:nvPr>
        </p:nvSpPr>
        <p:spPr>
          <a:xfrm>
            <a:off x="485333" y="1794474"/>
            <a:ext cx="11221326" cy="3542231"/>
          </a:xfrm>
          <a:solidFill>
            <a:schemeClr val="accent3">
              <a:alpha val="59216"/>
            </a:schemeClr>
          </a:solidFill>
        </p:spPr>
        <p:txBody>
          <a:bodyPr anchor="t">
            <a:noAutofit/>
          </a:bodyPr>
          <a:lstStyle/>
          <a:p>
            <a:pPr lvl="0" algn="just" defTabSz="914400">
              <a:lnSpc>
                <a:spcPct val="100000"/>
              </a:lnSpc>
              <a:spcBef>
                <a:spcPts val="0"/>
              </a:spcBef>
              <a:spcAft>
                <a:spcPts val="0"/>
              </a:spcAft>
              <a:buClrTx/>
              <a:buSzTx/>
            </a:pPr>
            <a:r>
              <a:rPr kumimoji="1" lang="en-US" altLang="zh-HK" sz="2800" b="1" cap="none" dirty="0">
                <a:solidFill>
                  <a:schemeClr val="tx1"/>
                </a:solidFill>
                <a:highlight>
                  <a:srgbClr val="FFFF00"/>
                </a:highlight>
                <a:latin typeface="Bierstadt"/>
              </a:rPr>
              <a:t>Early-stage investors (ES investors) </a:t>
            </a:r>
            <a:r>
              <a:rPr kumimoji="1" lang="en-US" altLang="zh-HK" sz="2800" cap="none" dirty="0">
                <a:solidFill>
                  <a:schemeClr val="bg1"/>
                </a:solidFill>
                <a:latin typeface="Bierstadt"/>
              </a:rPr>
              <a:t>bear a much higher level of risks and less than single digit % of ventures invested will be successful, yet, the process of ES investors decided on the investments based on “gut feelings” or the extent of intuitive which so called “personal chemistry” (Robert D. Hisrish et el, 1990 and Mathias Brandt et el, 2018) , but not purely based on researches on the objective measures like technology feasibility, management competencies, business viability (</a:t>
            </a:r>
            <a:r>
              <a:rPr kumimoji="1" lang="en-US" altLang="zh-HK" sz="2800" cap="none" dirty="0" err="1">
                <a:solidFill>
                  <a:schemeClr val="bg1"/>
                </a:solidFill>
                <a:latin typeface="Bierstadt"/>
              </a:rPr>
              <a:t>Schutjens</a:t>
            </a:r>
            <a:r>
              <a:rPr kumimoji="1" lang="en-US" altLang="zh-HK" sz="2800" cap="none" dirty="0">
                <a:solidFill>
                  <a:schemeClr val="bg1"/>
                </a:solidFill>
                <a:latin typeface="Bierstadt"/>
              </a:rPr>
              <a:t> &amp; Wever, 2000)</a:t>
            </a:r>
            <a:endParaRPr kumimoji="1" lang="zh-HK" altLang="en-US" sz="2800" cap="none" dirty="0">
              <a:solidFill>
                <a:schemeClr val="bg1"/>
              </a:solidFill>
              <a:latin typeface="Bierstadt"/>
            </a:endParaRPr>
          </a:p>
        </p:txBody>
      </p:sp>
      <p:sp>
        <p:nvSpPr>
          <p:cNvPr id="8" name="文字方塊 7">
            <a:extLst>
              <a:ext uri="{FF2B5EF4-FFF2-40B4-BE49-F238E27FC236}">
                <a16:creationId xmlns:a16="http://schemas.microsoft.com/office/drawing/2014/main" id="{FA38E7E4-F07F-AF42-9430-641FA79CC7E8}"/>
              </a:ext>
            </a:extLst>
          </p:cNvPr>
          <p:cNvSpPr txBox="1"/>
          <p:nvPr/>
        </p:nvSpPr>
        <p:spPr>
          <a:xfrm>
            <a:off x="8864605" y="501080"/>
            <a:ext cx="2842054" cy="830997"/>
          </a:xfrm>
          <a:prstGeom prst="rect">
            <a:avLst/>
          </a:prstGeom>
          <a:noFill/>
        </p:spPr>
        <p:txBody>
          <a:bodyPr wrap="square" rtlCol="0">
            <a:spAutoFit/>
          </a:bodyPr>
          <a:lstStyle/>
          <a:p>
            <a:r>
              <a:rPr kumimoji="1" lang="en-US" altLang="zh-HK" sz="2400" dirty="0">
                <a:solidFill>
                  <a:srgbClr val="FF0000"/>
                </a:solidFill>
                <a:highlight>
                  <a:srgbClr val="FFFF00"/>
                </a:highlight>
              </a:rPr>
              <a:t>Not Scientific? Or can be codified?</a:t>
            </a:r>
            <a:endParaRPr kumimoji="1" lang="zh-HK" altLang="en-US" sz="2400" dirty="0">
              <a:solidFill>
                <a:srgbClr val="FF0000"/>
              </a:solidFill>
              <a:highlight>
                <a:srgbClr val="FFFF00"/>
              </a:highlight>
            </a:endParaRPr>
          </a:p>
        </p:txBody>
      </p:sp>
    </p:spTree>
    <p:extLst>
      <p:ext uri="{BB962C8B-B14F-4D97-AF65-F5344CB8AC3E}">
        <p14:creationId xmlns:p14="http://schemas.microsoft.com/office/powerpoint/2010/main" val="420023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4"/>
                                        </p:tgtEl>
                                      </p:cBhvr>
                                    </p:cmd>
                                  </p:childTnLst>
                                </p:cTn>
                              </p:par>
                            </p:childTnLst>
                          </p:cTn>
                        </p:par>
                        <p:par>
                          <p:cTn id="7" fill="hold">
                            <p:stCondLst>
                              <p:cond delay="0"/>
                            </p:stCondLst>
                            <p:childTnLst>
                              <p:par>
                                <p:cTn id="8" presetID="2" presetClass="entr" presetSubtype="4" fill="hold" grpId="0" nodeType="afterEffect">
                                  <p:stCondLst>
                                    <p:cond delay="1000"/>
                                  </p:stCondLst>
                                  <p:childTnLst>
                                    <p:set>
                                      <p:cBhvr>
                                        <p:cTn id="9" dur="1" fill="hold">
                                          <p:stCondLst>
                                            <p:cond delay="0"/>
                                          </p:stCondLst>
                                        </p:cTn>
                                        <p:tgtEl>
                                          <p:spTgt spid="3">
                                            <p:bg/>
                                          </p:spTgt>
                                        </p:tgtEl>
                                        <p:attrNameLst>
                                          <p:attrName>style.visibility</p:attrName>
                                        </p:attrNameLst>
                                      </p:cBhvr>
                                      <p:to>
                                        <p:strVal val="visible"/>
                                      </p:to>
                                    </p:set>
                                    <p:anim calcmode="lin" valueType="num">
                                      <p:cBhvr additive="base">
                                        <p:cTn id="10"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1" dur="500" fill="hold"/>
                                        <p:tgtEl>
                                          <p:spTgt spid="3">
                                            <p:bg/>
                                          </p:spTgt>
                                        </p:tgtEl>
                                        <p:attrNameLst>
                                          <p:attrName>ppt_y</p:attrName>
                                        </p:attrNameLst>
                                      </p:cBhvr>
                                      <p:tavLst>
                                        <p:tav tm="0">
                                          <p:val>
                                            <p:strVal val="1+#ppt_h/2"/>
                                          </p:val>
                                        </p:tav>
                                        <p:tav tm="100000">
                                          <p:val>
                                            <p:strVal val="#ppt_y"/>
                                          </p:val>
                                        </p:tav>
                                      </p:tavLst>
                                    </p:anim>
                                  </p:childTnLst>
                                </p:cTn>
                              </p:par>
                            </p:childTnLst>
                          </p:cTn>
                        </p:par>
                        <p:par>
                          <p:cTn id="12" fill="hold">
                            <p:stCondLst>
                              <p:cond delay="1500"/>
                            </p:stCondLst>
                            <p:childTnLst>
                              <p:par>
                                <p:cTn id="13" presetID="2" presetClass="entr" presetSubtype="4" fill="hold" grpId="0" nodeType="afterEffect">
                                  <p:stCondLst>
                                    <p:cond delay="100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mute="1">
                <p:cTn id="22" repeatCount="indefinite" fill="hold" display="0">
                  <p:stCondLst>
                    <p:cond delay="indefinite"/>
                  </p:stCondLst>
                </p:cTn>
                <p:tgtEl>
                  <p:spTgt spid="4"/>
                </p:tgtEl>
              </p:cMediaNode>
            </p:video>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Univers Condensed Light"/>
              <a:ea typeface="+mn-ea"/>
              <a:cs typeface="+mn-cs"/>
            </a:endParaRPr>
          </a:p>
        </p:txBody>
      </p:sp>
      <p:pic>
        <p:nvPicPr>
          <p:cNvPr id="4" name="視訊 3">
            <a:extLst>
              <a:ext uri="{FF2B5EF4-FFF2-40B4-BE49-F238E27FC236}">
                <a16:creationId xmlns:a16="http://schemas.microsoft.com/office/drawing/2014/main" id="{954B52E0-F268-4C71-A4FE-99EA01600F1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40" r="1" b="1"/>
          <a:stretch/>
        </p:blipFill>
        <p:spPr>
          <a:xfrm>
            <a:off x="5390" y="10"/>
            <a:ext cx="12186610" cy="6857989"/>
          </a:xfrm>
          <a:prstGeom prst="rect">
            <a:avLst/>
          </a:prstGeom>
        </p:spPr>
      </p:pic>
      <p:sp>
        <p:nvSpPr>
          <p:cNvPr id="11" name="Rectangle 10">
            <a:extLst>
              <a:ext uri="{FF2B5EF4-FFF2-40B4-BE49-F238E27FC236}">
                <a16:creationId xmlns:a16="http://schemas.microsoft.com/office/drawing/2014/main" id="{5EB10A03-5D6B-434F-8A21-31AA413C7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3709"/>
            <a:ext cx="12197392" cy="3751685"/>
          </a:xfrm>
          <a:prstGeom prst="rect">
            <a:avLst/>
          </a:prstGeom>
          <a:gradFill>
            <a:gsLst>
              <a:gs pos="42000">
                <a:srgbClr val="000000">
                  <a:alpha val="18000"/>
                </a:srgbClr>
              </a:gs>
              <a:gs pos="0">
                <a:srgbClr val="000000">
                  <a:alpha val="0"/>
                </a:srgbClr>
              </a:gs>
              <a:gs pos="100000">
                <a:srgbClr val="000000">
                  <a:alpha val="2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Univers Condensed Light"/>
              <a:ea typeface="+mn-ea"/>
              <a:cs typeface="+mn-cs"/>
            </a:endParaRPr>
          </a:p>
        </p:txBody>
      </p:sp>
      <p:cxnSp>
        <p:nvCxnSpPr>
          <p:cNvPr id="13" name="Straight Connector 12">
            <a:extLst>
              <a:ext uri="{FF2B5EF4-FFF2-40B4-BE49-F238E27FC236}">
                <a16:creationId xmlns:a16="http://schemas.microsoft.com/office/drawing/2014/main" id="{345BD26E-919A-4021-8008-5E46F090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475298"/>
            <a:ext cx="2079811" cy="438270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標題 1">
            <a:extLst>
              <a:ext uri="{FF2B5EF4-FFF2-40B4-BE49-F238E27FC236}">
                <a16:creationId xmlns:a16="http://schemas.microsoft.com/office/drawing/2014/main" id="{07D242ED-B5AB-3A46-9D5D-C8CEF78CD06E}"/>
              </a:ext>
            </a:extLst>
          </p:cNvPr>
          <p:cNvSpPr>
            <a:spLocks noGrp="1"/>
          </p:cNvSpPr>
          <p:nvPr>
            <p:ph type="ctrTitle"/>
          </p:nvPr>
        </p:nvSpPr>
        <p:spPr>
          <a:xfrm>
            <a:off x="660990" y="240507"/>
            <a:ext cx="6410326" cy="916781"/>
          </a:xfrm>
        </p:spPr>
        <p:txBody>
          <a:bodyPr anchor="t">
            <a:normAutofit fontScale="90000"/>
          </a:bodyPr>
          <a:lstStyle/>
          <a:p>
            <a:pPr algn="l"/>
            <a:r>
              <a:rPr kumimoji="1" lang="en-US" altLang="zh-HK" sz="3200" b="1" dirty="0">
                <a:solidFill>
                  <a:srgbClr val="FFFFFF"/>
                </a:solidFill>
                <a:highlight>
                  <a:srgbClr val="C0C0C0"/>
                </a:highlight>
              </a:rPr>
              <a:t>Entrepreneurs And/or Entrepreneurial teams</a:t>
            </a:r>
            <a:endParaRPr kumimoji="1" lang="zh-HK" altLang="en-US" sz="3200" b="1" dirty="0">
              <a:solidFill>
                <a:srgbClr val="FFFFFF"/>
              </a:solidFill>
              <a:highlight>
                <a:srgbClr val="C0C0C0"/>
              </a:highlight>
            </a:endParaRPr>
          </a:p>
        </p:txBody>
      </p:sp>
      <p:sp>
        <p:nvSpPr>
          <p:cNvPr id="15" name="Rectangle 23">
            <a:extLst>
              <a:ext uri="{FF2B5EF4-FFF2-40B4-BE49-F238E27FC236}">
                <a16:creationId xmlns:a16="http://schemas.microsoft.com/office/drawing/2014/main" id="{518D5890-01F1-4DF6-8EA5-01EA2D30F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6458" y="-4763"/>
            <a:ext cx="2863624" cy="688607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302852 w 4726643"/>
              <a:gd name="connsiteY0" fmla="*/ 0 h 6857998"/>
              <a:gd name="connsiteX1" fmla="*/ 4726643 w 4726643"/>
              <a:gd name="connsiteY1" fmla="*/ 0 h 6857998"/>
              <a:gd name="connsiteX2" fmla="*/ 4726643 w 4726643"/>
              <a:gd name="connsiteY2" fmla="*/ 6857998 h 6857998"/>
              <a:gd name="connsiteX3" fmla="*/ 0 w 4726643"/>
              <a:gd name="connsiteY3" fmla="*/ 6836528 h 6857998"/>
              <a:gd name="connsiteX4" fmla="*/ 1302852 w 4726643"/>
              <a:gd name="connsiteY4" fmla="*/ 0 h 6857998"/>
              <a:gd name="connsiteX0" fmla="*/ 1554400 w 4726643"/>
              <a:gd name="connsiteY0" fmla="*/ 0 h 6857998"/>
              <a:gd name="connsiteX1" fmla="*/ 4726643 w 4726643"/>
              <a:gd name="connsiteY1" fmla="*/ 0 h 6857998"/>
              <a:gd name="connsiteX2" fmla="*/ 4726643 w 4726643"/>
              <a:gd name="connsiteY2" fmla="*/ 6857998 h 6857998"/>
              <a:gd name="connsiteX3" fmla="*/ 0 w 4726643"/>
              <a:gd name="connsiteY3" fmla="*/ 6836528 h 6857998"/>
              <a:gd name="connsiteX4" fmla="*/ 1554400 w 4726643"/>
              <a:gd name="connsiteY4" fmla="*/ 0 h 6857998"/>
              <a:gd name="connsiteX0" fmla="*/ 1782548 w 4726643"/>
              <a:gd name="connsiteY0" fmla="*/ 0 h 6857998"/>
              <a:gd name="connsiteX1" fmla="*/ 4726643 w 4726643"/>
              <a:gd name="connsiteY1" fmla="*/ 0 h 6857998"/>
              <a:gd name="connsiteX2" fmla="*/ 4726643 w 4726643"/>
              <a:gd name="connsiteY2" fmla="*/ 6857998 h 6857998"/>
              <a:gd name="connsiteX3" fmla="*/ 0 w 4726643"/>
              <a:gd name="connsiteY3" fmla="*/ 6836528 h 6857998"/>
              <a:gd name="connsiteX4" fmla="*/ 1782548 w 4726643"/>
              <a:gd name="connsiteY4" fmla="*/ 0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26643" h="6857998">
                <a:moveTo>
                  <a:pt x="1782548" y="0"/>
                </a:moveTo>
                <a:lnTo>
                  <a:pt x="4726643" y="0"/>
                </a:lnTo>
                <a:lnTo>
                  <a:pt x="4726643" y="6857998"/>
                </a:lnTo>
                <a:lnTo>
                  <a:pt x="0" y="6836528"/>
                </a:lnTo>
                <a:lnTo>
                  <a:pt x="1782548"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Univers Condensed Light"/>
              <a:ea typeface="+mn-ea"/>
              <a:cs typeface="+mn-cs"/>
            </a:endParaRPr>
          </a:p>
        </p:txBody>
      </p:sp>
      <p:sp>
        <p:nvSpPr>
          <p:cNvPr id="3" name="副標題 2">
            <a:extLst>
              <a:ext uri="{FF2B5EF4-FFF2-40B4-BE49-F238E27FC236}">
                <a16:creationId xmlns:a16="http://schemas.microsoft.com/office/drawing/2014/main" id="{7CF743D8-D3DC-4747-8ABD-912787D111E1}"/>
              </a:ext>
            </a:extLst>
          </p:cNvPr>
          <p:cNvSpPr>
            <a:spLocks noGrp="1"/>
          </p:cNvSpPr>
          <p:nvPr>
            <p:ph type="subTitle" idx="1"/>
          </p:nvPr>
        </p:nvSpPr>
        <p:spPr>
          <a:xfrm>
            <a:off x="9658349" y="3986213"/>
            <a:ext cx="2143126" cy="2023261"/>
          </a:xfrm>
        </p:spPr>
        <p:txBody>
          <a:bodyPr anchor="b">
            <a:normAutofit/>
          </a:bodyPr>
          <a:lstStyle/>
          <a:p>
            <a:pPr algn="r"/>
            <a:r>
              <a:rPr kumimoji="1" lang="en-US" altLang="zh-HK" sz="2000" dirty="0">
                <a:solidFill>
                  <a:schemeClr val="tx1">
                    <a:alpha val="60000"/>
                  </a:schemeClr>
                </a:solidFill>
                <a:latin typeface="Aharoni" panose="02010803020104030203" pitchFamily="2" charset="-79"/>
                <a:cs typeface="Aharoni" panose="02010803020104030203" pitchFamily="2" charset="-79"/>
              </a:rPr>
              <a:t>Definition of Problem (</a:t>
            </a:r>
            <a:r>
              <a:rPr kumimoji="1" lang="en-US" altLang="zh-HK" sz="2000" dirty="0" err="1">
                <a:solidFill>
                  <a:schemeClr val="tx1">
                    <a:alpha val="60000"/>
                  </a:schemeClr>
                </a:solidFill>
                <a:latin typeface="Aharoni" panose="02010803020104030203" pitchFamily="2" charset="-79"/>
                <a:cs typeface="Aharoni" panose="02010803020104030203" pitchFamily="2" charset="-79"/>
              </a:rPr>
              <a:t>Con’t</a:t>
            </a:r>
            <a:r>
              <a:rPr kumimoji="1" lang="en-US" altLang="zh-HK" sz="2000" dirty="0">
                <a:solidFill>
                  <a:schemeClr val="tx1">
                    <a:alpha val="60000"/>
                  </a:schemeClr>
                </a:solidFill>
                <a:latin typeface="Aharoni" panose="02010803020104030203" pitchFamily="2" charset="-79"/>
                <a:cs typeface="Aharoni" panose="02010803020104030203" pitchFamily="2" charset="-79"/>
              </a:rPr>
              <a:t>)</a:t>
            </a:r>
            <a:endParaRPr kumimoji="1" lang="zh-HK" altLang="en-US" sz="2000" dirty="0">
              <a:solidFill>
                <a:schemeClr val="tx1">
                  <a:alpha val="60000"/>
                </a:schemeClr>
              </a:solidFill>
              <a:latin typeface="Aharoni" panose="02010803020104030203" pitchFamily="2" charset="-79"/>
              <a:cs typeface="Aharoni" panose="02010803020104030203" pitchFamily="2" charset="-79"/>
            </a:endParaRPr>
          </a:p>
        </p:txBody>
      </p:sp>
      <p:cxnSp>
        <p:nvCxnSpPr>
          <p:cNvPr id="17" name="Straight Connector 16">
            <a:extLst>
              <a:ext uri="{FF2B5EF4-FFF2-40B4-BE49-F238E27FC236}">
                <a16:creationId xmlns:a16="http://schemas.microsoft.com/office/drawing/2014/main" id="{6CA1FC24-16C7-4C16-887C-BBBC6001B5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707275" y="2"/>
            <a:ext cx="3496849" cy="218598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38713"/>
            <a:ext cx="3790508" cy="191928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430684" y="6103470"/>
            <a:ext cx="5755926" cy="75452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9213" y="376780"/>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4" name="副標題 2">
            <a:extLst>
              <a:ext uri="{FF2B5EF4-FFF2-40B4-BE49-F238E27FC236}">
                <a16:creationId xmlns:a16="http://schemas.microsoft.com/office/drawing/2014/main" id="{8C17139C-BBA7-0C41-BA59-EE09AE954A62}"/>
              </a:ext>
            </a:extLst>
          </p:cNvPr>
          <p:cNvSpPr txBox="1">
            <a:spLocks/>
          </p:cNvSpPr>
          <p:nvPr/>
        </p:nvSpPr>
        <p:spPr>
          <a:xfrm>
            <a:off x="702998" y="1251284"/>
            <a:ext cx="8004277" cy="5366209"/>
          </a:xfrm>
          <a:prstGeom prst="rect">
            <a:avLst/>
          </a:prstGeom>
          <a:solidFill>
            <a:schemeClr val="accent3">
              <a:alpha val="59216"/>
            </a:schemeClr>
          </a:solidFill>
        </p:spPr>
        <p:txBody>
          <a:bodyPr vert="horz" lIns="91440" tIns="45720" rIns="91440" bIns="45720" rtlCol="0" anchor="t">
            <a:noAutofit/>
          </a:bodyPr>
          <a:lstStyle>
            <a:lvl1pPr marL="0" indent="0" algn="ctr" defTabSz="914400" rtl="0" eaLnBrk="1" latinLnBrk="0" hangingPunct="1">
              <a:lnSpc>
                <a:spcPct val="120000"/>
              </a:lnSpc>
              <a:spcBef>
                <a:spcPts val="1000"/>
              </a:spcBef>
              <a:buSzPct val="80000"/>
              <a:buFont typeface="Arial" panose="020B0604020202020204" pitchFamily="34" charset="0"/>
              <a:buNone/>
              <a:defRPr sz="1800" b="1" kern="1200" cap="all" spc="300" baseline="0">
                <a:solidFill>
                  <a:schemeClr val="tx2"/>
                </a:solidFill>
                <a:latin typeface="+mn-lt"/>
                <a:ea typeface="+mn-ea"/>
                <a:cs typeface="+mn-cs"/>
              </a:defRPr>
            </a:lvl1pPr>
            <a:lvl2pPr marL="457200" indent="0" algn="ctr" defTabSz="914400" rtl="0" eaLnBrk="1" latinLnBrk="0" hangingPunct="1">
              <a:lnSpc>
                <a:spcPct val="100000"/>
              </a:lnSpc>
              <a:spcBef>
                <a:spcPts val="500"/>
              </a:spcBef>
              <a:buSzPct val="80000"/>
              <a:buFont typeface="Arial" panose="020B0604020202020204" pitchFamily="34" charset="0"/>
              <a:buNone/>
              <a:defRPr sz="2000" kern="1200">
                <a:solidFill>
                  <a:schemeClr val="tx2"/>
                </a:solidFill>
                <a:latin typeface="+mn-lt"/>
                <a:ea typeface="+mn-ea"/>
                <a:cs typeface="+mn-cs"/>
              </a:defRPr>
            </a:lvl2pPr>
            <a:lvl3pPr marL="914400" indent="0" algn="ctr" defTabSz="914400" rtl="0" eaLnBrk="1" latinLnBrk="0" hangingPunct="1">
              <a:lnSpc>
                <a:spcPct val="100000"/>
              </a:lnSpc>
              <a:spcBef>
                <a:spcPts val="500"/>
              </a:spcBef>
              <a:buSzPct val="80000"/>
              <a:buFont typeface="Arial" panose="020B0604020202020204" pitchFamily="34" charset="0"/>
              <a:buNone/>
              <a:defRPr sz="1800" kern="1200">
                <a:solidFill>
                  <a:schemeClr val="tx2"/>
                </a:solidFill>
                <a:latin typeface="+mn-lt"/>
                <a:ea typeface="+mn-ea"/>
                <a:cs typeface="+mn-cs"/>
              </a:defRPr>
            </a:lvl3pPr>
            <a:lvl4pPr marL="1371600" indent="0" algn="ctr"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4pPr>
            <a:lvl5pPr marL="1828800" indent="0" algn="ctr"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kumimoji="1" lang="en-US" altLang="zh-HK" sz="2000" dirty="0">
                <a:solidFill>
                  <a:schemeClr val="tx1"/>
                </a:solidFill>
                <a:highlight>
                  <a:srgbClr val="FFFF00"/>
                </a:highlight>
              </a:rPr>
              <a:t>Entrepreneurs or Entrepreneurial team’s </a:t>
            </a:r>
            <a:r>
              <a:rPr kumimoji="1" lang="en-US" altLang="zh-HK" sz="2000" dirty="0">
                <a:solidFill>
                  <a:schemeClr val="bg1"/>
                </a:solidFill>
              </a:rPr>
              <a:t>personalities and characteristics (Mathias Brandt et el, 2018) </a:t>
            </a:r>
            <a:r>
              <a:rPr kumimoji="1" lang="en-US" altLang="zh-HK" sz="2000" dirty="0">
                <a:solidFill>
                  <a:schemeClr val="tx1"/>
                </a:solidFill>
                <a:highlight>
                  <a:srgbClr val="FFFF00"/>
                </a:highlight>
              </a:rPr>
              <a:t>by using Big-5 Personalities</a:t>
            </a:r>
            <a:r>
              <a:rPr kumimoji="1" lang="en-US" altLang="zh-HK" sz="2000" dirty="0">
                <a:solidFill>
                  <a:schemeClr val="bg1"/>
                </a:solidFill>
              </a:rPr>
              <a:t> and their success in fundraising (Pimorat Sathaworawong et el, 2019) and in various aspects, for example, formation  (Moran Lazar et el, 2020), Gender (Brush et el, 2018, EWENS 2020), Oral presentations Skills (Clark, Colin. 2008) have been conducted by different researchers.   </a:t>
            </a:r>
          </a:p>
          <a:p>
            <a:pPr algn="just"/>
            <a:r>
              <a:rPr kumimoji="1" lang="en-US" altLang="zh-HK" sz="2000" dirty="0">
                <a:solidFill>
                  <a:schemeClr val="bg1"/>
                </a:solidFill>
              </a:rPr>
              <a:t>Recently, Venture Capital aspects journal, such as Venture Capital: An international Journal of Entrepreneurial Finance in Europe, also calls for Papers for the research area in “The Role of Personality Traits in Entrepreneurial Finance” </a:t>
            </a:r>
            <a:endParaRPr kumimoji="1" lang="zh-HK" altLang="en-US" sz="2000" dirty="0">
              <a:solidFill>
                <a:schemeClr val="bg1"/>
              </a:solidFill>
            </a:endParaRPr>
          </a:p>
        </p:txBody>
      </p:sp>
    </p:spTree>
    <p:extLst>
      <p:ext uri="{BB962C8B-B14F-4D97-AF65-F5344CB8AC3E}">
        <p14:creationId xmlns:p14="http://schemas.microsoft.com/office/powerpoint/2010/main" val="266551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par>
                          <p:cTn id="7" fill="hold">
                            <p:stCondLst>
                              <p:cond delay="0"/>
                            </p:stCondLst>
                            <p:childTnLst>
                              <p:par>
                                <p:cTn id="8" presetID="2" presetClass="entr" presetSubtype="4" fill="hold" grpId="0" nodeType="afterEffect">
                                  <p:stCondLst>
                                    <p:cond delay="1000"/>
                                  </p:stCondLst>
                                  <p:childTnLst>
                                    <p:set>
                                      <p:cBhvr>
                                        <p:cTn id="9" dur="1" fill="hold">
                                          <p:stCondLst>
                                            <p:cond delay="0"/>
                                          </p:stCondLst>
                                        </p:cTn>
                                        <p:tgtEl>
                                          <p:spTgt spid="14">
                                            <p:bg/>
                                          </p:spTgt>
                                        </p:tgtEl>
                                        <p:attrNameLst>
                                          <p:attrName>style.visibility</p:attrName>
                                        </p:attrNameLst>
                                      </p:cBhvr>
                                      <p:to>
                                        <p:strVal val="visible"/>
                                      </p:to>
                                    </p:set>
                                    <p:anim calcmode="lin" valueType="num">
                                      <p:cBhvr additive="base">
                                        <p:cTn id="10" dur="500" fill="hold"/>
                                        <p:tgtEl>
                                          <p:spTgt spid="14">
                                            <p:bg/>
                                          </p:spTgt>
                                        </p:tgtEl>
                                        <p:attrNameLst>
                                          <p:attrName>ppt_x</p:attrName>
                                        </p:attrNameLst>
                                      </p:cBhvr>
                                      <p:tavLst>
                                        <p:tav tm="0">
                                          <p:val>
                                            <p:strVal val="#ppt_x"/>
                                          </p:val>
                                        </p:tav>
                                        <p:tav tm="100000">
                                          <p:val>
                                            <p:strVal val="#ppt_x"/>
                                          </p:val>
                                        </p:tav>
                                      </p:tavLst>
                                    </p:anim>
                                    <p:anim calcmode="lin" valueType="num">
                                      <p:cBhvr additive="base">
                                        <p:cTn id="11" dur="500" fill="hold"/>
                                        <p:tgtEl>
                                          <p:spTgt spid="14">
                                            <p:bg/>
                                          </p:spTgt>
                                        </p:tgtEl>
                                        <p:attrNameLst>
                                          <p:attrName>ppt_y</p:attrName>
                                        </p:attrNameLst>
                                      </p:cBhvr>
                                      <p:tavLst>
                                        <p:tav tm="0">
                                          <p:val>
                                            <p:strVal val="1+#ppt_h/2"/>
                                          </p:val>
                                        </p:tav>
                                        <p:tav tm="100000">
                                          <p:val>
                                            <p:strVal val="#ppt_y"/>
                                          </p:val>
                                        </p:tav>
                                      </p:tavLst>
                                    </p:anim>
                                  </p:childTnLst>
                                </p:cTn>
                              </p:par>
                            </p:childTnLst>
                          </p:cTn>
                        </p:par>
                        <p:par>
                          <p:cTn id="12" fill="hold">
                            <p:stCondLst>
                              <p:cond delay="1500"/>
                            </p:stCondLst>
                            <p:childTnLst>
                              <p:par>
                                <p:cTn id="13" presetID="2" presetClass="entr" presetSubtype="4" fill="hold" grpId="0" nodeType="afterEffect">
                                  <p:stCondLst>
                                    <p:cond delay="1000"/>
                                  </p:stCondLst>
                                  <p:childTnLst>
                                    <p:set>
                                      <p:cBhvr>
                                        <p:cTn id="14" dur="1" fill="hold">
                                          <p:stCondLst>
                                            <p:cond delay="0"/>
                                          </p:stCondLst>
                                        </p:cTn>
                                        <p:tgtEl>
                                          <p:spTgt spid="14">
                                            <p:txEl>
                                              <p:pRg st="0" end="0"/>
                                            </p:txEl>
                                          </p:spTgt>
                                        </p:tgtEl>
                                        <p:attrNameLst>
                                          <p:attrName>style.visibility</p:attrName>
                                        </p:attrNameLst>
                                      </p:cBhvr>
                                      <p:to>
                                        <p:strVal val="visible"/>
                                      </p:to>
                                    </p:set>
                                    <p:anim calcmode="lin" valueType="num">
                                      <p:cBhvr additive="base">
                                        <p:cTn id="1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par>
                          <p:cTn id="17" fill="hold">
                            <p:stCondLst>
                              <p:cond delay="3000"/>
                            </p:stCondLst>
                            <p:childTnLst>
                              <p:par>
                                <p:cTn id="18" presetID="2" presetClass="entr" presetSubtype="4" fill="hold" grpId="0" nodeType="afterEffect">
                                  <p:stCondLst>
                                    <p:cond delay="1000"/>
                                  </p:stCondLst>
                                  <p:childTnLst>
                                    <p:set>
                                      <p:cBhvr>
                                        <p:cTn id="19" dur="1" fill="hold">
                                          <p:stCondLst>
                                            <p:cond delay="0"/>
                                          </p:stCondLst>
                                        </p:cTn>
                                        <p:tgtEl>
                                          <p:spTgt spid="14">
                                            <p:txEl>
                                              <p:pRg st="1" end="1"/>
                                            </p:txEl>
                                          </p:spTgt>
                                        </p:tgtEl>
                                        <p:attrNameLst>
                                          <p:attrName>style.visibility</p:attrName>
                                        </p:attrNameLst>
                                      </p:cBhvr>
                                      <p:to>
                                        <p:strVal val="visible"/>
                                      </p:to>
                                    </p:set>
                                    <p:anim calcmode="lin" valueType="num">
                                      <p:cBhvr additive="base">
                                        <p:cTn id="20"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4"/>
                                        </p:tgtEl>
                                      </p:cBhvr>
                                    </p:cmd>
                                  </p:childTnLst>
                                </p:cTn>
                              </p:par>
                            </p:childTnLst>
                          </p:cTn>
                        </p:par>
                      </p:childTnLst>
                    </p:cTn>
                  </p:par>
                </p:childTnLst>
              </p:cTn>
              <p:nextCondLst>
                <p:cond evt="onClick" delay="0">
                  <p:tgtEl>
                    <p:spTgt spid="4"/>
                  </p:tgtEl>
                </p:cond>
              </p:nextCondLst>
            </p:seq>
            <p:video>
              <p:cMediaNode mute="1">
                <p:cTn id="27" repeatCount="indefinite" fill="hold" display="0">
                  <p:stCondLst>
                    <p:cond delay="indefinite"/>
                  </p:stCondLst>
                </p:cTn>
                <p:tgtEl>
                  <p:spTgt spid="4"/>
                </p:tgtEl>
              </p:cMediaNode>
            </p:video>
          </p:childTnLst>
        </p:cTn>
      </p:par>
    </p:tnLst>
    <p:bldLst>
      <p:bldP spid="1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FA49276-A687-FD45-A522-946948A0E651}"/>
              </a:ext>
            </a:extLst>
          </p:cNvPr>
          <p:cNvSpPr>
            <a:spLocks noGrp="1"/>
          </p:cNvSpPr>
          <p:nvPr>
            <p:ph type="title"/>
          </p:nvPr>
        </p:nvSpPr>
        <p:spPr>
          <a:xfrm>
            <a:off x="1143000" y="170331"/>
            <a:ext cx="9906000" cy="1382156"/>
          </a:xfrm>
        </p:spPr>
        <p:txBody>
          <a:bodyPr>
            <a:normAutofit/>
          </a:bodyPr>
          <a:lstStyle/>
          <a:p>
            <a:r>
              <a:rPr kumimoji="1" lang="en-US" altLang="zh-HK" sz="2800" b="1" i="0" dirty="0"/>
              <a:t>Sample of Empirical Review on Big 5 traits</a:t>
            </a:r>
            <a:endParaRPr kumimoji="1" lang="zh-HK" altLang="en-US" sz="2800" b="1" i="0" dirty="0"/>
          </a:p>
        </p:txBody>
      </p:sp>
      <p:pic>
        <p:nvPicPr>
          <p:cNvPr id="5" name="內容版面配置區 4" descr="一張含有 桌 的圖片&#10;&#10;自動產生的描述">
            <a:extLst>
              <a:ext uri="{FF2B5EF4-FFF2-40B4-BE49-F238E27FC236}">
                <a16:creationId xmlns:a16="http://schemas.microsoft.com/office/drawing/2014/main" id="{1359AD3A-2898-8B47-9AE6-3B5FC24F0BC4}"/>
              </a:ext>
            </a:extLst>
          </p:cNvPr>
          <p:cNvPicPr>
            <a:picLocks noGrp="1" noChangeAspect="1"/>
          </p:cNvPicPr>
          <p:nvPr>
            <p:ph idx="1"/>
          </p:nvPr>
        </p:nvPicPr>
        <p:blipFill>
          <a:blip r:embed="rId2"/>
          <a:stretch>
            <a:fillRect/>
          </a:stretch>
        </p:blipFill>
        <p:spPr>
          <a:xfrm>
            <a:off x="1143000" y="1039996"/>
            <a:ext cx="9069380" cy="5454933"/>
          </a:xfrm>
        </p:spPr>
      </p:pic>
      <p:sp>
        <p:nvSpPr>
          <p:cNvPr id="6" name="矩形 5">
            <a:extLst>
              <a:ext uri="{FF2B5EF4-FFF2-40B4-BE49-F238E27FC236}">
                <a16:creationId xmlns:a16="http://schemas.microsoft.com/office/drawing/2014/main" id="{90556C3F-54AD-5E4D-9E3A-422116D03751}"/>
              </a:ext>
            </a:extLst>
          </p:cNvPr>
          <p:cNvSpPr/>
          <p:nvPr/>
        </p:nvSpPr>
        <p:spPr>
          <a:xfrm>
            <a:off x="1462037" y="6279486"/>
            <a:ext cx="8431306" cy="430887"/>
          </a:xfrm>
          <a:prstGeom prst="rect">
            <a:avLst/>
          </a:prstGeom>
        </p:spPr>
        <p:txBody>
          <a:bodyPr wrap="square">
            <a:spAutoFit/>
          </a:bodyPr>
          <a:lstStyle/>
          <a:p>
            <a:r>
              <a:rPr lang="en-US" altLang="zh-HK" sz="1100" dirty="0" err="1"/>
              <a:t>A.Jawabri</a:t>
            </a:r>
            <a:r>
              <a:rPr lang="en-US" altLang="zh-HK" sz="1100" dirty="0"/>
              <a:t> (2020). “The impact of big-5 model leadership traits on team entrepreneurship: An empirical study of small businesses in the USA”, Management Science Letters 10, p.497-506</a:t>
            </a:r>
          </a:p>
        </p:txBody>
      </p:sp>
      <p:sp>
        <p:nvSpPr>
          <p:cNvPr id="7" name="文字方塊 6">
            <a:extLst>
              <a:ext uri="{FF2B5EF4-FFF2-40B4-BE49-F238E27FC236}">
                <a16:creationId xmlns:a16="http://schemas.microsoft.com/office/drawing/2014/main" id="{A4826940-06AC-0048-B638-49ECA3E798ED}"/>
              </a:ext>
            </a:extLst>
          </p:cNvPr>
          <p:cNvSpPr txBox="1"/>
          <p:nvPr/>
        </p:nvSpPr>
        <p:spPr>
          <a:xfrm>
            <a:off x="4168110" y="3971533"/>
            <a:ext cx="2098651" cy="830997"/>
          </a:xfrm>
          <a:prstGeom prst="rect">
            <a:avLst/>
          </a:prstGeom>
          <a:noFill/>
        </p:spPr>
        <p:txBody>
          <a:bodyPr wrap="none" rtlCol="0">
            <a:spAutoFit/>
          </a:bodyPr>
          <a:lstStyle/>
          <a:p>
            <a:r>
              <a:rPr kumimoji="1" lang="en-US" altLang="zh-HK" sz="4800" dirty="0"/>
              <a:t>SAMPLE</a:t>
            </a:r>
            <a:endParaRPr kumimoji="1" lang="zh-HK" altLang="en-US" sz="4800" dirty="0"/>
          </a:p>
        </p:txBody>
      </p:sp>
    </p:spTree>
    <p:extLst>
      <p:ext uri="{BB962C8B-B14F-4D97-AF65-F5344CB8AC3E}">
        <p14:creationId xmlns:p14="http://schemas.microsoft.com/office/powerpoint/2010/main" val="278328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se up of heart shaped pages of a book">
            <a:extLst>
              <a:ext uri="{FF2B5EF4-FFF2-40B4-BE49-F238E27FC236}">
                <a16:creationId xmlns:a16="http://schemas.microsoft.com/office/drawing/2014/main" id="{9CC57D0D-F830-4EEB-ABF9-67DDD9549026}"/>
              </a:ext>
            </a:extLst>
          </p:cNvPr>
          <p:cNvPicPr>
            <a:picLocks noChangeAspect="1"/>
          </p:cNvPicPr>
          <p:nvPr/>
        </p:nvPicPr>
        <p:blipFill rotWithShape="1">
          <a:blip r:embed="rId2">
            <a:duotone>
              <a:schemeClr val="accent1">
                <a:shade val="45000"/>
                <a:satMod val="135000"/>
              </a:schemeClr>
              <a:prstClr val="white"/>
            </a:duotone>
            <a:alphaModFix amt="35000"/>
            <a:extLst>
              <a:ext uri="{28A0092B-C50C-407E-A947-70E740481C1C}">
                <a14:useLocalDpi xmlns:a14="http://schemas.microsoft.com/office/drawing/2010/main"/>
              </a:ext>
            </a:extLst>
          </a:blip>
          <a:srcRect/>
          <a:stretch/>
        </p:blipFill>
        <p:spPr>
          <a:xfrm>
            <a:off x="20" y="-8877"/>
            <a:ext cx="12191980" cy="6858000"/>
          </a:xfrm>
          <a:prstGeom prst="rect">
            <a:avLst/>
          </a:prstGeom>
        </p:spPr>
      </p:pic>
      <p:sp>
        <p:nvSpPr>
          <p:cNvPr id="2" name="標題 1">
            <a:extLst>
              <a:ext uri="{FF2B5EF4-FFF2-40B4-BE49-F238E27FC236}">
                <a16:creationId xmlns:a16="http://schemas.microsoft.com/office/drawing/2014/main" id="{C8C6C30D-C3C7-3249-9E24-2D215ECCA65D}"/>
              </a:ext>
            </a:extLst>
          </p:cNvPr>
          <p:cNvSpPr>
            <a:spLocks noGrp="1"/>
          </p:cNvSpPr>
          <p:nvPr>
            <p:ph type="ctrTitle"/>
          </p:nvPr>
        </p:nvSpPr>
        <p:spPr>
          <a:xfrm>
            <a:off x="101132" y="1558549"/>
            <a:ext cx="4554659" cy="5034817"/>
          </a:xfrm>
        </p:spPr>
        <p:txBody>
          <a:bodyPr anchor="t">
            <a:normAutofit/>
          </a:bodyPr>
          <a:lstStyle/>
          <a:p>
            <a:r>
              <a:rPr kumimoji="1" lang="en-US" altLang="zh-HK" sz="5500" dirty="0">
                <a:solidFill>
                  <a:srgbClr val="FFFFFF"/>
                </a:solidFill>
              </a:rPr>
              <a:t>INVESTORS</a:t>
            </a:r>
            <a:endParaRPr kumimoji="1" lang="zh-HK" altLang="en-US" sz="5500">
              <a:solidFill>
                <a:srgbClr val="FFFFFF"/>
              </a:solidFill>
            </a:endParaRPr>
          </a:p>
        </p:txBody>
      </p:sp>
      <p:sp>
        <p:nvSpPr>
          <p:cNvPr id="3" name="副標題 2">
            <a:extLst>
              <a:ext uri="{FF2B5EF4-FFF2-40B4-BE49-F238E27FC236}">
                <a16:creationId xmlns:a16="http://schemas.microsoft.com/office/drawing/2014/main" id="{EB3C727C-0AB0-4240-8077-F3B3512F8FAB}"/>
              </a:ext>
            </a:extLst>
          </p:cNvPr>
          <p:cNvSpPr>
            <a:spLocks noGrp="1"/>
          </p:cNvSpPr>
          <p:nvPr>
            <p:ph type="subTitle" idx="1"/>
          </p:nvPr>
        </p:nvSpPr>
        <p:spPr>
          <a:xfrm>
            <a:off x="5864354" y="1276515"/>
            <a:ext cx="5932276" cy="5007531"/>
          </a:xfrm>
        </p:spPr>
        <p:txBody>
          <a:bodyPr>
            <a:normAutofit/>
          </a:bodyPr>
          <a:lstStyle/>
          <a:p>
            <a:pPr>
              <a:lnSpc>
                <a:spcPct val="100000"/>
              </a:lnSpc>
              <a:spcBef>
                <a:spcPct val="0"/>
              </a:spcBef>
            </a:pPr>
            <a:r>
              <a:rPr kumimoji="1" lang="en-US" altLang="zh-HK" sz="5500" dirty="0">
                <a:solidFill>
                  <a:schemeClr val="accent1"/>
                </a:solidFill>
                <a:latin typeface="+mj-lt"/>
                <a:ea typeface="+mj-ea"/>
                <a:cs typeface="+mj-cs"/>
              </a:rPr>
              <a:t>TEAM ENTREPRENEURS</a:t>
            </a:r>
            <a:endParaRPr kumimoji="1" lang="zh-HK" altLang="en-US" sz="5500">
              <a:solidFill>
                <a:schemeClr val="accent1"/>
              </a:solidFill>
              <a:latin typeface="+mj-lt"/>
              <a:ea typeface="+mj-ea"/>
              <a:cs typeface="+mj-cs"/>
            </a:endParaRPr>
          </a:p>
        </p:txBody>
      </p:sp>
      <p:sp>
        <p:nvSpPr>
          <p:cNvPr id="5" name="閃電 4">
            <a:extLst>
              <a:ext uri="{FF2B5EF4-FFF2-40B4-BE49-F238E27FC236}">
                <a16:creationId xmlns:a16="http://schemas.microsoft.com/office/drawing/2014/main" id="{CA786D68-6028-8C42-A70E-1A6E492880C4}"/>
              </a:ext>
            </a:extLst>
          </p:cNvPr>
          <p:cNvSpPr/>
          <p:nvPr/>
        </p:nvSpPr>
        <p:spPr>
          <a:xfrm rot="325349">
            <a:off x="4823680" y="2953265"/>
            <a:ext cx="872785" cy="3594571"/>
          </a:xfrm>
          <a:prstGeom prst="lightningBolt">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HK" altLang="en-US"/>
          </a:p>
        </p:txBody>
      </p:sp>
      <p:sp>
        <p:nvSpPr>
          <p:cNvPr id="6" name="矩形 5">
            <a:extLst>
              <a:ext uri="{FF2B5EF4-FFF2-40B4-BE49-F238E27FC236}">
                <a16:creationId xmlns:a16="http://schemas.microsoft.com/office/drawing/2014/main" id="{1EF8869C-5042-F641-9F36-D83508C85673}"/>
              </a:ext>
            </a:extLst>
          </p:cNvPr>
          <p:cNvSpPr/>
          <p:nvPr/>
        </p:nvSpPr>
        <p:spPr>
          <a:xfrm>
            <a:off x="6096000" y="4147720"/>
            <a:ext cx="3128100" cy="1384995"/>
          </a:xfrm>
          <a:prstGeom prst="rect">
            <a:avLst/>
          </a:prstGeom>
        </p:spPr>
        <p:txBody>
          <a:bodyPr wrap="none">
            <a:spAutoFit/>
          </a:bodyPr>
          <a:lstStyle/>
          <a:p>
            <a:pPr algn="ctr"/>
            <a:r>
              <a:rPr kumimoji="1" lang="en-US" altLang="zh-HK" sz="2800" dirty="0">
                <a:solidFill>
                  <a:srgbClr val="FF0000"/>
                </a:solidFill>
              </a:rPr>
              <a:t>PERFECT MATCH </a:t>
            </a:r>
          </a:p>
          <a:p>
            <a:pPr algn="ctr"/>
            <a:r>
              <a:rPr kumimoji="1" lang="en-US" altLang="zh-HK" sz="2800" dirty="0">
                <a:solidFill>
                  <a:srgbClr val="FF0000"/>
                </a:solidFill>
              </a:rPr>
              <a:t>OR</a:t>
            </a:r>
          </a:p>
          <a:p>
            <a:pPr algn="ctr"/>
            <a:r>
              <a:rPr kumimoji="1" lang="en-US" altLang="zh-HK" sz="2800" dirty="0">
                <a:solidFill>
                  <a:srgbClr val="FF0000"/>
                </a:solidFill>
              </a:rPr>
              <a:t>MISMATCH?</a:t>
            </a:r>
            <a:endParaRPr kumimoji="1" lang="zh-HK" altLang="en-US" sz="2800" dirty="0">
              <a:solidFill>
                <a:srgbClr val="FF0000"/>
              </a:solidFill>
            </a:endParaRPr>
          </a:p>
        </p:txBody>
      </p:sp>
      <p:sp>
        <p:nvSpPr>
          <p:cNvPr id="7" name="副標題 2">
            <a:extLst>
              <a:ext uri="{FF2B5EF4-FFF2-40B4-BE49-F238E27FC236}">
                <a16:creationId xmlns:a16="http://schemas.microsoft.com/office/drawing/2014/main" id="{D04A2E8A-1DB5-8141-8A98-2AB356C4C00D}"/>
              </a:ext>
            </a:extLst>
          </p:cNvPr>
          <p:cNvSpPr txBox="1">
            <a:spLocks/>
          </p:cNvSpPr>
          <p:nvPr/>
        </p:nvSpPr>
        <p:spPr>
          <a:xfrm>
            <a:off x="3846512" y="158118"/>
            <a:ext cx="4498976" cy="984885"/>
          </a:xfrm>
          <a:prstGeom prst="rect">
            <a:avLst/>
          </a:prstGeom>
        </p:spPr>
        <p:txBody>
          <a:bodyPr vert="horz" lIns="91440" tIns="45720" rIns="91440" bIns="45720" rtlCol="0" anchor="ctr">
            <a:normAutofit fontScale="85000" lnSpcReduction="10000"/>
          </a:bodyPr>
          <a:lstStyle>
            <a:lvl1pPr marL="0" indent="0" algn="ctr" defTabSz="914400" rtl="0" eaLnBrk="1" latinLnBrk="0" hangingPunct="1">
              <a:lnSpc>
                <a:spcPct val="110000"/>
              </a:lnSpc>
              <a:spcBef>
                <a:spcPts val="1000"/>
              </a:spcBef>
              <a:buClr>
                <a:schemeClr val="accent5"/>
              </a:buClr>
              <a:buFont typeface="Avenir Next LT Pro" panose="020B0504020202020204" pitchFamily="34" charset="0"/>
              <a:buNone/>
              <a:defRPr sz="2400" kern="1200">
                <a:solidFill>
                  <a:schemeClr val="tx2"/>
                </a:solidFill>
                <a:latin typeface="+mn-lt"/>
                <a:ea typeface="+mn-ea"/>
                <a:cs typeface="+mn-cs"/>
              </a:defRPr>
            </a:lvl1pPr>
            <a:lvl2pPr marL="457200" indent="0" algn="ctr" defTabSz="914400" rtl="0" eaLnBrk="1" latinLnBrk="0" hangingPunct="1">
              <a:lnSpc>
                <a:spcPct val="110000"/>
              </a:lnSpc>
              <a:spcBef>
                <a:spcPts val="500"/>
              </a:spcBef>
              <a:buClr>
                <a:schemeClr val="accent5"/>
              </a:buClr>
              <a:buFont typeface="Avenir Next LT Pro" panose="020B0504020202020204" pitchFamily="34" charset="0"/>
              <a:buNone/>
              <a:defRPr sz="2000" kern="1200">
                <a:solidFill>
                  <a:schemeClr val="tx2"/>
                </a:solidFill>
                <a:latin typeface="+mn-lt"/>
                <a:ea typeface="+mn-ea"/>
                <a:cs typeface="+mn-cs"/>
              </a:defRPr>
            </a:lvl2pPr>
            <a:lvl3pPr marL="914400" indent="0" algn="ctr"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2"/>
                </a:solidFill>
                <a:latin typeface="+mn-lt"/>
                <a:ea typeface="+mn-ea"/>
                <a:cs typeface="+mn-cs"/>
              </a:defRPr>
            </a:lvl3pPr>
            <a:lvl4pPr marL="13716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2"/>
                </a:solidFill>
                <a:latin typeface="+mn-lt"/>
                <a:ea typeface="+mn-ea"/>
                <a:cs typeface="+mn-cs"/>
              </a:defRPr>
            </a:lvl4pPr>
            <a:lvl5pPr marL="18288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kumimoji="1" lang="en-US" altLang="zh-HK" sz="4000">
                <a:solidFill>
                  <a:schemeClr val="tx1">
                    <a:alpha val="60000"/>
                  </a:schemeClr>
                </a:solidFill>
              </a:rPr>
              <a:t>Definition of Problem</a:t>
            </a:r>
            <a:endParaRPr kumimoji="1" lang="zh-HK" altLang="en-US" sz="4000">
              <a:solidFill>
                <a:schemeClr val="tx1">
                  <a:alpha val="60000"/>
                </a:schemeClr>
              </a:solidFill>
            </a:endParaRPr>
          </a:p>
        </p:txBody>
      </p:sp>
    </p:spTree>
    <p:extLst>
      <p:ext uri="{BB962C8B-B14F-4D97-AF65-F5344CB8AC3E}">
        <p14:creationId xmlns:p14="http://schemas.microsoft.com/office/powerpoint/2010/main" val="2720623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1"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vertical)">
                                      <p:cBhvr>
                                        <p:cTn id="12" dur="475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1" animBg="1"/>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bstract blurred public library with bookshelves">
            <a:extLst>
              <a:ext uri="{FF2B5EF4-FFF2-40B4-BE49-F238E27FC236}">
                <a16:creationId xmlns:a16="http://schemas.microsoft.com/office/drawing/2014/main" id="{59727FBA-EB4E-4CDF-A716-8579CBF11BCB}"/>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0" y="10"/>
            <a:ext cx="12191980" cy="6857990"/>
          </a:xfrm>
          <a:prstGeom prst="rect">
            <a:avLst/>
          </a:prstGeom>
        </p:spPr>
      </p:pic>
      <p:sp>
        <p:nvSpPr>
          <p:cNvPr id="2" name="標題 1">
            <a:extLst>
              <a:ext uri="{FF2B5EF4-FFF2-40B4-BE49-F238E27FC236}">
                <a16:creationId xmlns:a16="http://schemas.microsoft.com/office/drawing/2014/main" id="{73BD1722-4376-1146-8A6B-C394BCF942AF}"/>
              </a:ext>
            </a:extLst>
          </p:cNvPr>
          <p:cNvSpPr>
            <a:spLocks noGrp="1"/>
          </p:cNvSpPr>
          <p:nvPr>
            <p:ph type="ctrTitle"/>
          </p:nvPr>
        </p:nvSpPr>
        <p:spPr>
          <a:xfrm>
            <a:off x="4492658" y="733332"/>
            <a:ext cx="3503122" cy="1516443"/>
          </a:xfrm>
        </p:spPr>
        <p:txBody>
          <a:bodyPr anchor="ctr">
            <a:normAutofit/>
          </a:bodyPr>
          <a:lstStyle/>
          <a:p>
            <a:pPr algn="l"/>
            <a:r>
              <a:rPr kumimoji="1" lang="en-US" altLang="zh-HK" sz="4400" dirty="0"/>
              <a:t>Research Objectives</a:t>
            </a:r>
            <a:endParaRPr kumimoji="1" lang="zh-HK" altLang="en-US" sz="4400" dirty="0"/>
          </a:p>
        </p:txBody>
      </p:sp>
      <p:sp>
        <p:nvSpPr>
          <p:cNvPr id="3" name="副標題 2">
            <a:extLst>
              <a:ext uri="{FF2B5EF4-FFF2-40B4-BE49-F238E27FC236}">
                <a16:creationId xmlns:a16="http://schemas.microsoft.com/office/drawing/2014/main" id="{E0A2E0F5-D842-AB4F-BFBC-4114E0E259FD}"/>
              </a:ext>
            </a:extLst>
          </p:cNvPr>
          <p:cNvSpPr>
            <a:spLocks noGrp="1"/>
          </p:cNvSpPr>
          <p:nvPr>
            <p:ph type="subTitle" idx="1"/>
          </p:nvPr>
        </p:nvSpPr>
        <p:spPr>
          <a:xfrm>
            <a:off x="4492658" y="2672717"/>
            <a:ext cx="6580156" cy="3261294"/>
          </a:xfrm>
        </p:spPr>
        <p:txBody>
          <a:bodyPr anchor="ctr">
            <a:noAutofit/>
          </a:bodyPr>
          <a:lstStyle/>
          <a:p>
            <a:r>
              <a:rPr kumimoji="1" lang="en-US" altLang="zh-HK" sz="3200" dirty="0">
                <a:solidFill>
                  <a:srgbClr val="C00000"/>
                </a:solidFill>
              </a:rPr>
              <a:t>Researches for the two aforementioned aspects have been conducted individually; this prime research objective is to find out whether “what the entrepreneurs target to seeking for” is ‘what they are actually  investing on’ in tech ventures sector in GBA</a:t>
            </a:r>
            <a:endParaRPr kumimoji="1" lang="zh-HK" altLang="en-US" sz="3200" dirty="0">
              <a:solidFill>
                <a:srgbClr val="C00000"/>
              </a:solidFill>
            </a:endParaRPr>
          </a:p>
        </p:txBody>
      </p:sp>
    </p:spTree>
    <p:extLst>
      <p:ext uri="{BB962C8B-B14F-4D97-AF65-F5344CB8AC3E}">
        <p14:creationId xmlns:p14="http://schemas.microsoft.com/office/powerpoint/2010/main" val="417801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標題 1">
            <a:extLst>
              <a:ext uri="{FF2B5EF4-FFF2-40B4-BE49-F238E27FC236}">
                <a16:creationId xmlns:a16="http://schemas.microsoft.com/office/drawing/2014/main" id="{B7860109-2B90-914B-ACCF-E826372BA179}"/>
              </a:ext>
            </a:extLst>
          </p:cNvPr>
          <p:cNvSpPr>
            <a:spLocks noGrp="1"/>
          </p:cNvSpPr>
          <p:nvPr>
            <p:ph type="ctrTitle"/>
          </p:nvPr>
        </p:nvSpPr>
        <p:spPr>
          <a:xfrm>
            <a:off x="6663910" y="540033"/>
            <a:ext cx="4426782" cy="1331604"/>
          </a:xfrm>
        </p:spPr>
        <p:txBody>
          <a:bodyPr vert="horz" lIns="0" tIns="0" rIns="0" bIns="0" rtlCol="0" anchor="b" anchorCtr="0">
            <a:normAutofit/>
          </a:bodyPr>
          <a:lstStyle/>
          <a:p>
            <a:r>
              <a:rPr lang="en-US" altLang="zh-HK" dirty="0"/>
              <a:t>Research Questions</a:t>
            </a:r>
          </a:p>
        </p:txBody>
      </p:sp>
      <p:pic>
        <p:nvPicPr>
          <p:cNvPr id="24" name="Picture 3" descr="Many question marks on black background">
            <a:extLst>
              <a:ext uri="{FF2B5EF4-FFF2-40B4-BE49-F238E27FC236}">
                <a16:creationId xmlns:a16="http://schemas.microsoft.com/office/drawing/2014/main" id="{E560BAD6-463F-4874-8900-07C0DCD59534}"/>
              </a:ext>
            </a:extLst>
          </p:cNvPr>
          <p:cNvPicPr>
            <a:picLocks noChangeAspect="1"/>
          </p:cNvPicPr>
          <p:nvPr/>
        </p:nvPicPr>
        <p:blipFill rotWithShape="1">
          <a:blip r:embed="rId2">
            <a:extLst>
              <a:ext uri="{28A0092B-C50C-407E-A947-70E740481C1C}">
                <a14:useLocalDpi xmlns:a14="http://schemas.microsoft.com/office/drawing/2010/main"/>
              </a:ext>
            </a:extLst>
          </a:blip>
          <a:srcRect r="-2" b="-1"/>
          <a:stretch/>
        </p:blipFill>
        <p:spPr>
          <a:xfrm>
            <a:off x="211961" y="540033"/>
            <a:ext cx="4845814" cy="5775279"/>
          </a:xfrm>
          <a:prstGeom prst="rect">
            <a:avLst/>
          </a:prstGeom>
        </p:spPr>
      </p:pic>
      <p:cxnSp>
        <p:nvCxnSpPr>
          <p:cNvPr id="38" name="Straight Connector 3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副標題 6">
            <a:extLst>
              <a:ext uri="{FF2B5EF4-FFF2-40B4-BE49-F238E27FC236}">
                <a16:creationId xmlns:a16="http://schemas.microsoft.com/office/drawing/2014/main" id="{53F92E6A-A2CF-B446-97E9-461FC6817E18}"/>
              </a:ext>
            </a:extLst>
          </p:cNvPr>
          <p:cNvSpPr>
            <a:spLocks noGrp="1"/>
          </p:cNvSpPr>
          <p:nvPr>
            <p:ph type="subTitle" idx="1"/>
          </p:nvPr>
        </p:nvSpPr>
        <p:spPr>
          <a:xfrm>
            <a:off x="5269736" y="2310207"/>
            <a:ext cx="6710303" cy="3009899"/>
          </a:xfrm>
        </p:spPr>
        <p:txBody>
          <a:bodyPr vert="horz" lIns="0" tIns="0" rIns="0" bIns="0" rtlCol="0" anchor="t" anchorCtr="0">
            <a:noAutofit/>
          </a:bodyPr>
          <a:lstStyle/>
          <a:p>
            <a:pPr marL="514350" indent="-514350" algn="l">
              <a:lnSpc>
                <a:spcPct val="115000"/>
              </a:lnSpc>
              <a:buAutoNum type="arabicParenBoth"/>
            </a:pPr>
            <a:r>
              <a:rPr kumimoji="1" lang="en-US" altLang="zh-HK" sz="2300" dirty="0"/>
              <a:t>What are Team entrepreneurs’ personalities and characteristics the ES Investors are looking for</a:t>
            </a:r>
          </a:p>
          <a:p>
            <a:pPr marL="514350" indent="-514350" algn="l">
              <a:lnSpc>
                <a:spcPct val="115000"/>
              </a:lnSpc>
              <a:buAutoNum type="arabicParenBoth"/>
            </a:pPr>
            <a:r>
              <a:rPr kumimoji="1" lang="en-US" altLang="zh-HK" sz="2300" dirty="0"/>
              <a:t>What are the Team entrepreneurs' actual personalities and characteristics s can successfully attract the fundraising in early stage</a:t>
            </a:r>
          </a:p>
          <a:p>
            <a:pPr marL="514350" indent="-514350" algn="l">
              <a:lnSpc>
                <a:spcPct val="115000"/>
              </a:lnSpc>
              <a:buAutoNum type="arabicParenBoth"/>
            </a:pPr>
            <a:r>
              <a:rPr kumimoji="1" lang="en-US" altLang="zh-HK" sz="2300" dirty="0"/>
              <a:t>If there is/are any correlation(s) between (1) and (2)</a:t>
            </a:r>
          </a:p>
          <a:p>
            <a:pPr algn="l">
              <a:lnSpc>
                <a:spcPct val="115000"/>
              </a:lnSpc>
            </a:pPr>
            <a:r>
              <a:rPr kumimoji="1" lang="en-US" altLang="zh-HK" sz="2300" dirty="0"/>
              <a:t> in tech ventures sector in GBA.</a:t>
            </a:r>
          </a:p>
        </p:txBody>
      </p:sp>
    </p:spTree>
    <p:extLst>
      <p:ext uri="{BB962C8B-B14F-4D97-AF65-F5344CB8AC3E}">
        <p14:creationId xmlns:p14="http://schemas.microsoft.com/office/powerpoint/2010/main" val="3354983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0B45338F-9B2E-4837-8082-E6472FACC5C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0" y="296573"/>
            <a:ext cx="12191999" cy="6857990"/>
          </a:xfrm>
          <a:prstGeom prst="rect">
            <a:avLst/>
          </a:prstGeom>
        </p:spPr>
      </p:pic>
      <p:sp>
        <p:nvSpPr>
          <p:cNvPr id="9" name="Rectangle 8">
            <a:extLst>
              <a:ext uri="{FF2B5EF4-FFF2-40B4-BE49-F238E27FC236}">
                <a16:creationId xmlns:a16="http://schemas.microsoft.com/office/drawing/2014/main" id="{A37E0400-E9ED-46D6-A946-A7B49DB41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5000"/>
                </a:schemeClr>
              </a:gs>
              <a:gs pos="33000">
                <a:schemeClr val="tx1">
                  <a:alpha val="20000"/>
                </a:schemeClr>
              </a:gs>
              <a:gs pos="0">
                <a:schemeClr val="tx1">
                  <a:alpha val="0"/>
                </a:schemeClr>
              </a:gs>
              <a:gs pos="100000">
                <a:schemeClr val="tx1">
                  <a:alpha val="4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Light" panose="020F0502020204030204"/>
              <a:ea typeface="+mn-ea"/>
              <a:cs typeface="+mn-cs"/>
            </a:endParaRPr>
          </a:p>
        </p:txBody>
      </p:sp>
      <p:sp>
        <p:nvSpPr>
          <p:cNvPr id="2" name="標題 1">
            <a:extLst>
              <a:ext uri="{FF2B5EF4-FFF2-40B4-BE49-F238E27FC236}">
                <a16:creationId xmlns:a16="http://schemas.microsoft.com/office/drawing/2014/main" id="{C8C6C30D-C3C7-3249-9E24-2D215ECCA65D}"/>
              </a:ext>
            </a:extLst>
          </p:cNvPr>
          <p:cNvSpPr>
            <a:spLocks noGrp="1"/>
          </p:cNvSpPr>
          <p:nvPr>
            <p:ph type="ctrTitle"/>
          </p:nvPr>
        </p:nvSpPr>
        <p:spPr>
          <a:xfrm>
            <a:off x="735791" y="3331444"/>
            <a:ext cx="6470692" cy="1229306"/>
          </a:xfrm>
        </p:spPr>
        <p:txBody>
          <a:bodyPr>
            <a:normAutofit fontScale="90000"/>
          </a:bodyPr>
          <a:lstStyle/>
          <a:p>
            <a:r>
              <a:rPr kumimoji="1" lang="en-US" altLang="zh-HK" sz="5400" dirty="0">
                <a:solidFill>
                  <a:schemeClr val="bg1"/>
                </a:solidFill>
              </a:rPr>
              <a:t>Review of Relevant Theories and Literature</a:t>
            </a:r>
            <a:endParaRPr kumimoji="1" lang="zh-HK" altLang="en-US" sz="5400">
              <a:solidFill>
                <a:schemeClr val="bg1"/>
              </a:solidFill>
            </a:endParaRPr>
          </a:p>
        </p:txBody>
      </p:sp>
      <p:sp>
        <p:nvSpPr>
          <p:cNvPr id="3" name="副標題 2">
            <a:extLst>
              <a:ext uri="{FF2B5EF4-FFF2-40B4-BE49-F238E27FC236}">
                <a16:creationId xmlns:a16="http://schemas.microsoft.com/office/drawing/2014/main" id="{EB3C727C-0AB0-4240-8077-F3B3512F8FAB}"/>
              </a:ext>
            </a:extLst>
          </p:cNvPr>
          <p:cNvSpPr>
            <a:spLocks noGrp="1"/>
          </p:cNvSpPr>
          <p:nvPr>
            <p:ph type="subTitle" idx="1"/>
          </p:nvPr>
        </p:nvSpPr>
        <p:spPr>
          <a:xfrm>
            <a:off x="735791" y="4735799"/>
            <a:ext cx="6470693" cy="605256"/>
          </a:xfrm>
        </p:spPr>
        <p:txBody>
          <a:bodyPr>
            <a:normAutofit fontScale="47500" lnSpcReduction="20000"/>
          </a:bodyPr>
          <a:lstStyle/>
          <a:p>
            <a:r>
              <a:rPr kumimoji="1" lang="en-US" altLang="zh-HK" dirty="0">
                <a:solidFill>
                  <a:schemeClr val="bg1"/>
                </a:solidFill>
              </a:rPr>
              <a:t>Review of Relevant Theories and Literature </a:t>
            </a:r>
          </a:p>
          <a:p>
            <a:r>
              <a:rPr kumimoji="1" lang="en-US" altLang="zh-HK" dirty="0">
                <a:solidFill>
                  <a:schemeClr val="bg1"/>
                </a:solidFill>
              </a:rPr>
              <a:t>(Additional)</a:t>
            </a:r>
            <a:endParaRPr kumimoji="1" lang="zh-HK" altLang="en-US" dirty="0">
              <a:solidFill>
                <a:schemeClr val="bg1"/>
              </a:solidFill>
            </a:endParaRP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73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40" name="Rectangle 10">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3" name="Rectangle 12">
            <a:extLst>
              <a:ext uri="{FF2B5EF4-FFF2-40B4-BE49-F238E27FC236}">
                <a16:creationId xmlns:a16="http://schemas.microsoft.com/office/drawing/2014/main" id="{05FD221C-EDD3-49D9-90A7-260CECEE1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51" name="Picture 3" descr="Close-up of stacked books">
            <a:extLst>
              <a:ext uri="{FF2B5EF4-FFF2-40B4-BE49-F238E27FC236}">
                <a16:creationId xmlns:a16="http://schemas.microsoft.com/office/drawing/2014/main" id="{A5FD09F7-186E-4994-BD58-2D708E1ED11C}"/>
              </a:ext>
            </a:extLst>
          </p:cNvPr>
          <p:cNvPicPr>
            <a:picLocks noChangeAspect="1"/>
          </p:cNvPicPr>
          <p:nvPr/>
        </p:nvPicPr>
        <p:blipFill rotWithShape="1">
          <a:blip r:embed="rId2">
            <a:alphaModFix amt="70000"/>
            <a:extLst>
              <a:ext uri="{28A0092B-C50C-407E-A947-70E740481C1C}">
                <a14:useLocalDpi xmlns:a14="http://schemas.microsoft.com/office/drawing/2010/main"/>
              </a:ext>
            </a:extLst>
          </a:blip>
          <a:srcRect/>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16" name="Freeform: Shape 15">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7" name="Freeform: Shape 16">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8" name="Freeform: Shape 17">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19" name="Freeform: Shape 18">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0" name="Freeform: Shape 19">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1" name="Freeform: Shape 20">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2" name="Freeform: Shape 21">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3" name="Freeform: Shape 22">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4" name="Freeform: Shape 23">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5" name="Freeform: Shape 24">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6" name="Freeform: Shape 25">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7" name="Freeform: Shape 26">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8" name="Freeform: Shape 27">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29" name="Freeform: Shape 28">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0" name="Freeform: Shape 29">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1" name="Freeform: Shape 30">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2" name="Freeform: Shape 31">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3" name="Freeform: Shape 32">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5"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4" name="Freeform: Shape 33">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5" name="Freeform: Shape 34">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6" name="Freeform: Shape 35">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7" name="Freeform: Shape 36">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8" name="Freeform: Shape 37">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39" name="Freeform: Shape 38">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12700" cap="rnd">
              <a:solidFill>
                <a:schemeClr val="bg2">
                  <a:alpha val="24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grpSp>
      <p:grpSp>
        <p:nvGrpSpPr>
          <p:cNvPr id="41" name="Bottom Right">
            <a:extLst>
              <a:ext uri="{FF2B5EF4-FFF2-40B4-BE49-F238E27FC236}">
                <a16:creationId xmlns:a16="http://schemas.microsoft.com/office/drawing/2014/main" id="{D77BF9F5-CA63-42A6-AC93-C2BDF4727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42" name="Graphic 157">
              <a:extLst>
                <a:ext uri="{FF2B5EF4-FFF2-40B4-BE49-F238E27FC236}">
                  <a16:creationId xmlns:a16="http://schemas.microsoft.com/office/drawing/2014/main" id="{C22D3699-92E0-4110-BE54-403EAAA481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4" name="Freeform: Shape 43">
                <a:extLst>
                  <a:ext uri="{FF2B5EF4-FFF2-40B4-BE49-F238E27FC236}">
                    <a16:creationId xmlns:a16="http://schemas.microsoft.com/office/drawing/2014/main" id="{825D3809-6A64-4183-9441-73C86E340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5" name="Freeform: Shape 44">
                <a:extLst>
                  <a:ext uri="{FF2B5EF4-FFF2-40B4-BE49-F238E27FC236}">
                    <a16:creationId xmlns:a16="http://schemas.microsoft.com/office/drawing/2014/main" id="{90860AFF-1118-48A2-80D7-49ACC1BB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6" name="Freeform: Shape 45">
                <a:extLst>
                  <a:ext uri="{FF2B5EF4-FFF2-40B4-BE49-F238E27FC236}">
                    <a16:creationId xmlns:a16="http://schemas.microsoft.com/office/drawing/2014/main" id="{4D71319B-713A-4047-B185-F7DDC442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7" name="Freeform: Shape 46">
                <a:extLst>
                  <a:ext uri="{FF2B5EF4-FFF2-40B4-BE49-F238E27FC236}">
                    <a16:creationId xmlns:a16="http://schemas.microsoft.com/office/drawing/2014/main" id="{7C66AF50-C9BC-4B16-9CE0-B0D49B8FF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8" name="Freeform: Shape 47">
                <a:extLst>
                  <a:ext uri="{FF2B5EF4-FFF2-40B4-BE49-F238E27FC236}">
                    <a16:creationId xmlns:a16="http://schemas.microsoft.com/office/drawing/2014/main" id="{51516E0C-2F47-4B95-8D54-336B5CEDB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49" name="Freeform: Shape 48">
                <a:extLst>
                  <a:ext uri="{FF2B5EF4-FFF2-40B4-BE49-F238E27FC236}">
                    <a16:creationId xmlns:a16="http://schemas.microsoft.com/office/drawing/2014/main" id="{F495B569-90F7-429A-9E93-88A1B179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sp>
            <p:nvSpPr>
              <p:cNvPr id="50" name="Freeform: Shape 49">
                <a:extLst>
                  <a:ext uri="{FF2B5EF4-FFF2-40B4-BE49-F238E27FC236}">
                    <a16:creationId xmlns:a16="http://schemas.microsoft.com/office/drawing/2014/main" id="{7DD4E57A-FF24-4B18-B1C4-E81FE8F07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venir Next LT Pro"/>
                  <a:ea typeface="+mn-ea"/>
                  <a:cs typeface="+mn-cs"/>
                </a:endParaRPr>
              </a:p>
            </p:txBody>
          </p:sp>
        </p:grpSp>
        <p:sp>
          <p:nvSpPr>
            <p:cNvPr id="43" name="Freeform: Shape 42">
              <a:extLst>
                <a:ext uri="{FF2B5EF4-FFF2-40B4-BE49-F238E27FC236}">
                  <a16:creationId xmlns:a16="http://schemas.microsoft.com/office/drawing/2014/main" id="{B9587FA4-87B9-445D-ABE2-BAF734591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sp>
        <p:nvSpPr>
          <p:cNvPr id="2" name="標題 1">
            <a:extLst>
              <a:ext uri="{FF2B5EF4-FFF2-40B4-BE49-F238E27FC236}">
                <a16:creationId xmlns:a16="http://schemas.microsoft.com/office/drawing/2014/main" id="{C8C6C30D-C3C7-3249-9E24-2D215ECCA65D}"/>
              </a:ext>
            </a:extLst>
          </p:cNvPr>
          <p:cNvSpPr>
            <a:spLocks noGrp="1"/>
          </p:cNvSpPr>
          <p:nvPr>
            <p:ph type="ctrTitle"/>
          </p:nvPr>
        </p:nvSpPr>
        <p:spPr>
          <a:xfrm>
            <a:off x="200360" y="1622155"/>
            <a:ext cx="6953806" cy="4581471"/>
          </a:xfrm>
          <a:solidFill>
            <a:srgbClr val="FFFFFF">
              <a:alpha val="56078"/>
            </a:srgbClr>
          </a:solidFill>
        </p:spPr>
        <p:txBody>
          <a:bodyPr anchor="ctr">
            <a:noAutofit/>
          </a:bodyPr>
          <a:lstStyle/>
          <a:p>
            <a:pPr algn="l"/>
            <a:r>
              <a:rPr kumimoji="1" lang="en-US" altLang="zh-HK" sz="2800" spc="-50" dirty="0">
                <a:solidFill>
                  <a:srgbClr val="000000"/>
                </a:solidFill>
                <a:highlight>
                  <a:srgbClr val="FFFF00"/>
                </a:highlight>
                <a:latin typeface="Bembo" panose="020F0302020204030204"/>
                <a:ea typeface="新細明體" panose="02020500000000000000" pitchFamily="18" charset="-120"/>
              </a:rPr>
              <a:t>Early-stage investors</a:t>
            </a:r>
            <a:r>
              <a:rPr kumimoji="1" lang="en-US" altLang="zh-HK" sz="2800" spc="-50" dirty="0">
                <a:solidFill>
                  <a:srgbClr val="000000"/>
                </a:solidFill>
                <a:latin typeface="Bembo" panose="020F0302020204030204"/>
                <a:ea typeface="新細明體" panose="02020500000000000000" pitchFamily="18" charset="-120"/>
              </a:rPr>
              <a:t>: </a:t>
            </a:r>
            <a:br>
              <a:rPr kumimoji="1" lang="en-US" altLang="zh-HK" sz="2800" spc="-50" dirty="0">
                <a:solidFill>
                  <a:srgbClr val="000000"/>
                </a:solidFill>
                <a:latin typeface="Bembo" panose="020F0302020204030204"/>
                <a:ea typeface="新細明體" panose="02020500000000000000" pitchFamily="18" charset="-120"/>
              </a:rPr>
            </a:br>
            <a:r>
              <a:rPr kumimoji="1" lang="en-US" altLang="zh-HK" sz="2800" spc="-50" dirty="0">
                <a:solidFill>
                  <a:srgbClr val="000000"/>
                </a:solidFill>
                <a:latin typeface="Bembo" panose="020F0302020204030204"/>
                <a:ea typeface="新細明體" panose="02020500000000000000" pitchFamily="18" charset="-120"/>
              </a:rPr>
              <a:t>incubators, grants, angels, super angels, individual or institutional venture capitalists can invest in the startups; however, majority grants and incubators which do not target to take equities return from the ventures will not be classified as an investment activities and thus they are not investors. (Cohen, 2013)</a:t>
            </a:r>
            <a:endParaRPr kumimoji="1" lang="en-US" altLang="zh-HK" dirty="0">
              <a:solidFill>
                <a:srgbClr val="FFFFFF"/>
              </a:solidFill>
            </a:endParaRPr>
          </a:p>
        </p:txBody>
      </p:sp>
      <p:sp>
        <p:nvSpPr>
          <p:cNvPr id="3" name="副標題 2">
            <a:extLst>
              <a:ext uri="{FF2B5EF4-FFF2-40B4-BE49-F238E27FC236}">
                <a16:creationId xmlns:a16="http://schemas.microsoft.com/office/drawing/2014/main" id="{EB3C727C-0AB0-4240-8077-F3B3512F8FAB}"/>
              </a:ext>
            </a:extLst>
          </p:cNvPr>
          <p:cNvSpPr>
            <a:spLocks noGrp="1"/>
          </p:cNvSpPr>
          <p:nvPr>
            <p:ph type="subTitle" idx="1"/>
          </p:nvPr>
        </p:nvSpPr>
        <p:spPr>
          <a:xfrm>
            <a:off x="8662740" y="4367858"/>
            <a:ext cx="3542305" cy="2043305"/>
          </a:xfrm>
        </p:spPr>
        <p:txBody>
          <a:bodyPr>
            <a:normAutofit/>
          </a:bodyPr>
          <a:lstStyle/>
          <a:p>
            <a:pPr algn="r"/>
            <a:r>
              <a:rPr kumimoji="1" lang="en-US" altLang="zh-HK" dirty="0">
                <a:solidFill>
                  <a:srgbClr val="FFFFFF"/>
                </a:solidFill>
              </a:rPr>
              <a:t>List of further Literature reviews on the specific theories and terms</a:t>
            </a:r>
            <a:endParaRPr kumimoji="1" lang="zh-HK" altLang="en-US" sz="2200" dirty="0">
              <a:solidFill>
                <a:srgbClr val="FFFFFF"/>
              </a:solidFill>
            </a:endParaRPr>
          </a:p>
        </p:txBody>
      </p:sp>
      <p:grpSp>
        <p:nvGrpSpPr>
          <p:cNvPr id="52"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53" name="Straight Connector 52">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4" name="Straight Connector 53">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281474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舉高使用不同色彩繪製的雙手">
            <a:extLst>
              <a:ext uri="{FF2B5EF4-FFF2-40B4-BE49-F238E27FC236}">
                <a16:creationId xmlns:a16="http://schemas.microsoft.com/office/drawing/2014/main" id="{6BE983D8-CB10-49C4-A76F-BA80F65CDE04}"/>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
            <a:ext cx="12191980" cy="6861458"/>
          </a:xfrm>
          <a:prstGeom prst="rect">
            <a:avLst/>
          </a:prstGeom>
        </p:spPr>
      </p:pic>
      <p:sp>
        <p:nvSpPr>
          <p:cNvPr id="2" name="標題 1">
            <a:extLst>
              <a:ext uri="{FF2B5EF4-FFF2-40B4-BE49-F238E27FC236}">
                <a16:creationId xmlns:a16="http://schemas.microsoft.com/office/drawing/2014/main" id="{6BF69005-E62C-314B-B921-56A32CFBD2B1}"/>
              </a:ext>
            </a:extLst>
          </p:cNvPr>
          <p:cNvSpPr>
            <a:spLocks noGrp="1"/>
          </p:cNvSpPr>
          <p:nvPr>
            <p:ph type="ctrTitle"/>
          </p:nvPr>
        </p:nvSpPr>
        <p:spPr>
          <a:xfrm>
            <a:off x="874279" y="672880"/>
            <a:ext cx="8412596" cy="2083242"/>
          </a:xfrm>
        </p:spPr>
        <p:txBody>
          <a:bodyPr>
            <a:noAutofit/>
          </a:bodyPr>
          <a:lstStyle/>
          <a:p>
            <a:pPr marL="457200" indent="-457200">
              <a:buFont typeface="Wingdings" pitchFamily="2" charset="2"/>
              <a:buChar char="Ø"/>
            </a:pPr>
            <a:r>
              <a:rPr kumimoji="1" lang="en-US" altLang="zh-HK" sz="2400" b="0" dirty="0"/>
              <a:t>Big 5 Personality Traits by McCrae and Costa, 1987</a:t>
            </a:r>
            <a:br>
              <a:rPr kumimoji="1" lang="en-US" altLang="zh-HK" sz="2400" b="0" dirty="0"/>
            </a:br>
            <a:r>
              <a:rPr kumimoji="1" lang="en-US" altLang="zh-HK" sz="2400" b="0" dirty="0"/>
              <a:t>- includes </a:t>
            </a:r>
            <a:br>
              <a:rPr kumimoji="1" lang="en-US" altLang="zh-HK" sz="2400" b="0" dirty="0"/>
            </a:br>
            <a:r>
              <a:rPr kumimoji="1" lang="en-US" altLang="zh-HK" sz="2400" b="0" dirty="0"/>
              <a:t>(1) openness to experience, </a:t>
            </a:r>
            <a:br>
              <a:rPr kumimoji="1" lang="en-US" altLang="zh-HK" sz="2400" b="0" dirty="0"/>
            </a:br>
            <a:r>
              <a:rPr kumimoji="1" lang="en-US" altLang="zh-HK" sz="2400" b="0" dirty="0"/>
              <a:t>(2) Conscientiousness</a:t>
            </a:r>
            <a:br>
              <a:rPr kumimoji="1" lang="en-US" altLang="zh-HK" sz="2400" b="0" dirty="0"/>
            </a:br>
            <a:r>
              <a:rPr kumimoji="1" lang="en-US" altLang="zh-HK" sz="2400" b="0" dirty="0"/>
              <a:t>(3) Extraversion</a:t>
            </a:r>
            <a:br>
              <a:rPr kumimoji="1" lang="en-US" altLang="zh-HK" sz="2400" b="0" dirty="0"/>
            </a:br>
            <a:r>
              <a:rPr kumimoji="1" lang="en-US" altLang="zh-HK" sz="2400" b="0" dirty="0"/>
              <a:t>(4) Agreeableness</a:t>
            </a:r>
            <a:br>
              <a:rPr kumimoji="1" lang="en-US" altLang="zh-HK" sz="2400" b="0" dirty="0"/>
            </a:br>
            <a:r>
              <a:rPr kumimoji="1" lang="en-US" altLang="zh-HK" sz="2400" b="0" dirty="0"/>
              <a:t>(5)  Neuroticism </a:t>
            </a:r>
            <a:endParaRPr kumimoji="1" lang="zh-HK" altLang="en-US" sz="2400" b="0" dirty="0"/>
          </a:p>
        </p:txBody>
      </p:sp>
      <p:sp>
        <p:nvSpPr>
          <p:cNvPr id="3" name="副標題 2">
            <a:extLst>
              <a:ext uri="{FF2B5EF4-FFF2-40B4-BE49-F238E27FC236}">
                <a16:creationId xmlns:a16="http://schemas.microsoft.com/office/drawing/2014/main" id="{D359BF04-C482-5947-A470-887F9FCC650E}"/>
              </a:ext>
            </a:extLst>
          </p:cNvPr>
          <p:cNvSpPr>
            <a:spLocks noGrp="1"/>
          </p:cNvSpPr>
          <p:nvPr>
            <p:ph type="subTitle" idx="1"/>
          </p:nvPr>
        </p:nvSpPr>
        <p:spPr>
          <a:xfrm>
            <a:off x="6993876" y="907990"/>
            <a:ext cx="4323845" cy="1256326"/>
          </a:xfrm>
        </p:spPr>
        <p:txBody>
          <a:bodyPr>
            <a:normAutofit fontScale="92500" lnSpcReduction="20000"/>
          </a:bodyPr>
          <a:lstStyle/>
          <a:p>
            <a:pPr algn="ctr"/>
            <a:r>
              <a:rPr kumimoji="1" lang="en-US" altLang="zh-HK" sz="2400" dirty="0">
                <a:solidFill>
                  <a:schemeClr val="accent5">
                    <a:lumMod val="75000"/>
                  </a:schemeClr>
                </a:solidFill>
              </a:rPr>
              <a:t>Related to Entrepreneurs’ personalities (Mathias Brandt et el, 2018, Kerr, S., Kerr W. and Xu, 2017, </a:t>
            </a:r>
            <a:r>
              <a:rPr kumimoji="1" lang="en-US" altLang="zh-HK" sz="2400" dirty="0" err="1">
                <a:solidFill>
                  <a:schemeClr val="accent5">
                    <a:lumMod val="75000"/>
                  </a:schemeClr>
                </a:solidFill>
              </a:rPr>
              <a:t>Selfen</a:t>
            </a:r>
            <a:r>
              <a:rPr kumimoji="1" lang="en-US" altLang="zh-HK" sz="2400" dirty="0">
                <a:solidFill>
                  <a:schemeClr val="accent5">
                    <a:lumMod val="75000"/>
                  </a:schemeClr>
                </a:solidFill>
              </a:rPr>
              <a:t> and Goodie, 2018)</a:t>
            </a:r>
            <a:endParaRPr kumimoji="1" lang="zh-HK" altLang="en-US" sz="2400" dirty="0">
              <a:solidFill>
                <a:schemeClr val="accent5">
                  <a:lumMod val="75000"/>
                </a:schemeClr>
              </a:solidFill>
            </a:endParaRPr>
          </a:p>
        </p:txBody>
      </p:sp>
      <p:sp>
        <p:nvSpPr>
          <p:cNvPr id="5" name="文字方塊 4">
            <a:extLst>
              <a:ext uri="{FF2B5EF4-FFF2-40B4-BE49-F238E27FC236}">
                <a16:creationId xmlns:a16="http://schemas.microsoft.com/office/drawing/2014/main" id="{8B494A9A-FFFF-884B-8423-DB5E97DB4916}"/>
              </a:ext>
            </a:extLst>
          </p:cNvPr>
          <p:cNvSpPr txBox="1"/>
          <p:nvPr/>
        </p:nvSpPr>
        <p:spPr>
          <a:xfrm>
            <a:off x="962758" y="2828835"/>
            <a:ext cx="10726733" cy="1569660"/>
          </a:xfrm>
          <a:prstGeom prst="rect">
            <a:avLst/>
          </a:prstGeom>
          <a:solidFill>
            <a:srgbClr val="FFFFFF">
              <a:alpha val="61176"/>
            </a:srgbClr>
          </a:solidFill>
        </p:spPr>
        <p:txBody>
          <a:bodyPr wrap="square" rtlCol="0">
            <a:spAutoFit/>
          </a:bodyPr>
          <a:lstStyle/>
          <a:p>
            <a:pPr marL="285750" indent="-285750">
              <a:buFont typeface="Wingdings" pitchFamily="2" charset="2"/>
              <a:buChar char="ü"/>
            </a:pPr>
            <a:r>
              <a:rPr kumimoji="1" lang="en-US" altLang="zh-HK" sz="2400" dirty="0"/>
              <a:t>The Big 5 traits are stable and would not be affected by any specific event</a:t>
            </a:r>
          </a:p>
          <a:p>
            <a:pPr marL="285750" indent="-285750">
              <a:buFont typeface="Wingdings" pitchFamily="2" charset="2"/>
              <a:buChar char="ü"/>
            </a:pPr>
            <a:r>
              <a:rPr kumimoji="1" lang="en-US" altLang="zh-HK" sz="2400" dirty="0"/>
              <a:t>Can used to measure different stages of ventures in their management team traits (A. </a:t>
            </a:r>
            <a:r>
              <a:rPr kumimoji="1" lang="en-US" altLang="zh-HK" sz="2400" dirty="0" err="1"/>
              <a:t>Jawabri</a:t>
            </a:r>
            <a:r>
              <a:rPr kumimoji="1" lang="en-US" altLang="zh-HK" sz="2400" dirty="0"/>
              <a:t>, 2020) and make prediction on business intention, creation and success. (</a:t>
            </a:r>
            <a:r>
              <a:rPr kumimoji="1" lang="en-US" altLang="zh-HK" sz="2400" dirty="0" err="1"/>
              <a:t>Brandstätter</a:t>
            </a:r>
            <a:r>
              <a:rPr kumimoji="1" lang="en-US" altLang="zh-HK" sz="2400" dirty="0"/>
              <a:t>, 2011)</a:t>
            </a:r>
            <a:endParaRPr kumimoji="1" lang="zh-HK" altLang="en-US" sz="2400" dirty="0"/>
          </a:p>
        </p:txBody>
      </p:sp>
      <p:sp>
        <p:nvSpPr>
          <p:cNvPr id="6" name="矩形 5">
            <a:extLst>
              <a:ext uri="{FF2B5EF4-FFF2-40B4-BE49-F238E27FC236}">
                <a16:creationId xmlns:a16="http://schemas.microsoft.com/office/drawing/2014/main" id="{AD64025C-8C22-7A43-8179-01FB437B4E4B}"/>
              </a:ext>
            </a:extLst>
          </p:cNvPr>
          <p:cNvSpPr/>
          <p:nvPr/>
        </p:nvSpPr>
        <p:spPr>
          <a:xfrm>
            <a:off x="1515203" y="6343818"/>
            <a:ext cx="7640595" cy="369332"/>
          </a:xfrm>
          <a:prstGeom prst="rect">
            <a:avLst/>
          </a:prstGeom>
        </p:spPr>
        <p:txBody>
          <a:bodyPr wrap="square">
            <a:spAutoFit/>
          </a:bodyPr>
          <a:lstStyle/>
          <a:p>
            <a:pPr algn="r"/>
            <a:r>
              <a:rPr kumimoji="1" lang="en-US" altLang="zh-HK" dirty="0">
                <a:solidFill>
                  <a:srgbClr val="FFFFFF"/>
                </a:solidFill>
              </a:rPr>
              <a:t>List of further Literature reviews on the specific theories and terms</a:t>
            </a:r>
            <a:endParaRPr kumimoji="1" lang="zh-HK" altLang="en-US" dirty="0">
              <a:solidFill>
                <a:srgbClr val="FFFFFF"/>
              </a:solidFill>
            </a:endParaRPr>
          </a:p>
        </p:txBody>
      </p:sp>
    </p:spTree>
    <p:extLst>
      <p:ext uri="{BB962C8B-B14F-4D97-AF65-F5344CB8AC3E}">
        <p14:creationId xmlns:p14="http://schemas.microsoft.com/office/powerpoint/2010/main" val="1176556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0AD106F-D4DD-BA41-BC52-632C992514F8}"/>
              </a:ext>
            </a:extLst>
          </p:cNvPr>
          <p:cNvSpPr>
            <a:spLocks noGrp="1"/>
          </p:cNvSpPr>
          <p:nvPr>
            <p:ph type="ctrTitle"/>
          </p:nvPr>
        </p:nvSpPr>
        <p:spPr>
          <a:xfrm>
            <a:off x="568488" y="3429000"/>
            <a:ext cx="3277432" cy="3063240"/>
          </a:xfrm>
        </p:spPr>
        <p:txBody>
          <a:bodyPr>
            <a:noAutofit/>
          </a:bodyPr>
          <a:lstStyle/>
          <a:p>
            <a:r>
              <a:rPr kumimoji="1" lang="en-US" altLang="zh-HK" sz="2400" b="0" dirty="0"/>
              <a:t>Entrepreneurial team personalities and characteristics are measured.  ‘</a:t>
            </a:r>
            <a:br>
              <a:rPr kumimoji="1" lang="en-US" altLang="zh-HK" sz="2400" b="0" dirty="0"/>
            </a:br>
            <a:r>
              <a:rPr kumimoji="1" lang="en-US" altLang="zh-HK" sz="2400" b="0" dirty="0"/>
              <a:t>No matter how competencies that a sole entrepreneur is, a team with full spectrum of competences  is crucial for the Startups or new ventures in early stage to gain the success (</a:t>
            </a:r>
            <a:r>
              <a:rPr kumimoji="1" lang="en-US" altLang="zh-HK" sz="2400" b="0" dirty="0" err="1"/>
              <a:t>Schutjens</a:t>
            </a:r>
            <a:r>
              <a:rPr kumimoji="1" lang="en-US" altLang="zh-HK" sz="2400" b="0" dirty="0"/>
              <a:t> &amp; Wever, 2000)</a:t>
            </a:r>
            <a:endParaRPr kumimoji="1" lang="zh-HK" altLang="en-US" sz="2400" b="0" dirty="0"/>
          </a:p>
        </p:txBody>
      </p:sp>
      <p:sp>
        <p:nvSpPr>
          <p:cNvPr id="3" name="副標題 2">
            <a:extLst>
              <a:ext uri="{FF2B5EF4-FFF2-40B4-BE49-F238E27FC236}">
                <a16:creationId xmlns:a16="http://schemas.microsoft.com/office/drawing/2014/main" id="{DAF74DB0-9921-4642-8F35-22A922463015}"/>
              </a:ext>
            </a:extLst>
          </p:cNvPr>
          <p:cNvSpPr>
            <a:spLocks noGrp="1"/>
          </p:cNvSpPr>
          <p:nvPr>
            <p:ph type="subTitle" idx="1"/>
          </p:nvPr>
        </p:nvSpPr>
        <p:spPr>
          <a:xfrm>
            <a:off x="457200" y="-111210"/>
            <a:ext cx="6400800" cy="595595"/>
          </a:xfrm>
        </p:spPr>
        <p:txBody>
          <a:bodyPr>
            <a:normAutofit/>
          </a:bodyPr>
          <a:lstStyle/>
          <a:p>
            <a:r>
              <a:rPr kumimoji="1" lang="en-US" altLang="zh-HK" i="0" dirty="0"/>
              <a:t>Team Entrepreneurs</a:t>
            </a:r>
          </a:p>
        </p:txBody>
      </p:sp>
      <p:pic>
        <p:nvPicPr>
          <p:cNvPr id="4" name="Picture 3" descr="Skydivers make a formation above the clouds">
            <a:extLst>
              <a:ext uri="{FF2B5EF4-FFF2-40B4-BE49-F238E27FC236}">
                <a16:creationId xmlns:a16="http://schemas.microsoft.com/office/drawing/2014/main" id="{294FE052-9E7B-4D00-A0F7-AB2DFDD79857}"/>
              </a:ext>
            </a:extLst>
          </p:cNvPr>
          <p:cNvPicPr>
            <a:picLocks noChangeAspect="1"/>
          </p:cNvPicPr>
          <p:nvPr/>
        </p:nvPicPr>
        <p:blipFill rotWithShape="1">
          <a:blip r:embed="rId2">
            <a:extLst>
              <a:ext uri="{28A0092B-C50C-407E-A947-70E740481C1C}">
                <a14:useLocalDpi xmlns:a14="http://schemas.microsoft.com/office/drawing/2010/main"/>
              </a:ext>
            </a:extLst>
          </a:blip>
          <a:srcRect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
        <p:nvSpPr>
          <p:cNvPr id="8" name="矩形 7">
            <a:extLst>
              <a:ext uri="{FF2B5EF4-FFF2-40B4-BE49-F238E27FC236}">
                <a16:creationId xmlns:a16="http://schemas.microsoft.com/office/drawing/2014/main" id="{2F1F58DE-494E-DA48-8004-6CF854A3171D}"/>
              </a:ext>
            </a:extLst>
          </p:cNvPr>
          <p:cNvSpPr/>
          <p:nvPr/>
        </p:nvSpPr>
        <p:spPr>
          <a:xfrm>
            <a:off x="9164595" y="4428522"/>
            <a:ext cx="3027405" cy="2246769"/>
          </a:xfrm>
          <a:prstGeom prst="rect">
            <a:avLst/>
          </a:prstGeom>
        </p:spPr>
        <p:txBody>
          <a:bodyPr wrap="square">
            <a:spAutoFit/>
          </a:bodyPr>
          <a:lstStyle/>
          <a:p>
            <a:r>
              <a:rPr kumimoji="1" lang="en-US" altLang="zh-HK" sz="2800" dirty="0">
                <a:solidFill>
                  <a:srgbClr val="FFFFFF"/>
                </a:solidFill>
              </a:rPr>
              <a:t>List of further Literature reviews on the specific theories and terms</a:t>
            </a:r>
            <a:endParaRPr kumimoji="1" lang="zh-HK" altLang="en-US" sz="2800" dirty="0">
              <a:solidFill>
                <a:srgbClr val="FFFFFF"/>
              </a:solidFill>
            </a:endParaRPr>
          </a:p>
        </p:txBody>
      </p:sp>
    </p:spTree>
    <p:extLst>
      <p:ext uri="{BB962C8B-B14F-4D97-AF65-F5344CB8AC3E}">
        <p14:creationId xmlns:p14="http://schemas.microsoft.com/office/powerpoint/2010/main" val="147588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視訊 24">
            <a:extLst>
              <a:ext uri="{FF2B5EF4-FFF2-40B4-BE49-F238E27FC236}">
                <a16:creationId xmlns:a16="http://schemas.microsoft.com/office/drawing/2014/main" id="{84C3F112-F34B-4D15-92EC-EF79A70A91A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標題 1">
            <a:extLst>
              <a:ext uri="{FF2B5EF4-FFF2-40B4-BE49-F238E27FC236}">
                <a16:creationId xmlns:a16="http://schemas.microsoft.com/office/drawing/2014/main" id="{EB69362A-DE0D-0047-BCF9-A45EB01211D8}"/>
              </a:ext>
            </a:extLst>
          </p:cNvPr>
          <p:cNvSpPr>
            <a:spLocks noGrp="1"/>
          </p:cNvSpPr>
          <p:nvPr>
            <p:ph type="ctrTitle"/>
          </p:nvPr>
        </p:nvSpPr>
        <p:spPr>
          <a:xfrm>
            <a:off x="211326" y="367666"/>
            <a:ext cx="7164834" cy="679423"/>
          </a:xfrm>
        </p:spPr>
        <p:txBody>
          <a:bodyPr>
            <a:normAutofit fontScale="90000"/>
          </a:bodyPr>
          <a:lstStyle/>
          <a:p>
            <a:r>
              <a:rPr kumimoji="1" lang="en-US" altLang="zh-HK" dirty="0">
                <a:solidFill>
                  <a:srgbClr val="FFFFFF"/>
                </a:solidFill>
                <a:highlight>
                  <a:srgbClr val="C0C0C0"/>
                </a:highlight>
              </a:rPr>
              <a:t>Early-Stage Venture</a:t>
            </a:r>
            <a:endParaRPr kumimoji="1" lang="zh-HK" altLang="en-US" dirty="0">
              <a:solidFill>
                <a:srgbClr val="FFFFFF"/>
              </a:solidFill>
              <a:highlight>
                <a:srgbClr val="C0C0C0"/>
              </a:highlight>
            </a:endParaRPr>
          </a:p>
        </p:txBody>
      </p:sp>
      <p:sp>
        <p:nvSpPr>
          <p:cNvPr id="4" name="文字方塊 3">
            <a:extLst>
              <a:ext uri="{FF2B5EF4-FFF2-40B4-BE49-F238E27FC236}">
                <a16:creationId xmlns:a16="http://schemas.microsoft.com/office/drawing/2014/main" id="{83343E48-9E67-2244-AA79-64598AA3ECC2}"/>
              </a:ext>
            </a:extLst>
          </p:cNvPr>
          <p:cNvSpPr txBox="1"/>
          <p:nvPr/>
        </p:nvSpPr>
        <p:spPr>
          <a:xfrm>
            <a:off x="620775" y="1136389"/>
            <a:ext cx="10741990" cy="5632311"/>
          </a:xfrm>
          <a:prstGeom prst="rect">
            <a:avLst/>
          </a:prstGeom>
          <a:solidFill>
            <a:srgbClr val="FFFFFF">
              <a:alpha val="79216"/>
            </a:srgbClr>
          </a:solidFill>
        </p:spPr>
        <p:txBody>
          <a:bodyPr wrap="square" rtlCol="0">
            <a:spAutoFit/>
          </a:bodyPr>
          <a:lstStyle/>
          <a:p>
            <a:r>
              <a:rPr kumimoji="1" lang="en-US" altLang="zh-HK" sz="2400" dirty="0"/>
              <a:t>According to the “stages of development” theories, new ventures can be defined into 5 stages: </a:t>
            </a:r>
          </a:p>
          <a:p>
            <a:pPr marL="342900" indent="-342900">
              <a:buAutoNum type="arabicParenBoth"/>
            </a:pPr>
            <a:r>
              <a:rPr kumimoji="1" lang="en-US" altLang="zh-HK" sz="2400" dirty="0"/>
              <a:t>Seed, (2) Start-up, (3) Second stage, (4) Third stage and (5) Exit stage </a:t>
            </a:r>
          </a:p>
          <a:p>
            <a:r>
              <a:rPr kumimoji="1" lang="en-US" altLang="zh-HK" sz="2400" dirty="0"/>
              <a:t>with strong consensus on the key features of the new venture development process in the study with the study which analyzed the perceptions of the CEO or managing partner of 73 US venture capital firms </a:t>
            </a:r>
          </a:p>
          <a:p>
            <a:endParaRPr kumimoji="1" lang="en-US" altLang="zh-HK" sz="2400" dirty="0"/>
          </a:p>
          <a:p>
            <a:r>
              <a:rPr kumimoji="1" lang="en-US" altLang="zh-HK" sz="2400" dirty="0"/>
              <a:t>Early-Stage venture </a:t>
            </a:r>
          </a:p>
          <a:p>
            <a:r>
              <a:rPr kumimoji="1" lang="en-US" altLang="zh-HK" sz="2400" dirty="0"/>
              <a:t>Investors have majority consensus to use the descriptive wordings of “Start-up” (69.9%), ”First-stage” or “First-round: (30.1%) and remaining called it as “early stage” (9.6%).  These ventures normally have a formal business plan with market analyses and new ideas of products or services; which 50.7% of them had reached beta testing.  </a:t>
            </a:r>
          </a:p>
          <a:p>
            <a:endParaRPr kumimoji="1" lang="en-US" altLang="zh-HK" sz="2400" dirty="0"/>
          </a:p>
          <a:p>
            <a:r>
              <a:rPr kumimoji="1" lang="en-US" altLang="zh-HK" sz="2400" dirty="0"/>
              <a:t>(John C. </a:t>
            </a:r>
            <a:r>
              <a:rPr kumimoji="1" lang="en-US" altLang="zh-HK" sz="2400" dirty="0" err="1"/>
              <a:t>Ruhnka</a:t>
            </a:r>
            <a:r>
              <a:rPr kumimoji="1" lang="en-US" altLang="zh-HK" sz="2400" dirty="0"/>
              <a:t> and John E. Young ,1987)</a:t>
            </a:r>
            <a:endParaRPr kumimoji="1" lang="zh-HK" altLang="en-US" sz="2400" dirty="0"/>
          </a:p>
        </p:txBody>
      </p:sp>
    </p:spTree>
    <p:extLst>
      <p:ext uri="{BB962C8B-B14F-4D97-AF65-F5344CB8AC3E}">
        <p14:creationId xmlns:p14="http://schemas.microsoft.com/office/powerpoint/2010/main" val="3884210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5"/>
                                        </p:tgtEl>
                                      </p:cBhvr>
                                    </p:cmd>
                                  </p:childTnLst>
                                </p:cTn>
                              </p:par>
                            </p:childTnLst>
                          </p:cTn>
                        </p:par>
                      </p:childTnLst>
                    </p:cTn>
                  </p:par>
                </p:childTnLst>
              </p:cTn>
              <p:nextCondLst>
                <p:cond evt="onClick" delay="0">
                  <p:tgtEl>
                    <p:spTgt spid="25"/>
                  </p:tgtEl>
                </p:cond>
              </p:nextCondLst>
            </p:seq>
            <p:video>
              <p:cMediaNode mute="1">
                <p:cTn id="12" repeatCount="indefinite" fill="hold" display="0">
                  <p:stCondLst>
                    <p:cond delay="indefinite"/>
                  </p:stCondLst>
                </p:cTn>
                <p:tgtEl>
                  <p:spTgt spid="2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5B289C-FFBC-4DA1-9048-5AB172C33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pic>
        <p:nvPicPr>
          <p:cNvPr id="4" name="Picture 3" descr="Question mark on green pastel background">
            <a:extLst>
              <a:ext uri="{FF2B5EF4-FFF2-40B4-BE49-F238E27FC236}">
                <a16:creationId xmlns:a16="http://schemas.microsoft.com/office/drawing/2014/main" id="{1E47FCE8-4B99-4875-8C90-7436C7BBDE72}"/>
              </a:ext>
            </a:extLst>
          </p:cNvPr>
          <p:cNvPicPr>
            <a:picLocks noChangeAspect="1"/>
          </p:cNvPicPr>
          <p:nvPr/>
        </p:nvPicPr>
        <p:blipFill rotWithShape="1">
          <a:blip r:embed="rId2">
            <a:extLst>
              <a:ext uri="{28A0092B-C50C-407E-A947-70E740481C1C}">
                <a14:useLocalDpi xmlns:a14="http://schemas.microsoft.com/office/drawing/2010/main"/>
              </a:ext>
            </a:extLst>
          </a:blip>
          <a:srcRect r="-1" b="-1"/>
          <a:stretch/>
        </p:blipFill>
        <p:spPr>
          <a:xfrm>
            <a:off x="20" y="1450"/>
            <a:ext cx="6095980" cy="6855100"/>
          </a:xfrm>
          <a:prstGeom prst="rect">
            <a:avLst/>
          </a:prstGeom>
        </p:spPr>
      </p:pic>
      <p:sp>
        <p:nvSpPr>
          <p:cNvPr id="11" name="Rectangle 10">
            <a:extLst>
              <a:ext uri="{FF2B5EF4-FFF2-40B4-BE49-F238E27FC236}">
                <a16:creationId xmlns:a16="http://schemas.microsoft.com/office/drawing/2014/main" id="{59819350-82D4-404F-8D7E-92AD1DBC5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523" y="914400"/>
            <a:ext cx="6094477"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sp>
        <p:nvSpPr>
          <p:cNvPr id="13" name="Rectangle 12">
            <a:extLst>
              <a:ext uri="{FF2B5EF4-FFF2-40B4-BE49-F238E27FC236}">
                <a16:creationId xmlns:a16="http://schemas.microsoft.com/office/drawing/2014/main" id="{760F3168-91D5-4F97-8256-506351938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8868" y="2818150"/>
            <a:ext cx="6769707" cy="2571813"/>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sp>
        <p:nvSpPr>
          <p:cNvPr id="2" name="標題 1">
            <a:extLst>
              <a:ext uri="{FF2B5EF4-FFF2-40B4-BE49-F238E27FC236}">
                <a16:creationId xmlns:a16="http://schemas.microsoft.com/office/drawing/2014/main" id="{B6A581AD-2F89-3C46-B405-6E36B9A67F82}"/>
              </a:ext>
            </a:extLst>
          </p:cNvPr>
          <p:cNvSpPr>
            <a:spLocks noGrp="1"/>
          </p:cNvSpPr>
          <p:nvPr>
            <p:ph type="ctrTitle"/>
          </p:nvPr>
        </p:nvSpPr>
        <p:spPr>
          <a:xfrm>
            <a:off x="4896262" y="2971800"/>
            <a:ext cx="6320378" cy="1871330"/>
          </a:xfrm>
        </p:spPr>
        <p:txBody>
          <a:bodyPr anchor="t">
            <a:normAutofit fontScale="90000"/>
          </a:bodyPr>
          <a:lstStyle/>
          <a:p>
            <a:r>
              <a:rPr kumimoji="1" lang="en-US" altLang="zh-HK" sz="2700" dirty="0"/>
              <a:t>Actual team entrepreneurs’ personalities and characteristics  DO NOT match with ES investors’ original thoughts</a:t>
            </a:r>
            <a:endParaRPr kumimoji="1" lang="zh-HK" altLang="en-US" sz="4000" dirty="0"/>
          </a:p>
        </p:txBody>
      </p:sp>
      <p:sp>
        <p:nvSpPr>
          <p:cNvPr id="3" name="副標題 2">
            <a:extLst>
              <a:ext uri="{FF2B5EF4-FFF2-40B4-BE49-F238E27FC236}">
                <a16:creationId xmlns:a16="http://schemas.microsoft.com/office/drawing/2014/main" id="{0A098A40-598B-9F42-9E5F-DF18977CDBAC}"/>
              </a:ext>
            </a:extLst>
          </p:cNvPr>
          <p:cNvSpPr>
            <a:spLocks noGrp="1"/>
          </p:cNvSpPr>
          <p:nvPr>
            <p:ph type="subTitle" idx="1"/>
          </p:nvPr>
        </p:nvSpPr>
        <p:spPr>
          <a:xfrm>
            <a:off x="4967179" y="4657063"/>
            <a:ext cx="6250985" cy="648583"/>
          </a:xfrm>
        </p:spPr>
        <p:txBody>
          <a:bodyPr>
            <a:normAutofit/>
          </a:bodyPr>
          <a:lstStyle/>
          <a:p>
            <a:r>
              <a:rPr kumimoji="1" lang="en-US" altLang="zh-HK" sz="2000" dirty="0"/>
              <a:t>Hypotheses</a:t>
            </a:r>
            <a:endParaRPr lang="zh-HK" altLang="en-US" sz="2000" dirty="0"/>
          </a:p>
        </p:txBody>
      </p:sp>
      <p:sp>
        <p:nvSpPr>
          <p:cNvPr id="15" name="Rectangle 14">
            <a:extLst>
              <a:ext uri="{FF2B5EF4-FFF2-40B4-BE49-F238E27FC236}">
                <a16:creationId xmlns:a16="http://schemas.microsoft.com/office/drawing/2014/main" id="{9294A07D-727F-432B-912F-DF0974DDE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8868" y="5389963"/>
            <a:ext cx="6769707" cy="16459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UI"/>
              <a:ea typeface="+mn-ea"/>
              <a:cs typeface="+mn-cs"/>
            </a:endParaRPr>
          </a:p>
        </p:txBody>
      </p:sp>
      <p:sp>
        <p:nvSpPr>
          <p:cNvPr id="5" name="矩形 4">
            <a:extLst>
              <a:ext uri="{FF2B5EF4-FFF2-40B4-BE49-F238E27FC236}">
                <a16:creationId xmlns:a16="http://schemas.microsoft.com/office/drawing/2014/main" id="{197ED74D-9AAB-594F-8886-AA8BFB151A73}"/>
              </a:ext>
            </a:extLst>
          </p:cNvPr>
          <p:cNvSpPr/>
          <p:nvPr/>
        </p:nvSpPr>
        <p:spPr>
          <a:xfrm>
            <a:off x="7516051" y="191244"/>
            <a:ext cx="3038011" cy="646331"/>
          </a:xfrm>
          <a:prstGeom prst="rect">
            <a:avLst/>
          </a:prstGeom>
        </p:spPr>
        <p:txBody>
          <a:bodyPr wrap="none">
            <a:spAutoFit/>
          </a:bodyPr>
          <a:lstStyle/>
          <a:p>
            <a:r>
              <a:rPr kumimoji="1" lang="en-US" altLang="zh-HK" sz="3600" b="1" dirty="0"/>
              <a:t>Hypotheses</a:t>
            </a:r>
            <a:endParaRPr lang="zh-HK" altLang="en-US" sz="3600" b="1" dirty="0"/>
          </a:p>
        </p:txBody>
      </p:sp>
    </p:spTree>
    <p:extLst>
      <p:ext uri="{BB962C8B-B14F-4D97-AF65-F5344CB8AC3E}">
        <p14:creationId xmlns:p14="http://schemas.microsoft.com/office/powerpoint/2010/main" val="2320522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48D0456E-E6EF-4EA4-8916-A315ECE0A22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9" r="-1" b="-1"/>
          <a:stretch/>
        </p:blipFill>
        <p:spPr>
          <a:xfrm>
            <a:off x="20" y="10"/>
            <a:ext cx="12188932" cy="6857990"/>
          </a:xfrm>
          <a:prstGeom prst="rect">
            <a:avLst/>
          </a:prstGeom>
        </p:spPr>
      </p:pic>
      <p:sp>
        <p:nvSpPr>
          <p:cNvPr id="2" name="標題 1">
            <a:extLst>
              <a:ext uri="{FF2B5EF4-FFF2-40B4-BE49-F238E27FC236}">
                <a16:creationId xmlns:a16="http://schemas.microsoft.com/office/drawing/2014/main" id="{E3303869-AEAB-1642-930F-7894782BFE9F}"/>
              </a:ext>
            </a:extLst>
          </p:cNvPr>
          <p:cNvSpPr>
            <a:spLocks noGrp="1"/>
          </p:cNvSpPr>
          <p:nvPr>
            <p:ph type="ctrTitle"/>
          </p:nvPr>
        </p:nvSpPr>
        <p:spPr>
          <a:xfrm>
            <a:off x="-3186112" y="5386387"/>
            <a:ext cx="14458950" cy="1584378"/>
          </a:xfrm>
        </p:spPr>
        <p:txBody>
          <a:bodyPr anchor="t">
            <a:normAutofit fontScale="90000"/>
          </a:bodyPr>
          <a:lstStyle/>
          <a:p>
            <a:pPr algn="r"/>
            <a:r>
              <a:rPr kumimoji="1" lang="en-US" altLang="zh-HK" dirty="0">
                <a:solidFill>
                  <a:srgbClr val="FFFF00"/>
                </a:solidFill>
              </a:rPr>
              <a:t>Research Design </a:t>
            </a:r>
            <a:r>
              <a:rPr kumimoji="1" lang="en-US" altLang="zh-HK" sz="4000" dirty="0">
                <a:solidFill>
                  <a:srgbClr val="FFFF00"/>
                </a:solidFill>
              </a:rPr>
              <a:t>– Operational definitions </a:t>
            </a:r>
            <a:br>
              <a:rPr kumimoji="1" lang="en-US" altLang="zh-HK" sz="4000" dirty="0">
                <a:solidFill>
                  <a:srgbClr val="FFFF00"/>
                </a:solidFill>
              </a:rPr>
            </a:br>
            <a:r>
              <a:rPr kumimoji="1" lang="en-US" altLang="zh-HK" sz="4000" dirty="0">
                <a:solidFill>
                  <a:srgbClr val="FFFF00"/>
                </a:solidFill>
              </a:rPr>
              <a:t>of  Variables</a:t>
            </a:r>
            <a:endParaRPr kumimoji="1" lang="zh-HK" altLang="en-US">
              <a:solidFill>
                <a:srgbClr val="FFFF00"/>
              </a:solidFill>
            </a:endParaRPr>
          </a:p>
        </p:txBody>
      </p:sp>
      <p:sp>
        <p:nvSpPr>
          <p:cNvPr id="3" name="副標題 2">
            <a:extLst>
              <a:ext uri="{FF2B5EF4-FFF2-40B4-BE49-F238E27FC236}">
                <a16:creationId xmlns:a16="http://schemas.microsoft.com/office/drawing/2014/main" id="{5047596A-5F37-DB4F-8582-67A4C7701170}"/>
              </a:ext>
            </a:extLst>
          </p:cNvPr>
          <p:cNvSpPr>
            <a:spLocks noGrp="1"/>
          </p:cNvSpPr>
          <p:nvPr>
            <p:ph type="subTitle" idx="1"/>
          </p:nvPr>
        </p:nvSpPr>
        <p:spPr>
          <a:xfrm>
            <a:off x="6652366" y="1204332"/>
            <a:ext cx="5040785" cy="1351444"/>
          </a:xfrm>
        </p:spPr>
        <p:txBody>
          <a:bodyPr anchor="t">
            <a:normAutofit/>
          </a:bodyPr>
          <a:lstStyle/>
          <a:p>
            <a:endParaRPr kumimoji="1" lang="zh-HK" altLang="en-US">
              <a:solidFill>
                <a:srgbClr val="FFFFFF"/>
              </a:solidFill>
            </a:endParaRPr>
          </a:p>
        </p:txBody>
      </p:sp>
    </p:spTree>
    <p:extLst>
      <p:ext uri="{BB962C8B-B14F-4D97-AF65-F5344CB8AC3E}">
        <p14:creationId xmlns:p14="http://schemas.microsoft.com/office/powerpoint/2010/main" val="406484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pic>
        <p:nvPicPr>
          <p:cNvPr id="4" name="Picture 3" descr="Stack of files">
            <a:extLst>
              <a:ext uri="{FF2B5EF4-FFF2-40B4-BE49-F238E27FC236}">
                <a16:creationId xmlns:a16="http://schemas.microsoft.com/office/drawing/2014/main" id="{6D7E16EB-CDF4-4E2C-A8EA-407E48ED1377}"/>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6857989"/>
          </a:xfrm>
          <a:prstGeom prst="rect">
            <a:avLst/>
          </a:prstGeom>
        </p:spPr>
      </p:pic>
      <p:sp>
        <p:nvSpPr>
          <p:cNvPr id="20" name="Rectangle 19">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 name="副標題 2">
            <a:extLst>
              <a:ext uri="{FF2B5EF4-FFF2-40B4-BE49-F238E27FC236}">
                <a16:creationId xmlns:a16="http://schemas.microsoft.com/office/drawing/2014/main" id="{BE1A71F4-09F3-4A4B-852E-78BBE6F61671}"/>
              </a:ext>
            </a:extLst>
          </p:cNvPr>
          <p:cNvSpPr>
            <a:spLocks noGrp="1"/>
          </p:cNvSpPr>
          <p:nvPr>
            <p:ph type="subTitle" idx="1"/>
          </p:nvPr>
        </p:nvSpPr>
        <p:spPr>
          <a:xfrm>
            <a:off x="1793195" y="6241437"/>
            <a:ext cx="8442384" cy="725018"/>
          </a:xfrm>
        </p:spPr>
        <p:txBody>
          <a:bodyPr>
            <a:normAutofit/>
          </a:bodyPr>
          <a:lstStyle/>
          <a:p>
            <a:r>
              <a:rPr kumimoji="1" lang="en-US" altLang="zh-HK" sz="3600" dirty="0">
                <a:solidFill>
                  <a:srgbClr val="FFFFFF"/>
                </a:solidFill>
              </a:rPr>
              <a:t>Operational definition of variables</a:t>
            </a:r>
            <a:endParaRPr kumimoji="1" lang="zh-HK" altLang="en-US" sz="3600" dirty="0">
              <a:solidFill>
                <a:srgbClr val="FFFFFF"/>
              </a:solidFill>
            </a:endParaRPr>
          </a:p>
        </p:txBody>
      </p:sp>
      <p:grpSp>
        <p:nvGrpSpPr>
          <p:cNvPr id="22" name="Group 21">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23" name="Rectangle 22">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Bembo"/>
                <a:ea typeface="+mn-ea"/>
                <a:cs typeface="+mn-cs"/>
              </a:endParaRPr>
            </a:p>
          </p:txBody>
        </p:sp>
        <p:cxnSp>
          <p:nvCxnSpPr>
            <p:cNvPr id="24" name="Straight Connector 23">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5" name="文字方塊 4">
            <a:extLst>
              <a:ext uri="{FF2B5EF4-FFF2-40B4-BE49-F238E27FC236}">
                <a16:creationId xmlns:a16="http://schemas.microsoft.com/office/drawing/2014/main" id="{D3FF4A76-4E11-124F-A83F-D6508C255C4C}"/>
              </a:ext>
            </a:extLst>
          </p:cNvPr>
          <p:cNvSpPr txBox="1"/>
          <p:nvPr/>
        </p:nvSpPr>
        <p:spPr>
          <a:xfrm>
            <a:off x="443753" y="268941"/>
            <a:ext cx="6266329" cy="6001643"/>
          </a:xfrm>
          <a:prstGeom prst="rect">
            <a:avLst/>
          </a:prstGeom>
          <a:solidFill>
            <a:srgbClr val="EBEBEB">
              <a:alpha val="52549"/>
            </a:srgbClr>
          </a:solidFill>
        </p:spPr>
        <p:txBody>
          <a:bodyPr wrap="square" rtlCol="0">
            <a:spAutoFit/>
          </a:bodyPr>
          <a:lstStyle/>
          <a:p>
            <a:r>
              <a:rPr kumimoji="1" lang="en-US" altLang="zh-HK" sz="2400" dirty="0"/>
              <a:t>Team Entrepreneurs:</a:t>
            </a:r>
          </a:p>
          <a:p>
            <a:pPr marL="457200" indent="-457200">
              <a:buFont typeface="Arial" panose="020B0604020202020204" pitchFamily="34" charset="0"/>
              <a:buChar char="•"/>
            </a:pPr>
            <a:r>
              <a:rPr kumimoji="1" lang="en-US" altLang="zh-HK" sz="2400" dirty="0"/>
              <a:t>According to 3-H model by Dr. Eddie Yu (Yu, 2020), a management teams should at least possess the head function (Strategist) as start-up and latter with heart function (People leader) in growing stage, instead of hands (Implementation) only.  </a:t>
            </a:r>
          </a:p>
          <a:p>
            <a:pPr marL="457200" indent="-457200">
              <a:buFont typeface="Arial" panose="020B0604020202020204" pitchFamily="34" charset="0"/>
              <a:buChar char="•"/>
            </a:pPr>
            <a:r>
              <a:rPr kumimoji="1" lang="en-US" altLang="zh-HK" sz="2400" dirty="0"/>
              <a:t>Head function management: CEO (Directions and strategies), COO (Corporate Planner) or CFO (Fundraising strategy – for survival) – Min 3 functions or equivalent </a:t>
            </a:r>
          </a:p>
          <a:p>
            <a:pPr marL="457200" indent="-457200">
              <a:buFont typeface="Arial" panose="020B0604020202020204" pitchFamily="34" charset="0"/>
              <a:buChar char="•"/>
            </a:pPr>
            <a:r>
              <a:rPr kumimoji="1" lang="en-US" altLang="zh-HK" sz="2400" dirty="0"/>
              <a:t>For Example: Elon Must called himself the “</a:t>
            </a:r>
            <a:r>
              <a:rPr kumimoji="1" lang="en-US" altLang="zh-HK" sz="2400" dirty="0" err="1"/>
              <a:t>Technoking</a:t>
            </a:r>
            <a:r>
              <a:rPr kumimoji="1" lang="en-US" altLang="zh-HK" sz="2400" dirty="0"/>
              <a:t>” in Tesla, but he is actually the CEO</a:t>
            </a:r>
          </a:p>
          <a:p>
            <a:pPr marL="457200" indent="-457200">
              <a:buFont typeface="Arial" panose="020B0604020202020204" pitchFamily="34" charset="0"/>
              <a:buChar char="•"/>
            </a:pPr>
            <a:r>
              <a:rPr kumimoji="1" lang="en-US" altLang="zh-HK" sz="2400" dirty="0"/>
              <a:t>Guideline: define by the ventures, No PURE “hand” function ONLY</a:t>
            </a:r>
          </a:p>
        </p:txBody>
      </p:sp>
      <p:pic>
        <p:nvPicPr>
          <p:cNvPr id="7" name="圖片 6" descr="一張含有 文字, 個人, 螢幕擷取畫面 的圖片&#10;&#10;自動產生的描述">
            <a:extLst>
              <a:ext uri="{FF2B5EF4-FFF2-40B4-BE49-F238E27FC236}">
                <a16:creationId xmlns:a16="http://schemas.microsoft.com/office/drawing/2014/main" id="{DB1FAA05-DA31-F343-A14A-474DC2C3F6E8}"/>
              </a:ext>
            </a:extLst>
          </p:cNvPr>
          <p:cNvPicPr>
            <a:picLocks noChangeAspect="1"/>
          </p:cNvPicPr>
          <p:nvPr/>
        </p:nvPicPr>
        <p:blipFill>
          <a:blip r:embed="rId3"/>
          <a:stretch>
            <a:fillRect/>
          </a:stretch>
        </p:blipFill>
        <p:spPr>
          <a:xfrm>
            <a:off x="8083545" y="2530019"/>
            <a:ext cx="3839995" cy="3001901"/>
          </a:xfrm>
          <a:prstGeom prst="rect">
            <a:avLst/>
          </a:prstGeom>
        </p:spPr>
      </p:pic>
    </p:spTree>
    <p:extLst>
      <p:ext uri="{BB962C8B-B14F-4D97-AF65-F5344CB8AC3E}">
        <p14:creationId xmlns:p14="http://schemas.microsoft.com/office/powerpoint/2010/main" val="736798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Picture 3" descr="Skydivers make a formation above the clouds">
            <a:extLst>
              <a:ext uri="{FF2B5EF4-FFF2-40B4-BE49-F238E27FC236}">
                <a16:creationId xmlns:a16="http://schemas.microsoft.com/office/drawing/2014/main" id="{D08CDE86-2C57-40FB-BE8C-ABFBEDE6C328}"/>
              </a:ext>
            </a:extLst>
          </p:cNvPr>
          <p:cNvPicPr>
            <a:picLocks noChangeAspect="1"/>
          </p:cNvPicPr>
          <p:nvPr/>
        </p:nvPicPr>
        <p:blipFill rotWithShape="1">
          <a:blip r:embed="rId2">
            <a:alphaModFix amt="40000"/>
            <a:extLst>
              <a:ext uri="{28A0092B-C50C-407E-A947-70E740481C1C}">
                <a14:useLocalDpi xmlns:a14="http://schemas.microsoft.com/office/drawing/2010/main"/>
              </a:ext>
            </a:extLst>
          </a:blip>
          <a:srcRect r="-2"/>
          <a:stretch/>
        </p:blipFill>
        <p:spPr>
          <a:xfrm>
            <a:off x="2211" y="7740"/>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sp>
        <p:nvSpPr>
          <p:cNvPr id="2" name="標題 1">
            <a:extLst>
              <a:ext uri="{FF2B5EF4-FFF2-40B4-BE49-F238E27FC236}">
                <a16:creationId xmlns:a16="http://schemas.microsoft.com/office/drawing/2014/main" id="{55A4BAEB-E6FF-B74B-B98B-A62C8C91989B}"/>
              </a:ext>
            </a:extLst>
          </p:cNvPr>
          <p:cNvSpPr>
            <a:spLocks noGrp="1"/>
          </p:cNvSpPr>
          <p:nvPr>
            <p:ph type="ctrTitle"/>
          </p:nvPr>
        </p:nvSpPr>
        <p:spPr>
          <a:xfrm>
            <a:off x="940102" y="829175"/>
            <a:ext cx="9797916" cy="2387600"/>
          </a:xfrm>
        </p:spPr>
        <p:txBody>
          <a:bodyPr anchor="t">
            <a:noAutofit/>
          </a:bodyPr>
          <a:lstStyle/>
          <a:p>
            <a:pPr algn="just"/>
            <a:r>
              <a:rPr kumimoji="1" lang="en-US" altLang="zh-HK" sz="3200" dirty="0">
                <a:solidFill>
                  <a:srgbClr val="FFC000"/>
                </a:solidFill>
              </a:rPr>
              <a:t>Since the macro environment has changed rapidly which may in turn impacting the investors’ fund charters and directions in picking different traits of entrepreneurial teams (Bill Baumel (2019)), to ensure the fairness and objectiveness, as well as minimize the impact of macro environment changes, the selection of the early-stage investors will be having investments in tech ventures in GBA after Q4 2019 (post pandemic), i.e. Early-stage investors and tech ventures which can successfully raised funds in 4-year timeframe can be included in the samples by the expected graduation time by or before May 2024.</a:t>
            </a:r>
            <a:endParaRPr kumimoji="1" lang="zh-HK" altLang="en-US" sz="3200" dirty="0">
              <a:solidFill>
                <a:srgbClr val="FFC000"/>
              </a:solidFill>
            </a:endParaRPr>
          </a:p>
        </p:txBody>
      </p:sp>
      <p:sp>
        <p:nvSpPr>
          <p:cNvPr id="3" name="副標題 2">
            <a:extLst>
              <a:ext uri="{FF2B5EF4-FFF2-40B4-BE49-F238E27FC236}">
                <a16:creationId xmlns:a16="http://schemas.microsoft.com/office/drawing/2014/main" id="{B7EE2FED-00FE-3748-8E2A-DE0997561079}"/>
              </a:ext>
            </a:extLst>
          </p:cNvPr>
          <p:cNvSpPr>
            <a:spLocks noGrp="1"/>
          </p:cNvSpPr>
          <p:nvPr>
            <p:ph type="subTitle" idx="1"/>
          </p:nvPr>
        </p:nvSpPr>
        <p:spPr>
          <a:xfrm>
            <a:off x="940102" y="31420"/>
            <a:ext cx="8580410" cy="482216"/>
          </a:xfrm>
        </p:spPr>
        <p:txBody>
          <a:bodyPr anchor="t">
            <a:noAutofit/>
          </a:bodyPr>
          <a:lstStyle/>
          <a:p>
            <a:r>
              <a:rPr kumimoji="1" lang="en-US" altLang="zh-HK" sz="3200" b="1" dirty="0">
                <a:solidFill>
                  <a:srgbClr val="FFFF00"/>
                </a:solidFill>
              </a:rPr>
              <a:t>Samples - Early-stage investors selections</a:t>
            </a:r>
          </a:p>
        </p:txBody>
      </p:sp>
      <p:sp>
        <p:nvSpPr>
          <p:cNvPr id="20" name="副標題 2">
            <a:extLst>
              <a:ext uri="{FF2B5EF4-FFF2-40B4-BE49-F238E27FC236}">
                <a16:creationId xmlns:a16="http://schemas.microsoft.com/office/drawing/2014/main" id="{BC030109-B360-464F-A979-51519A2D6608}"/>
              </a:ext>
            </a:extLst>
          </p:cNvPr>
          <p:cNvSpPr txBox="1">
            <a:spLocks/>
          </p:cNvSpPr>
          <p:nvPr/>
        </p:nvSpPr>
        <p:spPr>
          <a:xfrm>
            <a:off x="2507966" y="6280327"/>
            <a:ext cx="8442384" cy="72501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kumimoji="1" lang="en-US" altLang="zh-HK" sz="3200" dirty="0">
                <a:solidFill>
                  <a:srgbClr val="FFFFFF"/>
                </a:solidFill>
              </a:rPr>
              <a:t>Operational definition of variables</a:t>
            </a:r>
            <a:endParaRPr kumimoji="1" lang="zh-HK" altLang="en-US" sz="3200" dirty="0">
              <a:solidFill>
                <a:srgbClr val="FFFFFF"/>
              </a:solidFill>
            </a:endParaRPr>
          </a:p>
        </p:txBody>
      </p:sp>
    </p:spTree>
    <p:extLst>
      <p:ext uri="{BB962C8B-B14F-4D97-AF65-F5344CB8AC3E}">
        <p14:creationId xmlns:p14="http://schemas.microsoft.com/office/powerpoint/2010/main" val="13788787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955B3A-C08D-43E6-ABEF-A4F616FB6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Dante"/>
              <a:ea typeface="+mn-ea"/>
              <a:cs typeface="+mn-cs"/>
            </a:endParaRPr>
          </a:p>
        </p:txBody>
      </p:sp>
      <p:sp>
        <p:nvSpPr>
          <p:cNvPr id="11" name="Rectangle 10">
            <a:extLst>
              <a:ext uri="{FF2B5EF4-FFF2-40B4-BE49-F238E27FC236}">
                <a16:creationId xmlns:a16="http://schemas.microsoft.com/office/drawing/2014/main" id="{C719694A-8B4E-4127-9C08-9B8F39B6F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Dante"/>
              <a:ea typeface="+mn-ea"/>
              <a:cs typeface="+mn-cs"/>
            </a:endParaRPr>
          </a:p>
        </p:txBody>
      </p:sp>
      <p:sp>
        <p:nvSpPr>
          <p:cNvPr id="13" name="Rectangle 12">
            <a:extLst>
              <a:ext uri="{FF2B5EF4-FFF2-40B4-BE49-F238E27FC236}">
                <a16:creationId xmlns:a16="http://schemas.microsoft.com/office/drawing/2014/main" id="{52D36E6B-D7EF-409B-B48D-1628C06EE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Dante"/>
              <a:ea typeface="+mn-ea"/>
              <a:cs typeface="+mn-cs"/>
            </a:endParaRPr>
          </a:p>
        </p:txBody>
      </p:sp>
      <p:sp>
        <p:nvSpPr>
          <p:cNvPr id="2" name="標題 1">
            <a:extLst>
              <a:ext uri="{FF2B5EF4-FFF2-40B4-BE49-F238E27FC236}">
                <a16:creationId xmlns:a16="http://schemas.microsoft.com/office/drawing/2014/main" id="{42D7CCBE-427E-F44E-B4EF-EDA86BD60FAE}"/>
              </a:ext>
            </a:extLst>
          </p:cNvPr>
          <p:cNvSpPr>
            <a:spLocks noGrp="1"/>
          </p:cNvSpPr>
          <p:nvPr>
            <p:ph type="ctrTitle"/>
          </p:nvPr>
        </p:nvSpPr>
        <p:spPr>
          <a:xfrm>
            <a:off x="422899" y="3854831"/>
            <a:ext cx="5278995" cy="2156581"/>
          </a:xfrm>
        </p:spPr>
        <p:txBody>
          <a:bodyPr anchor="t">
            <a:normAutofit/>
          </a:bodyPr>
          <a:lstStyle/>
          <a:p>
            <a:pPr algn="l"/>
            <a:r>
              <a:rPr kumimoji="1" lang="en-US" altLang="zh-HK" sz="4800" dirty="0"/>
              <a:t>Step1:</a:t>
            </a:r>
            <a:br>
              <a:rPr kumimoji="1" lang="en-US" altLang="zh-HK" sz="4800" dirty="0"/>
            </a:br>
            <a:r>
              <a:rPr kumimoji="1" lang="en-US" altLang="zh-HK" sz="4800" dirty="0"/>
              <a:t>Qualitative</a:t>
            </a:r>
            <a:endParaRPr kumimoji="1" lang="zh-HK" altLang="en-US" sz="4800" dirty="0"/>
          </a:p>
        </p:txBody>
      </p:sp>
      <p:sp>
        <p:nvSpPr>
          <p:cNvPr id="3" name="副標題 2">
            <a:extLst>
              <a:ext uri="{FF2B5EF4-FFF2-40B4-BE49-F238E27FC236}">
                <a16:creationId xmlns:a16="http://schemas.microsoft.com/office/drawing/2014/main" id="{46C61B07-8504-CE44-A1CD-45AEFD0698C8}"/>
              </a:ext>
            </a:extLst>
          </p:cNvPr>
          <p:cNvSpPr>
            <a:spLocks noGrp="1"/>
          </p:cNvSpPr>
          <p:nvPr>
            <p:ph type="subTitle" idx="1"/>
          </p:nvPr>
        </p:nvSpPr>
        <p:spPr>
          <a:xfrm>
            <a:off x="3350171" y="3854833"/>
            <a:ext cx="8154503" cy="2156579"/>
          </a:xfrm>
        </p:spPr>
        <p:txBody>
          <a:bodyPr anchor="t">
            <a:noAutofit/>
          </a:bodyPr>
          <a:lstStyle/>
          <a:p>
            <a:pPr algn="l"/>
            <a:r>
              <a:rPr kumimoji="1" lang="en-US" altLang="zh-HK" dirty="0"/>
              <a:t>A semi-structured interview with those ES investors and find out their preferred Team entrepreneurs’ personalities &amp; characteristics</a:t>
            </a:r>
          </a:p>
          <a:p>
            <a:pPr algn="l"/>
            <a:r>
              <a:rPr kumimoji="1" lang="en-US" altLang="zh-HK" dirty="0"/>
              <a:t>Interview Process: Open questions will be asked, The objective is to identify what the personalities from Big 5 traits theory, as well as other potential characteristics from sub-factors of Big 5 traits are important for the ES investors to make the investment decisions</a:t>
            </a:r>
            <a:endParaRPr kumimoji="1" lang="zh-HK" altLang="en-US" dirty="0"/>
          </a:p>
        </p:txBody>
      </p:sp>
      <p:sp>
        <p:nvSpPr>
          <p:cNvPr id="15" name="Rectangle 14">
            <a:extLst>
              <a:ext uri="{FF2B5EF4-FFF2-40B4-BE49-F238E27FC236}">
                <a16:creationId xmlns:a16="http://schemas.microsoft.com/office/drawing/2014/main" id="{816D2053-BB10-4615-A38D-86EEC0D86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422144" cy="3599020"/>
          </a:xfrm>
          <a:prstGeom prst="rect">
            <a:avLst/>
          </a:prstGeom>
          <a:solidFill>
            <a:srgbClr val="7DA8B9">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lang="en-US" sz="3000" b="0" i="0" u="none" strike="noStrike" kern="1200" cap="none" spc="0" normalizeH="0" baseline="0" noProof="0" dirty="0">
              <a:ln>
                <a:noFill/>
              </a:ln>
              <a:solidFill>
                <a:srgbClr val="000000"/>
              </a:solidFill>
              <a:effectLst/>
              <a:uLnTx/>
              <a:uFillTx/>
              <a:latin typeface="Helvetica Neue Medium"/>
              <a:ea typeface="Helvetica Neue Medium"/>
              <a:cs typeface="Helvetica Neue Medium"/>
              <a:sym typeface="Helvetica Neue Medium"/>
            </a:endParaRPr>
          </a:p>
        </p:txBody>
      </p:sp>
      <p:pic>
        <p:nvPicPr>
          <p:cNvPr id="4" name="Picture 3" descr="Close up of ruler">
            <a:extLst>
              <a:ext uri="{FF2B5EF4-FFF2-40B4-BE49-F238E27FC236}">
                <a16:creationId xmlns:a16="http://schemas.microsoft.com/office/drawing/2014/main" id="{E88FA4E5-A2B8-4F86-863D-4B881C4B7569}"/>
              </a:ext>
            </a:extLst>
          </p:cNvPr>
          <p:cNvPicPr>
            <a:picLocks noChangeAspect="1"/>
          </p:cNvPicPr>
          <p:nvPr/>
        </p:nvPicPr>
        <p:blipFill rotWithShape="1">
          <a:blip r:embed="rId2">
            <a:extLst>
              <a:ext uri="{28A0092B-C50C-407E-A947-70E740481C1C}">
                <a14:useLocalDpi xmlns:a14="http://schemas.microsoft.com/office/drawing/2010/main"/>
              </a:ext>
            </a:extLst>
          </a:blip>
          <a:srcRect r="-1"/>
          <a:stretch/>
        </p:blipFill>
        <p:spPr>
          <a:xfrm>
            <a:off x="422145" y="10"/>
            <a:ext cx="11082529" cy="3599011"/>
          </a:xfrm>
          <a:prstGeom prst="rect">
            <a:avLst/>
          </a:prstGeom>
        </p:spPr>
      </p:pic>
      <p:cxnSp>
        <p:nvCxnSpPr>
          <p:cNvPr id="17" name="Straight Connector 16">
            <a:extLst>
              <a:ext uri="{FF2B5EF4-FFF2-40B4-BE49-F238E27FC236}">
                <a16:creationId xmlns:a16="http://schemas.microsoft.com/office/drawing/2014/main" id="{CF2CC60F-C99A-48C5-856F-3C79856E9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8A2ED1C-4B10-41E7-9BF6-7447B99B9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077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3" descr="One in a crowd">
            <a:extLst>
              <a:ext uri="{FF2B5EF4-FFF2-40B4-BE49-F238E27FC236}">
                <a16:creationId xmlns:a16="http://schemas.microsoft.com/office/drawing/2014/main" id="{58C7E434-90D5-4AF7-BC94-975F8102AD5D}"/>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147939" y="53789"/>
            <a:ext cx="12191979" cy="6857989"/>
          </a:xfrm>
          <a:prstGeom prst="rect">
            <a:avLst/>
          </a:prstGeom>
        </p:spPr>
      </p:pic>
      <p:sp>
        <p:nvSpPr>
          <p:cNvPr id="2" name="標題 1">
            <a:extLst>
              <a:ext uri="{FF2B5EF4-FFF2-40B4-BE49-F238E27FC236}">
                <a16:creationId xmlns:a16="http://schemas.microsoft.com/office/drawing/2014/main" id="{1122E4F7-E65B-0549-8DAC-BEC1C1A55994}"/>
              </a:ext>
            </a:extLst>
          </p:cNvPr>
          <p:cNvSpPr>
            <a:spLocks noGrp="1"/>
          </p:cNvSpPr>
          <p:nvPr>
            <p:ph type="ctrTitle"/>
          </p:nvPr>
        </p:nvSpPr>
        <p:spPr>
          <a:xfrm>
            <a:off x="255495" y="578223"/>
            <a:ext cx="12339898" cy="1304365"/>
          </a:xfrm>
        </p:spPr>
        <p:txBody>
          <a:bodyPr>
            <a:normAutofit fontScale="90000"/>
          </a:bodyPr>
          <a:lstStyle/>
          <a:p>
            <a:r>
              <a:rPr kumimoji="1" lang="en-US" altLang="zh-HK" dirty="0">
                <a:solidFill>
                  <a:schemeClr val="bg1"/>
                </a:solidFill>
              </a:rPr>
              <a:t>A set of personalities and characteristics traits are expected to identified </a:t>
            </a:r>
            <a:endParaRPr kumimoji="1" lang="zh-HK" altLang="en-US" dirty="0">
              <a:solidFill>
                <a:schemeClr val="bg1"/>
              </a:solidFill>
            </a:endParaRPr>
          </a:p>
        </p:txBody>
      </p:sp>
      <p:sp>
        <p:nvSpPr>
          <p:cNvPr id="3" name="副標題 2">
            <a:extLst>
              <a:ext uri="{FF2B5EF4-FFF2-40B4-BE49-F238E27FC236}">
                <a16:creationId xmlns:a16="http://schemas.microsoft.com/office/drawing/2014/main" id="{789CE921-9982-3E48-ABAF-E9C95FBDCAAD}"/>
              </a:ext>
            </a:extLst>
          </p:cNvPr>
          <p:cNvSpPr>
            <a:spLocks noGrp="1"/>
          </p:cNvSpPr>
          <p:nvPr>
            <p:ph type="subTitle" idx="1"/>
          </p:nvPr>
        </p:nvSpPr>
        <p:spPr>
          <a:xfrm>
            <a:off x="443443" y="5443888"/>
            <a:ext cx="11053792" cy="1033669"/>
          </a:xfrm>
        </p:spPr>
        <p:txBody>
          <a:bodyPr>
            <a:noAutofit/>
          </a:bodyPr>
          <a:lstStyle/>
          <a:p>
            <a:r>
              <a:rPr kumimoji="1" lang="en-US" altLang="zh-HK" sz="3200" dirty="0">
                <a:solidFill>
                  <a:schemeClr val="bg1"/>
                </a:solidFill>
              </a:rPr>
              <a:t>Data Analysis: Scanning of the transcripts or notes for personality and other characteristics identifications</a:t>
            </a:r>
          </a:p>
          <a:p>
            <a:r>
              <a:rPr kumimoji="1" lang="en-US" altLang="zh-HK" sz="3200" dirty="0">
                <a:solidFill>
                  <a:schemeClr val="bg1"/>
                </a:solidFill>
              </a:rPr>
              <a:t>Step1:Qualitative A semi-structured interview  (Research Q1)</a:t>
            </a:r>
            <a:endParaRPr kumimoji="1" lang="zh-HK" altLang="en-US" sz="2800" dirty="0">
              <a:solidFill>
                <a:schemeClr val="bg1"/>
              </a:solidFill>
            </a:endParaRPr>
          </a:p>
        </p:txBody>
      </p:sp>
    </p:spTree>
    <p:extLst>
      <p:ext uri="{BB962C8B-B14F-4D97-AF65-F5344CB8AC3E}">
        <p14:creationId xmlns:p14="http://schemas.microsoft.com/office/powerpoint/2010/main" val="306797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5955B3A-C08D-43E6-ABEF-A4F616FB6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Rectangle 28">
            <a:extLst>
              <a:ext uri="{FF2B5EF4-FFF2-40B4-BE49-F238E27FC236}">
                <a16:creationId xmlns:a16="http://schemas.microsoft.com/office/drawing/2014/main" id="{C719694A-8B4E-4127-9C08-9B8F39B6F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 name="Picture 3" descr="Close-up of wooden white and yellow ruler">
            <a:extLst>
              <a:ext uri="{FF2B5EF4-FFF2-40B4-BE49-F238E27FC236}">
                <a16:creationId xmlns:a16="http://schemas.microsoft.com/office/drawing/2014/main" id="{4EFD456B-F725-4995-A72D-86C012CFE1AB}"/>
              </a:ext>
            </a:extLst>
          </p:cNvPr>
          <p:cNvPicPr>
            <a:picLocks noChangeAspect="1"/>
          </p:cNvPicPr>
          <p:nvPr/>
        </p:nvPicPr>
        <p:blipFill rotWithShape="1">
          <a:blip r:embed="rId2">
            <a:extLst>
              <a:ext uri="{28A0092B-C50C-407E-A947-70E740481C1C}">
                <a14:useLocalDpi xmlns:a14="http://schemas.microsoft.com/office/drawing/2010/main"/>
              </a:ext>
            </a:extLst>
          </a:blip>
          <a:srcRect r="-1"/>
          <a:stretch/>
        </p:blipFill>
        <p:spPr>
          <a:xfrm>
            <a:off x="98694" y="23157"/>
            <a:ext cx="12188952" cy="6858000"/>
          </a:xfrm>
          <a:prstGeom prst="rect">
            <a:avLst/>
          </a:prstGeom>
        </p:spPr>
      </p:pic>
      <p:sp>
        <p:nvSpPr>
          <p:cNvPr id="31" name="Rectangle 30">
            <a:extLst>
              <a:ext uri="{FF2B5EF4-FFF2-40B4-BE49-F238E27FC236}">
                <a16:creationId xmlns:a16="http://schemas.microsoft.com/office/drawing/2014/main" id="{353E47F1-23BD-4D2B-B2D2-9087A6BE4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5"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標題 1">
            <a:extLst>
              <a:ext uri="{FF2B5EF4-FFF2-40B4-BE49-F238E27FC236}">
                <a16:creationId xmlns:a16="http://schemas.microsoft.com/office/drawing/2014/main" id="{42D7CCBE-427E-F44E-B4EF-EDA86BD60FAE}"/>
              </a:ext>
            </a:extLst>
          </p:cNvPr>
          <p:cNvSpPr>
            <a:spLocks noGrp="1"/>
          </p:cNvSpPr>
          <p:nvPr>
            <p:ph type="ctrTitle"/>
          </p:nvPr>
        </p:nvSpPr>
        <p:spPr>
          <a:xfrm>
            <a:off x="136421" y="4808383"/>
            <a:ext cx="3772583" cy="1558680"/>
          </a:xfrm>
        </p:spPr>
        <p:txBody>
          <a:bodyPr anchor="ctr">
            <a:noAutofit/>
          </a:bodyPr>
          <a:lstStyle/>
          <a:p>
            <a:pPr algn="l"/>
            <a:r>
              <a:rPr kumimoji="1" lang="en-US" altLang="zh-HK" sz="3600" dirty="0"/>
              <a:t>Step 2: </a:t>
            </a:r>
            <a:br>
              <a:rPr kumimoji="1" lang="en-US" altLang="zh-HK" sz="3600" dirty="0"/>
            </a:br>
            <a:r>
              <a:rPr kumimoji="1" lang="en-US" altLang="zh-HK" sz="3600" dirty="0"/>
              <a:t>Quantitative Analysis</a:t>
            </a:r>
            <a:br>
              <a:rPr kumimoji="1" lang="en-US" altLang="zh-HK" sz="3600" dirty="0"/>
            </a:br>
            <a:endParaRPr kumimoji="1" lang="zh-HK" altLang="en-US" sz="3600" dirty="0"/>
          </a:p>
        </p:txBody>
      </p:sp>
      <p:sp>
        <p:nvSpPr>
          <p:cNvPr id="4" name="副標題 3">
            <a:extLst>
              <a:ext uri="{FF2B5EF4-FFF2-40B4-BE49-F238E27FC236}">
                <a16:creationId xmlns:a16="http://schemas.microsoft.com/office/drawing/2014/main" id="{6E9583B6-DDB2-7149-812F-B6215892F43D}"/>
              </a:ext>
            </a:extLst>
          </p:cNvPr>
          <p:cNvSpPr>
            <a:spLocks noGrp="1"/>
          </p:cNvSpPr>
          <p:nvPr>
            <p:ph type="subTitle" idx="1"/>
          </p:nvPr>
        </p:nvSpPr>
        <p:spPr>
          <a:xfrm>
            <a:off x="2743201" y="4808390"/>
            <a:ext cx="8360340" cy="1558673"/>
          </a:xfrm>
        </p:spPr>
        <p:txBody>
          <a:bodyPr anchor="ctr">
            <a:noAutofit/>
          </a:bodyPr>
          <a:lstStyle/>
          <a:p>
            <a:pPr algn="l"/>
            <a:r>
              <a:rPr lang="en-US" altLang="zh-HK" dirty="0"/>
              <a:t>A set of quantitative analysis (including descriptive, inferential analyses) to test against the team entrepreneurs’ personalities &amp; characteristics</a:t>
            </a:r>
          </a:p>
          <a:p>
            <a:pPr algn="l"/>
            <a:r>
              <a:rPr lang="en-US" altLang="zh-HK" dirty="0"/>
              <a:t>Questionnaire to be given to the Team Entrepreneurs to identify their Big 5 personalities traits and other characteristics which are evident in Step 1</a:t>
            </a:r>
            <a:endParaRPr lang="zh-HK" altLang="en-US" dirty="0"/>
          </a:p>
        </p:txBody>
      </p:sp>
      <p:sp>
        <p:nvSpPr>
          <p:cNvPr id="33" name="Rectangle 32">
            <a:extLst>
              <a:ext uri="{FF2B5EF4-FFF2-40B4-BE49-F238E27FC236}">
                <a16:creationId xmlns:a16="http://schemas.microsoft.com/office/drawing/2014/main" id="{7CCF52BC-59A6-4707-9A65-C8109F8E5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94040" y="4282928"/>
            <a:ext cx="699477" cy="1898809"/>
          </a:xfrm>
          <a:prstGeom prst="rect">
            <a:avLst/>
          </a:prstGeom>
          <a:solidFill>
            <a:srgbClr val="7DA8B9">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5" name="Straight Connector 34">
            <a:extLst>
              <a:ext uri="{FF2B5EF4-FFF2-40B4-BE49-F238E27FC236}">
                <a16:creationId xmlns:a16="http://schemas.microsoft.com/office/drawing/2014/main" id="{CF2CC60F-C99A-48C5-856F-3C79856E9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8A2ED1C-4B10-41E7-9BF6-7447B99B9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7DA8B9"/>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46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29D15231-9955-43F5-83A6-421221A97A95}"/>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107597" y="10"/>
            <a:ext cx="12191979" cy="6857990"/>
          </a:xfrm>
          <a:prstGeom prst="rect">
            <a:avLst/>
          </a:prstGeom>
        </p:spPr>
      </p:pic>
      <p:sp>
        <p:nvSpPr>
          <p:cNvPr id="2" name="標題 1">
            <a:extLst>
              <a:ext uri="{FF2B5EF4-FFF2-40B4-BE49-F238E27FC236}">
                <a16:creationId xmlns:a16="http://schemas.microsoft.com/office/drawing/2014/main" id="{73BD1722-4376-1146-8A6B-C394BCF942AF}"/>
              </a:ext>
            </a:extLst>
          </p:cNvPr>
          <p:cNvSpPr>
            <a:spLocks noGrp="1"/>
          </p:cNvSpPr>
          <p:nvPr>
            <p:ph type="ctrTitle"/>
          </p:nvPr>
        </p:nvSpPr>
        <p:spPr>
          <a:xfrm>
            <a:off x="3980329" y="295835"/>
            <a:ext cx="7495712" cy="3427867"/>
          </a:xfrm>
        </p:spPr>
        <p:txBody>
          <a:bodyPr anchor="t">
            <a:normAutofit/>
          </a:bodyPr>
          <a:lstStyle/>
          <a:p>
            <a:pPr algn="r"/>
            <a:r>
              <a:rPr kumimoji="1" lang="en-US" altLang="zh-HK" sz="3600" dirty="0"/>
              <a:t>Step 2: Quantitative Analyses (Research Q2 &amp; Q3)</a:t>
            </a:r>
            <a:endParaRPr kumimoji="1" lang="zh-HK" altLang="en-US" sz="3600" dirty="0">
              <a:solidFill>
                <a:srgbClr val="FFFFFF"/>
              </a:solidFill>
            </a:endParaRPr>
          </a:p>
        </p:txBody>
      </p:sp>
      <p:sp>
        <p:nvSpPr>
          <p:cNvPr id="3" name="副標題 2">
            <a:extLst>
              <a:ext uri="{FF2B5EF4-FFF2-40B4-BE49-F238E27FC236}">
                <a16:creationId xmlns:a16="http://schemas.microsoft.com/office/drawing/2014/main" id="{E0A2E0F5-D842-AB4F-BFBC-4114E0E259FD}"/>
              </a:ext>
            </a:extLst>
          </p:cNvPr>
          <p:cNvSpPr>
            <a:spLocks noGrp="1"/>
          </p:cNvSpPr>
          <p:nvPr>
            <p:ph type="subTitle" idx="1"/>
          </p:nvPr>
        </p:nvSpPr>
        <p:spPr>
          <a:xfrm>
            <a:off x="626312" y="1530310"/>
            <a:ext cx="10849729" cy="4736405"/>
          </a:xfrm>
        </p:spPr>
        <p:txBody>
          <a:bodyPr anchor="t">
            <a:noAutofit/>
          </a:bodyPr>
          <a:lstStyle/>
          <a:p>
            <a:r>
              <a:rPr kumimoji="1" lang="en-US" altLang="zh-HK" sz="2400" dirty="0"/>
              <a:t>1. Descriptive Analysis (Research Q2): </a:t>
            </a:r>
          </a:p>
          <a:p>
            <a:r>
              <a:rPr kumimoji="1" lang="en-US" altLang="zh-HK" sz="2400" dirty="0"/>
              <a:t>1.1 Frequency distribution of Demographic profiles</a:t>
            </a:r>
          </a:p>
          <a:p>
            <a:r>
              <a:rPr kumimoji="1" lang="en-US" altLang="zh-HK" sz="2400" dirty="0"/>
              <a:t>1.2 Frequency distribution of general  background</a:t>
            </a:r>
          </a:p>
          <a:p>
            <a:r>
              <a:rPr kumimoji="1" lang="en-US" altLang="zh-HK" sz="2400" dirty="0"/>
              <a:t>1.3 Frequency distribution of set of personalities and characteristics traits</a:t>
            </a:r>
          </a:p>
          <a:p>
            <a:endParaRPr kumimoji="1" lang="en-US" altLang="zh-HK" sz="2400" dirty="0"/>
          </a:p>
          <a:p>
            <a:r>
              <a:rPr kumimoji="1" lang="en-US" altLang="zh-HK" sz="2400" dirty="0"/>
              <a:t>2. Inferential Analysis (Research Q3)</a:t>
            </a:r>
          </a:p>
          <a:p>
            <a:r>
              <a:rPr kumimoji="1" lang="en-US" altLang="zh-HK" sz="2400" dirty="0"/>
              <a:t>2.1 Corrections statistics between the set of personalities and characteristics traits are expected to identified by ES investors and the actual personalities and characteristics based on the questionnaires</a:t>
            </a:r>
          </a:p>
          <a:p>
            <a:r>
              <a:rPr kumimoji="1" lang="en-US" altLang="zh-HK" sz="2400" dirty="0"/>
              <a:t>2.2 ANOVA Test</a:t>
            </a:r>
          </a:p>
          <a:p>
            <a:r>
              <a:rPr kumimoji="1" lang="en-US" altLang="zh-HK" sz="2400" dirty="0"/>
              <a:t>2.3 Regressions Test</a:t>
            </a:r>
          </a:p>
        </p:txBody>
      </p:sp>
    </p:spTree>
    <p:extLst>
      <p:ext uri="{BB962C8B-B14F-4D97-AF65-F5344CB8AC3E}">
        <p14:creationId xmlns:p14="http://schemas.microsoft.com/office/powerpoint/2010/main" val="26945902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ow of hanging black suits with one gold one">
            <a:extLst>
              <a:ext uri="{FF2B5EF4-FFF2-40B4-BE49-F238E27FC236}">
                <a16:creationId xmlns:a16="http://schemas.microsoft.com/office/drawing/2014/main" id="{5A8AA14C-09F5-4EC3-B1BB-181EEF4D3E38}"/>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標題 1">
            <a:extLst>
              <a:ext uri="{FF2B5EF4-FFF2-40B4-BE49-F238E27FC236}">
                <a16:creationId xmlns:a16="http://schemas.microsoft.com/office/drawing/2014/main" id="{DCB24CE3-E728-4840-B5D9-E1AF29417A2B}"/>
              </a:ext>
            </a:extLst>
          </p:cNvPr>
          <p:cNvSpPr>
            <a:spLocks noGrp="1"/>
          </p:cNvSpPr>
          <p:nvPr>
            <p:ph type="ctrTitle"/>
          </p:nvPr>
        </p:nvSpPr>
        <p:spPr>
          <a:xfrm>
            <a:off x="423711" y="915309"/>
            <a:ext cx="3639828" cy="955315"/>
          </a:xfrm>
        </p:spPr>
        <p:txBody>
          <a:bodyPr anchor="t">
            <a:normAutofit/>
          </a:bodyPr>
          <a:lstStyle/>
          <a:p>
            <a:pPr algn="l"/>
            <a:r>
              <a:rPr kumimoji="1" lang="en-US" altLang="zh-HK" dirty="0"/>
              <a:t>Samples</a:t>
            </a:r>
            <a:endParaRPr kumimoji="1" lang="zh-HK" altLang="en-US" dirty="0"/>
          </a:p>
        </p:txBody>
      </p:sp>
      <p:sp>
        <p:nvSpPr>
          <p:cNvPr id="3" name="副標題 2">
            <a:extLst>
              <a:ext uri="{FF2B5EF4-FFF2-40B4-BE49-F238E27FC236}">
                <a16:creationId xmlns:a16="http://schemas.microsoft.com/office/drawing/2014/main" id="{F4112C7C-C11A-5846-952E-3F3813CFA0AB}"/>
              </a:ext>
            </a:extLst>
          </p:cNvPr>
          <p:cNvSpPr>
            <a:spLocks noGrp="1"/>
          </p:cNvSpPr>
          <p:nvPr>
            <p:ph type="subTitle" idx="1"/>
          </p:nvPr>
        </p:nvSpPr>
        <p:spPr>
          <a:xfrm>
            <a:off x="309778" y="2785934"/>
            <a:ext cx="3753761" cy="3875297"/>
          </a:xfrm>
        </p:spPr>
        <p:txBody>
          <a:bodyPr>
            <a:noAutofit/>
          </a:bodyPr>
          <a:lstStyle/>
          <a:p>
            <a:pPr marL="457200" indent="-457200" algn="l">
              <a:buAutoNum type="arabicPeriod"/>
            </a:pPr>
            <a:endParaRPr kumimoji="1" lang="en-US" altLang="zh-HK" dirty="0"/>
          </a:p>
          <a:p>
            <a:pPr marL="457200" indent="-457200" algn="l">
              <a:buAutoNum type="arabicPeriod"/>
            </a:pPr>
            <a:endParaRPr kumimoji="1" lang="en-US" altLang="zh-HK" dirty="0"/>
          </a:p>
          <a:p>
            <a:pPr marL="514350" indent="-514350" algn="l">
              <a:buFont typeface="+mj-lt"/>
              <a:buAutoNum type="arabicPeriod"/>
            </a:pPr>
            <a:r>
              <a:rPr kumimoji="1" lang="en-US" altLang="zh-HK" dirty="0"/>
              <a:t>Estimated # of interviews:  Early-stage investors – 10 pax</a:t>
            </a:r>
          </a:p>
          <a:p>
            <a:pPr marL="457200" indent="-457200" algn="l">
              <a:buAutoNum type="arabicPeriod"/>
            </a:pPr>
            <a:r>
              <a:rPr kumimoji="1" lang="en-US" altLang="zh-HK" dirty="0"/>
              <a:t>Questionnaires: Entrepreneurial teams’ personalities  characteristics analysis from point (1) ES investors’ investment portfolio after Q4 2019  - totally 25 – 30 teams; estimated ~90 – 100 pax in total</a:t>
            </a:r>
            <a:endParaRPr kumimoji="1" lang="zh-HK" altLang="en-US" dirty="0"/>
          </a:p>
        </p:txBody>
      </p:sp>
    </p:spTree>
    <p:extLst>
      <p:ext uri="{BB962C8B-B14F-4D97-AF65-F5344CB8AC3E}">
        <p14:creationId xmlns:p14="http://schemas.microsoft.com/office/powerpoint/2010/main" val="44405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Picture 3" descr="Skydivers make a formation above the clouds">
            <a:extLst>
              <a:ext uri="{FF2B5EF4-FFF2-40B4-BE49-F238E27FC236}">
                <a16:creationId xmlns:a16="http://schemas.microsoft.com/office/drawing/2014/main" id="{D08CDE86-2C57-40FB-BE8C-ABFBEDE6C328}"/>
              </a:ext>
            </a:extLst>
          </p:cNvPr>
          <p:cNvPicPr>
            <a:picLocks noChangeAspect="1"/>
          </p:cNvPicPr>
          <p:nvPr/>
        </p:nvPicPr>
        <p:blipFill rotWithShape="1">
          <a:blip r:embed="rId2">
            <a:alphaModFix amt="40000"/>
            <a:extLst>
              <a:ext uri="{28A0092B-C50C-407E-A947-70E740481C1C}">
                <a14:useLocalDpi xmlns:a14="http://schemas.microsoft.com/office/drawing/2010/main"/>
              </a:ext>
            </a:extLst>
          </a:blip>
          <a:srcRect r="-2"/>
          <a:stretch/>
        </p:blipFill>
        <p:spPr>
          <a:xfrm>
            <a:off x="2211" y="7740"/>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sp>
        <p:nvSpPr>
          <p:cNvPr id="3" name="副標題 2">
            <a:extLst>
              <a:ext uri="{FF2B5EF4-FFF2-40B4-BE49-F238E27FC236}">
                <a16:creationId xmlns:a16="http://schemas.microsoft.com/office/drawing/2014/main" id="{B7EE2FED-00FE-3748-8E2A-DE0997561079}"/>
              </a:ext>
            </a:extLst>
          </p:cNvPr>
          <p:cNvSpPr>
            <a:spLocks noGrp="1"/>
          </p:cNvSpPr>
          <p:nvPr>
            <p:ph type="subTitle" idx="1"/>
          </p:nvPr>
        </p:nvSpPr>
        <p:spPr>
          <a:xfrm>
            <a:off x="940102" y="31420"/>
            <a:ext cx="8580410" cy="482216"/>
          </a:xfrm>
        </p:spPr>
        <p:txBody>
          <a:bodyPr anchor="t">
            <a:noAutofit/>
          </a:bodyPr>
          <a:lstStyle/>
          <a:p>
            <a:r>
              <a:rPr kumimoji="1" lang="en-US" altLang="zh-HK" sz="3200" b="1" dirty="0">
                <a:solidFill>
                  <a:srgbClr val="FFFF00"/>
                </a:solidFill>
              </a:rPr>
              <a:t>Samples - Early-stage investors selections</a:t>
            </a:r>
          </a:p>
        </p:txBody>
      </p:sp>
      <p:sp>
        <p:nvSpPr>
          <p:cNvPr id="20" name="副標題 2">
            <a:extLst>
              <a:ext uri="{FF2B5EF4-FFF2-40B4-BE49-F238E27FC236}">
                <a16:creationId xmlns:a16="http://schemas.microsoft.com/office/drawing/2014/main" id="{BC030109-B360-464F-A979-51519A2D6608}"/>
              </a:ext>
            </a:extLst>
          </p:cNvPr>
          <p:cNvSpPr txBox="1">
            <a:spLocks/>
          </p:cNvSpPr>
          <p:nvPr/>
        </p:nvSpPr>
        <p:spPr>
          <a:xfrm>
            <a:off x="2507966" y="6280327"/>
            <a:ext cx="8442384" cy="72501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1" lang="en-US" altLang="zh-HK" sz="3200" b="0" i="0" u="none" strike="noStrike" kern="1200" cap="none" spc="0" normalizeH="0" baseline="0" noProof="0" dirty="0">
                <a:ln>
                  <a:noFill/>
                </a:ln>
                <a:solidFill>
                  <a:srgbClr val="FFFFFF"/>
                </a:solidFill>
                <a:effectLst/>
                <a:uLnTx/>
                <a:uFillTx/>
                <a:latin typeface="Avenir Next LT Pro"/>
                <a:ea typeface="+mn-ea"/>
                <a:cs typeface="+mn-cs"/>
              </a:rPr>
              <a:t>Operational definition of variables</a:t>
            </a:r>
            <a:endParaRPr kumimoji="1" lang="zh-HK" altLang="en-US" sz="3200" b="0" i="0" u="none" strike="noStrike" kern="1200" cap="none" spc="0" normalizeH="0" baseline="0" noProof="0" dirty="0">
              <a:ln>
                <a:noFill/>
              </a:ln>
              <a:solidFill>
                <a:srgbClr val="FFFFFF"/>
              </a:solidFill>
              <a:effectLst/>
              <a:uLnTx/>
              <a:uFillTx/>
              <a:latin typeface="Avenir Next LT Pro"/>
              <a:ea typeface="+mn-ea"/>
              <a:cs typeface="+mn-cs"/>
            </a:endParaRPr>
          </a:p>
        </p:txBody>
      </p:sp>
      <p:graphicFrame>
        <p:nvGraphicFramePr>
          <p:cNvPr id="8" name="表格 9">
            <a:extLst>
              <a:ext uri="{FF2B5EF4-FFF2-40B4-BE49-F238E27FC236}">
                <a16:creationId xmlns:a16="http://schemas.microsoft.com/office/drawing/2014/main" id="{85FF8444-31A1-2E40-B18A-690802C73961}"/>
              </a:ext>
            </a:extLst>
          </p:cNvPr>
          <p:cNvGraphicFramePr>
            <a:graphicFrameLocks noGrp="1"/>
          </p:cNvGraphicFramePr>
          <p:nvPr/>
        </p:nvGraphicFramePr>
        <p:xfrm>
          <a:off x="419859" y="1026011"/>
          <a:ext cx="11145061" cy="5183454"/>
        </p:xfrm>
        <a:graphic>
          <a:graphicData uri="http://schemas.openxmlformats.org/drawingml/2006/table">
            <a:tbl>
              <a:tblPr firstRow="1" bandRow="1">
                <a:tableStyleId>{5C22544A-7EE6-4342-B048-85BDC9FD1C3A}</a:tableStyleId>
              </a:tblPr>
              <a:tblGrid>
                <a:gridCol w="924716">
                  <a:extLst>
                    <a:ext uri="{9D8B030D-6E8A-4147-A177-3AD203B41FA5}">
                      <a16:colId xmlns:a16="http://schemas.microsoft.com/office/drawing/2014/main" val="3374702889"/>
                    </a:ext>
                  </a:extLst>
                </a:gridCol>
                <a:gridCol w="2075670">
                  <a:extLst>
                    <a:ext uri="{9D8B030D-6E8A-4147-A177-3AD203B41FA5}">
                      <a16:colId xmlns:a16="http://schemas.microsoft.com/office/drawing/2014/main" val="3489352866"/>
                    </a:ext>
                  </a:extLst>
                </a:gridCol>
                <a:gridCol w="1167099">
                  <a:extLst>
                    <a:ext uri="{9D8B030D-6E8A-4147-A177-3AD203B41FA5}">
                      <a16:colId xmlns:a16="http://schemas.microsoft.com/office/drawing/2014/main" val="3856055553"/>
                    </a:ext>
                  </a:extLst>
                </a:gridCol>
                <a:gridCol w="2245357">
                  <a:extLst>
                    <a:ext uri="{9D8B030D-6E8A-4147-A177-3AD203B41FA5}">
                      <a16:colId xmlns:a16="http://schemas.microsoft.com/office/drawing/2014/main" val="121229913"/>
                    </a:ext>
                  </a:extLst>
                </a:gridCol>
                <a:gridCol w="1603210">
                  <a:extLst>
                    <a:ext uri="{9D8B030D-6E8A-4147-A177-3AD203B41FA5}">
                      <a16:colId xmlns:a16="http://schemas.microsoft.com/office/drawing/2014/main" val="1264234669"/>
                    </a:ext>
                  </a:extLst>
                </a:gridCol>
                <a:gridCol w="1603210">
                  <a:extLst>
                    <a:ext uri="{9D8B030D-6E8A-4147-A177-3AD203B41FA5}">
                      <a16:colId xmlns:a16="http://schemas.microsoft.com/office/drawing/2014/main" val="2456448873"/>
                    </a:ext>
                  </a:extLst>
                </a:gridCol>
                <a:gridCol w="1525799">
                  <a:extLst>
                    <a:ext uri="{9D8B030D-6E8A-4147-A177-3AD203B41FA5}">
                      <a16:colId xmlns:a16="http://schemas.microsoft.com/office/drawing/2014/main" val="637220339"/>
                    </a:ext>
                  </a:extLst>
                </a:gridCol>
              </a:tblGrid>
              <a:tr h="938733">
                <a:tc>
                  <a:txBody>
                    <a:bodyPr/>
                    <a:lstStyle/>
                    <a:p>
                      <a:pPr algn="ctr"/>
                      <a:endParaRPr lang="zh-HK" altLang="en-US" dirty="0"/>
                    </a:p>
                  </a:txBody>
                  <a:tcPr/>
                </a:tc>
                <a:tc>
                  <a:txBody>
                    <a:bodyPr/>
                    <a:lstStyle/>
                    <a:p>
                      <a:pPr algn="ctr"/>
                      <a:r>
                        <a:rPr lang="en-US" altLang="zh-HK" sz="2400" dirty="0"/>
                        <a:t>Company/ Position</a:t>
                      </a:r>
                      <a:endParaRPr lang="zh-HK" altLang="en-US" sz="2400" dirty="0"/>
                    </a:p>
                  </a:txBody>
                  <a:tcPr/>
                </a:tc>
                <a:tc>
                  <a:txBody>
                    <a:bodyPr/>
                    <a:lstStyle/>
                    <a:p>
                      <a:pPr algn="ctr"/>
                      <a:r>
                        <a:rPr lang="en-US" altLang="zh-HK" sz="2400" dirty="0"/>
                        <a:t>Name</a:t>
                      </a:r>
                      <a:endParaRPr lang="zh-HK" altLang="en-US" sz="2400" dirty="0"/>
                    </a:p>
                  </a:txBody>
                  <a:tcPr/>
                </a:tc>
                <a:tc>
                  <a:txBody>
                    <a:bodyPr/>
                    <a:lstStyle/>
                    <a:p>
                      <a:pPr algn="ctr"/>
                      <a:r>
                        <a:rPr lang="en-US" altLang="zh-HK" sz="2400" dirty="0"/>
                        <a:t>Date</a:t>
                      </a:r>
                      <a:endParaRPr lang="zh-HK" altLang="en-US" sz="2400" dirty="0"/>
                    </a:p>
                  </a:txBody>
                  <a:tcPr/>
                </a:tc>
                <a:tc>
                  <a:txBody>
                    <a:bodyPr/>
                    <a:lstStyle/>
                    <a:p>
                      <a:pPr algn="ctr"/>
                      <a:r>
                        <a:rPr lang="en-US" altLang="zh-HK" sz="2400" dirty="0"/>
                        <a:t>Time/ Duration</a:t>
                      </a:r>
                      <a:endParaRPr lang="zh-HK" altLang="en-US" sz="2400" dirty="0"/>
                    </a:p>
                  </a:txBody>
                  <a:tcPr/>
                </a:tc>
                <a:tc>
                  <a:txBody>
                    <a:bodyPr/>
                    <a:lstStyle/>
                    <a:p>
                      <a:pPr algn="ctr"/>
                      <a:r>
                        <a:rPr lang="en-US" altLang="zh-HK" sz="2400" dirty="0"/>
                        <a:t>Interview Format</a:t>
                      </a:r>
                      <a:endParaRPr lang="zh-HK" altLang="en-US" sz="2400" dirty="0"/>
                    </a:p>
                  </a:txBody>
                  <a:tcPr/>
                </a:tc>
                <a:tc>
                  <a:txBody>
                    <a:bodyPr/>
                    <a:lstStyle/>
                    <a:p>
                      <a:pPr algn="ctr"/>
                      <a:r>
                        <a:rPr lang="en-US" altLang="zh-HK" sz="2400" dirty="0"/>
                        <a:t># of ventures invested after Q4 2019</a:t>
                      </a:r>
                      <a:endParaRPr lang="zh-HK" altLang="en-US" sz="2400" dirty="0"/>
                    </a:p>
                  </a:txBody>
                  <a:tcPr/>
                </a:tc>
                <a:extLst>
                  <a:ext uri="{0D108BD9-81ED-4DB2-BD59-A6C34878D82A}">
                    <a16:rowId xmlns:a16="http://schemas.microsoft.com/office/drawing/2014/main" val="3650434975"/>
                  </a:ext>
                </a:extLst>
              </a:tr>
              <a:tr h="543869">
                <a:tc>
                  <a:txBody>
                    <a:bodyPr/>
                    <a:lstStyle/>
                    <a:p>
                      <a:pPr algn="ctr"/>
                      <a:r>
                        <a:rPr lang="en-US" altLang="zh-HK" dirty="0"/>
                        <a:t>1</a:t>
                      </a:r>
                      <a:endParaRPr lang="zh-HK" altLang="en-US" dirty="0"/>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a:p>
                  </a:txBody>
                  <a:tcPr/>
                </a:tc>
                <a:extLst>
                  <a:ext uri="{0D108BD9-81ED-4DB2-BD59-A6C34878D82A}">
                    <a16:rowId xmlns:a16="http://schemas.microsoft.com/office/drawing/2014/main" val="841321942"/>
                  </a:ext>
                </a:extLst>
              </a:tr>
              <a:tr h="543869">
                <a:tc>
                  <a:txBody>
                    <a:bodyPr/>
                    <a:lstStyle/>
                    <a:p>
                      <a:pPr algn="ctr"/>
                      <a:r>
                        <a:rPr lang="en-US" altLang="zh-HK" dirty="0"/>
                        <a:t>2</a:t>
                      </a: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dirty="0"/>
                    </a:p>
                  </a:txBody>
                  <a:tcPr/>
                </a:tc>
                <a:extLst>
                  <a:ext uri="{0D108BD9-81ED-4DB2-BD59-A6C34878D82A}">
                    <a16:rowId xmlns:a16="http://schemas.microsoft.com/office/drawing/2014/main" val="1554573224"/>
                  </a:ext>
                </a:extLst>
              </a:tr>
              <a:tr h="543869">
                <a:tc>
                  <a:txBody>
                    <a:bodyPr/>
                    <a:lstStyle/>
                    <a:p>
                      <a:pPr algn="ctr"/>
                      <a:r>
                        <a:rPr lang="en-US" altLang="zh-HK" dirty="0"/>
                        <a:t>3</a:t>
                      </a: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a:p>
                  </a:txBody>
                  <a:tcPr/>
                </a:tc>
                <a:extLst>
                  <a:ext uri="{0D108BD9-81ED-4DB2-BD59-A6C34878D82A}">
                    <a16:rowId xmlns:a16="http://schemas.microsoft.com/office/drawing/2014/main" val="1573014129"/>
                  </a:ext>
                </a:extLst>
              </a:tr>
              <a:tr h="543869">
                <a:tc>
                  <a:txBody>
                    <a:bodyPr/>
                    <a:lstStyle/>
                    <a:p>
                      <a:pPr algn="ctr"/>
                      <a:r>
                        <a:rPr lang="en-US" altLang="zh-HK" dirty="0"/>
                        <a:t>…</a:t>
                      </a:r>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dirty="0"/>
                    </a:p>
                  </a:txBody>
                  <a:tcPr/>
                </a:tc>
                <a:tc>
                  <a:txBody>
                    <a:bodyPr/>
                    <a:lstStyle/>
                    <a:p>
                      <a:pPr algn="ctr"/>
                      <a:endParaRPr lang="zh-HK" altLang="en-US"/>
                    </a:p>
                  </a:txBody>
                  <a:tcPr/>
                </a:tc>
                <a:tc>
                  <a:txBody>
                    <a:bodyPr/>
                    <a:lstStyle/>
                    <a:p>
                      <a:pPr algn="ctr"/>
                      <a:endParaRPr lang="zh-HK" altLang="en-US"/>
                    </a:p>
                  </a:txBody>
                  <a:tcPr/>
                </a:tc>
                <a:tc>
                  <a:txBody>
                    <a:bodyPr/>
                    <a:lstStyle/>
                    <a:p>
                      <a:pPr algn="ctr"/>
                      <a:endParaRPr lang="zh-HK" altLang="en-US"/>
                    </a:p>
                  </a:txBody>
                  <a:tcPr/>
                </a:tc>
                <a:extLst>
                  <a:ext uri="{0D108BD9-81ED-4DB2-BD59-A6C34878D82A}">
                    <a16:rowId xmlns:a16="http://schemas.microsoft.com/office/drawing/2014/main" val="3573378484"/>
                  </a:ext>
                </a:extLst>
              </a:tr>
              <a:tr h="543869">
                <a:tc>
                  <a:txBody>
                    <a:bodyPr/>
                    <a:lstStyle/>
                    <a:p>
                      <a:pPr algn="ctr"/>
                      <a:r>
                        <a:rPr lang="en-US" altLang="zh-HK" dirty="0"/>
                        <a:t>9</a:t>
                      </a: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extLst>
                  <a:ext uri="{0D108BD9-81ED-4DB2-BD59-A6C34878D82A}">
                    <a16:rowId xmlns:a16="http://schemas.microsoft.com/office/drawing/2014/main" val="3580079113"/>
                  </a:ext>
                </a:extLst>
              </a:tr>
              <a:tr h="543869">
                <a:tc>
                  <a:txBody>
                    <a:bodyPr/>
                    <a:lstStyle/>
                    <a:p>
                      <a:pPr algn="ctr"/>
                      <a:r>
                        <a:rPr lang="en-US" altLang="zh-HK" dirty="0"/>
                        <a:t>10</a:t>
                      </a: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tc>
                  <a:txBody>
                    <a:bodyPr/>
                    <a:lstStyle/>
                    <a:p>
                      <a:pPr algn="ctr"/>
                      <a:endParaRPr lang="zh-HK" altLang="en-US" dirty="0"/>
                    </a:p>
                  </a:txBody>
                  <a:tcPr/>
                </a:tc>
                <a:extLst>
                  <a:ext uri="{0D108BD9-81ED-4DB2-BD59-A6C34878D82A}">
                    <a16:rowId xmlns:a16="http://schemas.microsoft.com/office/drawing/2014/main" val="3960101633"/>
                  </a:ext>
                </a:extLst>
              </a:tr>
            </a:tbl>
          </a:graphicData>
        </a:graphic>
      </p:graphicFrame>
    </p:spTree>
    <p:extLst>
      <p:ext uri="{BB962C8B-B14F-4D97-AF65-F5344CB8AC3E}">
        <p14:creationId xmlns:p14="http://schemas.microsoft.com/office/powerpoint/2010/main" val="344390054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pic>
        <p:nvPicPr>
          <p:cNvPr id="4" name="Picture 3" descr="One open lit box with other closed dark boxes">
            <a:extLst>
              <a:ext uri="{FF2B5EF4-FFF2-40B4-BE49-F238E27FC236}">
                <a16:creationId xmlns:a16="http://schemas.microsoft.com/office/drawing/2014/main" id="{E249F20E-5573-4A2F-B024-6F17CE26DC7C}"/>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79" cy="6857990"/>
          </a:xfrm>
          <a:prstGeom prst="rect">
            <a:avLst/>
          </a:prstGeom>
        </p:spPr>
      </p:pic>
      <p:sp>
        <p:nvSpPr>
          <p:cNvPr id="18" name="Rectangle 17">
            <a:extLst>
              <a:ext uri="{FF2B5EF4-FFF2-40B4-BE49-F238E27FC236}">
                <a16:creationId xmlns:a16="http://schemas.microsoft.com/office/drawing/2014/main" id="{DE85C6F8-1197-41BB-810E-FD2CBA60E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29902" y="429899"/>
            <a:ext cx="6858000" cy="5998193"/>
          </a:xfrm>
          <a:prstGeom prst="rect">
            <a:avLst/>
          </a:prstGeom>
          <a:gradFill>
            <a:gsLst>
              <a:gs pos="100000">
                <a:srgbClr val="000000">
                  <a:alpha val="0"/>
                </a:srgbClr>
              </a:gs>
              <a:gs pos="0">
                <a:schemeClr val="tx1"/>
              </a:gs>
              <a:gs pos="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sp>
        <p:nvSpPr>
          <p:cNvPr id="20" name="Rectangle 19">
            <a:extLst>
              <a:ext uri="{FF2B5EF4-FFF2-40B4-BE49-F238E27FC236}">
                <a16:creationId xmlns:a16="http://schemas.microsoft.com/office/drawing/2014/main" id="{155C8441-74BB-42B4-8567-536A10555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08835" y="1964820"/>
            <a:ext cx="6858000" cy="2928361"/>
          </a:xfrm>
          <a:prstGeom prst="rect">
            <a:avLst/>
          </a:prstGeom>
          <a:gradFill>
            <a:gsLst>
              <a:gs pos="100000">
                <a:srgbClr val="000000">
                  <a:alpha val="0"/>
                </a:srgbClr>
              </a:gs>
              <a:gs pos="0">
                <a:schemeClr val="tx1"/>
              </a:gs>
              <a:gs pos="0">
                <a:srgbClr val="000000">
                  <a:alpha val="14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sp>
        <p:nvSpPr>
          <p:cNvPr id="22" name="Rectangle 21">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541" y="334928"/>
            <a:ext cx="11453713"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Condensed"/>
              <a:ea typeface="+mn-ea"/>
              <a:cs typeface="+mn-cs"/>
            </a:endParaRPr>
          </a:p>
        </p:txBody>
      </p:sp>
      <p:sp>
        <p:nvSpPr>
          <p:cNvPr id="2" name="標題 1">
            <a:extLst>
              <a:ext uri="{FF2B5EF4-FFF2-40B4-BE49-F238E27FC236}">
                <a16:creationId xmlns:a16="http://schemas.microsoft.com/office/drawing/2014/main" id="{B7E8A6C1-A4DB-5743-8D20-B26BC0972F71}"/>
              </a:ext>
            </a:extLst>
          </p:cNvPr>
          <p:cNvSpPr>
            <a:spLocks noGrp="1"/>
          </p:cNvSpPr>
          <p:nvPr>
            <p:ph type="ctrTitle"/>
          </p:nvPr>
        </p:nvSpPr>
        <p:spPr>
          <a:xfrm>
            <a:off x="718475" y="658807"/>
            <a:ext cx="8891690" cy="1035463"/>
          </a:xfrm>
        </p:spPr>
        <p:txBody>
          <a:bodyPr anchor="ctr">
            <a:normAutofit/>
          </a:bodyPr>
          <a:lstStyle/>
          <a:p>
            <a:r>
              <a:rPr kumimoji="1" lang="en-US" altLang="zh-HK" sz="4000" dirty="0">
                <a:solidFill>
                  <a:srgbClr val="FFFFFF"/>
                </a:solidFill>
              </a:rPr>
              <a:t>Expected Findings:</a:t>
            </a:r>
            <a:endParaRPr kumimoji="1" lang="zh-HK" altLang="en-US" sz="4000" dirty="0">
              <a:solidFill>
                <a:srgbClr val="FFFFFF"/>
              </a:solidFill>
            </a:endParaRPr>
          </a:p>
        </p:txBody>
      </p:sp>
      <p:sp>
        <p:nvSpPr>
          <p:cNvPr id="3" name="副標題 2">
            <a:extLst>
              <a:ext uri="{FF2B5EF4-FFF2-40B4-BE49-F238E27FC236}">
                <a16:creationId xmlns:a16="http://schemas.microsoft.com/office/drawing/2014/main" id="{BE1A71F4-09F3-4A4B-852E-78BBE6F61671}"/>
              </a:ext>
            </a:extLst>
          </p:cNvPr>
          <p:cNvSpPr>
            <a:spLocks noGrp="1"/>
          </p:cNvSpPr>
          <p:nvPr>
            <p:ph type="subTitle" idx="1"/>
          </p:nvPr>
        </p:nvSpPr>
        <p:spPr>
          <a:xfrm>
            <a:off x="414049" y="2012111"/>
            <a:ext cx="10209121" cy="3937180"/>
          </a:xfrm>
          <a:solidFill>
            <a:srgbClr val="EBEBEB">
              <a:alpha val="63922"/>
            </a:srgbClr>
          </a:solidFill>
        </p:spPr>
        <p:txBody>
          <a:bodyPr anchor="b">
            <a:noAutofit/>
          </a:bodyPr>
          <a:lstStyle/>
          <a:p>
            <a:pPr marL="742950" indent="-742950">
              <a:buAutoNum type="arabicPeriod"/>
            </a:pPr>
            <a:r>
              <a:rPr kumimoji="1" lang="en-US" altLang="zh-HK" sz="2800" dirty="0">
                <a:solidFill>
                  <a:schemeClr val="tx1"/>
                </a:solidFill>
              </a:rPr>
              <a:t>ES investors might have biases on the personalities &amp; characteristics set, they are irrelevant to the tech venture early-stage fundraising successs in GBA</a:t>
            </a:r>
          </a:p>
          <a:p>
            <a:pPr marL="742950" indent="-742950">
              <a:buAutoNum type="arabicPeriod"/>
            </a:pPr>
            <a:r>
              <a:rPr kumimoji="1" lang="en-US" altLang="zh-HK" sz="2800" dirty="0">
                <a:solidFill>
                  <a:schemeClr val="tx1"/>
                </a:solidFill>
              </a:rPr>
              <a:t>ES investors have inaccurate or non-scientific assessments over the desired personalities &amp; characteristics in the stage of making investment decisions</a:t>
            </a:r>
          </a:p>
          <a:p>
            <a:pPr marL="742950" indent="-742950">
              <a:buAutoNum type="arabicPeriod"/>
            </a:pPr>
            <a:r>
              <a:rPr kumimoji="1" lang="en-US" altLang="zh-HK" sz="2800" dirty="0">
                <a:solidFill>
                  <a:schemeClr val="tx1"/>
                </a:solidFill>
              </a:rPr>
              <a:t>Team entrepreneurs’ personalities &amp; characteristics in tech ventures in GBA during early-stage fundraising process</a:t>
            </a:r>
          </a:p>
        </p:txBody>
      </p:sp>
      <p:cxnSp>
        <p:nvCxnSpPr>
          <p:cNvPr id="24" name="Straight Connector 23">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541" y="1913965"/>
            <a:ext cx="10378157"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0541" y="6047437"/>
            <a:ext cx="10378157"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75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標題 2">
            <a:extLst>
              <a:ext uri="{FF2B5EF4-FFF2-40B4-BE49-F238E27FC236}">
                <a16:creationId xmlns:a16="http://schemas.microsoft.com/office/drawing/2014/main" id="{95AD3D89-A065-0A4F-8C1A-E702B4716626}"/>
              </a:ext>
            </a:extLst>
          </p:cNvPr>
          <p:cNvSpPr>
            <a:spLocks noGrp="1"/>
          </p:cNvSpPr>
          <p:nvPr>
            <p:ph type="subTitle" idx="1"/>
          </p:nvPr>
        </p:nvSpPr>
        <p:spPr>
          <a:xfrm>
            <a:off x="480857" y="5986369"/>
            <a:ext cx="6067859" cy="775494"/>
          </a:xfrm>
        </p:spPr>
        <p:txBody>
          <a:bodyPr>
            <a:normAutofit fontScale="85000" lnSpcReduction="10000"/>
          </a:bodyPr>
          <a:lstStyle/>
          <a:p>
            <a:r>
              <a:rPr kumimoji="1" lang="en-US" altLang="zh-HK" dirty="0"/>
              <a:t>Practical Implications (Estimated)</a:t>
            </a:r>
            <a:endParaRPr kumimoji="1" lang="zh-HK" altLang="en-US" dirty="0"/>
          </a:p>
        </p:txBody>
      </p:sp>
      <p:pic>
        <p:nvPicPr>
          <p:cNvPr id="22" name="Picture 3" descr="Blurry conference table and chairs">
            <a:extLst>
              <a:ext uri="{FF2B5EF4-FFF2-40B4-BE49-F238E27FC236}">
                <a16:creationId xmlns:a16="http://schemas.microsoft.com/office/drawing/2014/main" id="{3715E9E8-136E-4A9C-8802-C65A66AEBDE4}"/>
              </a:ext>
            </a:extLst>
          </p:cNvPr>
          <p:cNvPicPr>
            <a:picLocks noChangeAspect="1"/>
          </p:cNvPicPr>
          <p:nvPr/>
        </p:nvPicPr>
        <p:blipFill rotWithShape="1">
          <a:blip r:embed="rId2">
            <a:extLst>
              <a:ext uri="{28A0092B-C50C-407E-A947-70E740481C1C}">
                <a14:useLocalDpi xmlns:a14="http://schemas.microsoft.com/office/drawing/2010/main"/>
              </a:ext>
            </a:extLst>
          </a:blip>
          <a:srcRect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24" name="文字方塊 3">
            <a:extLst>
              <a:ext uri="{FF2B5EF4-FFF2-40B4-BE49-F238E27FC236}">
                <a16:creationId xmlns:a16="http://schemas.microsoft.com/office/drawing/2014/main" id="{3B98EA3A-9DEA-46AD-8F6F-24478686FB23}"/>
              </a:ext>
            </a:extLst>
          </p:cNvPr>
          <p:cNvGraphicFramePr/>
          <p:nvPr/>
        </p:nvGraphicFramePr>
        <p:xfrm>
          <a:off x="133014" y="0"/>
          <a:ext cx="7020821" cy="5632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994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0AD106F-D4DD-BA41-BC52-632C992514F8}"/>
              </a:ext>
            </a:extLst>
          </p:cNvPr>
          <p:cNvSpPr>
            <a:spLocks noGrp="1"/>
          </p:cNvSpPr>
          <p:nvPr>
            <p:ph type="ctrTitle"/>
          </p:nvPr>
        </p:nvSpPr>
        <p:spPr>
          <a:xfrm>
            <a:off x="5300814" y="1482634"/>
            <a:ext cx="5928018" cy="3046798"/>
          </a:xfrm>
        </p:spPr>
        <p:txBody>
          <a:bodyPr>
            <a:normAutofit/>
          </a:bodyPr>
          <a:lstStyle/>
          <a:p>
            <a:pPr algn="l"/>
            <a:r>
              <a:rPr kumimoji="1" lang="en-US" altLang="zh-HK" sz="5500" dirty="0">
                <a:solidFill>
                  <a:schemeClr val="bg1"/>
                </a:solidFill>
              </a:rPr>
              <a:t>characteristics</a:t>
            </a:r>
            <a:endParaRPr kumimoji="1" lang="zh-HK" altLang="en-US" sz="5500">
              <a:solidFill>
                <a:schemeClr val="bg1"/>
              </a:solidFill>
            </a:endParaRPr>
          </a:p>
        </p:txBody>
      </p:sp>
      <p:sp>
        <p:nvSpPr>
          <p:cNvPr id="3" name="副標題 2">
            <a:extLst>
              <a:ext uri="{FF2B5EF4-FFF2-40B4-BE49-F238E27FC236}">
                <a16:creationId xmlns:a16="http://schemas.microsoft.com/office/drawing/2014/main" id="{DAF74DB0-9921-4642-8F35-22A922463015}"/>
              </a:ext>
            </a:extLst>
          </p:cNvPr>
          <p:cNvSpPr>
            <a:spLocks noGrp="1"/>
          </p:cNvSpPr>
          <p:nvPr>
            <p:ph type="subTitle" idx="1"/>
          </p:nvPr>
        </p:nvSpPr>
        <p:spPr>
          <a:xfrm>
            <a:off x="5300814" y="4686300"/>
            <a:ext cx="5928018" cy="1057276"/>
          </a:xfrm>
        </p:spPr>
        <p:txBody>
          <a:bodyPr>
            <a:normAutofit/>
          </a:bodyPr>
          <a:lstStyle/>
          <a:p>
            <a:pPr algn="l"/>
            <a:endParaRPr kumimoji="1" lang="zh-HK" altLang="en-US"/>
          </a:p>
        </p:txBody>
      </p:sp>
      <p:pic>
        <p:nvPicPr>
          <p:cNvPr id="15" name="Picture 3" descr="Checkmate in a chess game">
            <a:extLst>
              <a:ext uri="{FF2B5EF4-FFF2-40B4-BE49-F238E27FC236}">
                <a16:creationId xmlns:a16="http://schemas.microsoft.com/office/drawing/2014/main" id="{471A1FB6-0CBF-4015-A04F-3A07FEF9A9FB}"/>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736600"/>
            <a:ext cx="4657328" cy="5384798"/>
          </a:xfrm>
          <a:prstGeom prst="rect">
            <a:avLst/>
          </a:prstGeom>
        </p:spPr>
      </p:pic>
      <p:pic>
        <p:nvPicPr>
          <p:cNvPr id="7" name="Picture 3" descr="Checkmate in a chess game">
            <a:extLst>
              <a:ext uri="{FF2B5EF4-FFF2-40B4-BE49-F238E27FC236}">
                <a16:creationId xmlns:a16="http://schemas.microsoft.com/office/drawing/2014/main" id="{5C1CAD67-5D2A-544E-848C-201720D3AE93}"/>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4" name="文字方塊 3">
            <a:extLst>
              <a:ext uri="{FF2B5EF4-FFF2-40B4-BE49-F238E27FC236}">
                <a16:creationId xmlns:a16="http://schemas.microsoft.com/office/drawing/2014/main" id="{E6996840-34BA-8844-9E3B-B1268513E1CE}"/>
              </a:ext>
            </a:extLst>
          </p:cNvPr>
          <p:cNvSpPr txBox="1"/>
          <p:nvPr/>
        </p:nvSpPr>
        <p:spPr>
          <a:xfrm>
            <a:off x="7126759" y="2848601"/>
            <a:ext cx="4966716" cy="1446550"/>
          </a:xfrm>
          <a:prstGeom prst="rect">
            <a:avLst/>
          </a:prstGeom>
          <a:solidFill>
            <a:srgbClr val="929292">
              <a:alpha val="52941"/>
            </a:srgbClr>
          </a:solidFill>
        </p:spPr>
        <p:txBody>
          <a:bodyPr wrap="square" rtlCol="0">
            <a:spAutoFit/>
          </a:bodyPr>
          <a:lstStyle/>
          <a:p>
            <a:pPr algn="r"/>
            <a:r>
              <a:rPr kumimoji="1" lang="en-US" altLang="zh-HK" sz="4400" dirty="0">
                <a:solidFill>
                  <a:schemeClr val="bg1"/>
                </a:solidFill>
                <a:latin typeface="Arial" panose="020B0604020202020204" pitchFamily="34" charset="0"/>
                <a:cs typeface="Arial" panose="020B0604020202020204" pitchFamily="34" charset="0"/>
              </a:rPr>
              <a:t>Limitations &amp; Future Studies</a:t>
            </a:r>
            <a:endParaRPr kumimoji="1" lang="zh-HK" altLang="en-US" sz="44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11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3" descr="Many question marks on black background">
            <a:extLst>
              <a:ext uri="{FF2B5EF4-FFF2-40B4-BE49-F238E27FC236}">
                <a16:creationId xmlns:a16="http://schemas.microsoft.com/office/drawing/2014/main" id="{E560BAD6-463F-4874-8900-07C0DCD59534}"/>
              </a:ext>
            </a:extLst>
          </p:cNvPr>
          <p:cNvPicPr>
            <a:picLocks noChangeAspect="1"/>
          </p:cNvPicPr>
          <p:nvPr/>
        </p:nvPicPr>
        <p:blipFill rotWithShape="1">
          <a:blip r:embed="rId2">
            <a:alphaModFix/>
            <a:extLst>
              <a:ext uri="{28A0092B-C50C-407E-A947-70E740481C1C}">
                <a14:useLocalDpi xmlns:a14="http://schemas.microsoft.com/office/drawing/2010/main"/>
              </a:ext>
            </a:extLst>
          </a:blip>
          <a:srcRect/>
          <a:stretch/>
        </p:blipFill>
        <p:spPr>
          <a:xfrm>
            <a:off x="20" y="-12912"/>
            <a:ext cx="12191980" cy="6856624"/>
          </a:xfrm>
          <a:prstGeom prst="rect">
            <a:avLst/>
          </a:prstGeom>
        </p:spPr>
      </p:pic>
      <p:sp>
        <p:nvSpPr>
          <p:cNvPr id="2" name="標題 1">
            <a:extLst>
              <a:ext uri="{FF2B5EF4-FFF2-40B4-BE49-F238E27FC236}">
                <a16:creationId xmlns:a16="http://schemas.microsoft.com/office/drawing/2014/main" id="{B7860109-2B90-914B-ACCF-E826372BA179}"/>
              </a:ext>
            </a:extLst>
          </p:cNvPr>
          <p:cNvSpPr>
            <a:spLocks noGrp="1"/>
          </p:cNvSpPr>
          <p:nvPr>
            <p:ph type="ctrTitle" idx="4294967295"/>
          </p:nvPr>
        </p:nvSpPr>
        <p:spPr>
          <a:xfrm>
            <a:off x="-441233" y="198657"/>
            <a:ext cx="10190071" cy="972236"/>
          </a:xfrm>
        </p:spPr>
        <p:txBody>
          <a:bodyPr vert="horz" lIns="91440" tIns="45720" rIns="91440" bIns="45720" rtlCol="0" anchor="t">
            <a:normAutofit/>
          </a:bodyPr>
          <a:lstStyle/>
          <a:p>
            <a:pPr algn="ctr"/>
            <a:r>
              <a:rPr kumimoji="1" lang="en-US" altLang="zh-HK" sz="5400" dirty="0">
                <a:solidFill>
                  <a:schemeClr val="tx1">
                    <a:lumMod val="95000"/>
                    <a:lumOff val="5000"/>
                  </a:schemeClr>
                </a:solidFill>
              </a:rPr>
              <a:t>Limitations &amp; Future Studies </a:t>
            </a:r>
          </a:p>
        </p:txBody>
      </p:sp>
      <p:sp>
        <p:nvSpPr>
          <p:cNvPr id="3" name="文字方塊 2">
            <a:extLst>
              <a:ext uri="{FF2B5EF4-FFF2-40B4-BE49-F238E27FC236}">
                <a16:creationId xmlns:a16="http://schemas.microsoft.com/office/drawing/2014/main" id="{CF366F1D-8B5A-914E-8A1E-828A69EA9940}"/>
              </a:ext>
            </a:extLst>
          </p:cNvPr>
          <p:cNvSpPr txBox="1"/>
          <p:nvPr/>
        </p:nvSpPr>
        <p:spPr>
          <a:xfrm>
            <a:off x="231820" y="1017005"/>
            <a:ext cx="8912180" cy="5632311"/>
          </a:xfrm>
          <a:prstGeom prst="rect">
            <a:avLst/>
          </a:prstGeom>
          <a:solidFill>
            <a:srgbClr val="FFFFFF">
              <a:alpha val="50196"/>
            </a:srgbClr>
          </a:solidFill>
        </p:spPr>
        <p:txBody>
          <a:bodyPr wrap="square" rtlCol="0" anchor="ctr">
            <a:spAutoFit/>
          </a:bodyPr>
          <a:lstStyle/>
          <a:p>
            <a:pPr marL="285750" indent="-285750" algn="just">
              <a:buFont typeface="Arial" panose="020B0604020202020204" pitchFamily="34" charset="0"/>
              <a:buChar char="•"/>
            </a:pPr>
            <a:r>
              <a:rPr kumimoji="1" lang="en-US" altLang="zh-HK" sz="2000" b="1" dirty="0"/>
              <a:t>Potential Tech Venture Samples distortions</a:t>
            </a:r>
          </a:p>
          <a:p>
            <a:pPr marL="742950" lvl="1" indent="-285750" algn="just">
              <a:buFont typeface="Wingdings" pitchFamily="2" charset="2"/>
              <a:buChar char="Ø"/>
            </a:pPr>
            <a:r>
              <a:rPr kumimoji="1" lang="en-US" altLang="zh-HK" sz="2000" dirty="0"/>
              <a:t>Early-stage investors may have screening over their investment portfolios and it is estimated that they might only provide the successful ventures as samples due to some personal concerns, for instance, Angels and early stage VCs to disclose successful ventures in order to build good fame in the markets and attract more funds for their upcoming charters respectively</a:t>
            </a:r>
          </a:p>
          <a:p>
            <a:pPr marL="742950" lvl="1" indent="-285750" algn="just">
              <a:buFont typeface="Wingdings" pitchFamily="2" charset="2"/>
              <a:buChar char="Ø"/>
            </a:pPr>
            <a:r>
              <a:rPr kumimoji="1" lang="en-US" altLang="zh-HK" sz="2000" dirty="0"/>
              <a:t>Future studies may also explore the latter stages of venture development and Private Equity (PE) or other institutional investors to include more comprehensive analyses on its full range of investment portfolios (including failure cases)</a:t>
            </a:r>
          </a:p>
          <a:p>
            <a:pPr marL="342900" indent="-342900" algn="just">
              <a:buFont typeface="Arial" panose="020B0604020202020204" pitchFamily="34" charset="0"/>
              <a:buChar char="•"/>
            </a:pPr>
            <a:r>
              <a:rPr kumimoji="1" lang="en-US" altLang="zh-HK" sz="2000" b="1" dirty="0"/>
              <a:t>Fundraising is only one of the many dimensions or milestones </a:t>
            </a:r>
            <a:r>
              <a:rPr kumimoji="1" lang="en-US" altLang="zh-HK" sz="2000" dirty="0"/>
              <a:t>to measure the survival (and later the success) of tech ventures; </a:t>
            </a:r>
          </a:p>
          <a:p>
            <a:pPr marL="742950" lvl="1" indent="-285750" algn="just">
              <a:buFont typeface="Wingdings" pitchFamily="2" charset="2"/>
              <a:buChar char="Ø"/>
            </a:pPr>
            <a:r>
              <a:rPr kumimoji="1" lang="en-US" altLang="zh-HK" sz="2000" dirty="0"/>
              <a:t>Future studies may include other successful business performance on team entrepreneurship dimension like incrementals in sales, market shares, active users acquisitions or # of new product innovations, etc. (A. Jawabri, 2020)</a:t>
            </a:r>
          </a:p>
          <a:p>
            <a:pPr marL="742950" lvl="1" indent="-285750">
              <a:buFont typeface="Wingdings" pitchFamily="2" charset="2"/>
              <a:buChar char="Ø"/>
            </a:pPr>
            <a:endParaRPr kumimoji="1" lang="zh-HK" altLang="en-US" sz="2000" dirty="0"/>
          </a:p>
        </p:txBody>
      </p:sp>
    </p:spTree>
    <p:extLst>
      <p:ext uri="{BB962C8B-B14F-4D97-AF65-F5344CB8AC3E}">
        <p14:creationId xmlns:p14="http://schemas.microsoft.com/office/powerpoint/2010/main" val="27553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0-#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F4EDCFB7-367E-4954-94D3-7371871BEF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
            <a:ext cx="12191980" cy="6858000"/>
          </a:xfrm>
          <a:prstGeom prst="rect">
            <a:avLst/>
          </a:prstGeom>
        </p:spPr>
      </p:pic>
      <p:sp>
        <p:nvSpPr>
          <p:cNvPr id="2" name="標題 1">
            <a:extLst>
              <a:ext uri="{FF2B5EF4-FFF2-40B4-BE49-F238E27FC236}">
                <a16:creationId xmlns:a16="http://schemas.microsoft.com/office/drawing/2014/main" id="{5F01E612-E0AC-F140-AE38-433497CA6BA3}"/>
              </a:ext>
            </a:extLst>
          </p:cNvPr>
          <p:cNvSpPr>
            <a:spLocks noGrp="1"/>
          </p:cNvSpPr>
          <p:nvPr>
            <p:ph type="ctrTitle"/>
          </p:nvPr>
        </p:nvSpPr>
        <p:spPr>
          <a:xfrm>
            <a:off x="762001" y="5307069"/>
            <a:ext cx="6765516" cy="914400"/>
          </a:xfrm>
        </p:spPr>
        <p:txBody>
          <a:bodyPr anchor="ctr">
            <a:noAutofit/>
          </a:bodyPr>
          <a:lstStyle/>
          <a:p>
            <a:pPr algn="l"/>
            <a:r>
              <a:rPr kumimoji="1" lang="en-US" altLang="zh-HK" sz="7300" dirty="0"/>
              <a:t>References</a:t>
            </a:r>
            <a:endParaRPr kumimoji="1" lang="zh-HK" altLang="en-US" sz="4800"/>
          </a:p>
        </p:txBody>
      </p:sp>
      <p:sp>
        <p:nvSpPr>
          <p:cNvPr id="3" name="副標題 2">
            <a:extLst>
              <a:ext uri="{FF2B5EF4-FFF2-40B4-BE49-F238E27FC236}">
                <a16:creationId xmlns:a16="http://schemas.microsoft.com/office/drawing/2014/main" id="{4939684B-AE1D-F34A-AE4C-672F5713053E}"/>
              </a:ext>
            </a:extLst>
          </p:cNvPr>
          <p:cNvSpPr>
            <a:spLocks noGrp="1"/>
          </p:cNvSpPr>
          <p:nvPr>
            <p:ph type="subTitle" idx="1"/>
          </p:nvPr>
        </p:nvSpPr>
        <p:spPr>
          <a:xfrm>
            <a:off x="8129873" y="5307069"/>
            <a:ext cx="3300126" cy="914400"/>
          </a:xfrm>
        </p:spPr>
        <p:txBody>
          <a:bodyPr anchor="ctr">
            <a:normAutofit/>
          </a:bodyPr>
          <a:lstStyle/>
          <a:p>
            <a:pPr algn="l"/>
            <a:endParaRPr kumimoji="1" lang="zh-HK" altLang="en-US"/>
          </a:p>
        </p:txBody>
      </p:sp>
    </p:spTree>
    <p:extLst>
      <p:ext uri="{BB962C8B-B14F-4D97-AF65-F5344CB8AC3E}">
        <p14:creationId xmlns:p14="http://schemas.microsoft.com/office/powerpoint/2010/main" val="619992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視訊 3">
            <a:extLst>
              <a:ext uri="{FF2B5EF4-FFF2-40B4-BE49-F238E27FC236}">
                <a16:creationId xmlns:a16="http://schemas.microsoft.com/office/drawing/2014/main" id="{F4EDCFB7-367E-4954-94D3-7371871BEF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0"/>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標題 1">
            <a:extLst>
              <a:ext uri="{FF2B5EF4-FFF2-40B4-BE49-F238E27FC236}">
                <a16:creationId xmlns:a16="http://schemas.microsoft.com/office/drawing/2014/main" id="{5F01E612-E0AC-F140-AE38-433497CA6BA3}"/>
              </a:ext>
            </a:extLst>
          </p:cNvPr>
          <p:cNvSpPr>
            <a:spLocks noGrp="1"/>
          </p:cNvSpPr>
          <p:nvPr>
            <p:ph type="ctrTitle"/>
          </p:nvPr>
        </p:nvSpPr>
        <p:spPr>
          <a:xfrm>
            <a:off x="762001" y="5307069"/>
            <a:ext cx="6765516" cy="914400"/>
          </a:xfrm>
        </p:spPr>
        <p:txBody>
          <a:bodyPr anchor="ctr">
            <a:normAutofit/>
          </a:bodyPr>
          <a:lstStyle/>
          <a:p>
            <a:pPr algn="l"/>
            <a:r>
              <a:rPr kumimoji="1" lang="en-US" altLang="zh-HK" sz="4800" dirty="0"/>
              <a:t>References</a:t>
            </a:r>
            <a:endParaRPr kumimoji="1" lang="zh-HK" altLang="en-US" sz="4800"/>
          </a:p>
        </p:txBody>
      </p:sp>
      <p:sp>
        <p:nvSpPr>
          <p:cNvPr id="3" name="副標題 2">
            <a:extLst>
              <a:ext uri="{FF2B5EF4-FFF2-40B4-BE49-F238E27FC236}">
                <a16:creationId xmlns:a16="http://schemas.microsoft.com/office/drawing/2014/main" id="{4939684B-AE1D-F34A-AE4C-672F5713053E}"/>
              </a:ext>
            </a:extLst>
          </p:cNvPr>
          <p:cNvSpPr>
            <a:spLocks noGrp="1"/>
          </p:cNvSpPr>
          <p:nvPr>
            <p:ph type="subTitle" idx="1"/>
          </p:nvPr>
        </p:nvSpPr>
        <p:spPr>
          <a:xfrm>
            <a:off x="8129873" y="5307069"/>
            <a:ext cx="3300126" cy="914400"/>
          </a:xfrm>
        </p:spPr>
        <p:txBody>
          <a:bodyPr anchor="ctr">
            <a:normAutofit/>
          </a:bodyPr>
          <a:lstStyle/>
          <a:p>
            <a:pPr algn="l"/>
            <a:endParaRPr kumimoji="1" lang="zh-HK" altLang="en-US"/>
          </a:p>
        </p:txBody>
      </p:sp>
      <p:sp>
        <p:nvSpPr>
          <p:cNvPr id="5" name="文字方塊 4">
            <a:extLst>
              <a:ext uri="{FF2B5EF4-FFF2-40B4-BE49-F238E27FC236}">
                <a16:creationId xmlns:a16="http://schemas.microsoft.com/office/drawing/2014/main" id="{E705D33C-E138-2542-BECE-F6F05D4970AD}"/>
              </a:ext>
            </a:extLst>
          </p:cNvPr>
          <p:cNvSpPr txBox="1"/>
          <p:nvPr/>
        </p:nvSpPr>
        <p:spPr>
          <a:xfrm>
            <a:off x="762001" y="636531"/>
            <a:ext cx="10470292" cy="4401205"/>
          </a:xfrm>
          <a:prstGeom prst="rect">
            <a:avLst/>
          </a:prstGeom>
          <a:solidFill>
            <a:srgbClr val="EBEBEB">
              <a:alpha val="67451"/>
            </a:srgbClr>
          </a:solidFill>
        </p:spPr>
        <p:txBody>
          <a:bodyPr wrap="square" rtlCol="0">
            <a:spAutoFit/>
          </a:bodyPr>
          <a:lstStyle/>
          <a:p>
            <a:pPr marL="285750" indent="-285750">
              <a:buFont typeface="Arial" panose="020B0604020202020204" pitchFamily="34" charset="0"/>
              <a:buChar char="•"/>
            </a:pPr>
            <a:r>
              <a:rPr kumimoji="1" lang="en-US" altLang="zh-HK" sz="1600" dirty="0"/>
              <a:t>A.Jawabri (2020). “The impact of big-5 model leadership traits on team entrepreneurship: An empirical study of small businesses in the USA”, </a:t>
            </a:r>
            <a:r>
              <a:rPr kumimoji="1" lang="en-US" altLang="zh-HK" sz="1600" i="1" dirty="0"/>
              <a:t>Management Science Letters 10, p.</a:t>
            </a:r>
            <a:r>
              <a:rPr kumimoji="1" lang="en-US" altLang="zh-HK" sz="1600" dirty="0"/>
              <a:t>497-506</a:t>
            </a:r>
          </a:p>
          <a:p>
            <a:pPr marL="285750" indent="-285750">
              <a:buFont typeface="Arial" panose="020B0604020202020204" pitchFamily="34" charset="0"/>
              <a:buChar char="•"/>
            </a:pPr>
            <a:r>
              <a:rPr kumimoji="1" lang="en-US" altLang="zh-HK" sz="1600" dirty="0"/>
              <a:t>Bill Baumel, ”How Tech’s ‘Big Five’ have changed the Venture Capital Landscape”, </a:t>
            </a:r>
            <a:r>
              <a:rPr kumimoji="1" lang="en-US" altLang="zh-HK" sz="1600" i="1" dirty="0"/>
              <a:t>Forbes Finance Council Apr 10, 2019 07:00am EDT</a:t>
            </a:r>
          </a:p>
          <a:p>
            <a:pPr marL="285750" indent="-285750">
              <a:buFont typeface="Arial" panose="020B0604020202020204" pitchFamily="34" charset="0"/>
              <a:buChar char="•"/>
            </a:pPr>
            <a:r>
              <a:rPr lang="en-US" altLang="zh-HK" sz="1600" dirty="0"/>
              <a:t>Brush, Candida G., Patricia Greene, Lakshmi Balachandra, and Amy Davis. 2018. “The Gender Gap in Venture Capital- Progress, Problems, and Perspectives.” </a:t>
            </a:r>
            <a:r>
              <a:rPr lang="en-US" altLang="zh-HK" sz="1600" i="1" dirty="0"/>
              <a:t>Venture Capital : An International Journal of Entrepreneurial Finance 20(2)</a:t>
            </a:r>
            <a:r>
              <a:rPr lang="en-US" altLang="zh-HK" sz="1600" dirty="0"/>
              <a:t>:p. 115–36.</a:t>
            </a:r>
            <a:endParaRPr kumimoji="1" lang="zh-HK" altLang="en-US" sz="1600" i="1" dirty="0"/>
          </a:p>
          <a:p>
            <a:pPr marL="285750" indent="-285750">
              <a:buFont typeface="Arial" panose="020B0604020202020204" pitchFamily="34" charset="0"/>
              <a:buChar char="•"/>
            </a:pPr>
            <a:r>
              <a:rPr lang="en-US" altLang="zh-HK" sz="1600" dirty="0"/>
              <a:t>Clark, Colin. 2008. “The Impact of Entrepreneurs’ Oral ‘pitch’ Presentation Skills on Business Angels’ Initial Screening Investment Decisions.” </a:t>
            </a:r>
            <a:r>
              <a:rPr lang="en-US" altLang="zh-HK" sz="1600" i="1" dirty="0"/>
              <a:t>Venture Capital 10(3)</a:t>
            </a:r>
            <a:r>
              <a:rPr lang="en-US" altLang="zh-HK" sz="1600" dirty="0"/>
              <a:t>:p. 257– 79.</a:t>
            </a:r>
          </a:p>
          <a:p>
            <a:pPr marL="285750" indent="-285750">
              <a:buFont typeface="Arial" panose="020B0604020202020204" pitchFamily="34" charset="0"/>
              <a:buChar char="•"/>
            </a:pPr>
            <a:r>
              <a:rPr lang="en-US" altLang="zh-HK" sz="1600" dirty="0"/>
              <a:t>Cohen, S (2013), “What do Accelerators do? Insights from Incubators and Angels”, </a:t>
            </a:r>
            <a:r>
              <a:rPr lang="en-US" altLang="zh-HK" sz="1600" i="1" dirty="0"/>
              <a:t>Innovations: Technology, Governance, Globalization, 8(3-4),</a:t>
            </a:r>
            <a:r>
              <a:rPr lang="en-US" altLang="zh-HK" sz="1600" dirty="0"/>
              <a:t> p. 19-25</a:t>
            </a:r>
          </a:p>
          <a:p>
            <a:pPr marL="285750" indent="-285750">
              <a:buFont typeface="Arial" panose="020B0604020202020204" pitchFamily="34" charset="0"/>
              <a:buChar char="•"/>
            </a:pPr>
            <a:r>
              <a:rPr lang="en-US" altLang="zh-HK" sz="1600" dirty="0"/>
              <a:t>Ewens, Michael and Richard R. Townsend. 2020. “Are Early Stage Investors Biased against Women</a:t>
            </a:r>
            <a:r>
              <a:rPr lang="en-US" altLang="zh-HK" sz="1600" i="1" dirty="0"/>
              <a:t>?” Journal of Financial Economics 135(3</a:t>
            </a:r>
            <a:r>
              <a:rPr lang="en-US" altLang="zh-HK" sz="1600" dirty="0"/>
              <a:t>): p.653–77.</a:t>
            </a:r>
          </a:p>
          <a:p>
            <a:pPr marL="285750" indent="-285750">
              <a:buFont typeface="Arial" panose="020B0604020202020204" pitchFamily="34" charset="0"/>
              <a:buChar char="•"/>
            </a:pPr>
            <a:r>
              <a:rPr lang="en-US" altLang="zh-HK" sz="1600" dirty="0"/>
              <a:t>Franić, Sanda and Mateja Drnovšek. 2019. “The Role of Regulatory Focus and Cognitive Style in Business Angels’ Evaluation of an Investment Opportunity.” </a:t>
            </a:r>
            <a:r>
              <a:rPr lang="en-US" altLang="zh-HK" sz="1600" i="1" dirty="0"/>
              <a:t>Venture Capital 21(4):</a:t>
            </a:r>
            <a:r>
              <a:rPr lang="en-US" altLang="zh-HK" sz="1600" dirty="0"/>
              <a:t>p.353–77.</a:t>
            </a:r>
          </a:p>
          <a:p>
            <a:pPr marL="285750" indent="-285750">
              <a:buFont typeface="Arial" panose="020B0604020202020204" pitchFamily="34" charset="0"/>
              <a:buChar char="•"/>
            </a:pPr>
            <a:r>
              <a:rPr lang="en-US" altLang="zh-HK" sz="1600" dirty="0"/>
              <a:t>Gompers, Paul A., Will Gornall, Steven N. Kaplan, and Ilya A. Strebulaev. 2020. “How Do Venture Capitalists Make Decisions?” </a:t>
            </a:r>
            <a:r>
              <a:rPr lang="en-US" altLang="zh-HK" sz="1600" i="1" dirty="0"/>
              <a:t>Vol. 135. Cambridge, MA: Elsevier B.V.</a:t>
            </a:r>
          </a:p>
        </p:txBody>
      </p:sp>
    </p:spTree>
    <p:extLst>
      <p:ext uri="{BB962C8B-B14F-4D97-AF65-F5344CB8AC3E}">
        <p14:creationId xmlns:p14="http://schemas.microsoft.com/office/powerpoint/2010/main" val="3816540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pic>
        <p:nvPicPr>
          <p:cNvPr id="4" name="視訊 3">
            <a:extLst>
              <a:ext uri="{FF2B5EF4-FFF2-40B4-BE49-F238E27FC236}">
                <a16:creationId xmlns:a16="http://schemas.microsoft.com/office/drawing/2014/main" id="{F4EDCFB7-367E-4954-94D3-7371871BEFD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0"/>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標題 1">
            <a:extLst>
              <a:ext uri="{FF2B5EF4-FFF2-40B4-BE49-F238E27FC236}">
                <a16:creationId xmlns:a16="http://schemas.microsoft.com/office/drawing/2014/main" id="{5F01E612-E0AC-F140-AE38-433497CA6BA3}"/>
              </a:ext>
            </a:extLst>
          </p:cNvPr>
          <p:cNvSpPr>
            <a:spLocks noGrp="1"/>
          </p:cNvSpPr>
          <p:nvPr>
            <p:ph type="ctrTitle"/>
          </p:nvPr>
        </p:nvSpPr>
        <p:spPr>
          <a:xfrm>
            <a:off x="762001" y="5307069"/>
            <a:ext cx="6765516" cy="914400"/>
          </a:xfrm>
        </p:spPr>
        <p:txBody>
          <a:bodyPr anchor="ctr">
            <a:normAutofit/>
          </a:bodyPr>
          <a:lstStyle/>
          <a:p>
            <a:pPr algn="l"/>
            <a:r>
              <a:rPr kumimoji="1" lang="en-US" altLang="zh-HK" sz="4800" dirty="0"/>
              <a:t>References</a:t>
            </a:r>
            <a:endParaRPr kumimoji="1" lang="zh-HK" altLang="en-US" sz="4800"/>
          </a:p>
        </p:txBody>
      </p:sp>
      <p:sp>
        <p:nvSpPr>
          <p:cNvPr id="3" name="副標題 2">
            <a:extLst>
              <a:ext uri="{FF2B5EF4-FFF2-40B4-BE49-F238E27FC236}">
                <a16:creationId xmlns:a16="http://schemas.microsoft.com/office/drawing/2014/main" id="{4939684B-AE1D-F34A-AE4C-672F5713053E}"/>
              </a:ext>
            </a:extLst>
          </p:cNvPr>
          <p:cNvSpPr>
            <a:spLocks noGrp="1"/>
          </p:cNvSpPr>
          <p:nvPr>
            <p:ph type="subTitle" idx="1"/>
          </p:nvPr>
        </p:nvSpPr>
        <p:spPr>
          <a:xfrm>
            <a:off x="8129873" y="5307069"/>
            <a:ext cx="3300126" cy="914400"/>
          </a:xfrm>
        </p:spPr>
        <p:txBody>
          <a:bodyPr anchor="ctr">
            <a:normAutofit/>
          </a:bodyPr>
          <a:lstStyle/>
          <a:p>
            <a:pPr algn="l"/>
            <a:endParaRPr kumimoji="1" lang="zh-HK" altLang="en-US"/>
          </a:p>
        </p:txBody>
      </p:sp>
      <p:sp>
        <p:nvSpPr>
          <p:cNvPr id="5" name="文字方塊 4">
            <a:extLst>
              <a:ext uri="{FF2B5EF4-FFF2-40B4-BE49-F238E27FC236}">
                <a16:creationId xmlns:a16="http://schemas.microsoft.com/office/drawing/2014/main" id="{E705D33C-E138-2542-BECE-F6F05D4970AD}"/>
              </a:ext>
            </a:extLst>
          </p:cNvPr>
          <p:cNvSpPr txBox="1"/>
          <p:nvPr/>
        </p:nvSpPr>
        <p:spPr>
          <a:xfrm>
            <a:off x="762001" y="724133"/>
            <a:ext cx="10074875" cy="4524315"/>
          </a:xfrm>
          <a:prstGeom prst="rect">
            <a:avLst/>
          </a:prstGeom>
          <a:solidFill>
            <a:srgbClr val="EBEBEB">
              <a:alpha val="67451"/>
            </a:srgbClr>
          </a:solidFill>
        </p:spPr>
        <p:txBody>
          <a:bodyPr wrap="square" rtlCol="0">
            <a:spAutoFit/>
          </a:bodyPr>
          <a:lstStyle/>
          <a:p>
            <a:pPr marL="285750" indent="-285750">
              <a:buFont typeface="Arial" panose="020B0604020202020204" pitchFamily="34" charset="0"/>
              <a:buChar char="•"/>
            </a:pPr>
            <a:r>
              <a:rPr kumimoji="1" lang="en-US" altLang="zh-HK" sz="1600" dirty="0"/>
              <a:t>John C. </a:t>
            </a:r>
            <a:r>
              <a:rPr kumimoji="1" lang="en-US" altLang="zh-HK" sz="1600" dirty="0" err="1"/>
              <a:t>Ruhnka</a:t>
            </a:r>
            <a:r>
              <a:rPr kumimoji="1" lang="en-US" altLang="zh-HK" sz="1600" dirty="0"/>
              <a:t> and John E. Young, 1987, “A venture capital model of the development process for new venture, </a:t>
            </a:r>
            <a:r>
              <a:rPr kumimoji="1" lang="en-US" altLang="zh-HK" sz="1600" i="1" dirty="0"/>
              <a:t>Journal of Business Venturing 2 (1987</a:t>
            </a:r>
            <a:r>
              <a:rPr kumimoji="1" lang="en-US" altLang="zh-HK" sz="1600" dirty="0"/>
              <a:t>), p 167- 184 </a:t>
            </a:r>
          </a:p>
          <a:p>
            <a:pPr marL="285750" indent="-285750">
              <a:buFont typeface="Arial" panose="020B0604020202020204" pitchFamily="34" charset="0"/>
              <a:buChar char="•"/>
            </a:pPr>
            <a:r>
              <a:rPr kumimoji="1" lang="en-US" altLang="zh-HK" sz="1600" dirty="0"/>
              <a:t>Morgan Lazar et el (2020), “Entrepreneurial team formation”, </a:t>
            </a:r>
            <a:r>
              <a:rPr kumimoji="1" lang="en-US" altLang="zh-HK" sz="1600" i="1" dirty="0"/>
              <a:t>Academy of Management Annals 2020 Vol 14, No.1, </a:t>
            </a:r>
            <a:r>
              <a:rPr kumimoji="1" lang="en-US" altLang="zh-HK" sz="1600" dirty="0"/>
              <a:t>p 29 - 59</a:t>
            </a:r>
            <a:endParaRPr lang="en-US" altLang="zh-HK" sz="1600" i="1" dirty="0"/>
          </a:p>
          <a:p>
            <a:pPr marL="285750" indent="-285750">
              <a:buFont typeface="Arial" panose="020B0604020202020204" pitchFamily="34" charset="0"/>
              <a:buChar char="•"/>
            </a:pPr>
            <a:r>
              <a:rPr lang="en-US" altLang="zh-HK" sz="1600" dirty="0"/>
              <a:t>Mathias Brandt et el (2018), “The personality venture capitalists look for in an entrepreneur An artificial intelligence approach to personality analysis”, </a:t>
            </a:r>
            <a:r>
              <a:rPr lang="en-US" altLang="zh-HK" sz="1600" i="1" dirty="0"/>
              <a:t>Master of Science Thesis Stockholm, Sweden, 20</a:t>
            </a:r>
            <a:r>
              <a:rPr lang="en-US" altLang="zh-HK" sz="1600" dirty="0"/>
              <a:t>18, Indek Traita-ITM-Ex 2018: 354</a:t>
            </a:r>
          </a:p>
          <a:p>
            <a:pPr marL="285750" indent="-285750">
              <a:buFont typeface="Arial" panose="020B0604020202020204" pitchFamily="34" charset="0"/>
              <a:buChar char="•"/>
            </a:pPr>
            <a:r>
              <a:rPr kumimoji="1" lang="en-US" altLang="zh-HK" sz="1600" dirty="0"/>
              <a:t>Pimorat Sathaworawong et el, 2019, “Success factors of Start-up Fund raising in Asean”, </a:t>
            </a:r>
            <a:r>
              <a:rPr kumimoji="1" lang="en-US" altLang="zh-HK" sz="1600" i="1" dirty="0"/>
              <a:t>Asian Administration and Management Review Vol 2 No 2 (Jul – Dec 2019),</a:t>
            </a:r>
            <a:r>
              <a:rPr kumimoji="1" lang="en-US" altLang="zh-HK" sz="1600" dirty="0"/>
              <a:t> p. 221 - 246</a:t>
            </a:r>
            <a:endParaRPr lang="en-US" altLang="zh-HK" sz="1600" dirty="0"/>
          </a:p>
          <a:p>
            <a:pPr marL="285750" indent="-285750">
              <a:buFont typeface="Arial" panose="020B0604020202020204" pitchFamily="34" charset="0"/>
              <a:buChar char="•"/>
            </a:pPr>
            <a:r>
              <a:rPr kumimoji="1" lang="en-US" altLang="zh-HK" sz="1600" dirty="0"/>
              <a:t>Robert D. Hisrish et el, 1990, ”Intuition in Venture Caputal decisions: an Exploratory Study using a new technique”, </a:t>
            </a:r>
            <a:r>
              <a:rPr kumimoji="1" lang="en-US" altLang="zh-HK" sz="1600" i="1" dirty="0"/>
              <a:t>Journal of Business Venturing 5</a:t>
            </a:r>
            <a:r>
              <a:rPr kumimoji="1" lang="en-US" altLang="zh-HK" sz="1600" dirty="0"/>
              <a:t>, p. 49 - 62</a:t>
            </a:r>
            <a:endParaRPr lang="en-US" altLang="zh-HK" sz="1600" dirty="0"/>
          </a:p>
          <a:p>
            <a:pPr marL="285750" indent="-285750">
              <a:buFont typeface="Arial" panose="020B0604020202020204" pitchFamily="34" charset="0"/>
              <a:buChar char="•"/>
            </a:pPr>
            <a:r>
              <a:rPr lang="en-US" altLang="zh-HK" sz="1600" dirty="0"/>
              <a:t>Schujens, V. &amp; Wever, E., 2000, “Determinants of new firm success.”, </a:t>
            </a:r>
            <a:r>
              <a:rPr lang="en-US" altLang="zh-HK" sz="1600" i="1" dirty="0"/>
              <a:t>Papers in Regional Science 79 (2): </a:t>
            </a:r>
            <a:r>
              <a:rPr lang="en-US" altLang="zh-HK" sz="1600" dirty="0"/>
              <a:t>p. 135 – 153</a:t>
            </a:r>
          </a:p>
          <a:p>
            <a:pPr marL="285750" indent="-285750">
              <a:buFont typeface="Arial" panose="020B0604020202020204" pitchFamily="34" charset="0"/>
              <a:buChar char="•"/>
            </a:pPr>
            <a:r>
              <a:rPr lang="en-US" altLang="zh-HK" sz="1600" dirty="0"/>
              <a:t>Tata, Amulya and Anja Niedworok. 2020. “Is Beauty in the Eye of the Beholder? An Empirical Study of How Entrepreneurs, Managers, and Investors Evaluate Business Opportunities at the Earliest Stages.” </a:t>
            </a:r>
            <a:r>
              <a:rPr lang="en-US" altLang="zh-HK" sz="1600" i="1" dirty="0"/>
              <a:t>Venture Capital 22(1)</a:t>
            </a:r>
            <a:r>
              <a:rPr lang="en-US" altLang="zh-HK" sz="1600" dirty="0"/>
              <a:t>:p.71–104.</a:t>
            </a:r>
          </a:p>
          <a:p>
            <a:pPr marL="285750" indent="-285750">
              <a:buFont typeface="Arial" panose="020B0604020202020204" pitchFamily="34" charset="0"/>
              <a:buChar char="•"/>
            </a:pPr>
            <a:r>
              <a:rPr lang="en-US" altLang="zh-HK" sz="1600" dirty="0"/>
              <a:t>Yu, E. (2021), “Seminar Day 1: Visions for the Future: Theoretical Perspectives on Management”, Lecture notes, BM7006, University of Wales – Trinity Saint David, delivered 19th and 20th June.</a:t>
            </a:r>
          </a:p>
        </p:txBody>
      </p:sp>
    </p:spTree>
    <p:extLst>
      <p:ext uri="{BB962C8B-B14F-4D97-AF65-F5344CB8AC3E}">
        <p14:creationId xmlns:p14="http://schemas.microsoft.com/office/powerpoint/2010/main" val="226962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視訊 3">
            <a:extLst>
              <a:ext uri="{FF2B5EF4-FFF2-40B4-BE49-F238E27FC236}">
                <a16:creationId xmlns:a16="http://schemas.microsoft.com/office/drawing/2014/main" id="{86B4FF83-98B0-43B2-ADC3-88569DF1E17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1" y="10"/>
            <a:ext cx="12191999" cy="6857990"/>
          </a:xfrm>
          <a:prstGeom prst="rect">
            <a:avLst/>
          </a:prstGeom>
        </p:spPr>
      </p:pic>
      <p:sp>
        <p:nvSpPr>
          <p:cNvPr id="2" name="標題 1">
            <a:extLst>
              <a:ext uri="{FF2B5EF4-FFF2-40B4-BE49-F238E27FC236}">
                <a16:creationId xmlns:a16="http://schemas.microsoft.com/office/drawing/2014/main" id="{8434E90E-F420-234B-B94C-E6C36B9B0CCB}"/>
              </a:ext>
            </a:extLst>
          </p:cNvPr>
          <p:cNvSpPr>
            <a:spLocks noGrp="1"/>
          </p:cNvSpPr>
          <p:nvPr>
            <p:ph type="ctrTitle"/>
          </p:nvPr>
        </p:nvSpPr>
        <p:spPr>
          <a:xfrm>
            <a:off x="920987" y="3114504"/>
            <a:ext cx="3952428" cy="2822713"/>
          </a:xfrm>
        </p:spPr>
        <p:txBody>
          <a:bodyPr>
            <a:normAutofit/>
          </a:bodyPr>
          <a:lstStyle/>
          <a:p>
            <a:r>
              <a:rPr kumimoji="1" lang="en-US" altLang="zh-HK" sz="9600" dirty="0">
                <a:solidFill>
                  <a:schemeClr val="tx1"/>
                </a:solidFill>
              </a:rPr>
              <a:t>Q &amp; A </a:t>
            </a:r>
            <a:endParaRPr kumimoji="1" lang="zh-HK" altLang="en-US" sz="9600">
              <a:solidFill>
                <a:schemeClr val="tx1"/>
              </a:solidFill>
            </a:endParaRPr>
          </a:p>
        </p:txBody>
      </p:sp>
      <p:sp>
        <p:nvSpPr>
          <p:cNvPr id="3" name="副標題 2">
            <a:extLst>
              <a:ext uri="{FF2B5EF4-FFF2-40B4-BE49-F238E27FC236}">
                <a16:creationId xmlns:a16="http://schemas.microsoft.com/office/drawing/2014/main" id="{8B5D1C94-9087-1448-9B41-CB427EB6326B}"/>
              </a:ext>
            </a:extLst>
          </p:cNvPr>
          <p:cNvSpPr>
            <a:spLocks noGrp="1"/>
          </p:cNvSpPr>
          <p:nvPr>
            <p:ph type="subTitle" idx="1"/>
          </p:nvPr>
        </p:nvSpPr>
        <p:spPr>
          <a:xfrm>
            <a:off x="1232031" y="5937217"/>
            <a:ext cx="3330341" cy="920783"/>
          </a:xfrm>
        </p:spPr>
        <p:txBody>
          <a:bodyPr>
            <a:normAutofit/>
          </a:bodyPr>
          <a:lstStyle/>
          <a:p>
            <a:r>
              <a:rPr kumimoji="1" lang="en-US" altLang="zh-HK" sz="4400" dirty="0"/>
              <a:t>Thanks</a:t>
            </a:r>
            <a:r>
              <a:rPr kumimoji="1" lang="en-US" altLang="zh-HK" dirty="0"/>
              <a:t>!</a:t>
            </a:r>
            <a:endParaRPr kumimoji="1" lang="zh-HK" altLang="en-US"/>
          </a:p>
        </p:txBody>
      </p:sp>
    </p:spTree>
    <p:extLst>
      <p:ext uri="{BB962C8B-B14F-4D97-AF65-F5344CB8AC3E}">
        <p14:creationId xmlns:p14="http://schemas.microsoft.com/office/powerpoint/2010/main" val="10345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GestaltVTI">
  <a:themeElements>
    <a:clrScheme name="AnalogousFromLightSeedRightStep">
      <a:dk1>
        <a:srgbClr val="000000"/>
      </a:dk1>
      <a:lt1>
        <a:srgbClr val="FFFFFF"/>
      </a:lt1>
      <a:dk2>
        <a:srgbClr val="3C3522"/>
      </a:dk2>
      <a:lt2>
        <a:srgbClr val="E2E6E8"/>
      </a:lt2>
      <a:accent1>
        <a:srgbClr val="C79884"/>
      </a:accent1>
      <a:accent2>
        <a:srgbClr val="B39F6F"/>
      </a:accent2>
      <a:accent3>
        <a:srgbClr val="A1A876"/>
      </a:accent3>
      <a:accent4>
        <a:srgbClr val="89AC6B"/>
      </a:accent4>
      <a:accent5>
        <a:srgbClr val="7BAF78"/>
      </a:accent5>
      <a:accent6>
        <a:srgbClr val="6EB287"/>
      </a:accent6>
      <a:hlink>
        <a:srgbClr val="5E8A9B"/>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SketchyVTI">
  <a:themeElements>
    <a:clrScheme name="AnalogousFromLightSeedRightStep">
      <a:dk1>
        <a:srgbClr val="000000"/>
      </a:dk1>
      <a:lt1>
        <a:srgbClr val="FFFFFF"/>
      </a:lt1>
      <a:dk2>
        <a:srgbClr val="2B301B"/>
      </a:dk2>
      <a:lt2>
        <a:srgbClr val="F0F1F3"/>
      </a:lt2>
      <a:accent1>
        <a:srgbClr val="ACA170"/>
      </a:accent1>
      <a:accent2>
        <a:srgbClr val="95A75C"/>
      </a:accent2>
      <a:accent3>
        <a:srgbClr val="83AA6F"/>
      </a:accent3>
      <a:accent4>
        <a:srgbClr val="62B168"/>
      </a:accent4>
      <a:accent5>
        <a:srgbClr val="6FAD8D"/>
      </a:accent5>
      <a:accent6>
        <a:srgbClr val="61AFA7"/>
      </a:accent6>
      <a:hlink>
        <a:srgbClr val="6D78B0"/>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3.xml><?xml version="1.0" encoding="utf-8"?>
<a:theme xmlns:a="http://schemas.openxmlformats.org/drawingml/2006/main" name="ThinLineVTI">
  <a:themeElements>
    <a:clrScheme name="AnalogousFromDarkSeedLeftStep">
      <a:dk1>
        <a:srgbClr val="000000"/>
      </a:dk1>
      <a:lt1>
        <a:srgbClr val="FFFFFF"/>
      </a:lt1>
      <a:dk2>
        <a:srgbClr val="3D2323"/>
      </a:dk2>
      <a:lt2>
        <a:srgbClr val="E6E2E8"/>
      </a:lt2>
      <a:accent1>
        <a:srgbClr val="54B520"/>
      </a:accent1>
      <a:accent2>
        <a:srgbClr val="8AAE13"/>
      </a:accent2>
      <a:accent3>
        <a:srgbClr val="BA9E21"/>
      </a:accent3>
      <a:accent4>
        <a:srgbClr val="D56317"/>
      </a:accent4>
      <a:accent5>
        <a:srgbClr val="E7292C"/>
      </a:accent5>
      <a:accent6>
        <a:srgbClr val="D51769"/>
      </a:accent6>
      <a:hlink>
        <a:srgbClr val="BF533F"/>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4.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5.xml><?xml version="1.0" encoding="utf-8"?>
<a:theme xmlns:a="http://schemas.openxmlformats.org/drawingml/2006/main" name="Banquo template">
  <a:themeElements>
    <a:clrScheme name="Custom 347">
      <a:dk1>
        <a:srgbClr val="000000"/>
      </a:dk1>
      <a:lt1>
        <a:srgbClr val="FFFFFF"/>
      </a:lt1>
      <a:dk2>
        <a:srgbClr val="595959"/>
      </a:dk2>
      <a:lt2>
        <a:srgbClr val="D8D8D8"/>
      </a:lt2>
      <a:accent1>
        <a:srgbClr val="00B2FF"/>
      </a:accent1>
      <a:accent2>
        <a:srgbClr val="99B6E9"/>
      </a:accent2>
      <a:accent3>
        <a:srgbClr val="3C78D8"/>
      </a:accent3>
      <a:accent4>
        <a:srgbClr val="1C4587"/>
      </a:accent4>
      <a:accent5>
        <a:srgbClr val="8B81D2"/>
      </a:accent5>
      <a:accent6>
        <a:srgbClr val="231F20"/>
      </a:accent6>
      <a:hlink>
        <a:srgbClr val="00B2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PrismaticVTI">
  <a:themeElements>
    <a:clrScheme name="AnalogousFromLightSeedRightStep">
      <a:dk1>
        <a:srgbClr val="000000"/>
      </a:dk1>
      <a:lt1>
        <a:srgbClr val="FFFFFF"/>
      </a:lt1>
      <a:dk2>
        <a:srgbClr val="3E3423"/>
      </a:dk2>
      <a:lt2>
        <a:srgbClr val="E2E7E8"/>
      </a:lt2>
      <a:accent1>
        <a:srgbClr val="C49791"/>
      </a:accent1>
      <a:accent2>
        <a:srgbClr val="BA9E7F"/>
      </a:accent2>
      <a:accent3>
        <a:srgbClr val="A7A57F"/>
      </a:accent3>
      <a:accent4>
        <a:srgbClr val="97AB75"/>
      </a:accent4>
      <a:accent5>
        <a:srgbClr val="8CAD83"/>
      </a:accent5>
      <a:accent6>
        <a:srgbClr val="78AF82"/>
      </a:accent6>
      <a:hlink>
        <a:srgbClr val="598C92"/>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7.xml><?xml version="1.0" encoding="utf-8"?>
<a:theme xmlns:a="http://schemas.openxmlformats.org/drawingml/2006/main" name="ExploreVTI">
  <a:themeElements>
    <a:clrScheme name="AnalogousFromLightSeedLeftStep">
      <a:dk1>
        <a:srgbClr val="000000"/>
      </a:dk1>
      <a:lt1>
        <a:srgbClr val="FFFFFF"/>
      </a:lt1>
      <a:dk2>
        <a:srgbClr val="223A3C"/>
      </a:dk2>
      <a:lt2>
        <a:srgbClr val="E8E4E2"/>
      </a:lt2>
      <a:accent1>
        <a:srgbClr val="7CA8BC"/>
      </a:accent1>
      <a:accent2>
        <a:srgbClr val="72ADA7"/>
      </a:accent2>
      <a:accent3>
        <a:srgbClr val="7FAB94"/>
      </a:accent3>
      <a:accent4>
        <a:srgbClr val="73AE77"/>
      </a:accent4>
      <a:accent5>
        <a:srgbClr val="8DA97D"/>
      </a:accent5>
      <a:accent6>
        <a:srgbClr val="9AA76E"/>
      </a:accent6>
      <a:hlink>
        <a:srgbClr val="A8765E"/>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8.xml><?xml version="1.0" encoding="utf-8"?>
<a:theme xmlns:a="http://schemas.openxmlformats.org/drawingml/2006/main" name="AngleLines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9.xml><?xml version="1.0" encoding="utf-8"?>
<a:theme xmlns:a="http://schemas.openxmlformats.org/drawingml/2006/main" name="OffsetVTI">
  <a:themeElements>
    <a:clrScheme name="AnalogousFromLightSeedRightStep">
      <a:dk1>
        <a:srgbClr val="000000"/>
      </a:dk1>
      <a:lt1>
        <a:srgbClr val="FFFFFF"/>
      </a:lt1>
      <a:dk2>
        <a:srgbClr val="242641"/>
      </a:dk2>
      <a:lt2>
        <a:srgbClr val="E8E4E2"/>
      </a:lt2>
      <a:accent1>
        <a:srgbClr val="7DA8B9"/>
      </a:accent1>
      <a:accent2>
        <a:srgbClr val="7F91BA"/>
      </a:accent2>
      <a:accent3>
        <a:srgbClr val="9C96C6"/>
      </a:accent3>
      <a:accent4>
        <a:srgbClr val="9E7FBA"/>
      </a:accent4>
      <a:accent5>
        <a:srgbClr val="C293C4"/>
      </a:accent5>
      <a:accent6>
        <a:srgbClr val="BA7FA4"/>
      </a:accent6>
      <a:hlink>
        <a:srgbClr val="AA7561"/>
      </a:hlink>
      <a:folHlink>
        <a:srgbClr val="7F7F7F"/>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10.xml><?xml version="1.0" encoding="utf-8"?>
<a:theme xmlns:a="http://schemas.openxmlformats.org/drawingml/2006/main" name="2_JuxtaposeVTI">
  <a:themeElements>
    <a:clrScheme name="AnalogousFromRegularSeedLeftStep">
      <a:dk1>
        <a:srgbClr val="000000"/>
      </a:dk1>
      <a:lt1>
        <a:srgbClr val="FFFFFF"/>
      </a:lt1>
      <a:dk2>
        <a:srgbClr val="321C1C"/>
      </a:dk2>
      <a:lt2>
        <a:srgbClr val="F1F0F3"/>
      </a:lt2>
      <a:accent1>
        <a:srgbClr val="87AB36"/>
      </a:accent1>
      <a:accent2>
        <a:srgbClr val="AFA02C"/>
      </a:accent2>
      <a:accent3>
        <a:srgbClr val="CE8441"/>
      </a:accent3>
      <a:accent4>
        <a:srgbClr val="BD3830"/>
      </a:accent4>
      <a:accent5>
        <a:srgbClr val="CE4174"/>
      </a:accent5>
      <a:accent6>
        <a:srgbClr val="BD309D"/>
      </a:accent6>
      <a:hlink>
        <a:srgbClr val="7956C6"/>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1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12.xml><?xml version="1.0" encoding="utf-8"?>
<a:theme xmlns:a="http://schemas.openxmlformats.org/drawingml/2006/main" name="RetrospectVTI">
  <a:themeElements>
    <a:clrScheme name="AnalogousFromRegularSeedRightStep">
      <a:dk1>
        <a:srgbClr val="000000"/>
      </a:dk1>
      <a:lt1>
        <a:srgbClr val="FFFFFF"/>
      </a:lt1>
      <a:dk2>
        <a:srgbClr val="3A3621"/>
      </a:dk2>
      <a:lt2>
        <a:srgbClr val="E2E8E8"/>
      </a:lt2>
      <a:accent1>
        <a:srgbClr val="C34D54"/>
      </a:accent1>
      <a:accent2>
        <a:srgbClr val="B1653B"/>
      </a:accent2>
      <a:accent3>
        <a:srgbClr val="BBA149"/>
      </a:accent3>
      <a:accent4>
        <a:srgbClr val="97AD39"/>
      </a:accent4>
      <a:accent5>
        <a:srgbClr val="72B346"/>
      </a:accent5>
      <a:accent6>
        <a:srgbClr val="3BB13D"/>
      </a:accent6>
      <a:hlink>
        <a:srgbClr val="30928C"/>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13.xml><?xml version="1.0" encoding="utf-8"?>
<a:theme xmlns:a="http://schemas.openxmlformats.org/drawingml/2006/main" name="ArchVTI">
  <a:themeElements>
    <a:clrScheme name="AnalogousFromLightSeedRightStep">
      <a:dk1>
        <a:srgbClr val="000000"/>
      </a:dk1>
      <a:lt1>
        <a:srgbClr val="FFFFFF"/>
      </a:lt1>
      <a:dk2>
        <a:srgbClr val="20382F"/>
      </a:dk2>
      <a:lt2>
        <a:srgbClr val="E8E2E5"/>
      </a:lt2>
      <a:accent1>
        <a:srgbClr val="81AA96"/>
      </a:accent1>
      <a:accent2>
        <a:srgbClr val="74A9A6"/>
      </a:accent2>
      <a:accent3>
        <a:srgbClr val="81A7BB"/>
      </a:accent3>
      <a:accent4>
        <a:srgbClr val="7F8DBA"/>
      </a:accent4>
      <a:accent5>
        <a:srgbClr val="9F96C6"/>
      </a:accent5>
      <a:accent6>
        <a:srgbClr val="A27FBA"/>
      </a:accent6>
      <a:hlink>
        <a:srgbClr val="AE698B"/>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14.xml><?xml version="1.0" encoding="utf-8"?>
<a:theme xmlns:a="http://schemas.openxmlformats.org/drawingml/2006/main" name="LeafVTI">
  <a:themeElements>
    <a:clrScheme name="AnalogousFromDarkSeedLeftStep">
      <a:dk1>
        <a:srgbClr val="000000"/>
      </a:dk1>
      <a:lt1>
        <a:srgbClr val="FFFFFF"/>
      </a:lt1>
      <a:dk2>
        <a:srgbClr val="1B2430"/>
      </a:dk2>
      <a:lt2>
        <a:srgbClr val="F0F3F1"/>
      </a:lt2>
      <a:accent1>
        <a:srgbClr val="C34DA6"/>
      </a:accent1>
      <a:accent2>
        <a:srgbClr val="9D3BB1"/>
      </a:accent2>
      <a:accent3>
        <a:srgbClr val="7E4DC3"/>
      </a:accent3>
      <a:accent4>
        <a:srgbClr val="4344B5"/>
      </a:accent4>
      <a:accent5>
        <a:srgbClr val="4D7FC3"/>
      </a:accent5>
      <a:accent6>
        <a:srgbClr val="3B9EB1"/>
      </a:accent6>
      <a:hlink>
        <a:srgbClr val="3F60BF"/>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15.xml><?xml version="1.0" encoding="utf-8"?>
<a:theme xmlns:a="http://schemas.openxmlformats.org/drawingml/2006/main" name="DividendVTI">
  <a:themeElements>
    <a:clrScheme name="AnalogousFromRegularSeedRightStep">
      <a:dk1>
        <a:srgbClr val="000000"/>
      </a:dk1>
      <a:lt1>
        <a:srgbClr val="FFFFFF"/>
      </a:lt1>
      <a:dk2>
        <a:srgbClr val="1B2130"/>
      </a:dk2>
      <a:lt2>
        <a:srgbClr val="F3F1F0"/>
      </a:lt2>
      <a:accent1>
        <a:srgbClr val="23ADDC"/>
      </a:accent1>
      <a:accent2>
        <a:srgbClr val="1756D5"/>
      </a:accent2>
      <a:accent3>
        <a:srgbClr val="3B2CE7"/>
      </a:accent3>
      <a:accent4>
        <a:srgbClr val="7617D5"/>
      </a:accent4>
      <a:accent5>
        <a:srgbClr val="D729E7"/>
      </a:accent5>
      <a:accent6>
        <a:srgbClr val="D51796"/>
      </a:accent6>
      <a:hlink>
        <a:srgbClr val="BF5F3F"/>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16.xml><?xml version="1.0" encoding="utf-8"?>
<a:theme xmlns:a="http://schemas.openxmlformats.org/drawingml/2006/main" name="MeiryoVTI">
  <a:themeElements>
    <a:clrScheme name="AnalogousFromLightSeedLeftStep">
      <a:dk1>
        <a:srgbClr val="000000"/>
      </a:dk1>
      <a:lt1>
        <a:srgbClr val="FFFFFF"/>
      </a:lt1>
      <a:dk2>
        <a:srgbClr val="213A3B"/>
      </a:dk2>
      <a:lt2>
        <a:srgbClr val="E8E7E2"/>
      </a:lt2>
      <a:accent1>
        <a:srgbClr val="8C97D0"/>
      </a:accent1>
      <a:accent2>
        <a:srgbClr val="73A3C6"/>
      </a:accent2>
      <a:accent3>
        <a:srgbClr val="74ACAD"/>
      </a:accent3>
      <a:accent4>
        <a:srgbClr val="67B294"/>
      </a:accent4>
      <a:accent5>
        <a:srgbClr val="72B17D"/>
      </a:accent5>
      <a:accent6>
        <a:srgbClr val="79B267"/>
      </a:accent6>
      <a:hlink>
        <a:srgbClr val="8C8354"/>
      </a:hlink>
      <a:folHlink>
        <a:srgbClr val="7F7F7F"/>
      </a:folHlink>
    </a:clrScheme>
    <a:fontScheme name="Meiryo UI">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iryoVTI" id="{3EF0B2FA-4C70-4C56-AE0C-16E6000BE750}" vid="{C80AAF17-7084-4B19-8ADF-AE8F46812F23}"/>
    </a:ext>
  </a:extLst>
</a:theme>
</file>

<file path=ppt/theme/theme17.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18.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1578</TotalTime>
  <Words>2638</Words>
  <Application>Microsoft Macintosh PowerPoint</Application>
  <PresentationFormat>寬螢幕</PresentationFormat>
  <Paragraphs>164</Paragraphs>
  <Slides>37</Slides>
  <Notes>4</Notes>
  <HiddenSlides>0</HiddenSlides>
  <MMClips>10</MMClips>
  <ScaleCrop>false</ScaleCrop>
  <HeadingPairs>
    <vt:vector size="6" baseType="variant">
      <vt:variant>
        <vt:lpstr>使用字型</vt:lpstr>
      </vt:variant>
      <vt:variant>
        <vt:i4>32</vt:i4>
      </vt:variant>
      <vt:variant>
        <vt:lpstr>佈景主題</vt:lpstr>
      </vt:variant>
      <vt:variant>
        <vt:i4>17</vt:i4>
      </vt:variant>
      <vt:variant>
        <vt:lpstr>投影片標題</vt:lpstr>
      </vt:variant>
      <vt:variant>
        <vt:i4>37</vt:i4>
      </vt:variant>
    </vt:vector>
  </HeadingPairs>
  <TitlesOfParts>
    <vt:vector size="86" baseType="lpstr">
      <vt:lpstr>AvenirNext LT Pro Medium</vt:lpstr>
      <vt:lpstr>Dante (Headings)2</vt:lpstr>
      <vt:lpstr>Elephant</vt:lpstr>
      <vt:lpstr>Meiryo</vt:lpstr>
      <vt:lpstr>Meiryo UI</vt:lpstr>
      <vt:lpstr>Muli</vt:lpstr>
      <vt:lpstr>The Hand Bold</vt:lpstr>
      <vt:lpstr>Aharoni</vt:lpstr>
      <vt:lpstr>Arial</vt:lpstr>
      <vt:lpstr>Arial Nova Light</vt:lpstr>
      <vt:lpstr>Avenir Next LT Pro</vt:lpstr>
      <vt:lpstr>Avenir Next LT Pro Light</vt:lpstr>
      <vt:lpstr>Bell MT</vt:lpstr>
      <vt:lpstr>Bembo</vt:lpstr>
      <vt:lpstr>Bierstadt</vt:lpstr>
      <vt:lpstr>Calibri</vt:lpstr>
      <vt:lpstr>Calibri Light</vt:lpstr>
      <vt:lpstr>Dante</vt:lpstr>
      <vt:lpstr>Footlight MT Light</vt:lpstr>
      <vt:lpstr>Franklin Gothic Demi Cond</vt:lpstr>
      <vt:lpstr>Franklin Gothic Medium</vt:lpstr>
      <vt:lpstr>Georgia</vt:lpstr>
      <vt:lpstr>Helvetica Neue Medium</vt:lpstr>
      <vt:lpstr>Posterama</vt:lpstr>
      <vt:lpstr>Rockwell Nova Light</vt:lpstr>
      <vt:lpstr>Sabon Next LT</vt:lpstr>
      <vt:lpstr>The Serif Hand Black</vt:lpstr>
      <vt:lpstr>Univers Condensed</vt:lpstr>
      <vt:lpstr>Univers Condensed Light</vt:lpstr>
      <vt:lpstr>Walbaum Display Light</vt:lpstr>
      <vt:lpstr>Wingdings</vt:lpstr>
      <vt:lpstr>Wingdings 2</vt:lpstr>
      <vt:lpstr>GestaltVTI</vt:lpstr>
      <vt:lpstr>SketchyVTI</vt:lpstr>
      <vt:lpstr>ThinLineVTI</vt:lpstr>
      <vt:lpstr>DappledVTI</vt:lpstr>
      <vt:lpstr>Banquo template</vt:lpstr>
      <vt:lpstr>PrismaticVTI</vt:lpstr>
      <vt:lpstr>ExploreVTI</vt:lpstr>
      <vt:lpstr>AngleLinesVTI</vt:lpstr>
      <vt:lpstr>OffsetVTI</vt:lpstr>
      <vt:lpstr>2_JuxtaposeVTI</vt:lpstr>
      <vt:lpstr>MemoVTI</vt:lpstr>
      <vt:lpstr>RetrospectVTI</vt:lpstr>
      <vt:lpstr>ArchVTI</vt:lpstr>
      <vt:lpstr>LeafVTI</vt:lpstr>
      <vt:lpstr>DividendVTI</vt:lpstr>
      <vt:lpstr>MeiryoVTI</vt:lpstr>
      <vt:lpstr>AdornVTI</vt:lpstr>
      <vt:lpstr>PowerPoint 簡報</vt:lpstr>
      <vt:lpstr>Hello!</vt:lpstr>
      <vt:lpstr>HKBM 7000 Approaches to Research and Academic Communication </vt:lpstr>
      <vt:lpstr>Research Topic:</vt:lpstr>
      <vt:lpstr>1. Industry Background</vt:lpstr>
      <vt:lpstr>Tech Venture in Greater Bay Area (GBA)</vt:lpstr>
      <vt:lpstr>PowerPoint 簡報</vt:lpstr>
      <vt:lpstr>RESEARCH PROBLEMS AND OBJECTIVES</vt:lpstr>
      <vt:lpstr>ES Investors</vt:lpstr>
      <vt:lpstr>Entrepreneurs And/or Entrepreneurial teams</vt:lpstr>
      <vt:lpstr>Sample of Empirical Review on Big 5 traits</vt:lpstr>
      <vt:lpstr>INVESTORS</vt:lpstr>
      <vt:lpstr>Research Objectives</vt:lpstr>
      <vt:lpstr>Research Questions</vt:lpstr>
      <vt:lpstr>Review of Relevant Theories and Literature</vt:lpstr>
      <vt:lpstr>Early-stage investors:  incubators, grants, angels, super angels, individual or institutional venture capitalists can invest in the startups; however, majority grants and incubators which do not target to take equities return from the ventures will not be classified as an investment activities and thus they are not investors. (Cohen, 2013)</vt:lpstr>
      <vt:lpstr>Big 5 Personality Traits by McCrae and Costa, 1987 - includes  (1) openness to experience,  (2) Conscientiousness (3) Extraversion (4) Agreeableness (5)  Neuroticism </vt:lpstr>
      <vt:lpstr>Entrepreneurial team personalities and characteristics are measured.  ‘ No matter how competencies that a sole entrepreneur is, a team with full spectrum of competences  is crucial for the Startups or new ventures in early stage to gain the success (Schutjens &amp; Wever, 2000)</vt:lpstr>
      <vt:lpstr>Early-Stage Venture</vt:lpstr>
      <vt:lpstr>Actual team entrepreneurs’ personalities and characteristics  DO NOT match with ES investors’ original thoughts</vt:lpstr>
      <vt:lpstr>Research Design – Operational definitions  of  Variables</vt:lpstr>
      <vt:lpstr>PowerPoint 簡報</vt:lpstr>
      <vt:lpstr>Since the macro environment has changed rapidly which may in turn impacting the investors’ fund charters and directions in picking different traits of entrepreneurial teams (Bill Baumel (2019)), to ensure the fairness and objectiveness, as well as minimize the impact of macro environment changes, the selection of the early-stage investors will be having investments in tech ventures in GBA after Q4 2019 (post pandemic), i.e. Early-stage investors and tech ventures which can successfully raised funds in 4-year timeframe can be included in the samples by the expected graduation time by or before May 2024.</vt:lpstr>
      <vt:lpstr>Step1: Qualitative</vt:lpstr>
      <vt:lpstr>A set of personalities and characteristics traits are expected to identified </vt:lpstr>
      <vt:lpstr>Step 2:  Quantitative Analysis </vt:lpstr>
      <vt:lpstr>Step 2: Quantitative Analyses (Research Q2 &amp; Q3)</vt:lpstr>
      <vt:lpstr>Samples</vt:lpstr>
      <vt:lpstr>PowerPoint 簡報</vt:lpstr>
      <vt:lpstr>Expected Findings:</vt:lpstr>
      <vt:lpstr>PowerPoint 簡報</vt:lpstr>
      <vt:lpstr>characteristics</vt:lpstr>
      <vt:lpstr>Limitations &amp; Future Studies </vt:lpstr>
      <vt:lpstr>References</vt:lpstr>
      <vt:lpstr>References</vt:lpstr>
      <vt:lpstr>References</vt:lpstr>
      <vt:lpstr>Q &amp; 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dc:title>
  <dc:creator>Tina Choi, Prof. (MGT)</dc:creator>
  <cp:lastModifiedBy>Tina Choi, Prof. (MGT)</cp:lastModifiedBy>
  <cp:revision>87</cp:revision>
  <dcterms:created xsi:type="dcterms:W3CDTF">2021-08-12T17:47:43Z</dcterms:created>
  <dcterms:modified xsi:type="dcterms:W3CDTF">2021-08-13T20:05:57Z</dcterms:modified>
</cp:coreProperties>
</file>