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74" r:id="rId2"/>
    <p:sldId id="323" r:id="rId3"/>
    <p:sldId id="324" r:id="rId4"/>
    <p:sldId id="262" r:id="rId5"/>
    <p:sldId id="275" r:id="rId6"/>
    <p:sldId id="270" r:id="rId7"/>
    <p:sldId id="292" r:id="rId8"/>
    <p:sldId id="263" r:id="rId9"/>
    <p:sldId id="271" r:id="rId10"/>
    <p:sldId id="265" r:id="rId11"/>
    <p:sldId id="272" r:id="rId12"/>
    <p:sldId id="273" r:id="rId13"/>
    <p:sldId id="319" r:id="rId14"/>
    <p:sldId id="277" r:id="rId15"/>
    <p:sldId id="278" r:id="rId16"/>
    <p:sldId id="279" r:id="rId17"/>
    <p:sldId id="267" r:id="rId18"/>
    <p:sldId id="280" r:id="rId19"/>
    <p:sldId id="281" r:id="rId20"/>
    <p:sldId id="282" r:id="rId21"/>
    <p:sldId id="295" r:id="rId22"/>
    <p:sldId id="313" r:id="rId23"/>
    <p:sldId id="321" r:id="rId24"/>
    <p:sldId id="303" r:id="rId25"/>
    <p:sldId id="322" r:id="rId26"/>
    <p:sldId id="31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922" autoAdjust="0"/>
    <p:restoredTop sz="75502" autoAdjust="0"/>
  </p:normalViewPr>
  <p:slideViewPr>
    <p:cSldViewPr>
      <p:cViewPr varScale="1">
        <p:scale>
          <a:sx n="51" d="100"/>
          <a:sy n="51" d="100"/>
        </p:scale>
        <p:origin x="340" y="32"/>
      </p:cViewPr>
      <p:guideLst>
        <p:guide orient="horz" pos="2160"/>
        <p:guide pos="3840"/>
      </p:guideLst>
    </p:cSldViewPr>
  </p:slid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dgm:spPr/>
      <dgm:t>
        <a:bodyPr/>
        <a:lstStyle/>
        <a:p>
          <a:r>
            <a:rPr lang="en-GB" dirty="0"/>
            <a:t>Ability</a:t>
          </a:r>
        </a:p>
      </dgm:t>
    </dgm:pt>
    <dgm:pt modelId="{CE8658B3-9003-4213-A86E-659CF598AE8D}" type="parTrans" cxnId="{989E4173-448B-464E-ABE1-EF722FAB1B2A}">
      <dgm:prSet/>
      <dgm:spPr/>
      <dgm:t>
        <a:bodyPr/>
        <a:lstStyle/>
        <a:p>
          <a:endParaRPr lang="en-GB"/>
        </a:p>
      </dgm:t>
    </dgm:pt>
    <dgm:pt modelId="{E517184F-2A0C-460A-9BFE-1B4EEF145F0A}" type="sibTrans" cxnId="{989E4173-448B-464E-ABE1-EF722FAB1B2A}">
      <dgm:prSet/>
      <dgm:spPr/>
      <dgm:t>
        <a:bodyPr/>
        <a:lstStyle/>
        <a:p>
          <a:endParaRPr lang="en-GB"/>
        </a:p>
      </dgm:t>
    </dgm:pt>
    <dgm:pt modelId="{61BF6B0A-EE54-42F3-9A2D-0327EAB93F05}">
      <dgm:prSet phldrT="[Text]"/>
      <dgm:spPr/>
      <dgm:t>
        <a:bodyPr/>
        <a:lstStyle/>
        <a:p>
          <a:r>
            <a:rPr lang="en-GB" dirty="0"/>
            <a:t>Opportunity</a:t>
          </a:r>
        </a:p>
      </dgm:t>
    </dgm:pt>
    <dgm:pt modelId="{30E70D46-2DE7-41E0-9577-ABD53F6E8858}" type="parTrans" cxnId="{A1A5264D-DDC8-417F-85B8-D5775E9ECB28}">
      <dgm:prSet/>
      <dgm:spPr/>
      <dgm:t>
        <a:bodyPr/>
        <a:lstStyle/>
        <a:p>
          <a:endParaRPr lang="en-GB"/>
        </a:p>
      </dgm:t>
    </dgm:pt>
    <dgm:pt modelId="{C63EB732-09D3-4DBB-9304-C662559830D9}" type="sibTrans" cxnId="{A1A5264D-DDC8-417F-85B8-D5775E9ECB28}">
      <dgm:prSet/>
      <dgm:spPr/>
      <dgm:t>
        <a:bodyPr/>
        <a:lstStyle/>
        <a:p>
          <a:endParaRPr lang="en-GB"/>
        </a:p>
      </dgm:t>
    </dgm:pt>
    <dgm:pt modelId="{B3B78D6F-72E7-42A7-9394-8E495C0FA402}">
      <dgm:prSet phldrT="[Text]"/>
      <dgm:spPr/>
      <dgm:t>
        <a:bodyPr/>
        <a:lstStyle/>
        <a:p>
          <a:r>
            <a:rPr lang="en-GB" dirty="0"/>
            <a:t>Motivation</a:t>
          </a:r>
        </a:p>
      </dgm:t>
    </dgm:pt>
    <dgm:pt modelId="{846BC87B-46A5-4ECD-9107-D51A040684C5}" type="parTrans" cxnId="{59D01DE7-CC0A-413A-A160-BE433297A9B4}">
      <dgm:prSet/>
      <dgm:spPr/>
      <dgm:t>
        <a:bodyPr/>
        <a:lstStyle/>
        <a:p>
          <a:endParaRPr lang="en-GB"/>
        </a:p>
      </dgm:t>
    </dgm:pt>
    <dgm:pt modelId="{63A06D2C-9143-4435-81B9-EFE6805EDD77}" type="sibTrans" cxnId="{59D01DE7-CC0A-413A-A160-BE433297A9B4}">
      <dgm:prSet/>
      <dgm:spPr/>
      <dgm:t>
        <a:bodyPr/>
        <a:lstStyle/>
        <a:p>
          <a:endParaRPr lang="en-GB"/>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pt>
    <dgm:pt modelId="{7D9B12A4-0BC5-49FF-BCAB-C282F973548C}" type="pres">
      <dgm:prSet presAssocID="{9B40F895-F5D1-45C7-8FE5-1AED6E5D425B}" presName="ellipse2" presStyleLbl="vennNode1" presStyleIdx="1" presStyleCnt="3">
        <dgm:presLayoutVars>
          <dgm:bulletEnabled val="1"/>
        </dgm:presLayoutVars>
      </dgm:prSet>
      <dgm:spPr/>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pt>
  </dgm:ptLst>
  <dgm:cxnLst>
    <dgm:cxn modelId="{F752366B-F951-499F-9157-9FD9E0A25FA3}" type="presOf" srcId="{849AAB44-E4B8-424D-A5DA-845AD725A651}" destId="{3F67B0AE-5803-4722-8199-8E5776715373}" srcOrd="0" destOrd="0" presId="urn:microsoft.com/office/officeart/2005/8/layout/rings+Icon"/>
    <dgm:cxn modelId="{A1A5264D-DDC8-417F-85B8-D5775E9ECB28}" srcId="{9B40F895-F5D1-45C7-8FE5-1AED6E5D425B}" destId="{61BF6B0A-EE54-42F3-9A2D-0327EAB93F05}" srcOrd="1" destOrd="0" parTransId="{30E70D46-2DE7-41E0-9577-ABD53F6E8858}" sibTransId="{C63EB732-09D3-4DBB-9304-C662559830D9}"/>
    <dgm:cxn modelId="{6FEEEB51-6EDF-49EB-9E1E-B5991A6D3135}" type="presOf" srcId="{9B40F895-F5D1-45C7-8FE5-1AED6E5D425B}" destId="{EC9B20F3-BE77-4460-9B7C-25F9E6447096}"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21F35198-9F1A-4C50-A2EC-8895F4F4A91F}" type="presOf" srcId="{B3B78D6F-72E7-42A7-9394-8E495C0FA402}" destId="{0795AD4C-F7CA-4F07-9705-6300B5EA88D5}" srcOrd="0" destOrd="0" presId="urn:microsoft.com/office/officeart/2005/8/layout/rings+Icon"/>
    <dgm:cxn modelId="{4E2BE4B5-173D-425F-815E-C15C0C31E390}" type="presOf" srcId="{61BF6B0A-EE54-42F3-9A2D-0327EAB93F05}" destId="{7D9B12A4-0BC5-49FF-BCAB-C282F973548C}"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192390" y="264420"/>
          <a:ext cx="1679822" cy="1679798"/>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Ability</a:t>
          </a:r>
        </a:p>
      </dsp:txBody>
      <dsp:txXfrm>
        <a:off x="438394" y="510421"/>
        <a:ext cx="1187814" cy="1187796"/>
      </dsp:txXfrm>
    </dsp:sp>
    <dsp:sp modelId="{7D9B12A4-0BC5-49FF-BCAB-C282F973548C}">
      <dsp:nvSpPr>
        <dsp:cNvPr id="0" name=""/>
        <dsp:cNvSpPr/>
      </dsp:nvSpPr>
      <dsp:spPr>
        <a:xfrm>
          <a:off x="864619" y="1280890"/>
          <a:ext cx="1679822" cy="1679798"/>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Opportunity</a:t>
          </a:r>
        </a:p>
      </dsp:txBody>
      <dsp:txXfrm>
        <a:off x="1110623" y="1526891"/>
        <a:ext cx="1187814" cy="1187796"/>
      </dsp:txXfrm>
    </dsp:sp>
    <dsp:sp modelId="{0795AD4C-F7CA-4F07-9705-6300B5EA88D5}">
      <dsp:nvSpPr>
        <dsp:cNvPr id="0" name=""/>
        <dsp:cNvSpPr/>
      </dsp:nvSpPr>
      <dsp:spPr>
        <a:xfrm>
          <a:off x="1512175" y="264420"/>
          <a:ext cx="1679822" cy="1679798"/>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Motivation</a:t>
          </a:r>
        </a:p>
      </dsp:txBody>
      <dsp:txXfrm>
        <a:off x="1758179" y="510421"/>
        <a:ext cx="1187814" cy="1187796"/>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27/07/2021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1</a:t>
            </a:fld>
            <a:endParaRPr lang="en-GB"/>
          </a:p>
        </p:txBody>
      </p:sp>
    </p:spTree>
    <p:extLst>
      <p:ext uri="{BB962C8B-B14F-4D97-AF65-F5344CB8AC3E}">
        <p14:creationId xmlns:p14="http://schemas.microsoft.com/office/powerpoint/2010/main" val="2231471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3</a:t>
            </a:fld>
            <a:endParaRPr lang="en-GB"/>
          </a:p>
        </p:txBody>
      </p:sp>
    </p:spTree>
    <p:extLst>
      <p:ext uri="{BB962C8B-B14F-4D97-AF65-F5344CB8AC3E}">
        <p14:creationId xmlns:p14="http://schemas.microsoft.com/office/powerpoint/2010/main" val="1792110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of whether the</a:t>
            </a:r>
            <a:r>
              <a:rPr lang="en-GB" baseline="0" dirty="0"/>
              <a:t> way people are treated and managed at work contributes to overall performance of the Org has been much debated.</a:t>
            </a:r>
          </a:p>
          <a:p>
            <a:endParaRPr lang="en-GB" baseline="0" dirty="0"/>
          </a:p>
          <a:p>
            <a:r>
              <a:rPr lang="en-GB" baseline="0" dirty="0"/>
              <a:t>The focus has tended to be on formal processes and procedures labelled ‘high performance work practices’. But is there a magic formula….What’s inside the black box and how can we unlock it?</a:t>
            </a:r>
          </a:p>
          <a:p>
            <a:endParaRPr lang="en-GB" baseline="0" dirty="0"/>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3002987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Ultimately, whatever the incentives or sanctions the firm tries to use, it lies with the employee to ‘give’ discretionary behaviour and to withdraw it.</a:t>
            </a:r>
          </a:p>
          <a:p>
            <a:r>
              <a:rPr lang="en-GB" sz="1200" b="0" i="0" u="none" strike="noStrike" kern="1200" baseline="0" dirty="0">
                <a:solidFill>
                  <a:schemeClr val="tx1"/>
                </a:solidFill>
                <a:latin typeface="+mn-lt"/>
                <a:ea typeface="+mn-ea"/>
                <a:cs typeface="+mn-cs"/>
              </a:rPr>
              <a:t>Although this is described in terms of the action of an individual (we all have bad days), it is the collective withdrawal of discretionary behaviour</a:t>
            </a:r>
          </a:p>
          <a:p>
            <a:r>
              <a:rPr lang="en-GB" sz="1200" b="0" i="0" u="none" strike="noStrike" kern="1200" baseline="0" dirty="0">
                <a:solidFill>
                  <a:schemeClr val="tx1"/>
                </a:solidFill>
                <a:latin typeface="+mn-lt"/>
                <a:ea typeface="+mn-ea"/>
                <a:cs typeface="+mn-cs"/>
              </a:rPr>
              <a:t>that is so damaging. Our own experience tells us that there are times when morale is low, or the ‘buzz’ has gone, or everyone just wants to go</a:t>
            </a:r>
          </a:p>
          <a:p>
            <a:r>
              <a:rPr lang="en-GB" sz="1200" b="0" i="0" u="none" strike="noStrike" kern="1200" baseline="0" dirty="0">
                <a:solidFill>
                  <a:schemeClr val="tx1"/>
                </a:solidFill>
                <a:latin typeface="+mn-lt"/>
                <a:ea typeface="+mn-ea"/>
                <a:cs typeface="+mn-cs"/>
              </a:rPr>
              <a:t>home as soon as possible.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important question then is what persuades, induces or encourages people to utilise their discretion in improving job performance?</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1977795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a:t>
            </a:r>
            <a:r>
              <a:rPr lang="en-GB" baseline="0" dirty="0"/>
              <a:t> do you think?  Intuitively it makes sense that if people are managed effectively their contribution will be greater. But what exactly does effective management look like?</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763397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Best and the Worst.  </a:t>
            </a:r>
          </a:p>
        </p:txBody>
      </p:sp>
      <p:sp>
        <p:nvSpPr>
          <p:cNvPr id="4" name="Slide Number Placeholder 3"/>
          <p:cNvSpPr>
            <a:spLocks noGrp="1"/>
          </p:cNvSpPr>
          <p:nvPr>
            <p:ph type="sldNum" sz="quarter" idx="10"/>
          </p:nvPr>
        </p:nvSpPr>
        <p:spPr/>
        <p:txBody>
          <a:bodyPr/>
          <a:lstStyle/>
          <a:p>
            <a:fld id="{47C7649C-5D2E-4AAE-91B6-EF2CD6EE2628}" type="slidenum">
              <a:rPr lang="en-GB" smtClean="0"/>
              <a:t>7</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343540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 strategy sets the direction but is underpinned by policies, the guidelines on how we should behave. Rules and regulations to follow. </a:t>
            </a:r>
          </a:p>
          <a:p>
            <a:r>
              <a:rPr lang="en-GB" baseline="0" dirty="0"/>
              <a:t>And then we have practices, how are these policies enacted.  It’s great to have an absence policy but how are people actually treated when they are off sick from work?</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2933869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2074901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surprisingly difficult to find out how this takes place.  It is easy to assert but how can we prove it.</a:t>
            </a:r>
            <a:r>
              <a:rPr lang="en-GB" baseline="0" dirty="0"/>
              <a:t>  Is it that more HR Practices lead to higher economic returns? Its is just as plausible to argue that it is successful firms that can afford more extensive and expensive HR Practices.  </a:t>
            </a:r>
          </a:p>
          <a:p>
            <a:endParaRPr lang="en-GB" baseline="0" dirty="0"/>
          </a:p>
          <a:p>
            <a:r>
              <a:rPr lang="en-GB" baseline="0" dirty="0"/>
              <a:t>Two approaches have been used to try and determine the extent to which people management impacts on organisational performance.</a:t>
            </a:r>
          </a:p>
          <a:p>
            <a:endParaRPr lang="en-GB" baseline="0" dirty="0"/>
          </a:p>
          <a:p>
            <a:r>
              <a:rPr lang="en-GB" baseline="0" dirty="0"/>
              <a:t>Generation of large data sets covering as many organisations as possible.</a:t>
            </a:r>
          </a:p>
          <a:p>
            <a:r>
              <a:rPr lang="en-GB" baseline="0" dirty="0"/>
              <a:t>Sector-specific comparisons: comparing the high-performers and </a:t>
            </a:r>
            <a:r>
              <a:rPr lang="en-GB" baseline="0" dirty="0" err="1"/>
              <a:t>laggers</a:t>
            </a:r>
            <a:r>
              <a:rPr lang="en-GB" baseline="0" dirty="0"/>
              <a:t> in one industry.</a:t>
            </a:r>
          </a:p>
          <a:p>
            <a:endParaRPr lang="en-GB" baseline="0" dirty="0"/>
          </a:p>
          <a:p>
            <a:r>
              <a:rPr lang="en-GB" baseline="0" dirty="0"/>
              <a:t>What are the benefits, drawbacks to these different approaches?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10</a:t>
            </a:fld>
            <a:endParaRPr lang="en-GB"/>
          </a:p>
        </p:txBody>
      </p:sp>
    </p:spTree>
    <p:extLst>
      <p:ext uri="{BB962C8B-B14F-4D97-AF65-F5344CB8AC3E}">
        <p14:creationId xmlns:p14="http://schemas.microsoft.com/office/powerpoint/2010/main" val="1950883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Different studies</a:t>
            </a:r>
            <a:r>
              <a:rPr lang="en-GB" baseline="0" dirty="0"/>
              <a:t> have identified different practices. This is just one example of possibilities. Others have identified 16 (</a:t>
            </a:r>
            <a:r>
              <a:rPr lang="en-GB" baseline="0" dirty="0" err="1"/>
              <a:t>Pfeffer</a:t>
            </a:r>
            <a:r>
              <a:rPr lang="en-GB" baseline="0" dirty="0"/>
              <a:t> 1994) and the CIPD 11 that are most likely to be important.</a:t>
            </a:r>
          </a:p>
          <a:p>
            <a:endParaRPr lang="en-GB" baseline="0" dirty="0"/>
          </a:p>
          <a:p>
            <a:r>
              <a:rPr lang="en-GB" baseline="0" dirty="0"/>
              <a:t>You can see that there is no consensus!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104795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fundamental model asserts that</a:t>
            </a:r>
            <a:r>
              <a:rPr lang="en-GB" baseline="0" dirty="0"/>
              <a:t> performance is a function of Ability + Motivation + Opportunity</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4834620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assumption in A (Ability) is that people will want to apply for jobs in an organisation (recruitment), have their attributes recognised (selection) and be willing to learn new skills and behaviours (training and development).</a:t>
            </a:r>
          </a:p>
          <a:p>
            <a:r>
              <a:rPr lang="en-GB" sz="1200" b="0" i="0" u="none" strike="noStrike" kern="1200" baseline="0" dirty="0">
                <a:solidFill>
                  <a:schemeClr val="tx1"/>
                </a:solidFill>
                <a:latin typeface="+mn-lt"/>
                <a:ea typeface="+mn-ea"/>
                <a:cs typeface="+mn-cs"/>
              </a:rPr>
              <a:t>= In M (Motivation) the assumption is that people can be motivated to use their ability in a productive manner because they will respond to various extrinsic and intrinsic rewards and stimuli.</a:t>
            </a:r>
          </a:p>
          <a:p>
            <a:r>
              <a:rPr lang="en-GB" sz="1200" b="0" i="0" u="none" strike="noStrike" kern="1200" baseline="0" dirty="0">
                <a:solidFill>
                  <a:schemeClr val="tx1"/>
                </a:solidFill>
                <a:latin typeface="+mn-lt"/>
                <a:ea typeface="+mn-ea"/>
                <a:cs typeface="+mn-cs"/>
              </a:rPr>
              <a:t>= In O (Opportunity) the assumption is that people will provide good customer service, or high-quality work beyond the satisfactory level, and will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2093056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the model, AMO in the bold purple box feed directly into the three elements of organisational commitment, motivation and job satisfaction. This is the central assertion. There are three other important dimensions.</a:t>
            </a:r>
          </a:p>
          <a:p>
            <a:r>
              <a:rPr lang="en-GB" sz="1200" b="0" i="0" u="none" strike="noStrike" kern="1200" baseline="0" dirty="0">
                <a:solidFill>
                  <a:schemeClr val="tx1"/>
                </a:solidFill>
                <a:latin typeface="+mn-lt"/>
                <a:ea typeface="+mn-ea"/>
                <a:cs typeface="+mn-cs"/>
              </a:rPr>
              <a:t>First, on the outside ring 11 policy or practice areas in HRM are identified to feed into and give practical meaning to AMO, and are themselves interrelated one with another. They are:</a:t>
            </a:r>
          </a:p>
          <a:p>
            <a:r>
              <a:rPr lang="en-GB" sz="1200" b="0" i="0" u="none" strike="noStrike" kern="1200" baseline="0" dirty="0">
                <a:solidFill>
                  <a:schemeClr val="tx1"/>
                </a:solidFill>
                <a:latin typeface="+mn-lt"/>
                <a:ea typeface="+mn-ea"/>
                <a:cs typeface="+mn-cs"/>
              </a:rPr>
              <a:t>= careful/sophisticated recruitment and selection</a:t>
            </a:r>
          </a:p>
          <a:p>
            <a:r>
              <a:rPr lang="en-GB" sz="1200" b="0" i="0" u="none" strike="noStrike" kern="1200" baseline="0" dirty="0">
                <a:solidFill>
                  <a:schemeClr val="tx1"/>
                </a:solidFill>
                <a:latin typeface="+mn-lt"/>
                <a:ea typeface="+mn-ea"/>
                <a:cs typeface="+mn-cs"/>
              </a:rPr>
              <a:t>= training and learning/development</a:t>
            </a:r>
          </a:p>
          <a:p>
            <a:r>
              <a:rPr lang="en-GB" sz="1200" b="0" i="0" u="none" strike="noStrike" kern="1200" baseline="0" dirty="0">
                <a:solidFill>
                  <a:schemeClr val="tx1"/>
                </a:solidFill>
                <a:latin typeface="+mn-lt"/>
                <a:ea typeface="+mn-ea"/>
                <a:cs typeface="+mn-cs"/>
              </a:rPr>
              <a:t>= an emphasis on providing career opportunities</a:t>
            </a:r>
          </a:p>
          <a:p>
            <a:r>
              <a:rPr lang="en-GB" sz="1200" b="0" i="0" u="none" strike="noStrike" kern="1200" baseline="0" dirty="0">
                <a:solidFill>
                  <a:schemeClr val="tx1"/>
                </a:solidFill>
                <a:latin typeface="+mn-lt"/>
                <a:ea typeface="+mn-ea"/>
                <a:cs typeface="+mn-cs"/>
              </a:rPr>
              <a:t>= information-sharing and extensive two-way</a:t>
            </a:r>
          </a:p>
          <a:p>
            <a:r>
              <a:rPr lang="en-GB" sz="1200" b="0" i="0" u="none" strike="noStrike" kern="1200" baseline="0" dirty="0">
                <a:solidFill>
                  <a:schemeClr val="tx1"/>
                </a:solidFill>
                <a:latin typeface="+mn-lt"/>
                <a:ea typeface="+mn-ea"/>
                <a:cs typeface="+mn-cs"/>
              </a:rPr>
              <a:t>communication</a:t>
            </a:r>
          </a:p>
          <a:p>
            <a:r>
              <a:rPr lang="en-GB" sz="1200" b="0" i="0" u="none" strike="noStrike" kern="1200" baseline="0" dirty="0">
                <a:solidFill>
                  <a:schemeClr val="tx1"/>
                </a:solidFill>
                <a:latin typeface="+mn-lt"/>
                <a:ea typeface="+mn-ea"/>
                <a:cs typeface="+mn-cs"/>
              </a:rPr>
              <a:t>= involvement in decision-making</a:t>
            </a:r>
          </a:p>
          <a:p>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teamworking</a:t>
            </a:r>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appraising each individual’s performance and</a:t>
            </a:r>
          </a:p>
          <a:p>
            <a:r>
              <a:rPr lang="en-GB" sz="1200" b="0" i="0" u="none" strike="noStrike" kern="1200" baseline="0" dirty="0">
                <a:solidFill>
                  <a:schemeClr val="tx1"/>
                </a:solidFill>
                <a:latin typeface="+mn-lt"/>
                <a:ea typeface="+mn-ea"/>
                <a:cs typeface="+mn-cs"/>
              </a:rPr>
              <a:t>development</a:t>
            </a:r>
          </a:p>
          <a:p>
            <a:r>
              <a:rPr lang="en-GB" sz="1200" b="0" i="0" u="none" strike="noStrike" kern="1200" baseline="0" dirty="0">
                <a:solidFill>
                  <a:schemeClr val="tx1"/>
                </a:solidFill>
                <a:latin typeface="+mn-lt"/>
                <a:ea typeface="+mn-ea"/>
                <a:cs typeface="+mn-cs"/>
              </a:rPr>
              <a:t>= pay satisfaction</a:t>
            </a:r>
          </a:p>
          <a:p>
            <a:r>
              <a:rPr lang="en-GB" sz="1200" b="0" i="0" u="none" strike="noStrike" kern="1200" baseline="0" dirty="0">
                <a:solidFill>
                  <a:schemeClr val="tx1"/>
                </a:solidFill>
                <a:latin typeface="+mn-lt"/>
                <a:ea typeface="+mn-ea"/>
                <a:cs typeface="+mn-cs"/>
              </a:rPr>
              <a:t>= job security</a:t>
            </a:r>
          </a:p>
          <a:p>
            <a:r>
              <a:rPr lang="en-GB" sz="1200" b="0" i="0" u="none" strike="noStrike" kern="1200" baseline="0" dirty="0">
                <a:solidFill>
                  <a:schemeClr val="tx1"/>
                </a:solidFill>
                <a:latin typeface="+mn-lt"/>
                <a:ea typeface="+mn-ea"/>
                <a:cs typeface="+mn-cs"/>
              </a:rPr>
              <a:t>= job challenge/job autonomy</a:t>
            </a:r>
          </a:p>
          <a:p>
            <a:r>
              <a:rPr lang="en-GB" sz="1200" b="0" i="0" u="none" strike="noStrike" kern="1200" baseline="0" dirty="0">
                <a:solidFill>
                  <a:schemeClr val="tx1"/>
                </a:solidFill>
                <a:latin typeface="+mn-lt"/>
                <a:ea typeface="+mn-ea"/>
                <a:cs typeface="+mn-cs"/>
              </a:rPr>
              <a:t>= work–life balance.</a:t>
            </a:r>
          </a:p>
          <a:p>
            <a:r>
              <a:rPr lang="en-GB" sz="1200" b="0" i="0" u="none" strike="noStrike" kern="1200" baseline="0" dirty="0">
                <a:solidFill>
                  <a:schemeClr val="tx1"/>
                </a:solidFill>
                <a:latin typeface="+mn-lt"/>
                <a:ea typeface="+mn-ea"/>
                <a:cs typeface="+mn-cs"/>
              </a:rPr>
              <a:t>The 11 practices shown here were identified from previous research as likely to be of importance.</a:t>
            </a:r>
          </a:p>
          <a:p>
            <a:r>
              <a:rPr lang="en-GB" sz="1200" b="0" i="0" u="none" strike="noStrike" kern="1200" baseline="0" dirty="0">
                <a:solidFill>
                  <a:schemeClr val="tx1"/>
                </a:solidFill>
                <a:latin typeface="+mn-lt"/>
                <a:ea typeface="+mn-ea"/>
                <a:cs typeface="+mn-cs"/>
              </a:rPr>
              <a:t>This is a controversial area: different researchers have presented different lists of policies, especially those concerned with producing one ‘best practice’ model.</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3778605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second crucial feature of the People and Performance model is the central box – front-line management – which is between AMO and the commitment, motivation and satisfaction box. This draws attention to the fact that nearly all HR policies are applied through and by line managers.</a:t>
            </a:r>
          </a:p>
          <a:p>
            <a:r>
              <a:rPr lang="en-GB" sz="1200" b="0" i="0" u="none" strike="noStrike" kern="1200" baseline="0" dirty="0">
                <a:solidFill>
                  <a:schemeClr val="tx1"/>
                </a:solidFill>
                <a:latin typeface="+mn-lt"/>
                <a:ea typeface="+mn-ea"/>
                <a:cs typeface="+mn-cs"/>
              </a:rPr>
              <a:t>It is these managers who bring policies to life.</a:t>
            </a:r>
          </a:p>
          <a:p>
            <a:r>
              <a:rPr lang="en-GB" sz="1200" b="0" i="0" u="none" strike="noStrike" kern="1200" baseline="0" dirty="0">
                <a:solidFill>
                  <a:schemeClr val="tx1"/>
                </a:solidFill>
                <a:latin typeface="+mn-lt"/>
                <a:ea typeface="+mn-ea"/>
                <a:cs typeface="+mn-cs"/>
              </a:rPr>
              <a:t>In a broader sense, organisational culture and values are often experienced by workers through the behaviour of front-line managers in the way these managers show respect, exhibit trust, respond to suggestions, give directions, and behave. We call this front-line leadership since in effect front-line managers have a crucial role in translating policies and practices, and wider cultures and values, into actions. Much of what</a:t>
            </a:r>
          </a:p>
          <a:p>
            <a:r>
              <a:rPr lang="en-GB" sz="1200" b="0" i="0" u="none" strike="noStrike" kern="1200" baseline="0" dirty="0">
                <a:solidFill>
                  <a:schemeClr val="tx1"/>
                </a:solidFill>
                <a:latin typeface="+mn-lt"/>
                <a:ea typeface="+mn-ea"/>
                <a:cs typeface="+mn-cs"/>
              </a:rPr>
              <a:t>they do in this area – especially in the way they do it – is also discretionary.</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3639014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Finally, the arrow going back from performance outcomes to attitudes in the bottom right-hand end of the model draws attention to the feedback effect. People generally like working for successful</a:t>
            </a:r>
          </a:p>
          <a:p>
            <a:r>
              <a:rPr lang="en-GB" sz="1200" b="0" i="0" u="none" strike="noStrike" kern="1200" baseline="0" dirty="0">
                <a:solidFill>
                  <a:schemeClr val="tx1"/>
                </a:solidFill>
                <a:latin typeface="+mn-lt"/>
                <a:ea typeface="+mn-ea"/>
                <a:cs typeface="+mn-cs"/>
              </a:rPr>
              <a:t>organisations and the experience of success, especially if shared, feeds back to help reinforce attitudes. This also sometimes means that people attribute success to policies even where there may</a:t>
            </a:r>
          </a:p>
          <a:p>
            <a:r>
              <a:rPr lang="en-GB" sz="1200" b="0" i="0" u="none" strike="noStrike" kern="1200" baseline="0" dirty="0">
                <a:solidFill>
                  <a:schemeClr val="tx1"/>
                </a:solidFill>
                <a:latin typeface="+mn-lt"/>
                <a:ea typeface="+mn-ea"/>
                <a:cs typeface="+mn-cs"/>
              </a:rPr>
              <a:t>be no actual connection.</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27872391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Some obvious first thoughts draw attention to recruitment, selection and training linked to ability; rewards (a complex area) for motivation; and</a:t>
            </a:r>
          </a:p>
          <a:p>
            <a:r>
              <a:rPr lang="en-GB" sz="1200" b="0" i="0" u="none" strike="noStrike" kern="1200" baseline="0" dirty="0">
                <a:solidFill>
                  <a:schemeClr val="tx1"/>
                </a:solidFill>
                <a:latin typeface="+mn-lt"/>
                <a:ea typeface="+mn-ea"/>
                <a:cs typeface="+mn-cs"/>
              </a:rPr>
              <a:t>involvement in the job and beyond it for opportunity. </a:t>
            </a:r>
          </a:p>
          <a:p>
            <a:r>
              <a:rPr lang="en-GB" sz="1200" b="0" i="0" u="none" strike="noStrike" kern="1200" baseline="0" dirty="0">
                <a:solidFill>
                  <a:schemeClr val="tx1"/>
                </a:solidFill>
                <a:latin typeface="+mn-lt"/>
                <a:ea typeface="+mn-ea"/>
                <a:cs typeface="+mn-cs"/>
              </a:rPr>
              <a:t>Employers thus need to have some basic AMO policies in order to meet minimum industry standards for survival, but effective firms have a</a:t>
            </a:r>
          </a:p>
          <a:p>
            <a:r>
              <a:rPr lang="en-GB" sz="1200" b="0" i="0" u="none" strike="noStrike" kern="1200" baseline="0" dirty="0">
                <a:solidFill>
                  <a:schemeClr val="tx1"/>
                </a:solidFill>
                <a:latin typeface="+mn-lt"/>
                <a:ea typeface="+mn-ea"/>
                <a:cs typeface="+mn-cs"/>
              </a:rPr>
              <a:t>level of sophistication in their approach to people management which helps induce discretionary behaviour and above-average performance.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But this listing of policies is not enough and gets more complex once we recognise that a whole variety of different policies can be used under these generic headings and that people vary in their response to policy initiatives.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41637025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‘Big Idea’?  A clear sense of mission underpinned by values and a culture</a:t>
            </a:r>
            <a:r>
              <a:rPr lang="en-GB" baseline="0" dirty="0"/>
              <a:t> expressing what the firm is and its relationship with its customers and employees.  </a:t>
            </a:r>
          </a:p>
          <a:p>
            <a:r>
              <a:rPr lang="en-GB" baseline="0" dirty="0"/>
              <a:t>What does it feel like to work at this organisation?  Would I recommend it?  Do I feel proud to work here?</a:t>
            </a:r>
          </a:p>
          <a:p>
            <a:endParaRPr lang="en-GB" baseline="0" dirty="0"/>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a:p>
        </p:txBody>
      </p:sp>
    </p:spTree>
    <p:extLst>
      <p:ext uri="{BB962C8B-B14F-4D97-AF65-F5344CB8AC3E}">
        <p14:creationId xmlns:p14="http://schemas.microsoft.com/office/powerpoint/2010/main" val="28998242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Use completion of Performance Reviews as an example for 1&amp;2.  </a:t>
            </a:r>
          </a:p>
          <a:p>
            <a:r>
              <a:rPr lang="en-GB" baseline="0" dirty="0"/>
              <a:t>3. How much control can employees exert over their work.  Are they trusted to do a good job or micro-managed?</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19</a:t>
            </a:fld>
            <a:endParaRPr lang="en-GB"/>
          </a:p>
        </p:txBody>
      </p:sp>
    </p:spTree>
    <p:extLst>
      <p:ext uri="{BB962C8B-B14F-4D97-AF65-F5344CB8AC3E}">
        <p14:creationId xmlns:p14="http://schemas.microsoft.com/office/powerpoint/2010/main" val="26024650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2446399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a:p>
        </p:txBody>
      </p:sp>
    </p:spTree>
    <p:extLst>
      <p:ext uri="{BB962C8B-B14F-4D97-AF65-F5344CB8AC3E}">
        <p14:creationId xmlns:p14="http://schemas.microsoft.com/office/powerpoint/2010/main" val="4188819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6207540-EC7D-4791-806E-E644BF3314ED}" type="slidenum">
              <a:rPr lang="en-GB" smtClean="0"/>
              <a:t>25</a:t>
            </a:fld>
            <a:endParaRPr lang="en-GB"/>
          </a:p>
        </p:txBody>
      </p:sp>
    </p:spTree>
    <p:extLst>
      <p:ext uri="{BB962C8B-B14F-4D97-AF65-F5344CB8AC3E}">
        <p14:creationId xmlns:p14="http://schemas.microsoft.com/office/powerpoint/2010/main" val="3059417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27/07/2021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27/07/2021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27/07/2021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27/07/2021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27/07/2021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27/07/2021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27/07/2021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27/07/2021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27/07/2021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27/07/2021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27/07/2021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918937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27/07/2021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3.jp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jpe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71464" y="1059120"/>
            <a:ext cx="7920880" cy="2985433"/>
          </a:xfrm>
          <a:prstGeom prst="rect">
            <a:avLst/>
          </a:prstGeom>
          <a:noFill/>
        </p:spPr>
        <p:txBody>
          <a:bodyPr wrap="square" rtlCol="0">
            <a:spAutoFit/>
          </a:bodyPr>
          <a:lstStyle/>
          <a:p>
            <a:r>
              <a:rPr lang="en-GB" sz="4400" dirty="0"/>
              <a:t>Resilience, Talent &amp; Technology:</a:t>
            </a:r>
          </a:p>
          <a:p>
            <a:endParaRPr lang="en-GB" sz="4000" b="1" dirty="0">
              <a:solidFill>
                <a:schemeClr val="tx2">
                  <a:lumMod val="60000"/>
                  <a:lumOff val="40000"/>
                </a:schemeClr>
              </a:solidFill>
            </a:endParaRPr>
          </a:p>
          <a:p>
            <a:r>
              <a:rPr lang="en-GB" sz="4000" b="1" dirty="0">
                <a:solidFill>
                  <a:schemeClr val="tx2">
                    <a:lumMod val="60000"/>
                    <a:lumOff val="40000"/>
                  </a:schemeClr>
                </a:solidFill>
              </a:rPr>
              <a:t>2.1 HR and Organisational Performance</a:t>
            </a:r>
          </a:p>
          <a:p>
            <a:r>
              <a:rPr lang="en-GB" sz="2400" dirty="0"/>
              <a:t>Dr Emma Roberts</a:t>
            </a:r>
          </a:p>
        </p:txBody>
      </p:sp>
      <p:pic>
        <p:nvPicPr>
          <p:cNvPr id="3" name="Picture 2">
            <a:extLst>
              <a:ext uri="{FF2B5EF4-FFF2-40B4-BE49-F238E27FC236}">
                <a16:creationId xmlns:a16="http://schemas.microsoft.com/office/drawing/2014/main" id="{6000AB79-505B-40B9-BCEA-B3E1595585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8008" y="3068960"/>
            <a:ext cx="5508104" cy="3672070"/>
          </a:xfrm>
          <a:prstGeom prst="rect">
            <a:avLst/>
          </a:prstGeom>
        </p:spPr>
      </p:pic>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A908C4-3E2B-45A1-AA61-E4B9A32B5988}"/>
              </a:ext>
            </a:extLst>
          </p:cNvPr>
          <p:cNvPicPr>
            <a:picLocks noChangeAspect="1"/>
          </p:cNvPicPr>
          <p:nvPr/>
        </p:nvPicPr>
        <p:blipFill rotWithShape="1">
          <a:blip r:embed="rId2"/>
          <a:srcRect l="26376" t="21650" r="27556" b="5900"/>
          <a:stretch/>
        </p:blipFill>
        <p:spPr>
          <a:xfrm>
            <a:off x="335360" y="260648"/>
            <a:ext cx="5616624" cy="4968552"/>
          </a:xfrm>
          <a:prstGeom prst="rect">
            <a:avLst/>
          </a:prstGeom>
        </p:spPr>
      </p:pic>
      <p:pic>
        <p:nvPicPr>
          <p:cNvPr id="5" name="Picture 4">
            <a:extLst>
              <a:ext uri="{FF2B5EF4-FFF2-40B4-BE49-F238E27FC236}">
                <a16:creationId xmlns:a16="http://schemas.microsoft.com/office/drawing/2014/main" id="{8BF357E0-0D85-4D80-ABAD-E6CC4C817866}"/>
              </a:ext>
            </a:extLst>
          </p:cNvPr>
          <p:cNvPicPr>
            <a:picLocks noChangeAspect="1"/>
          </p:cNvPicPr>
          <p:nvPr/>
        </p:nvPicPr>
        <p:blipFill rotWithShape="1">
          <a:blip r:embed="rId3"/>
          <a:srcRect l="31690" t="25851" r="28738" b="36350"/>
          <a:stretch/>
        </p:blipFill>
        <p:spPr>
          <a:xfrm>
            <a:off x="5981987" y="476672"/>
            <a:ext cx="6030670" cy="3240360"/>
          </a:xfrm>
          <a:prstGeom prst="rect">
            <a:avLst/>
          </a:prstGeom>
        </p:spPr>
      </p:pic>
      <p:sp>
        <p:nvSpPr>
          <p:cNvPr id="6" name="TextBox 5">
            <a:extLst>
              <a:ext uri="{FF2B5EF4-FFF2-40B4-BE49-F238E27FC236}">
                <a16:creationId xmlns:a16="http://schemas.microsoft.com/office/drawing/2014/main" id="{4218AD3B-7980-48F2-A206-D59A75C6C210}"/>
              </a:ext>
            </a:extLst>
          </p:cNvPr>
          <p:cNvSpPr txBox="1"/>
          <p:nvPr/>
        </p:nvSpPr>
        <p:spPr>
          <a:xfrm>
            <a:off x="6096000" y="3933056"/>
            <a:ext cx="5616624" cy="1938992"/>
          </a:xfrm>
          <a:prstGeom prst="rect">
            <a:avLst/>
          </a:prstGeom>
          <a:noFill/>
        </p:spPr>
        <p:txBody>
          <a:bodyPr wrap="square" rtlCol="0">
            <a:spAutoFit/>
          </a:bodyPr>
          <a:lstStyle/>
          <a:p>
            <a:r>
              <a:rPr lang="en-US" sz="2400" dirty="0"/>
              <a:t>The opening section sets out the concepts used, key references and competing definitions. </a:t>
            </a:r>
          </a:p>
          <a:p>
            <a:r>
              <a:rPr lang="en-US" sz="2400" dirty="0"/>
              <a:t>This is the style that is desirable in assessment 2. </a:t>
            </a:r>
            <a:endParaRPr lang="en-GB" sz="2400" dirty="0"/>
          </a:p>
        </p:txBody>
      </p:sp>
    </p:spTree>
    <p:extLst>
      <p:ext uri="{BB962C8B-B14F-4D97-AF65-F5344CB8AC3E}">
        <p14:creationId xmlns:p14="http://schemas.microsoft.com/office/powerpoint/2010/main" val="2842996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C7E382-3217-47D9-8E41-083C6F8368D1}"/>
              </a:ext>
            </a:extLst>
          </p:cNvPr>
          <p:cNvPicPr>
            <a:picLocks noChangeAspect="1"/>
          </p:cNvPicPr>
          <p:nvPr/>
        </p:nvPicPr>
        <p:blipFill rotWithShape="1">
          <a:blip r:embed="rId3"/>
          <a:srcRect l="25785" t="25851" r="27556" b="5900"/>
          <a:stretch/>
        </p:blipFill>
        <p:spPr>
          <a:xfrm>
            <a:off x="23863" y="260648"/>
            <a:ext cx="6388771" cy="5256584"/>
          </a:xfrm>
          <a:prstGeom prst="rect">
            <a:avLst/>
          </a:prstGeom>
        </p:spPr>
      </p:pic>
      <p:pic>
        <p:nvPicPr>
          <p:cNvPr id="7" name="Picture 6">
            <a:extLst>
              <a:ext uri="{FF2B5EF4-FFF2-40B4-BE49-F238E27FC236}">
                <a16:creationId xmlns:a16="http://schemas.microsoft.com/office/drawing/2014/main" id="{7A0079A7-0DD6-4FB4-B836-DEA168A53529}"/>
              </a:ext>
            </a:extLst>
          </p:cNvPr>
          <p:cNvPicPr>
            <a:picLocks noChangeAspect="1"/>
          </p:cNvPicPr>
          <p:nvPr/>
        </p:nvPicPr>
        <p:blipFill rotWithShape="1">
          <a:blip r:embed="rId4"/>
          <a:srcRect l="27556" t="20601" r="28147" b="13250"/>
          <a:stretch/>
        </p:blipFill>
        <p:spPr>
          <a:xfrm>
            <a:off x="6168008" y="1772816"/>
            <a:ext cx="6053790" cy="5085184"/>
          </a:xfrm>
          <a:prstGeom prst="rect">
            <a:avLst/>
          </a:prstGeom>
        </p:spPr>
      </p:pic>
      <p:sp>
        <p:nvSpPr>
          <p:cNvPr id="8" name="Oval 7">
            <a:extLst>
              <a:ext uri="{FF2B5EF4-FFF2-40B4-BE49-F238E27FC236}">
                <a16:creationId xmlns:a16="http://schemas.microsoft.com/office/drawing/2014/main" id="{AA9373B6-08A9-4CFB-95DC-1352BFCC1E1A}"/>
              </a:ext>
            </a:extLst>
          </p:cNvPr>
          <p:cNvSpPr/>
          <p:nvPr/>
        </p:nvSpPr>
        <p:spPr>
          <a:xfrm>
            <a:off x="263352" y="764704"/>
            <a:ext cx="5832648" cy="720080"/>
          </a:xfrm>
          <a:prstGeom prst="ellipse">
            <a:avLst/>
          </a:prstGeom>
          <a:solidFill>
            <a:schemeClr val="bg1">
              <a:alpha val="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CC852344-EF72-4CA8-963C-B1E866E33A71}"/>
              </a:ext>
            </a:extLst>
          </p:cNvPr>
          <p:cNvSpPr/>
          <p:nvPr/>
        </p:nvSpPr>
        <p:spPr>
          <a:xfrm>
            <a:off x="3863752" y="4135388"/>
            <a:ext cx="2160241" cy="360040"/>
          </a:xfrm>
          <a:prstGeom prst="ellipse">
            <a:avLst/>
          </a:prstGeom>
          <a:solidFill>
            <a:schemeClr val="bg1">
              <a:alpha val="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a:extLst>
              <a:ext uri="{FF2B5EF4-FFF2-40B4-BE49-F238E27FC236}">
                <a16:creationId xmlns:a16="http://schemas.microsoft.com/office/drawing/2014/main" id="{0999E252-2E66-497F-842E-9D7C71EB2B45}"/>
              </a:ext>
            </a:extLst>
          </p:cNvPr>
          <p:cNvSpPr/>
          <p:nvPr/>
        </p:nvSpPr>
        <p:spPr>
          <a:xfrm>
            <a:off x="7824192" y="2420888"/>
            <a:ext cx="2232249" cy="466419"/>
          </a:xfrm>
          <a:prstGeom prst="ellipse">
            <a:avLst/>
          </a:prstGeom>
          <a:solidFill>
            <a:schemeClr val="bg1">
              <a:alpha val="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53456063-193C-46B1-827C-77B93B741110}"/>
              </a:ext>
            </a:extLst>
          </p:cNvPr>
          <p:cNvSpPr/>
          <p:nvPr/>
        </p:nvSpPr>
        <p:spPr>
          <a:xfrm>
            <a:off x="6168008" y="2921768"/>
            <a:ext cx="6000129" cy="867272"/>
          </a:xfrm>
          <a:prstGeom prst="ellipse">
            <a:avLst/>
          </a:prstGeom>
          <a:solidFill>
            <a:schemeClr val="bg1">
              <a:alpha val="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a:extLst>
              <a:ext uri="{FF2B5EF4-FFF2-40B4-BE49-F238E27FC236}">
                <a16:creationId xmlns:a16="http://schemas.microsoft.com/office/drawing/2014/main" id="{817BE4B9-0A8C-49A7-96EA-4306011A8A01}"/>
              </a:ext>
            </a:extLst>
          </p:cNvPr>
          <p:cNvSpPr/>
          <p:nvPr/>
        </p:nvSpPr>
        <p:spPr>
          <a:xfrm>
            <a:off x="6038057" y="5080420"/>
            <a:ext cx="6000129" cy="867272"/>
          </a:xfrm>
          <a:prstGeom prst="ellipse">
            <a:avLst/>
          </a:prstGeom>
          <a:solidFill>
            <a:schemeClr val="bg1">
              <a:alpha val="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7EEC7857-9020-4AE0-A05B-CB4F6EFE2446}"/>
              </a:ext>
            </a:extLst>
          </p:cNvPr>
          <p:cNvSpPr txBox="1"/>
          <p:nvPr/>
        </p:nvSpPr>
        <p:spPr>
          <a:xfrm>
            <a:off x="6168008" y="188640"/>
            <a:ext cx="5870178" cy="1477328"/>
          </a:xfrm>
          <a:prstGeom prst="rect">
            <a:avLst/>
          </a:prstGeom>
          <a:noFill/>
        </p:spPr>
        <p:txBody>
          <a:bodyPr wrap="square" rtlCol="0">
            <a:spAutoFit/>
          </a:bodyPr>
          <a:lstStyle/>
          <a:p>
            <a:r>
              <a:rPr lang="en-US" dirty="0"/>
              <a:t>Explore what concepts are being used.</a:t>
            </a:r>
          </a:p>
          <a:p>
            <a:r>
              <a:rPr lang="en-US" dirty="0"/>
              <a:t>Seek gaps in the literature, where links have been under-explored. </a:t>
            </a:r>
          </a:p>
          <a:p>
            <a:r>
              <a:rPr lang="en-US" dirty="0"/>
              <a:t>But beware of missing out on literature because they are using a different concept.</a:t>
            </a:r>
            <a:endParaRPr lang="en-GB" dirty="0"/>
          </a:p>
        </p:txBody>
      </p:sp>
    </p:spTree>
    <p:extLst>
      <p:ext uri="{BB962C8B-B14F-4D97-AF65-F5344CB8AC3E}">
        <p14:creationId xmlns:p14="http://schemas.microsoft.com/office/powerpoint/2010/main" val="3409920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ox.png"/>
          <p:cNvPicPr>
            <a:picLocks noGrp="1" noChangeAspect="1"/>
          </p:cNvPicPr>
          <p:nvPr>
            <p:ph idx="4294967295"/>
          </p:nvPr>
        </p:nvPicPr>
        <p:blipFill>
          <a:blip r:embed="rId3" cstate="print">
            <a:clrChange>
              <a:clrFrom>
                <a:srgbClr val="FEFEFE"/>
              </a:clrFrom>
              <a:clrTo>
                <a:srgbClr val="FEFEFE">
                  <a:alpha val="0"/>
                </a:srgbClr>
              </a:clrTo>
            </a:clrChange>
          </a:blip>
          <a:stretch>
            <a:fillRect/>
          </a:stretch>
        </p:blipFill>
        <p:spPr>
          <a:xfrm>
            <a:off x="4725194" y="3084392"/>
            <a:ext cx="2746375" cy="2057400"/>
          </a:xfrm>
        </p:spPr>
      </p:pic>
      <p:sp>
        <p:nvSpPr>
          <p:cNvPr id="5" name="Right Arrow 4"/>
          <p:cNvSpPr/>
          <p:nvPr/>
        </p:nvSpPr>
        <p:spPr>
          <a:xfrm>
            <a:off x="2362200" y="2819400"/>
            <a:ext cx="2514600" cy="1828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HRM</a:t>
            </a:r>
          </a:p>
        </p:txBody>
      </p:sp>
      <p:sp>
        <p:nvSpPr>
          <p:cNvPr id="6" name="Right Arrow 5"/>
          <p:cNvSpPr/>
          <p:nvPr/>
        </p:nvSpPr>
        <p:spPr>
          <a:xfrm rot="19090172">
            <a:off x="7347526" y="1943099"/>
            <a:ext cx="2514600" cy="1752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Business Performance</a:t>
            </a:r>
          </a:p>
        </p:txBody>
      </p:sp>
      <p:pic>
        <p:nvPicPr>
          <p:cNvPr id="7" name="Picture 6" descr="question2.bmp"/>
          <p:cNvPicPr>
            <a:picLocks noChangeAspect="1"/>
          </p:cNvPicPr>
          <p:nvPr/>
        </p:nvPicPr>
        <p:blipFill>
          <a:blip r:embed="rId4" cstate="print">
            <a:clrChange>
              <a:clrFrom>
                <a:srgbClr val="FFFFFF"/>
              </a:clrFrom>
              <a:clrTo>
                <a:srgbClr val="FFFFFF">
                  <a:alpha val="0"/>
                </a:srgbClr>
              </a:clrTo>
            </a:clrChange>
          </a:blip>
          <a:stretch>
            <a:fillRect/>
          </a:stretch>
        </p:blipFill>
        <p:spPr>
          <a:xfrm>
            <a:off x="5486400" y="1981200"/>
            <a:ext cx="1223962" cy="1223962"/>
          </a:xfrm>
          <a:prstGeom prst="rect">
            <a:avLst/>
          </a:prstGeom>
        </p:spPr>
      </p:pic>
      <p:sp>
        <p:nvSpPr>
          <p:cNvPr id="3" name="TextBox 2"/>
          <p:cNvSpPr txBox="1"/>
          <p:nvPr/>
        </p:nvSpPr>
        <p:spPr>
          <a:xfrm>
            <a:off x="1896498" y="5218809"/>
            <a:ext cx="7990537" cy="338554"/>
          </a:xfrm>
          <a:prstGeom prst="rect">
            <a:avLst/>
          </a:prstGeom>
          <a:noFill/>
        </p:spPr>
        <p:txBody>
          <a:bodyPr wrap="square" rtlCol="0">
            <a:spAutoFit/>
          </a:bodyPr>
          <a:lstStyle/>
          <a:p>
            <a:r>
              <a:rPr lang="en-GB" sz="1600" dirty="0"/>
              <a:t>Understanding the People Performance Link: Unlocking the black box (Purcell et al., 2003)</a:t>
            </a:r>
          </a:p>
        </p:txBody>
      </p:sp>
      <p:sp>
        <p:nvSpPr>
          <p:cNvPr id="10" name="Rectangle 2">
            <a:extLst>
              <a:ext uri="{FF2B5EF4-FFF2-40B4-BE49-F238E27FC236}">
                <a16:creationId xmlns:a16="http://schemas.microsoft.com/office/drawing/2014/main" id="{B3C31E14-3D96-4C63-BA31-E2A89B06427E}"/>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rPr>
              <a:t>The People Performance Link</a:t>
            </a:r>
          </a:p>
        </p:txBody>
      </p:sp>
    </p:spTree>
    <p:extLst>
      <p:ext uri="{BB962C8B-B14F-4D97-AF65-F5344CB8AC3E}">
        <p14:creationId xmlns:p14="http://schemas.microsoft.com/office/powerpoint/2010/main" val="2024205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5520" y="1916833"/>
            <a:ext cx="4885134" cy="3761553"/>
          </a:xfrm>
          <a:prstGeom prst="rect">
            <a:avLst/>
          </a:prstGeom>
        </p:spPr>
      </p:pic>
      <p:sp>
        <p:nvSpPr>
          <p:cNvPr id="6" name="Rectangle 5"/>
          <p:cNvSpPr/>
          <p:nvPr/>
        </p:nvSpPr>
        <p:spPr>
          <a:xfrm>
            <a:off x="7134848" y="2138956"/>
            <a:ext cx="3024336" cy="3108543"/>
          </a:xfrm>
          <a:prstGeom prst="rect">
            <a:avLst/>
          </a:prstGeom>
        </p:spPr>
        <p:txBody>
          <a:bodyPr wrap="square">
            <a:spAutoFit/>
          </a:bodyPr>
          <a:lstStyle/>
          <a:p>
            <a:r>
              <a:rPr lang="en-GB" sz="2800" dirty="0">
                <a:latin typeface="Frutiger-Light"/>
              </a:rPr>
              <a:t>What persuades,</a:t>
            </a:r>
          </a:p>
          <a:p>
            <a:r>
              <a:rPr lang="en-GB" sz="2800" dirty="0">
                <a:latin typeface="Frutiger-Light"/>
              </a:rPr>
              <a:t>induces or encourages people to utilise their</a:t>
            </a:r>
          </a:p>
          <a:p>
            <a:r>
              <a:rPr lang="en-GB" sz="2800" dirty="0">
                <a:latin typeface="Frutiger-Light"/>
              </a:rPr>
              <a:t>discretion in improving job performance?</a:t>
            </a:r>
            <a:endParaRPr lang="en-GB" sz="2800" dirty="0"/>
          </a:p>
        </p:txBody>
      </p:sp>
      <p:sp>
        <p:nvSpPr>
          <p:cNvPr id="9" name="Title 1"/>
          <p:cNvSpPr>
            <a:spLocks noGrp="1"/>
          </p:cNvSpPr>
          <p:nvPr>
            <p:ph type="title"/>
          </p:nvPr>
        </p:nvSpPr>
        <p:spPr>
          <a:xfrm>
            <a:off x="1897063" y="465138"/>
            <a:ext cx="8229600" cy="1143000"/>
          </a:xfrm>
        </p:spPr>
        <p:txBody>
          <a:bodyPr>
            <a:normAutofit/>
          </a:bodyPr>
          <a:lstStyle/>
          <a:p>
            <a:r>
              <a:rPr lang="en-GB" sz="3600" dirty="0"/>
              <a:t>The People Performance Link</a:t>
            </a:r>
          </a:p>
        </p:txBody>
      </p:sp>
    </p:spTree>
    <p:extLst>
      <p:ext uri="{BB962C8B-B14F-4D97-AF65-F5344CB8AC3E}">
        <p14:creationId xmlns:p14="http://schemas.microsoft.com/office/powerpoint/2010/main" val="4091076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en-GB"/>
          </a:p>
        </p:txBody>
      </p:sp>
      <p:pic>
        <p:nvPicPr>
          <p:cNvPr id="6" name="Picture 5"/>
          <p:cNvPicPr>
            <a:picLocks noChangeAspect="1"/>
          </p:cNvPicPr>
          <p:nvPr/>
        </p:nvPicPr>
        <p:blipFill>
          <a:blip r:embed="rId3"/>
          <a:stretch>
            <a:fillRect/>
          </a:stretch>
        </p:blipFill>
        <p:spPr>
          <a:xfrm>
            <a:off x="1991544" y="1772817"/>
            <a:ext cx="8187420" cy="4521217"/>
          </a:xfrm>
          <a:prstGeom prst="rect">
            <a:avLst/>
          </a:prstGeom>
        </p:spPr>
      </p:pic>
      <p:sp>
        <p:nvSpPr>
          <p:cNvPr id="2" name="Rectangle 1"/>
          <p:cNvSpPr/>
          <p:nvPr/>
        </p:nvSpPr>
        <p:spPr>
          <a:xfrm>
            <a:off x="1991544" y="6381512"/>
            <a:ext cx="9036496" cy="307777"/>
          </a:xfrm>
          <a:prstGeom prst="rect">
            <a:avLst/>
          </a:prstGeom>
        </p:spPr>
        <p:txBody>
          <a:bodyPr wrap="square">
            <a:spAutoFit/>
          </a:bodyPr>
          <a:lstStyle/>
          <a:p>
            <a:r>
              <a:rPr lang="en-GB" sz="1400" dirty="0">
                <a:solidFill>
                  <a:srgbClr val="222222"/>
                </a:solidFill>
                <a:latin typeface="Arial" panose="020B0604020202020204" pitchFamily="34" charset="0"/>
              </a:rPr>
              <a:t>Hutchinson, S., 2013. </a:t>
            </a:r>
            <a:r>
              <a:rPr lang="en-GB" sz="1400" i="1" dirty="0">
                <a:solidFill>
                  <a:srgbClr val="222222"/>
                </a:solidFill>
                <a:latin typeface="Arial" panose="020B0604020202020204" pitchFamily="34" charset="0"/>
              </a:rPr>
              <a:t>Performance management: theory and practice</a:t>
            </a:r>
            <a:r>
              <a:rPr lang="en-GB" sz="1400" dirty="0">
                <a:solidFill>
                  <a:srgbClr val="222222"/>
                </a:solidFill>
                <a:latin typeface="Arial" panose="020B0604020202020204" pitchFamily="34" charset="0"/>
              </a:rPr>
              <a:t>. London: Kogan Page.</a:t>
            </a:r>
            <a:endParaRPr lang="en-GB" sz="1400" dirty="0"/>
          </a:p>
        </p:txBody>
      </p:sp>
      <p:sp>
        <p:nvSpPr>
          <p:cNvPr id="9" name="Title 1"/>
          <p:cNvSpPr>
            <a:spLocks noGrp="1"/>
          </p:cNvSpPr>
          <p:nvPr>
            <p:ph type="title"/>
          </p:nvPr>
        </p:nvSpPr>
        <p:spPr>
          <a:xfrm>
            <a:off x="1897063" y="465138"/>
            <a:ext cx="8229600" cy="1143000"/>
          </a:xfrm>
        </p:spPr>
        <p:txBody>
          <a:bodyPr>
            <a:normAutofit/>
          </a:bodyPr>
          <a:lstStyle/>
          <a:p>
            <a:r>
              <a:rPr lang="en-GB" sz="3600" dirty="0"/>
              <a:t>The People Performance Link</a:t>
            </a:r>
          </a:p>
        </p:txBody>
      </p:sp>
    </p:spTree>
    <p:extLst>
      <p:ext uri="{BB962C8B-B14F-4D97-AF65-F5344CB8AC3E}">
        <p14:creationId xmlns:p14="http://schemas.microsoft.com/office/powerpoint/2010/main" val="1780865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735960" y="4619048"/>
            <a:ext cx="2857500" cy="1600200"/>
          </a:xfrm>
          <a:prstGeom prst="rect">
            <a:avLst/>
          </a:prstGeom>
        </p:spPr>
      </p:pic>
      <p:sp>
        <p:nvSpPr>
          <p:cNvPr id="6" name="Title 5"/>
          <p:cNvSpPr>
            <a:spLocks noGrp="1"/>
          </p:cNvSpPr>
          <p:nvPr>
            <p:ph type="title"/>
          </p:nvPr>
        </p:nvSpPr>
        <p:spPr>
          <a:xfrm>
            <a:off x="263352" y="381034"/>
            <a:ext cx="8229600" cy="1143000"/>
          </a:xfrm>
        </p:spPr>
        <p:txBody>
          <a:bodyPr>
            <a:normAutofit/>
          </a:bodyPr>
          <a:lstStyle/>
          <a:p>
            <a:pPr algn="l"/>
            <a:r>
              <a:rPr lang="en-GB" b="1" dirty="0"/>
              <a:t>What’s it like to work at…</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7</a:t>
            </a:fld>
            <a:endParaRPr lang="en-US"/>
          </a:p>
        </p:txBody>
      </p:sp>
      <p:pic>
        <p:nvPicPr>
          <p:cNvPr id="10" name="Picture 9" descr="apple.jpg"/>
          <p:cNvPicPr>
            <a:picLocks noChangeAspect="1"/>
          </p:cNvPicPr>
          <p:nvPr/>
        </p:nvPicPr>
        <p:blipFill>
          <a:blip r:embed="rId4" cstate="print">
            <a:clrChange>
              <a:clrFrom>
                <a:srgbClr val="FFFFFF"/>
              </a:clrFrom>
              <a:clrTo>
                <a:srgbClr val="FFFFFF">
                  <a:alpha val="0"/>
                </a:srgbClr>
              </a:clrTo>
            </a:clrChange>
          </a:blip>
          <a:stretch>
            <a:fillRect/>
          </a:stretch>
        </p:blipFill>
        <p:spPr>
          <a:xfrm>
            <a:off x="5936474" y="2926305"/>
            <a:ext cx="2381250" cy="1924050"/>
          </a:xfrm>
          <a:prstGeom prst="rect">
            <a:avLst/>
          </a:prstGeom>
        </p:spPr>
      </p:pic>
      <p:pic>
        <p:nvPicPr>
          <p:cNvPr id="13" name="Picture 12" descr="mcdonalds.png"/>
          <p:cNvPicPr>
            <a:picLocks noChangeAspect="1"/>
          </p:cNvPicPr>
          <p:nvPr/>
        </p:nvPicPr>
        <p:blipFill>
          <a:blip r:embed="rId5" cstate="print"/>
          <a:stretch>
            <a:fillRect/>
          </a:stretch>
        </p:blipFill>
        <p:spPr>
          <a:xfrm>
            <a:off x="470367" y="3699623"/>
            <a:ext cx="1911458" cy="1444707"/>
          </a:xfrm>
          <a:prstGeom prst="rect">
            <a:avLst/>
          </a:prstGeom>
        </p:spPr>
      </p:pic>
      <p:pic>
        <p:nvPicPr>
          <p:cNvPr id="3" name="Picture 2"/>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703763" y="1998513"/>
            <a:ext cx="1905000" cy="1905000"/>
          </a:xfrm>
          <a:prstGeom prst="rect">
            <a:avLst/>
          </a:prstGeom>
        </p:spPr>
      </p:pic>
      <p:pic>
        <p:nvPicPr>
          <p:cNvPr id="8" name="Picture 7"/>
          <p:cNvPicPr>
            <a:picLocks noChangeAspect="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818563" y="474090"/>
            <a:ext cx="4629150" cy="981075"/>
          </a:xfrm>
          <a:prstGeom prst="rect">
            <a:avLst/>
          </a:prstGeom>
        </p:spPr>
      </p:pic>
      <p:pic>
        <p:nvPicPr>
          <p:cNvPr id="9" name="Picture 8"/>
          <p:cNvPicPr>
            <a:picLocks noChangeAspect="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170976" y="1837157"/>
            <a:ext cx="3374328" cy="889654"/>
          </a:xfrm>
          <a:prstGeom prst="rect">
            <a:avLst/>
          </a:prstGeom>
        </p:spPr>
      </p:pic>
      <p:pic>
        <p:nvPicPr>
          <p:cNvPr id="15" name="Picture 1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091538" y="5137512"/>
            <a:ext cx="3952847" cy="1127179"/>
          </a:xfrm>
          <a:prstGeom prst="rect">
            <a:avLst/>
          </a:prstGeom>
        </p:spPr>
      </p:pic>
      <p:pic>
        <p:nvPicPr>
          <p:cNvPr id="16" name="Picture 15"/>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91630" y="4047092"/>
            <a:ext cx="3144330" cy="753543"/>
          </a:xfrm>
          <a:prstGeom prst="rect">
            <a:avLst/>
          </a:prstGeom>
        </p:spPr>
      </p:pic>
      <p:pic>
        <p:nvPicPr>
          <p:cNvPr id="17" name="Picture 16"/>
          <p:cNvPicPr>
            <a:picLocks noChangeAspect="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011698" y="2808723"/>
            <a:ext cx="2415367" cy="800983"/>
          </a:xfrm>
          <a:prstGeom prst="rect">
            <a:avLst/>
          </a:prstGeom>
        </p:spPr>
      </p:pic>
      <p:sp>
        <p:nvSpPr>
          <p:cNvPr id="2" name="TextBox 1">
            <a:extLst>
              <a:ext uri="{FF2B5EF4-FFF2-40B4-BE49-F238E27FC236}">
                <a16:creationId xmlns:a16="http://schemas.microsoft.com/office/drawing/2014/main" id="{775DA933-3100-4DFB-AD7C-995F52A49C40}"/>
              </a:ext>
            </a:extLst>
          </p:cNvPr>
          <p:cNvSpPr txBox="1"/>
          <p:nvPr/>
        </p:nvSpPr>
        <p:spPr>
          <a:xfrm>
            <a:off x="8107517" y="1837156"/>
            <a:ext cx="3764856" cy="3416320"/>
          </a:xfrm>
          <a:prstGeom prst="rect">
            <a:avLst/>
          </a:prstGeom>
          <a:solidFill>
            <a:schemeClr val="tx2"/>
          </a:solidFill>
        </p:spPr>
        <p:txBody>
          <a:bodyPr wrap="square" rtlCol="0">
            <a:spAutoFit/>
          </a:bodyPr>
          <a:lstStyle/>
          <a:p>
            <a:r>
              <a:rPr lang="en-GB" sz="3600" dirty="0">
                <a:solidFill>
                  <a:schemeClr val="bg1"/>
                </a:solidFill>
              </a:rPr>
              <a:t>What HR policies and practices are in place and do they encourage high performance?</a:t>
            </a:r>
          </a:p>
          <a:p>
            <a:endParaRPr lang="en-GB" sz="3600" dirty="0">
              <a:solidFill>
                <a:schemeClr val="bg1"/>
              </a:solidFill>
            </a:endParaRPr>
          </a:p>
        </p:txBody>
      </p:sp>
    </p:spTree>
    <p:extLst>
      <p:ext uri="{BB962C8B-B14F-4D97-AF65-F5344CB8AC3E}">
        <p14:creationId xmlns:p14="http://schemas.microsoft.com/office/powerpoint/2010/main" val="2952867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1929584" y="1916833"/>
            <a:ext cx="8318832" cy="3930559"/>
          </a:xfrm>
        </p:spPr>
        <p:txBody>
          <a:bodyPr>
            <a:normAutofit/>
          </a:bodyPr>
          <a:lstStyle/>
          <a:p>
            <a:r>
              <a:rPr lang="en-GB" sz="2800" b="1" u="sng" dirty="0"/>
              <a:t>HR strategies </a:t>
            </a:r>
            <a:r>
              <a:rPr lang="en-GB" sz="2800" dirty="0"/>
              <a:t>– defines the direction HRM in an organisation needs to take</a:t>
            </a:r>
          </a:p>
          <a:p>
            <a:r>
              <a:rPr lang="en-GB" sz="2800" b="1" u="sng" dirty="0"/>
              <a:t>HR policies </a:t>
            </a:r>
            <a:r>
              <a:rPr lang="en-GB" sz="2800" dirty="0"/>
              <a:t>– sets out what HRM is there to do and provides guidelines on how aspects of HRM should be applied e.g. attendance policy</a:t>
            </a:r>
          </a:p>
          <a:p>
            <a:r>
              <a:rPr lang="en-GB" sz="2800" b="1" u="sng" dirty="0"/>
              <a:t>HR practices </a:t>
            </a:r>
            <a:r>
              <a:rPr lang="en-GB" sz="2800" dirty="0"/>
              <a:t>– the actual activities involved in HRM e.g. training, reward management</a:t>
            </a:r>
          </a:p>
        </p:txBody>
      </p:sp>
      <p:sp>
        <p:nvSpPr>
          <p:cNvPr id="5" name="Title 1"/>
          <p:cNvSpPr>
            <a:spLocks noGrp="1"/>
          </p:cNvSpPr>
          <p:nvPr>
            <p:ph type="title"/>
          </p:nvPr>
        </p:nvSpPr>
        <p:spPr/>
        <p:txBody>
          <a:bodyPr/>
          <a:lstStyle/>
          <a:p>
            <a:r>
              <a:rPr lang="en-GB" dirty="0"/>
              <a:t>The People Performance Link</a:t>
            </a:r>
          </a:p>
        </p:txBody>
      </p:sp>
    </p:spTree>
    <p:extLst>
      <p:ext uri="{BB962C8B-B14F-4D97-AF65-F5344CB8AC3E}">
        <p14:creationId xmlns:p14="http://schemas.microsoft.com/office/powerpoint/2010/main" val="2012400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1929584" y="1988841"/>
            <a:ext cx="8318832" cy="3930559"/>
          </a:xfrm>
        </p:spPr>
        <p:txBody>
          <a:bodyPr>
            <a:normAutofit/>
          </a:bodyPr>
          <a:lstStyle/>
          <a:p>
            <a:r>
              <a:rPr lang="en-GB" sz="2800" dirty="0">
                <a:latin typeface="Arial" panose="020B0604020202020204" pitchFamily="34" charset="0"/>
                <a:cs typeface="Arial" panose="020B0604020202020204" pitchFamily="34" charset="0"/>
              </a:rPr>
              <a:t>Is there a relationship between HR policies and practices and the overall performance of an organisation?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Research evidence suggests there is a link but there are gaps in our understanding…</a:t>
            </a:r>
          </a:p>
        </p:txBody>
      </p:sp>
      <p:sp>
        <p:nvSpPr>
          <p:cNvPr id="4" name="Title 1"/>
          <p:cNvSpPr>
            <a:spLocks noGrp="1"/>
          </p:cNvSpPr>
          <p:nvPr>
            <p:ph type="title"/>
          </p:nvPr>
        </p:nvSpPr>
        <p:spPr/>
        <p:txBody>
          <a:bodyPr/>
          <a:lstStyle/>
          <a:p>
            <a:r>
              <a:rPr lang="en-GB" dirty="0"/>
              <a:t>The People Performance Link</a:t>
            </a:r>
          </a:p>
        </p:txBody>
      </p:sp>
    </p:spTree>
    <p:extLst>
      <p:ext uri="{BB962C8B-B14F-4D97-AF65-F5344CB8AC3E}">
        <p14:creationId xmlns:p14="http://schemas.microsoft.com/office/powerpoint/2010/main" val="3841533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1929584" y="1916833"/>
            <a:ext cx="8318832" cy="3930559"/>
          </a:xfrm>
        </p:spPr>
        <p:txBody>
          <a:bodyPr>
            <a:normAutofit/>
          </a:bodyPr>
          <a:lstStyle/>
          <a:p>
            <a:r>
              <a:rPr lang="en-GB" sz="2800" dirty="0"/>
              <a:t>Direction of causation is unclear?</a:t>
            </a:r>
          </a:p>
          <a:p>
            <a:r>
              <a:rPr lang="en-GB" sz="2800" dirty="0"/>
              <a:t>Is it that a particular bundle of HR practices improve organisational performance or do high performing companies tend to invest in HR more and implement a range of policies?</a:t>
            </a:r>
          </a:p>
        </p:txBody>
      </p:sp>
      <p:sp>
        <p:nvSpPr>
          <p:cNvPr id="5" name="Title 1"/>
          <p:cNvSpPr>
            <a:spLocks noGrp="1"/>
          </p:cNvSpPr>
          <p:nvPr>
            <p:ph type="title"/>
          </p:nvPr>
        </p:nvSpPr>
        <p:spPr/>
        <p:txBody>
          <a:bodyPr/>
          <a:lstStyle/>
          <a:p>
            <a:r>
              <a:rPr lang="en-GB" dirty="0"/>
              <a:t>The People Performance Link</a:t>
            </a:r>
          </a:p>
        </p:txBody>
      </p:sp>
    </p:spTree>
    <p:extLst>
      <p:ext uri="{BB962C8B-B14F-4D97-AF65-F5344CB8AC3E}">
        <p14:creationId xmlns:p14="http://schemas.microsoft.com/office/powerpoint/2010/main" val="2861950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479376" y="1159977"/>
            <a:ext cx="10945216" cy="4320481"/>
          </a:xfrm>
        </p:spPr>
        <p:txBody>
          <a:bodyPr>
            <a:noAutofit/>
          </a:bodyPr>
          <a:lstStyle/>
          <a:p>
            <a:pPr marL="0" indent="0">
              <a:buNone/>
            </a:pPr>
            <a:r>
              <a:rPr lang="en-GB" dirty="0">
                <a:latin typeface="Arial" panose="020B0604020202020204" pitchFamily="34" charset="0"/>
                <a:cs typeface="Arial" panose="020B0604020202020204" pitchFamily="34" charset="0"/>
              </a:rPr>
              <a:t>Kew and Stredwick (2014) identified 10 ‘best practices’ as being linked to high levels of employee commitment/involvement:</a:t>
            </a:r>
          </a:p>
          <a:p>
            <a:pPr marL="0" indent="0">
              <a:buNone/>
            </a:pPr>
            <a:endParaRPr lang="en-GB" dirty="0">
              <a:latin typeface="Arial" panose="020B0604020202020204" pitchFamily="34" charset="0"/>
              <a:cs typeface="Arial" panose="020B0604020202020204" pitchFamily="34" charset="0"/>
            </a:endParaRPr>
          </a:p>
          <a:p>
            <a:pPr>
              <a:buFontTx/>
              <a:buChar char="-"/>
            </a:pPr>
            <a:r>
              <a:rPr lang="en-GB" sz="2400" dirty="0">
                <a:latin typeface="Arial" panose="020B0604020202020204" pitchFamily="34" charset="0"/>
                <a:cs typeface="Arial" panose="020B0604020202020204" pitchFamily="34" charset="0"/>
              </a:rPr>
              <a:t>Flexibility/team working</a:t>
            </a:r>
          </a:p>
          <a:p>
            <a:pPr>
              <a:buFontTx/>
              <a:buChar char="-"/>
            </a:pPr>
            <a:r>
              <a:rPr lang="en-GB" sz="2400" dirty="0">
                <a:latin typeface="Arial" panose="020B0604020202020204" pitchFamily="34" charset="0"/>
                <a:cs typeface="Arial" panose="020B0604020202020204" pitchFamily="34" charset="0"/>
              </a:rPr>
              <a:t>Employee involvement</a:t>
            </a:r>
          </a:p>
          <a:p>
            <a:pPr>
              <a:buFontTx/>
              <a:buChar char="-"/>
            </a:pPr>
            <a:r>
              <a:rPr lang="en-GB" sz="2400" dirty="0">
                <a:latin typeface="Arial" panose="020B0604020202020204" pitchFamily="34" charset="0"/>
                <a:cs typeface="Arial" panose="020B0604020202020204" pitchFamily="34" charset="0"/>
              </a:rPr>
              <a:t>Employee voice</a:t>
            </a:r>
          </a:p>
          <a:p>
            <a:pPr>
              <a:buFontTx/>
              <a:buChar char="-"/>
            </a:pPr>
            <a:r>
              <a:rPr lang="en-GB" sz="2400" dirty="0">
                <a:latin typeface="Arial" panose="020B0604020202020204" pitchFamily="34" charset="0"/>
                <a:cs typeface="Arial" panose="020B0604020202020204" pitchFamily="34" charset="0"/>
              </a:rPr>
              <a:t>Performance related reward</a:t>
            </a:r>
          </a:p>
          <a:p>
            <a:pPr>
              <a:buFontTx/>
              <a:buChar char="-"/>
            </a:pPr>
            <a:r>
              <a:rPr lang="en-GB" sz="2400" dirty="0">
                <a:latin typeface="Arial" panose="020B0604020202020204" pitchFamily="34" charset="0"/>
                <a:cs typeface="Arial" panose="020B0604020202020204" pitchFamily="34" charset="0"/>
              </a:rPr>
              <a:t>Harmonisation of terms and conditions</a:t>
            </a:r>
          </a:p>
        </p:txBody>
      </p:sp>
      <p:sp>
        <p:nvSpPr>
          <p:cNvPr id="2" name="Vertical Text Placeholder 1"/>
          <p:cNvSpPr>
            <a:spLocks noGrp="1"/>
          </p:cNvSpPr>
          <p:nvPr>
            <p:ph type="body" orient="vert" idx="13"/>
          </p:nvPr>
        </p:nvSpPr>
        <p:spPr>
          <a:xfrm>
            <a:off x="11018" y="0"/>
            <a:ext cx="12180982" cy="980728"/>
          </a:xfrm>
        </p:spPr>
        <p:txBody>
          <a:bodyPr/>
          <a:lstStyle/>
          <a:p>
            <a:pPr marL="0" indent="0">
              <a:buNone/>
            </a:pPr>
            <a:r>
              <a:rPr lang="en-GB" dirty="0"/>
              <a:t>What are the best practices?</a:t>
            </a:r>
          </a:p>
        </p:txBody>
      </p:sp>
      <p:sp>
        <p:nvSpPr>
          <p:cNvPr id="5" name="TextBox 4"/>
          <p:cNvSpPr txBox="1"/>
          <p:nvPr/>
        </p:nvSpPr>
        <p:spPr>
          <a:xfrm>
            <a:off x="6744072" y="3284985"/>
            <a:ext cx="4680520" cy="2472472"/>
          </a:xfrm>
          <a:prstGeom prst="rect">
            <a:avLst/>
          </a:prstGeom>
          <a:noFill/>
        </p:spPr>
        <p:txBody>
          <a:bodyPr wrap="square" rtlCol="0">
            <a:spAutoFit/>
          </a:bodyPr>
          <a:lstStyle/>
          <a:p>
            <a:pPr marL="91440" indent="-91440">
              <a:lnSpc>
                <a:spcPct val="90000"/>
              </a:lnSpc>
              <a:spcBef>
                <a:spcPts val="1200"/>
              </a:spcBef>
              <a:spcAft>
                <a:spcPts val="200"/>
              </a:spcAft>
              <a:buClr>
                <a:srgbClr val="9DBFBE"/>
              </a:buClr>
              <a:buSzPct val="100000"/>
              <a:buFontTx/>
              <a:buChar char="-"/>
            </a:pPr>
            <a:r>
              <a:rPr lang="en-GB" sz="2400" dirty="0">
                <a:solidFill>
                  <a:prstClr val="black">
                    <a:lumMod val="75000"/>
                    <a:lumOff val="25000"/>
                  </a:prstClr>
                </a:solidFill>
                <a:latin typeface="Arial" panose="020B0604020202020204" pitchFamily="34" charset="0"/>
                <a:cs typeface="Arial" panose="020B0604020202020204" pitchFamily="34" charset="0"/>
              </a:rPr>
              <a:t>Employee ownership</a:t>
            </a:r>
          </a:p>
          <a:p>
            <a:pPr marL="91440" indent="-91440">
              <a:lnSpc>
                <a:spcPct val="90000"/>
              </a:lnSpc>
              <a:spcBef>
                <a:spcPts val="1200"/>
              </a:spcBef>
              <a:spcAft>
                <a:spcPts val="200"/>
              </a:spcAft>
              <a:buClr>
                <a:srgbClr val="9DBFBE"/>
              </a:buClr>
              <a:buSzPct val="100000"/>
              <a:buFontTx/>
              <a:buChar char="-"/>
            </a:pPr>
            <a:r>
              <a:rPr lang="en-GB" sz="2400" dirty="0">
                <a:solidFill>
                  <a:prstClr val="black">
                    <a:lumMod val="75000"/>
                    <a:lumOff val="25000"/>
                  </a:prstClr>
                </a:solidFill>
                <a:latin typeface="Arial" panose="020B0604020202020204" pitchFamily="34" charset="0"/>
                <a:cs typeface="Arial" panose="020B0604020202020204" pitchFamily="34" charset="0"/>
              </a:rPr>
              <a:t>Sophisticated selection</a:t>
            </a:r>
          </a:p>
          <a:p>
            <a:pPr marL="91440" indent="-91440">
              <a:lnSpc>
                <a:spcPct val="90000"/>
              </a:lnSpc>
              <a:spcBef>
                <a:spcPts val="1200"/>
              </a:spcBef>
              <a:spcAft>
                <a:spcPts val="200"/>
              </a:spcAft>
              <a:buClr>
                <a:srgbClr val="9DBFBE"/>
              </a:buClr>
              <a:buSzPct val="100000"/>
              <a:buFontTx/>
              <a:buChar char="-"/>
            </a:pPr>
            <a:r>
              <a:rPr lang="en-GB" sz="2400" dirty="0">
                <a:solidFill>
                  <a:prstClr val="black">
                    <a:lumMod val="75000"/>
                    <a:lumOff val="25000"/>
                  </a:prstClr>
                </a:solidFill>
                <a:latin typeface="Arial" panose="020B0604020202020204" pitchFamily="34" charset="0"/>
                <a:cs typeface="Arial" panose="020B0604020202020204" pitchFamily="34" charset="0"/>
              </a:rPr>
              <a:t>Internal promotion</a:t>
            </a:r>
          </a:p>
          <a:p>
            <a:pPr marL="91440" indent="-91440">
              <a:lnSpc>
                <a:spcPct val="90000"/>
              </a:lnSpc>
              <a:spcBef>
                <a:spcPts val="1200"/>
              </a:spcBef>
              <a:spcAft>
                <a:spcPts val="200"/>
              </a:spcAft>
              <a:buClr>
                <a:srgbClr val="9DBFBE"/>
              </a:buClr>
              <a:buSzPct val="100000"/>
              <a:buFontTx/>
              <a:buChar char="-"/>
            </a:pPr>
            <a:r>
              <a:rPr lang="en-GB" sz="2400" dirty="0">
                <a:solidFill>
                  <a:prstClr val="black">
                    <a:lumMod val="75000"/>
                    <a:lumOff val="25000"/>
                  </a:prstClr>
                </a:solidFill>
                <a:latin typeface="Arial" panose="020B0604020202020204" pitchFamily="34" charset="0"/>
                <a:cs typeface="Arial" panose="020B0604020202020204" pitchFamily="34" charset="0"/>
              </a:rPr>
              <a:t>Employment security</a:t>
            </a:r>
          </a:p>
          <a:p>
            <a:pPr marL="91440" indent="-91440">
              <a:lnSpc>
                <a:spcPct val="90000"/>
              </a:lnSpc>
              <a:spcBef>
                <a:spcPts val="1200"/>
              </a:spcBef>
              <a:spcAft>
                <a:spcPts val="200"/>
              </a:spcAft>
              <a:buClr>
                <a:srgbClr val="9DBFBE"/>
              </a:buClr>
              <a:buSzPct val="100000"/>
              <a:buFontTx/>
              <a:buChar char="-"/>
            </a:pPr>
            <a:r>
              <a:rPr lang="en-GB" sz="2400" dirty="0">
                <a:solidFill>
                  <a:prstClr val="black">
                    <a:lumMod val="75000"/>
                    <a:lumOff val="25000"/>
                  </a:prstClr>
                </a:solidFill>
                <a:latin typeface="Arial" panose="020B0604020202020204" pitchFamily="34" charset="0"/>
                <a:cs typeface="Arial" panose="020B0604020202020204" pitchFamily="34" charset="0"/>
              </a:rPr>
              <a:t>Commitment to learning</a:t>
            </a:r>
          </a:p>
        </p:txBody>
      </p:sp>
    </p:spTree>
    <p:extLst>
      <p:ext uri="{BB962C8B-B14F-4D97-AF65-F5344CB8AC3E}">
        <p14:creationId xmlns:p14="http://schemas.microsoft.com/office/powerpoint/2010/main" val="2517199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1934302" y="1946714"/>
            <a:ext cx="5097802" cy="3930559"/>
          </a:xfrm>
        </p:spPr>
        <p:txBody>
          <a:bodyPr>
            <a:normAutofit/>
          </a:bodyPr>
          <a:lstStyle/>
          <a:p>
            <a:r>
              <a:rPr lang="en-GB" sz="2400" dirty="0">
                <a:latin typeface="Arial" panose="020B0604020202020204" pitchFamily="34" charset="0"/>
                <a:cs typeface="Arial" panose="020B0604020202020204" pitchFamily="34" charset="0"/>
              </a:rPr>
              <a:t>Key research conducted by Purcell et al (2003) identified the ‘AMO’ model</a:t>
            </a:r>
          </a:p>
          <a:p>
            <a:r>
              <a:rPr lang="en-GB" sz="2400" dirty="0">
                <a:latin typeface="Arial" panose="020B0604020202020204" pitchFamily="34" charset="0"/>
                <a:cs typeface="Arial" panose="020B0604020202020204" pitchFamily="34" charset="0"/>
              </a:rPr>
              <a:t>For employees individually and collectively to engage in discretionary/engaged behaviour that is beneficial to business performance 3 conditions must apply. </a:t>
            </a:r>
          </a:p>
        </p:txBody>
      </p:sp>
      <p:graphicFrame>
        <p:nvGraphicFramePr>
          <p:cNvPr id="6" name="Diagram 5"/>
          <p:cNvGraphicFramePr/>
          <p:nvPr/>
        </p:nvGraphicFramePr>
        <p:xfrm>
          <a:off x="7007772" y="2234745"/>
          <a:ext cx="3408040" cy="3121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p:cNvSpPr>
            <a:spLocks noGrp="1"/>
          </p:cNvSpPr>
          <p:nvPr>
            <p:ph type="title"/>
          </p:nvPr>
        </p:nvSpPr>
        <p:spPr/>
        <p:txBody>
          <a:bodyPr/>
          <a:lstStyle/>
          <a:p>
            <a:r>
              <a:rPr lang="en-GB" dirty="0"/>
              <a:t>The People Performance Link</a:t>
            </a:r>
          </a:p>
        </p:txBody>
      </p:sp>
    </p:spTree>
    <p:extLst>
      <p:ext uri="{BB962C8B-B14F-4D97-AF65-F5344CB8AC3E}">
        <p14:creationId xmlns:p14="http://schemas.microsoft.com/office/powerpoint/2010/main" val="3621313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1929584" y="1916833"/>
            <a:ext cx="8318832" cy="3930559"/>
          </a:xfrm>
        </p:spPr>
        <p:txBody>
          <a:bodyPr>
            <a:normAutofit fontScale="70000" lnSpcReduction="20000"/>
          </a:bodyPr>
          <a:lstStyle/>
          <a:p>
            <a:r>
              <a:rPr lang="en-GB" b="1" u="sng" dirty="0">
                <a:latin typeface="Arial" panose="020B0604020202020204" pitchFamily="34" charset="0"/>
                <a:cs typeface="Arial" panose="020B0604020202020204" pitchFamily="34" charset="0"/>
              </a:rPr>
              <a:t>Ability</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employees must have the necessary skills, knowledge and experience to do current and future jobs</a:t>
            </a:r>
          </a:p>
          <a:p>
            <a:r>
              <a:rPr lang="en-GB" b="1" u="sng" dirty="0">
                <a:latin typeface="Arial" panose="020B0604020202020204" pitchFamily="34" charset="0"/>
                <a:cs typeface="Arial" panose="020B0604020202020204" pitchFamily="34" charset="0"/>
              </a:rPr>
              <a:t>Motivation</a:t>
            </a:r>
            <a:r>
              <a:rPr lang="en-GB" dirty="0">
                <a:latin typeface="Arial" panose="020B0604020202020204" pitchFamily="34" charset="0"/>
                <a:cs typeface="Arial" panose="020B0604020202020204" pitchFamily="34" charset="0"/>
              </a:rPr>
              <a:t> – there must be adequate motivation for employees to apply their abilities e.g. pay and recognition</a:t>
            </a:r>
          </a:p>
          <a:p>
            <a:r>
              <a:rPr lang="en-GB" b="1" u="sng" dirty="0">
                <a:latin typeface="Arial" panose="020B0604020202020204" pitchFamily="34" charset="0"/>
                <a:cs typeface="Arial" panose="020B0604020202020204" pitchFamily="34" charset="0"/>
              </a:rPr>
              <a:t>Opportunity</a:t>
            </a:r>
            <a:r>
              <a:rPr lang="en-GB" dirty="0">
                <a:latin typeface="Arial" panose="020B0604020202020204" pitchFamily="34" charset="0"/>
                <a:cs typeface="Arial" panose="020B0604020202020204" pitchFamily="34" charset="0"/>
              </a:rPr>
              <a:t> – employees must be given the opportunity to demonstrate skills, knowledge and discretionary behaviour</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Brief Group Task: Create a model which includes the practices which might fall into each category and how they interact.</a:t>
            </a:r>
          </a:p>
        </p:txBody>
      </p:sp>
      <p:sp>
        <p:nvSpPr>
          <p:cNvPr id="5" name="Title 1"/>
          <p:cNvSpPr>
            <a:spLocks noGrp="1"/>
          </p:cNvSpPr>
          <p:nvPr>
            <p:ph type="title"/>
          </p:nvPr>
        </p:nvSpPr>
        <p:spPr/>
        <p:txBody>
          <a:bodyPr/>
          <a:lstStyle/>
          <a:p>
            <a:r>
              <a:rPr lang="en-GB" dirty="0"/>
              <a:t>The People Performance Link</a:t>
            </a:r>
          </a:p>
        </p:txBody>
      </p:sp>
    </p:spTree>
    <p:extLst>
      <p:ext uri="{BB962C8B-B14F-4D97-AF65-F5344CB8AC3E}">
        <p14:creationId xmlns:p14="http://schemas.microsoft.com/office/powerpoint/2010/main" val="4190051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People Performance Link</a:t>
            </a:r>
          </a:p>
        </p:txBody>
      </p:sp>
      <p:pic>
        <p:nvPicPr>
          <p:cNvPr id="4" name="Picture 3"/>
          <p:cNvPicPr>
            <a:picLocks noChangeAspect="1"/>
          </p:cNvPicPr>
          <p:nvPr/>
        </p:nvPicPr>
        <p:blipFill>
          <a:blip r:embed="rId3"/>
          <a:stretch>
            <a:fillRect/>
          </a:stretch>
        </p:blipFill>
        <p:spPr>
          <a:xfrm>
            <a:off x="1929584" y="1430342"/>
            <a:ext cx="8270872" cy="5320454"/>
          </a:xfrm>
          <a:prstGeom prst="rect">
            <a:avLst/>
          </a:prstGeom>
        </p:spPr>
      </p:pic>
      <p:sp>
        <p:nvSpPr>
          <p:cNvPr id="3" name="Oval 2"/>
          <p:cNvSpPr/>
          <p:nvPr/>
        </p:nvSpPr>
        <p:spPr>
          <a:xfrm>
            <a:off x="3359696" y="2060848"/>
            <a:ext cx="1872208" cy="367240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49097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929584" y="1430342"/>
            <a:ext cx="8270872" cy="5320454"/>
          </a:xfrm>
          <a:prstGeom prst="rect">
            <a:avLst/>
          </a:prstGeom>
        </p:spPr>
      </p:pic>
      <p:sp>
        <p:nvSpPr>
          <p:cNvPr id="3" name="Oval 2"/>
          <p:cNvSpPr/>
          <p:nvPr/>
        </p:nvSpPr>
        <p:spPr>
          <a:xfrm>
            <a:off x="4871864" y="2708920"/>
            <a:ext cx="2088232" cy="2376264"/>
          </a:xfrm>
          <a:prstGeom prst="ellipse">
            <a:avLst/>
          </a:prstGeom>
          <a:noFill/>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 name="Title 1"/>
          <p:cNvSpPr>
            <a:spLocks noGrp="1"/>
          </p:cNvSpPr>
          <p:nvPr>
            <p:ph type="title"/>
          </p:nvPr>
        </p:nvSpPr>
        <p:spPr/>
        <p:txBody>
          <a:bodyPr/>
          <a:lstStyle/>
          <a:p>
            <a:r>
              <a:rPr lang="en-GB" dirty="0"/>
              <a:t>The People Performance Link</a:t>
            </a:r>
          </a:p>
        </p:txBody>
      </p:sp>
    </p:spTree>
    <p:extLst>
      <p:ext uri="{BB962C8B-B14F-4D97-AF65-F5344CB8AC3E}">
        <p14:creationId xmlns:p14="http://schemas.microsoft.com/office/powerpoint/2010/main" val="3481435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929584" y="1430342"/>
            <a:ext cx="8270872" cy="5320454"/>
          </a:xfrm>
          <a:prstGeom prst="rect">
            <a:avLst/>
          </a:prstGeom>
        </p:spPr>
      </p:pic>
      <p:sp>
        <p:nvSpPr>
          <p:cNvPr id="3" name="Oval 2"/>
          <p:cNvSpPr/>
          <p:nvPr/>
        </p:nvSpPr>
        <p:spPr>
          <a:xfrm>
            <a:off x="6888088" y="4090570"/>
            <a:ext cx="3096344" cy="634575"/>
          </a:xfrm>
          <a:prstGeom prst="ellipse">
            <a:avLst/>
          </a:prstGeom>
          <a:noFill/>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itle 1"/>
          <p:cNvSpPr>
            <a:spLocks noGrp="1"/>
          </p:cNvSpPr>
          <p:nvPr>
            <p:ph type="title"/>
          </p:nvPr>
        </p:nvSpPr>
        <p:spPr/>
        <p:txBody>
          <a:bodyPr/>
          <a:lstStyle/>
          <a:p>
            <a:r>
              <a:rPr lang="en-GB" dirty="0"/>
              <a:t>The People Performance Link</a:t>
            </a:r>
          </a:p>
        </p:txBody>
      </p:sp>
    </p:spTree>
    <p:extLst>
      <p:ext uri="{BB962C8B-B14F-4D97-AF65-F5344CB8AC3E}">
        <p14:creationId xmlns:p14="http://schemas.microsoft.com/office/powerpoint/2010/main" val="4048195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1929584" y="1874706"/>
            <a:ext cx="8318832" cy="3930559"/>
          </a:xfrm>
        </p:spPr>
        <p:txBody>
          <a:bodyPr>
            <a:noAutofit/>
          </a:bodyPr>
          <a:lstStyle/>
          <a:p>
            <a:pPr marL="0" indent="0">
              <a:buNone/>
            </a:pPr>
            <a:r>
              <a:rPr lang="en-GB" sz="2400" dirty="0"/>
              <a:t>Generally agreed ‘bundle’ of HR practices across the research include:</a:t>
            </a:r>
          </a:p>
          <a:p>
            <a:pPr>
              <a:buFont typeface="Wingdings" panose="05000000000000000000" pitchFamily="2" charset="2"/>
              <a:buChar char="§"/>
            </a:pPr>
            <a:r>
              <a:rPr lang="en-GB" sz="2400" dirty="0"/>
              <a:t>Sophisticated recruitment &amp; selection processes</a:t>
            </a:r>
          </a:p>
          <a:p>
            <a:pPr>
              <a:buFont typeface="Wingdings" panose="05000000000000000000" pitchFamily="2" charset="2"/>
              <a:buChar char="§"/>
            </a:pPr>
            <a:r>
              <a:rPr lang="en-GB" sz="2400" dirty="0"/>
              <a:t>A serious commitment to employee involvement</a:t>
            </a:r>
          </a:p>
          <a:p>
            <a:pPr>
              <a:buFont typeface="Wingdings" panose="05000000000000000000" pitchFamily="2" charset="2"/>
              <a:buChar char="§"/>
            </a:pPr>
            <a:r>
              <a:rPr lang="en-GB" sz="2400" dirty="0"/>
              <a:t>Substantial investment in talent &amp; development</a:t>
            </a:r>
          </a:p>
          <a:p>
            <a:pPr>
              <a:buFont typeface="Wingdings" panose="05000000000000000000" pitchFamily="2" charset="2"/>
              <a:buChar char="§"/>
            </a:pPr>
            <a:r>
              <a:rPr lang="en-GB" sz="2400" dirty="0"/>
              <a:t>Individualised reward systems</a:t>
            </a:r>
          </a:p>
          <a:p>
            <a:pPr>
              <a:buFont typeface="Wingdings" panose="05000000000000000000" pitchFamily="2" charset="2"/>
              <a:buChar char="§"/>
            </a:pPr>
            <a:r>
              <a:rPr lang="en-GB" sz="2400" dirty="0"/>
              <a:t>Harmonised Terms &amp; Conditions between different employee groups</a:t>
            </a:r>
          </a:p>
        </p:txBody>
      </p:sp>
      <p:sp>
        <p:nvSpPr>
          <p:cNvPr id="5" name="Title 1"/>
          <p:cNvSpPr>
            <a:spLocks noGrp="1"/>
          </p:cNvSpPr>
          <p:nvPr>
            <p:ph type="title"/>
          </p:nvPr>
        </p:nvSpPr>
        <p:spPr>
          <a:xfrm>
            <a:off x="1929584" y="263001"/>
            <a:ext cx="8229600" cy="1143000"/>
          </a:xfrm>
        </p:spPr>
        <p:txBody>
          <a:bodyPr/>
          <a:lstStyle/>
          <a:p>
            <a:r>
              <a:rPr lang="en-GB" dirty="0"/>
              <a:t>The People Performance Link</a:t>
            </a:r>
          </a:p>
        </p:txBody>
      </p:sp>
      <p:sp>
        <p:nvSpPr>
          <p:cNvPr id="2" name="Rectangle 1"/>
          <p:cNvSpPr/>
          <p:nvPr/>
        </p:nvSpPr>
        <p:spPr>
          <a:xfrm>
            <a:off x="1780544" y="5821886"/>
            <a:ext cx="8630912" cy="646331"/>
          </a:xfrm>
          <a:prstGeom prst="rect">
            <a:avLst/>
          </a:prstGeom>
        </p:spPr>
        <p:txBody>
          <a:bodyPr wrap="square">
            <a:spAutoFit/>
          </a:bodyPr>
          <a:lstStyle/>
          <a:p>
            <a:r>
              <a:rPr lang="en-GB" dirty="0"/>
              <a:t>Taylor, S. and </a:t>
            </a:r>
            <a:r>
              <a:rPr lang="en-GB" dirty="0" err="1"/>
              <a:t>Woodhams</a:t>
            </a:r>
            <a:r>
              <a:rPr lang="en-GB" dirty="0"/>
              <a:t>, C. eds., 2016. </a:t>
            </a:r>
            <a:r>
              <a:rPr lang="en-GB" i="1" dirty="0"/>
              <a:t>Studying Human Resource Management</a:t>
            </a:r>
            <a:r>
              <a:rPr lang="en-GB" dirty="0"/>
              <a:t>. London: Kogan Page.</a:t>
            </a:r>
            <a:endParaRPr lang="en-GB" sz="1400" dirty="0"/>
          </a:p>
        </p:txBody>
      </p:sp>
    </p:spTree>
    <p:extLst>
      <p:ext uri="{BB962C8B-B14F-4D97-AF65-F5344CB8AC3E}">
        <p14:creationId xmlns:p14="http://schemas.microsoft.com/office/powerpoint/2010/main" val="2188641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a:xfrm>
            <a:off x="1929584" y="1946714"/>
            <a:ext cx="8318832" cy="3930559"/>
          </a:xfrm>
        </p:spPr>
        <p:txBody>
          <a:bodyPr>
            <a:normAutofit fontScale="92500" lnSpcReduction="10000"/>
          </a:bodyPr>
          <a:lstStyle/>
          <a:p>
            <a:pPr marL="0" indent="0">
              <a:buNone/>
            </a:pPr>
            <a:r>
              <a:rPr lang="en-GB" i="1" dirty="0"/>
              <a:t>‘The key to activating the people performance link lies not only in well crafted bundles of HR practices, but in conjunction with a powerful and coherent organisational vision.</a:t>
            </a:r>
          </a:p>
          <a:p>
            <a:pPr marL="0" indent="0">
              <a:buNone/>
            </a:pPr>
            <a:r>
              <a:rPr lang="en-GB" i="1" dirty="0"/>
              <a:t>‘It is one thing to design and implement a particular policy.  It is quite a different order to create the organisational values necessary for these values to work effectively’</a:t>
            </a:r>
          </a:p>
          <a:p>
            <a:pPr marL="0" indent="0" algn="r">
              <a:buNone/>
            </a:pPr>
            <a:r>
              <a:rPr lang="en-GB" sz="2200" i="1" dirty="0"/>
              <a:t>Purcell et al, 2003</a:t>
            </a:r>
          </a:p>
        </p:txBody>
      </p:sp>
      <p:sp>
        <p:nvSpPr>
          <p:cNvPr id="4" name="Vertical Text Placeholder 3"/>
          <p:cNvSpPr>
            <a:spLocks noGrp="1"/>
          </p:cNvSpPr>
          <p:nvPr>
            <p:ph type="body" orient="vert" idx="13"/>
          </p:nvPr>
        </p:nvSpPr>
        <p:spPr>
          <a:xfrm>
            <a:off x="1930146" y="1570084"/>
            <a:ext cx="8317230" cy="369741"/>
          </a:xfrm>
        </p:spPr>
        <p:txBody>
          <a:bodyPr/>
          <a:lstStyle/>
          <a:p>
            <a:r>
              <a:rPr lang="en-GB" dirty="0"/>
              <a:t>The ‘Big Idea’</a:t>
            </a:r>
          </a:p>
        </p:txBody>
      </p:sp>
      <p:sp>
        <p:nvSpPr>
          <p:cNvPr id="6" name="Title 1"/>
          <p:cNvSpPr>
            <a:spLocks noGrp="1"/>
          </p:cNvSpPr>
          <p:nvPr>
            <p:ph type="title"/>
          </p:nvPr>
        </p:nvSpPr>
        <p:spPr>
          <a:xfrm>
            <a:off x="1929584" y="263001"/>
            <a:ext cx="8229600" cy="1143000"/>
          </a:xfrm>
        </p:spPr>
        <p:txBody>
          <a:bodyPr/>
          <a:lstStyle/>
          <a:p>
            <a:r>
              <a:rPr lang="en-GB" dirty="0"/>
              <a:t>The People Performance Link</a:t>
            </a:r>
          </a:p>
        </p:txBody>
      </p:sp>
    </p:spTree>
    <p:extLst>
      <p:ext uri="{BB962C8B-B14F-4D97-AF65-F5344CB8AC3E}">
        <p14:creationId xmlns:p14="http://schemas.microsoft.com/office/powerpoint/2010/main" val="3349429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Role of the Line Manager</a:t>
            </a:r>
          </a:p>
        </p:txBody>
      </p:sp>
      <p:sp>
        <p:nvSpPr>
          <p:cNvPr id="3" name="Vertical Text Placeholder 2"/>
          <p:cNvSpPr>
            <a:spLocks noGrp="1"/>
          </p:cNvSpPr>
          <p:nvPr>
            <p:ph type="body" orient="vert" idx="1"/>
          </p:nvPr>
        </p:nvSpPr>
        <p:spPr>
          <a:xfrm>
            <a:off x="1929584" y="1916833"/>
            <a:ext cx="8318832" cy="3930559"/>
          </a:xfrm>
        </p:spPr>
        <p:txBody>
          <a:bodyPr>
            <a:normAutofit/>
          </a:bodyPr>
          <a:lstStyle/>
          <a:p>
            <a:pPr marL="0" indent="0">
              <a:buNone/>
            </a:pPr>
            <a:r>
              <a:rPr lang="en-GB" sz="2800" dirty="0"/>
              <a:t>Purcell et al (2003) identifies 4 different aspects of the management of people:</a:t>
            </a:r>
          </a:p>
          <a:p>
            <a:pPr marL="514350" indent="-514350">
              <a:buFont typeface="+mj-lt"/>
              <a:buAutoNum type="arabicPeriod"/>
            </a:pPr>
            <a:r>
              <a:rPr lang="en-GB" sz="2800" dirty="0"/>
              <a:t>Implementing – does the line manager put HR policies into operation?</a:t>
            </a:r>
          </a:p>
          <a:p>
            <a:pPr marL="514350" indent="-514350">
              <a:buFont typeface="+mj-lt"/>
              <a:buAutoNum type="arabicPeriod"/>
            </a:pPr>
            <a:r>
              <a:rPr lang="en-GB" sz="2800" dirty="0"/>
              <a:t>Enacting – to what extent does the line-manager follow the policies?</a:t>
            </a:r>
          </a:p>
          <a:p>
            <a:pPr marL="514350" indent="-514350">
              <a:buFont typeface="+mj-lt"/>
              <a:buAutoNum type="arabicPeriod"/>
            </a:pPr>
            <a:r>
              <a:rPr lang="en-GB" sz="2800" dirty="0"/>
              <a:t>Controlling – to what extent does the line manager check and monitor the quality of work?</a:t>
            </a:r>
          </a:p>
        </p:txBody>
      </p:sp>
    </p:spTree>
    <p:extLst>
      <p:ext uri="{BB962C8B-B14F-4D97-AF65-F5344CB8AC3E}">
        <p14:creationId xmlns:p14="http://schemas.microsoft.com/office/powerpoint/2010/main" val="3803385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Role of the Line Manager</a:t>
            </a:r>
          </a:p>
        </p:txBody>
      </p:sp>
      <p:sp>
        <p:nvSpPr>
          <p:cNvPr id="3" name="Vertical Text Placeholder 2"/>
          <p:cNvSpPr>
            <a:spLocks noGrp="1"/>
          </p:cNvSpPr>
          <p:nvPr>
            <p:ph type="body" orient="vert" idx="1"/>
          </p:nvPr>
        </p:nvSpPr>
        <p:spPr>
          <a:xfrm>
            <a:off x="1929584" y="1946714"/>
            <a:ext cx="8318832" cy="3930559"/>
          </a:xfrm>
        </p:spPr>
        <p:txBody>
          <a:bodyPr>
            <a:normAutofit/>
          </a:bodyPr>
          <a:lstStyle/>
          <a:p>
            <a:pPr>
              <a:buFont typeface="Wingdings" panose="05000000000000000000" pitchFamily="2" charset="2"/>
              <a:buChar char="§"/>
            </a:pPr>
            <a:r>
              <a:rPr lang="en-GB" sz="2800" dirty="0"/>
              <a:t>keeping everyone up to date about proposed</a:t>
            </a:r>
          </a:p>
          <a:p>
            <a:pPr>
              <a:buFont typeface="Wingdings" panose="05000000000000000000" pitchFamily="2" charset="2"/>
              <a:buChar char="§"/>
            </a:pPr>
            <a:r>
              <a:rPr lang="en-GB" sz="2800" dirty="0"/>
              <a:t>changes</a:t>
            </a:r>
          </a:p>
          <a:p>
            <a:pPr>
              <a:buFont typeface="Wingdings" panose="05000000000000000000" pitchFamily="2" charset="2"/>
              <a:buChar char="§"/>
            </a:pPr>
            <a:r>
              <a:rPr lang="en-GB" sz="2800" dirty="0"/>
              <a:t>providing employees with a chance to comment on changes</a:t>
            </a:r>
          </a:p>
          <a:p>
            <a:pPr>
              <a:buFont typeface="Wingdings" panose="05000000000000000000" pitchFamily="2" charset="2"/>
              <a:buChar char="§"/>
            </a:pPr>
            <a:r>
              <a:rPr lang="en-GB" sz="2800" dirty="0"/>
              <a:t>responding to suggestions from employees dealing with problems</a:t>
            </a:r>
          </a:p>
          <a:p>
            <a:pPr>
              <a:buFont typeface="Wingdings" panose="05000000000000000000" pitchFamily="2" charset="2"/>
              <a:buChar char="§"/>
            </a:pPr>
            <a:r>
              <a:rPr lang="en-GB" sz="2800" dirty="0"/>
              <a:t>treating employees fairly.</a:t>
            </a:r>
          </a:p>
        </p:txBody>
      </p:sp>
      <p:sp>
        <p:nvSpPr>
          <p:cNvPr id="4" name="Vertical Text Placeholder 3"/>
          <p:cNvSpPr>
            <a:spLocks noGrp="1"/>
          </p:cNvSpPr>
          <p:nvPr>
            <p:ph type="body" orient="vert" idx="13"/>
          </p:nvPr>
        </p:nvSpPr>
        <p:spPr>
          <a:xfrm>
            <a:off x="1930146" y="1570084"/>
            <a:ext cx="8317230" cy="369741"/>
          </a:xfrm>
        </p:spPr>
        <p:txBody>
          <a:bodyPr/>
          <a:lstStyle/>
          <a:p>
            <a:pPr marL="0" indent="0">
              <a:buNone/>
            </a:pPr>
            <a:r>
              <a:rPr lang="en-GB" dirty="0"/>
              <a:t>Leadership </a:t>
            </a:r>
          </a:p>
        </p:txBody>
      </p:sp>
    </p:spTree>
    <p:extLst>
      <p:ext uri="{BB962C8B-B14F-4D97-AF65-F5344CB8AC3E}">
        <p14:creationId xmlns:p14="http://schemas.microsoft.com/office/powerpoint/2010/main" val="837963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ox.png"/>
          <p:cNvPicPr>
            <a:picLocks noGrp="1" noChangeAspect="1"/>
          </p:cNvPicPr>
          <p:nvPr>
            <p:ph idx="4294967295"/>
          </p:nvPr>
        </p:nvPicPr>
        <p:blipFill>
          <a:blip r:embed="rId3" cstate="print">
            <a:clrChange>
              <a:clrFrom>
                <a:srgbClr val="FEFEFE"/>
              </a:clrFrom>
              <a:clrTo>
                <a:srgbClr val="FEFEFE">
                  <a:alpha val="0"/>
                </a:srgbClr>
              </a:clrTo>
            </a:clrChange>
          </a:blip>
          <a:stretch>
            <a:fillRect/>
          </a:stretch>
        </p:blipFill>
        <p:spPr>
          <a:xfrm>
            <a:off x="4725194" y="3084392"/>
            <a:ext cx="2746375" cy="2057400"/>
          </a:xfrm>
        </p:spPr>
      </p:pic>
      <p:sp>
        <p:nvSpPr>
          <p:cNvPr id="5" name="Right Arrow 4"/>
          <p:cNvSpPr/>
          <p:nvPr/>
        </p:nvSpPr>
        <p:spPr>
          <a:xfrm>
            <a:off x="2362200" y="2819400"/>
            <a:ext cx="2514600" cy="1828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HRM</a:t>
            </a:r>
          </a:p>
        </p:txBody>
      </p:sp>
      <p:sp>
        <p:nvSpPr>
          <p:cNvPr id="6" name="Right Arrow 5"/>
          <p:cNvSpPr/>
          <p:nvPr/>
        </p:nvSpPr>
        <p:spPr>
          <a:xfrm rot="19090172">
            <a:off x="7347526" y="1943099"/>
            <a:ext cx="2514600" cy="1752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Business Performance</a:t>
            </a:r>
          </a:p>
        </p:txBody>
      </p:sp>
      <p:pic>
        <p:nvPicPr>
          <p:cNvPr id="7" name="Picture 6" descr="question2.bmp"/>
          <p:cNvPicPr>
            <a:picLocks noChangeAspect="1"/>
          </p:cNvPicPr>
          <p:nvPr/>
        </p:nvPicPr>
        <p:blipFill>
          <a:blip r:embed="rId4" cstate="print">
            <a:clrChange>
              <a:clrFrom>
                <a:srgbClr val="FFFFFF"/>
              </a:clrFrom>
              <a:clrTo>
                <a:srgbClr val="FFFFFF">
                  <a:alpha val="0"/>
                </a:srgbClr>
              </a:clrTo>
            </a:clrChange>
          </a:blip>
          <a:stretch>
            <a:fillRect/>
          </a:stretch>
        </p:blipFill>
        <p:spPr>
          <a:xfrm>
            <a:off x="5486400" y="1981200"/>
            <a:ext cx="1223962" cy="1223962"/>
          </a:xfrm>
          <a:prstGeom prst="rect">
            <a:avLst/>
          </a:prstGeom>
        </p:spPr>
      </p:pic>
      <p:sp>
        <p:nvSpPr>
          <p:cNvPr id="3" name="TextBox 2"/>
          <p:cNvSpPr txBox="1"/>
          <p:nvPr/>
        </p:nvSpPr>
        <p:spPr>
          <a:xfrm>
            <a:off x="1896498" y="5218810"/>
            <a:ext cx="7990537" cy="461665"/>
          </a:xfrm>
          <a:prstGeom prst="rect">
            <a:avLst/>
          </a:prstGeom>
          <a:noFill/>
        </p:spPr>
        <p:txBody>
          <a:bodyPr wrap="square" rtlCol="0">
            <a:spAutoFit/>
          </a:bodyPr>
          <a:lstStyle/>
          <a:p>
            <a:pPr algn="ctr"/>
            <a:r>
              <a:rPr lang="en-GB" sz="2400" dirty="0"/>
              <a:t>Have we unlocked the box? </a:t>
            </a:r>
          </a:p>
        </p:txBody>
      </p:sp>
      <p:sp>
        <p:nvSpPr>
          <p:cNvPr id="8" name="Title 1"/>
          <p:cNvSpPr>
            <a:spLocks noGrp="1"/>
          </p:cNvSpPr>
          <p:nvPr>
            <p:ph type="title"/>
          </p:nvPr>
        </p:nvSpPr>
        <p:spPr>
          <a:xfrm>
            <a:off x="911424" y="226664"/>
            <a:ext cx="8229600" cy="1143000"/>
          </a:xfrm>
        </p:spPr>
        <p:txBody>
          <a:bodyPr>
            <a:normAutofit/>
          </a:bodyPr>
          <a:lstStyle/>
          <a:p>
            <a:r>
              <a:rPr lang="en-GB" sz="3600" dirty="0"/>
              <a:t>The People Performance Link</a:t>
            </a:r>
          </a:p>
        </p:txBody>
      </p:sp>
    </p:spTree>
    <p:extLst>
      <p:ext uri="{BB962C8B-B14F-4D97-AF65-F5344CB8AC3E}">
        <p14:creationId xmlns:p14="http://schemas.microsoft.com/office/powerpoint/2010/main" val="4069132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lnSpcReduction="10000"/>
          </a:bodyPr>
          <a:lstStyle/>
          <a:p>
            <a:r>
              <a:rPr lang="en-GB" b="0" i="0" dirty="0">
                <a:solidFill>
                  <a:srgbClr val="3A3A3A"/>
                </a:solidFill>
                <a:effectLst/>
                <a:latin typeface="Source Sans Pro" panose="020B0503030403020204" pitchFamily="34" charset="0"/>
              </a:rPr>
              <a:t>Boxall, Peter, Ang, </a:t>
            </a:r>
            <a:r>
              <a:rPr lang="en-GB" b="0" i="0" dirty="0" err="1">
                <a:solidFill>
                  <a:srgbClr val="3A3A3A"/>
                </a:solidFill>
                <a:effectLst/>
                <a:latin typeface="Source Sans Pro" panose="020B0503030403020204" pitchFamily="34" charset="0"/>
              </a:rPr>
              <a:t>Siah</a:t>
            </a:r>
            <a:r>
              <a:rPr lang="en-GB" b="0" i="0" dirty="0">
                <a:solidFill>
                  <a:srgbClr val="3A3A3A"/>
                </a:solidFill>
                <a:effectLst/>
                <a:latin typeface="Source Sans Pro" panose="020B0503030403020204" pitchFamily="34" charset="0"/>
              </a:rPr>
              <a:t> </a:t>
            </a:r>
            <a:r>
              <a:rPr lang="en-GB" b="0" i="0" dirty="0" err="1">
                <a:solidFill>
                  <a:srgbClr val="3A3A3A"/>
                </a:solidFill>
                <a:effectLst/>
                <a:latin typeface="Source Sans Pro" panose="020B0503030403020204" pitchFamily="34" charset="0"/>
              </a:rPr>
              <a:t>Hwee</a:t>
            </a:r>
            <a:r>
              <a:rPr lang="en-GB" b="0" i="0" dirty="0">
                <a:solidFill>
                  <a:srgbClr val="3A3A3A"/>
                </a:solidFill>
                <a:effectLst/>
                <a:latin typeface="Source Sans Pro" panose="020B0503030403020204" pitchFamily="34" charset="0"/>
              </a:rPr>
              <a:t>, &amp; Bartram, Timothy. (2011). Analysing the 'Black Box' of HRM: Uncovering HR Goals, Mediators, and Outcomes in a Standardized Service Environment. </a:t>
            </a:r>
            <a:r>
              <a:rPr lang="en-GB" b="0" i="1" dirty="0">
                <a:solidFill>
                  <a:srgbClr val="3A3A3A"/>
                </a:solidFill>
                <a:effectLst/>
                <a:latin typeface="Source Sans Pro" panose="020B0503030403020204" pitchFamily="34" charset="0"/>
              </a:rPr>
              <a:t>Journal of Management Studies</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48</a:t>
            </a:r>
            <a:r>
              <a:rPr lang="en-GB" b="0" i="0" dirty="0">
                <a:solidFill>
                  <a:srgbClr val="3A3A3A"/>
                </a:solidFill>
                <a:effectLst/>
                <a:latin typeface="Source Sans Pro" panose="020B0503030403020204" pitchFamily="34" charset="0"/>
              </a:rPr>
              <a:t>(7), 1504–1532</a:t>
            </a:r>
          </a:p>
          <a:p>
            <a:r>
              <a:rPr lang="en-US" b="0" i="0" dirty="0">
                <a:solidFill>
                  <a:srgbClr val="3A3A3A"/>
                </a:solidFill>
                <a:effectLst/>
                <a:latin typeface="Source Sans Pro" panose="020B0503030403020204" pitchFamily="34" charset="0"/>
              </a:rPr>
              <a:t>Purcell, J., &amp; Chartered Institute of Personnel Development. (2003). </a:t>
            </a:r>
            <a:r>
              <a:rPr lang="en-US" b="0" i="1" dirty="0">
                <a:solidFill>
                  <a:srgbClr val="3A3A3A"/>
                </a:solidFill>
                <a:effectLst/>
                <a:latin typeface="Source Sans Pro" panose="020B0503030403020204" pitchFamily="34" charset="0"/>
              </a:rPr>
              <a:t>Understanding the people and performance link : unlocking the black box</a:t>
            </a:r>
            <a:r>
              <a:rPr lang="en-US" b="0" i="0" dirty="0">
                <a:solidFill>
                  <a:srgbClr val="3A3A3A"/>
                </a:solidFill>
                <a:effectLst/>
                <a:latin typeface="Source Sans Pro" panose="020B0503030403020204" pitchFamily="34" charset="0"/>
              </a:rPr>
              <a:t>. CIPD. (Original </a:t>
            </a:r>
            <a:r>
              <a:rPr lang="en-US" b="0" i="0">
                <a:solidFill>
                  <a:srgbClr val="3A3A3A"/>
                </a:solidFill>
                <a:effectLst/>
                <a:latin typeface="Source Sans Pro" panose="020B0503030403020204" pitchFamily="34" charset="0"/>
              </a:rPr>
              <a:t>text in hard </a:t>
            </a:r>
            <a:r>
              <a:rPr lang="en-US" b="0" i="0" dirty="0">
                <a:solidFill>
                  <a:srgbClr val="3A3A3A"/>
                </a:solidFill>
                <a:effectLst/>
                <a:latin typeface="Source Sans Pro" panose="020B0503030403020204" pitchFamily="34" charset="0"/>
              </a:rPr>
              <a:t>back copy in library)</a:t>
            </a:r>
            <a:endParaRPr lang="en-GB" dirty="0"/>
          </a:p>
        </p:txBody>
      </p:sp>
      <p:sp>
        <p:nvSpPr>
          <p:cNvPr id="4" name="Rectangle 2">
            <a:extLst>
              <a:ext uri="{FF2B5EF4-FFF2-40B4-BE49-F238E27FC236}">
                <a16:creationId xmlns:a16="http://schemas.microsoft.com/office/drawing/2014/main" id="{600B4D84-2AEA-4C6B-AC03-9B4D29DDFAFE}"/>
              </a:ext>
            </a:extLst>
          </p:cNvPr>
          <p:cNvSpPr txBox="1">
            <a:spLocks noChangeArrowheads="1"/>
          </p:cNvSpPr>
          <p:nvPr/>
        </p:nvSpPr>
        <p:spPr>
          <a:xfrm>
            <a:off x="0" y="0"/>
            <a:ext cx="12192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dirty="0">
                <a:solidFill>
                  <a:schemeClr val="bg1"/>
                </a:solidFill>
              </a:rPr>
              <a:t>Further reading:</a:t>
            </a:r>
          </a:p>
        </p:txBody>
      </p:sp>
    </p:spTree>
    <p:extLst>
      <p:ext uri="{BB962C8B-B14F-4D97-AF65-F5344CB8AC3E}">
        <p14:creationId xmlns:p14="http://schemas.microsoft.com/office/powerpoint/2010/main" val="607962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B3688C-CEB3-4E7B-81FA-BB08CA6280C7}"/>
              </a:ext>
            </a:extLst>
          </p:cNvPr>
          <p:cNvSpPr>
            <a:spLocks noGrp="1"/>
          </p:cNvSpPr>
          <p:nvPr>
            <p:ph type="title"/>
          </p:nvPr>
        </p:nvSpPr>
        <p:spPr/>
        <p:txBody>
          <a:bodyPr/>
          <a:lstStyle/>
          <a:p>
            <a:r>
              <a:rPr lang="en-US" dirty="0"/>
              <a:t>The focus of each of the assessments</a:t>
            </a:r>
            <a:endParaRPr lang="en-GB" dirty="0"/>
          </a:p>
        </p:txBody>
      </p:sp>
      <p:sp>
        <p:nvSpPr>
          <p:cNvPr id="6" name="Content Placeholder 5">
            <a:extLst>
              <a:ext uri="{FF2B5EF4-FFF2-40B4-BE49-F238E27FC236}">
                <a16:creationId xmlns:a16="http://schemas.microsoft.com/office/drawing/2014/main" id="{0BB711A3-44B6-43FC-A36D-9E9D6EFE69E7}"/>
              </a:ext>
            </a:extLst>
          </p:cNvPr>
          <p:cNvSpPr>
            <a:spLocks noGrp="1"/>
          </p:cNvSpPr>
          <p:nvPr>
            <p:ph sz="half" idx="1"/>
          </p:nvPr>
        </p:nvSpPr>
        <p:spPr/>
        <p:txBody>
          <a:bodyPr>
            <a:normAutofit fontScale="92500" lnSpcReduction="10000"/>
          </a:bodyPr>
          <a:lstStyle/>
          <a:p>
            <a:pPr marL="0" indent="0">
              <a:buNone/>
            </a:pPr>
            <a:r>
              <a:rPr lang="en-US" dirty="0"/>
              <a:t>Assessment 1</a:t>
            </a:r>
          </a:p>
          <a:p>
            <a:r>
              <a:rPr lang="en-US" dirty="0"/>
              <a:t>Focus on the organization and its HR polices and practices.</a:t>
            </a:r>
          </a:p>
          <a:p>
            <a:r>
              <a:rPr lang="en-US" dirty="0"/>
              <a:t>Consider how HR can improve performance in practice.</a:t>
            </a:r>
          </a:p>
          <a:p>
            <a:r>
              <a:rPr lang="en-US" dirty="0"/>
              <a:t>This is an </a:t>
            </a:r>
            <a:r>
              <a:rPr lang="en-US" u="sng" dirty="0"/>
              <a:t>applied</a:t>
            </a:r>
            <a:r>
              <a:rPr lang="en-US" dirty="0"/>
              <a:t> assignment. This tests your understanding of how HR can be applied to </a:t>
            </a:r>
            <a:r>
              <a:rPr lang="en-US" dirty="0" err="1"/>
              <a:t>organisations</a:t>
            </a:r>
            <a:r>
              <a:rPr lang="en-US" dirty="0"/>
              <a:t>.</a:t>
            </a:r>
            <a:endParaRPr lang="en-GB" dirty="0"/>
          </a:p>
        </p:txBody>
      </p:sp>
      <p:sp>
        <p:nvSpPr>
          <p:cNvPr id="7" name="Content Placeholder 6">
            <a:extLst>
              <a:ext uri="{FF2B5EF4-FFF2-40B4-BE49-F238E27FC236}">
                <a16:creationId xmlns:a16="http://schemas.microsoft.com/office/drawing/2014/main" id="{BD86EA1D-CC3D-4810-994F-FE9807B55944}"/>
              </a:ext>
            </a:extLst>
          </p:cNvPr>
          <p:cNvSpPr>
            <a:spLocks noGrp="1"/>
          </p:cNvSpPr>
          <p:nvPr>
            <p:ph sz="half" idx="2"/>
          </p:nvPr>
        </p:nvSpPr>
        <p:spPr/>
        <p:txBody>
          <a:bodyPr>
            <a:normAutofit fontScale="92500" lnSpcReduction="10000"/>
          </a:bodyPr>
          <a:lstStyle/>
          <a:p>
            <a:pPr marL="0" indent="0">
              <a:buNone/>
            </a:pPr>
            <a:r>
              <a:rPr lang="en-US" dirty="0"/>
              <a:t>Assessment 2</a:t>
            </a:r>
          </a:p>
          <a:p>
            <a:r>
              <a:rPr lang="en-US" dirty="0"/>
              <a:t>Focus on researching these concepts and mechanisms further. </a:t>
            </a:r>
          </a:p>
          <a:p>
            <a:r>
              <a:rPr lang="en-US" dirty="0"/>
              <a:t>Consider the gaps and ongoing debates so that you can identify where you might contribute. </a:t>
            </a:r>
          </a:p>
          <a:p>
            <a:r>
              <a:rPr lang="en-US" dirty="0"/>
              <a:t>This is a theoretical development and research based assignment. This tests your understanding of how you can design research in this field.</a:t>
            </a:r>
          </a:p>
          <a:p>
            <a:endParaRPr lang="en-GB" dirty="0"/>
          </a:p>
        </p:txBody>
      </p:sp>
      <p:sp>
        <p:nvSpPr>
          <p:cNvPr id="2" name="Star: 5 Points 1">
            <a:extLst>
              <a:ext uri="{FF2B5EF4-FFF2-40B4-BE49-F238E27FC236}">
                <a16:creationId xmlns:a16="http://schemas.microsoft.com/office/drawing/2014/main" id="{65F91D9C-CE63-49C2-9B6E-01692295F9E4}"/>
              </a:ext>
            </a:extLst>
          </p:cNvPr>
          <p:cNvSpPr/>
          <p:nvPr/>
        </p:nvSpPr>
        <p:spPr>
          <a:xfrm>
            <a:off x="10632504" y="404664"/>
            <a:ext cx="1080120" cy="850106"/>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92556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a:xfrm>
            <a:off x="1343472" y="379562"/>
            <a:ext cx="8510736" cy="1143000"/>
          </a:xfrm>
        </p:spPr>
        <p:txBody>
          <a:bodyPr>
            <a:normAutofit fontScale="90000"/>
          </a:bodyPr>
          <a:lstStyle/>
          <a:p>
            <a:r>
              <a:rPr lang="en-GB" dirty="0"/>
              <a:t>A suggestion of a process of inquiry showing a readiness for Level 8</a:t>
            </a:r>
          </a:p>
        </p:txBody>
      </p:sp>
      <p:sp>
        <p:nvSpPr>
          <p:cNvPr id="12" name="Content Placeholder 11"/>
          <p:cNvSpPr>
            <a:spLocks noGrp="1"/>
          </p:cNvSpPr>
          <p:nvPr>
            <p:ph sz="quarter" idx="4"/>
          </p:nvPr>
        </p:nvSpPr>
        <p:spPr>
          <a:xfrm>
            <a:off x="911424" y="2060848"/>
            <a:ext cx="9865095" cy="3816423"/>
          </a:xfrm>
          <a:ln>
            <a:solidFill>
              <a:schemeClr val="accent1"/>
            </a:solidFill>
          </a:ln>
        </p:spPr>
        <p:txBody>
          <a:bodyPr>
            <a:normAutofit lnSpcReduction="10000"/>
          </a:bodyPr>
          <a:lstStyle/>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What are the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concepts</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underpinning the academic topic? How do they fit together? = conceptual framework. </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Outline a preliminary, critical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literature</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review indicating current approaches and areas of further research.</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Propose a tentative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model</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of how various factors affect the issue with annotation, critique, and identifying potential gaps in current understanding.</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150000"/>
              </a:lnSpc>
              <a:buFont typeface="+mj-lt"/>
              <a:buAutoNum type="arabicPeriod"/>
              <a:tabLst>
                <a:tab pos="457200" algn="l"/>
              </a:tabLs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Evaluate the appropriateness of various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methodological</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approaches for researching these identified gaps of interest.</a:t>
            </a:r>
            <a:endParaRPr lang="en-GB" sz="2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tar: 5 Points 3">
            <a:extLst>
              <a:ext uri="{FF2B5EF4-FFF2-40B4-BE49-F238E27FC236}">
                <a16:creationId xmlns:a16="http://schemas.microsoft.com/office/drawing/2014/main" id="{48415F70-0714-4575-ACFE-CC8232275BFE}"/>
              </a:ext>
            </a:extLst>
          </p:cNvPr>
          <p:cNvSpPr/>
          <p:nvPr/>
        </p:nvSpPr>
        <p:spPr>
          <a:xfrm>
            <a:off x="10632504" y="404664"/>
            <a:ext cx="1080120" cy="850106"/>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8685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733B7-CD0E-4EE3-9CED-D479E936BF36}"/>
              </a:ext>
            </a:extLst>
          </p:cNvPr>
          <p:cNvSpPr>
            <a:spLocks noGrp="1"/>
          </p:cNvSpPr>
          <p:nvPr>
            <p:ph type="title"/>
          </p:nvPr>
        </p:nvSpPr>
        <p:spPr/>
        <p:txBody>
          <a:bodyPr/>
          <a:lstStyle/>
          <a:p>
            <a:r>
              <a:rPr lang="en-GB" dirty="0">
                <a:latin typeface="Arial" panose="020B0604020202020204" pitchFamily="34" charset="0"/>
                <a:ea typeface="Times New Roman" panose="02020603050405020304" pitchFamily="18" charset="0"/>
              </a:rPr>
              <a:t>Preparing for tomorrow’s activity </a:t>
            </a:r>
            <a:endParaRPr lang="en-GB" dirty="0"/>
          </a:p>
        </p:txBody>
      </p:sp>
      <p:sp>
        <p:nvSpPr>
          <p:cNvPr id="3" name="Content Placeholder 2">
            <a:extLst>
              <a:ext uri="{FF2B5EF4-FFF2-40B4-BE49-F238E27FC236}">
                <a16:creationId xmlns:a16="http://schemas.microsoft.com/office/drawing/2014/main" id="{E5ECB878-C755-4B17-854D-AF6D552EBBE0}"/>
              </a:ext>
            </a:extLst>
          </p:cNvPr>
          <p:cNvSpPr>
            <a:spLocks noGrp="1"/>
          </p:cNvSpPr>
          <p:nvPr>
            <p:ph idx="1"/>
          </p:nvPr>
        </p:nvSpPr>
        <p:spPr>
          <a:xfrm>
            <a:off x="392734" y="1663505"/>
            <a:ext cx="5702424" cy="4853135"/>
          </a:xfrm>
        </p:spPr>
        <p:txBody>
          <a:bodyPr>
            <a:normAutofit/>
          </a:bodyPr>
          <a:lstStyle/>
          <a:p>
            <a:r>
              <a:rPr lang="en-GB" sz="2400" dirty="0">
                <a:latin typeface="Arial" panose="020B0604020202020204" pitchFamily="34" charset="0"/>
                <a:ea typeface="Times New Roman" panose="02020603050405020304" pitchFamily="18" charset="0"/>
              </a:rPr>
              <a:t>In your groups select a </a:t>
            </a:r>
            <a:r>
              <a:rPr lang="en-GB" sz="2400" dirty="0">
                <a:effectLst/>
                <a:latin typeface="Arial" panose="020B0604020202020204" pitchFamily="34" charset="0"/>
                <a:ea typeface="Times New Roman" panose="02020603050405020304" pitchFamily="18" charset="0"/>
              </a:rPr>
              <a:t>familiar organisation that you are able to </a:t>
            </a:r>
            <a:r>
              <a:rPr lang="en-GB" sz="2400" dirty="0">
                <a:latin typeface="Arial" panose="020B0604020202020204" pitchFamily="34" charset="0"/>
                <a:ea typeface="Times New Roman" panose="02020603050405020304" pitchFamily="18" charset="0"/>
              </a:rPr>
              <a:t>find out about its processes and policies. </a:t>
            </a: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Identify a suitable image of the employee life cycle </a:t>
            </a: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Find out </a:t>
            </a:r>
            <a:r>
              <a:rPr lang="en-GB" sz="2400" u="sng" dirty="0">
                <a:effectLst/>
                <a:latin typeface="Arial" panose="020B0604020202020204" pitchFamily="34" charset="0"/>
                <a:ea typeface="Times New Roman" panose="02020603050405020304" pitchFamily="18" charset="0"/>
              </a:rPr>
              <a:t>what you can </a:t>
            </a:r>
            <a:r>
              <a:rPr lang="en-GB" sz="2400" dirty="0">
                <a:effectLst/>
                <a:latin typeface="Arial" panose="020B0604020202020204" pitchFamily="34" charset="0"/>
                <a:ea typeface="Times New Roman" panose="02020603050405020304" pitchFamily="18" charset="0"/>
              </a:rPr>
              <a:t>about how this company delivers each of the segments of the employee life cycle.</a:t>
            </a:r>
            <a:endParaRPr lang="en-GB" sz="2400" dirty="0">
              <a:effectLst/>
              <a:latin typeface="Times New Roman" panose="02020603050405020304" pitchFamily="18" charset="0"/>
              <a:ea typeface="Times New Roman" panose="02020603050405020304" pitchFamily="18" charset="0"/>
            </a:endParaRPr>
          </a:p>
          <a:p>
            <a:endParaRPr lang="en-GB" sz="2400" dirty="0"/>
          </a:p>
        </p:txBody>
      </p:sp>
      <p:pic>
        <p:nvPicPr>
          <p:cNvPr id="1026" name="Picture 2" descr="See the source image">
            <a:extLst>
              <a:ext uri="{FF2B5EF4-FFF2-40B4-BE49-F238E27FC236}">
                <a16:creationId xmlns:a16="http://schemas.microsoft.com/office/drawing/2014/main" id="{765A0D36-C18C-40C4-B8D5-F9C6B89FA2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158" y="1340767"/>
            <a:ext cx="6096842" cy="5498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1749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0E95184-20DE-4226-BC22-C414303AD7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321" r="929" b="11456"/>
          <a:stretch/>
        </p:blipFill>
        <p:spPr bwMode="auto">
          <a:xfrm>
            <a:off x="0" y="476672"/>
            <a:ext cx="12192000" cy="658848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a:extLst>
              <a:ext uri="{FF2B5EF4-FFF2-40B4-BE49-F238E27FC236}">
                <a16:creationId xmlns:a16="http://schemas.microsoft.com/office/drawing/2014/main" id="{DA80E266-3C9A-4CA0-BA6B-89A7B4D3E341}"/>
              </a:ext>
            </a:extLst>
          </p:cNvPr>
          <p:cNvSpPr txBox="1">
            <a:spLocks noChangeArrowheads="1"/>
          </p:cNvSpPr>
          <p:nvPr/>
        </p:nvSpPr>
        <p:spPr>
          <a:xfrm>
            <a:off x="0" y="0"/>
            <a:ext cx="12192000" cy="2348880"/>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4000" dirty="0">
              <a:solidFill>
                <a:schemeClr val="bg1"/>
              </a:solidFill>
            </a:endParaRPr>
          </a:p>
          <a:p>
            <a:r>
              <a:rPr lang="en-GB" sz="4000" dirty="0">
                <a:solidFill>
                  <a:schemeClr val="bg1"/>
                </a:solidFill>
              </a:rPr>
              <a:t>Break-time</a:t>
            </a:r>
          </a:p>
        </p:txBody>
      </p:sp>
      <p:sp>
        <p:nvSpPr>
          <p:cNvPr id="8" name="TextBox 7">
            <a:extLst>
              <a:ext uri="{FF2B5EF4-FFF2-40B4-BE49-F238E27FC236}">
                <a16:creationId xmlns:a16="http://schemas.microsoft.com/office/drawing/2014/main" id="{514EF8D4-9F99-4E50-9FC0-8A639CC6FD01}"/>
              </a:ext>
            </a:extLst>
          </p:cNvPr>
          <p:cNvSpPr txBox="1"/>
          <p:nvPr/>
        </p:nvSpPr>
        <p:spPr>
          <a:xfrm>
            <a:off x="3431704" y="6273225"/>
            <a:ext cx="8568952" cy="584775"/>
          </a:xfrm>
          <a:prstGeom prst="rect">
            <a:avLst/>
          </a:prstGeom>
          <a:noFill/>
        </p:spPr>
        <p:txBody>
          <a:bodyPr wrap="square" rtlCol="0">
            <a:spAutoFit/>
          </a:bodyPr>
          <a:lstStyle/>
          <a:p>
            <a:pPr algn="r"/>
            <a:r>
              <a:rPr lang="en-US" sz="3200" dirty="0">
                <a:solidFill>
                  <a:schemeClr val="bg1"/>
                </a:solidFill>
              </a:rPr>
              <a:t>Next …</a:t>
            </a:r>
            <a:endParaRPr lang="en-GB" sz="3200" dirty="0">
              <a:solidFill>
                <a:schemeClr val="bg1"/>
              </a:solidFill>
            </a:endParaRPr>
          </a:p>
        </p:txBody>
      </p:sp>
    </p:spTree>
    <p:extLst>
      <p:ext uri="{BB962C8B-B14F-4D97-AF65-F5344CB8AC3E}">
        <p14:creationId xmlns:p14="http://schemas.microsoft.com/office/powerpoint/2010/main" val="1870017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1280</TotalTime>
  <Words>2358</Words>
  <Application>Microsoft Office PowerPoint</Application>
  <PresentationFormat>Widescreen</PresentationFormat>
  <Paragraphs>221</Paragraphs>
  <Slides>26</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Frutiger-Light</vt:lpstr>
      <vt:lpstr>Source Sans Pro</vt:lpstr>
      <vt:lpstr>Times New Roman</vt:lpstr>
      <vt:lpstr>Wingdings</vt:lpstr>
      <vt:lpstr>Office Theme</vt:lpstr>
      <vt:lpstr>PowerPoint Presentation</vt:lpstr>
      <vt:lpstr>PowerPoint Presentation</vt:lpstr>
      <vt:lpstr>PowerPoint Presentation</vt:lpstr>
      <vt:lpstr>PowerPoint Presentation</vt:lpstr>
      <vt:lpstr>The People Performance Link</vt:lpstr>
      <vt:lpstr>The People Performance Link</vt:lpstr>
      <vt:lpstr>What’s it like to work at…</vt:lpstr>
      <vt:lpstr>The People Performance Link</vt:lpstr>
      <vt:lpstr>The People Performance Link</vt:lpstr>
      <vt:lpstr>The People Performance Link</vt:lpstr>
      <vt:lpstr>PowerPoint Presentation</vt:lpstr>
      <vt:lpstr>The People Performance Link</vt:lpstr>
      <vt:lpstr>The People Performance Link</vt:lpstr>
      <vt:lpstr>The People Performance Link</vt:lpstr>
      <vt:lpstr>The People Performance Link</vt:lpstr>
      <vt:lpstr>The People Performance Link</vt:lpstr>
      <vt:lpstr>The People Performance Link</vt:lpstr>
      <vt:lpstr>The People Performance Link</vt:lpstr>
      <vt:lpstr>The Role of the Line Manager</vt:lpstr>
      <vt:lpstr>The Role of the Line Manager</vt:lpstr>
      <vt:lpstr>The People Performance Link</vt:lpstr>
      <vt:lpstr>PowerPoint Presentation</vt:lpstr>
      <vt:lpstr>The focus of each of the assessments</vt:lpstr>
      <vt:lpstr>A suggestion of a process of inquiry showing a readiness for Level 8</vt:lpstr>
      <vt:lpstr>Preparing for tomorrow’s activity </vt:lpstr>
      <vt:lpstr>PowerPoint Presentation</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127</cp:revision>
  <dcterms:created xsi:type="dcterms:W3CDTF">2013-06-25T13:48:10Z</dcterms:created>
  <dcterms:modified xsi:type="dcterms:W3CDTF">2021-07-27T13:01:00Z</dcterms:modified>
</cp:coreProperties>
</file>