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261" r:id="rId3"/>
    <p:sldId id="258" r:id="rId4"/>
    <p:sldId id="295" r:id="rId5"/>
    <p:sldId id="296" r:id="rId6"/>
    <p:sldId id="297" r:id="rId7"/>
    <p:sldId id="298" r:id="rId8"/>
    <p:sldId id="300" r:id="rId9"/>
    <p:sldId id="263" r:id="rId10"/>
    <p:sldId id="265" r:id="rId11"/>
    <p:sldId id="268" r:id="rId12"/>
    <p:sldId id="269" r:id="rId13"/>
    <p:sldId id="285" r:id="rId14"/>
    <p:sldId id="281" r:id="rId15"/>
    <p:sldId id="287" r:id="rId16"/>
    <p:sldId id="283" r:id="rId17"/>
    <p:sldId id="286" r:id="rId18"/>
    <p:sldId id="284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A19D7F-3689-49BC-BDA3-C0D73FFD7663}" v="25" dt="2022-06-22T08:46:52.3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09" autoAdjust="0"/>
  </p:normalViewPr>
  <p:slideViewPr>
    <p:cSldViewPr>
      <p:cViewPr varScale="1">
        <p:scale>
          <a:sx n="82" d="100"/>
          <a:sy n="82" d="100"/>
        </p:scale>
        <p:origin x="1137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>
            <a:extLst>
              <a:ext uri="{FF2B5EF4-FFF2-40B4-BE49-F238E27FC236}">
                <a16:creationId xmlns:a16="http://schemas.microsoft.com/office/drawing/2014/main" id="{E1FA99F4-23D2-0E4E-C995-6B74ED78B3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Notes Placeholder 2">
            <a:extLst>
              <a:ext uri="{FF2B5EF4-FFF2-40B4-BE49-F238E27FC236}">
                <a16:creationId xmlns:a16="http://schemas.microsoft.com/office/drawing/2014/main" id="{C603E135-9579-8DA6-CDE2-364F1BBA62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6148" name="Slide Number Placeholder 3">
            <a:extLst>
              <a:ext uri="{FF2B5EF4-FFF2-40B4-BE49-F238E27FC236}">
                <a16:creationId xmlns:a16="http://schemas.microsoft.com/office/drawing/2014/main" id="{893DAF35-5C6F-209A-9C44-0AC8CD4BC8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B2AEEB1-B826-4395-AF47-03F039CCC5D5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4228B39F-F1B4-846C-8C16-5231CCBB72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B635E465-B311-DEF8-B867-4A1352B02D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DC2739AF-29FA-17BD-2404-86B0F53B70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3D63E8E-AD56-49E1-B7D4-77D5F8EA2965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3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19DC2464-F847-51A3-C672-4DE023ACDB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36B3CD6C-8D2D-891F-90E4-CA3D90E1E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ADECCB59-5D41-77E9-158C-1B0533526A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37E5C75-A49D-4D00-9B9E-0BA7A2EA416F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4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37175F11-6BDC-2C27-7586-4F8D2484AB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19385DAF-34C6-B751-DD07-5A566E097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B649769C-1428-1063-A6CF-9F7475437F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77291FE-712E-448F-9484-91CAA6CE7267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5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09AFECA8-C193-9149-E408-D7B5019D07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AE476041-F938-EAD9-84DD-9ED292898A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3CA37A85-CC05-F479-9075-32E0A57515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8C2867E-A210-4E16-9317-A525C3F2EFCA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6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D2C2FA99-7F88-CA06-7A26-58B8119F82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BC8211D1-CE74-134A-EE66-1F2E0537B2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5D738DCF-D978-3528-430A-34B6DB8C29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47B7D0-B79A-4100-996E-34ADB2FD7D6F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7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B402AD17-2B2A-2F1D-F70A-2B38C7E261F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5AB607CB-F8BE-564A-EA2B-890F976D1D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C1B4AB90-1F23-1A0F-8EFB-31AF79A052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AC1A76B-0D6E-42BB-9EC6-D5236605E7F6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8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1F49C514-02E9-B0DC-27AB-FE35DF541F1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19FD5456-EB18-E23B-89C3-E934515F02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2E94A7A6-D1D2-3A04-8C4B-53A20C9D90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EDF41BD-5DF4-40D9-B477-9C9E90B198FD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9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1B4A2B01-0DF1-0447-1B3E-60FC99ED41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ABE49747-4317-431F-61CC-5DECBC5967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1D6B7B22-D7C3-CADB-F674-AD0E997FB3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FDD3C4B-4BA2-488B-8A08-AF3F0D188E5B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10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CAC84ECB-9D73-D223-65D5-AC43643FA9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97C6FE1A-ACE4-720D-9894-55EF0A134C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6EFF1CEF-640C-3F36-47B2-04F78B54F8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719A830-2A01-4D63-B9F5-DE80D656BC37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11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F7390E1E-7C3E-F08F-15F6-B5CDA759F0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24B4187D-6435-8D23-4C9F-4E23839A7B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E8230A99-B4EF-84D6-E13E-826FE4BD8D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ED28CC0-21D4-49DE-BDDC-A8A1F990F33F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12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D1CA1B82-3684-784A-F794-A6BE7021F88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BFF47824-97BF-7081-BCE1-08EE0CCA67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88EE43A6-538C-6B26-BF2F-95F07FF320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046C37E-D310-4B6D-B193-6A8CC3A081A4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13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8C160BB6-E92C-CEE3-0F2A-F6BEF3BB31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3AAD16F0-52C2-2AB8-EDC7-E4061D6F68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0C464447-B6CA-45F9-6FC2-843DE2227E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B7450DF-36F9-44C3-8C75-715A73C993CA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14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33812054-6083-616E-B25D-53B14DA9E2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AC0E6D35-5833-C9FD-CDEC-DF5E73C43E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520A6B9B-F191-7608-A2A5-4D92F6A9BA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7A33270-4790-4509-947B-CBC9B3F25857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15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8D579230-BBC1-FADB-1C48-9FCA90193AA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A8C37F1C-5920-173E-0209-34E16F1BBC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F544C69C-2171-CA36-8366-585E6A5D83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DC879D5-048A-419D-BAF7-EBF04FF7967D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16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250A0C91-42EB-7E71-E761-37F7815DE6C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4C81416E-841A-4E6F-AE85-588385A829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EE589255-E269-1906-65EB-3FD55A71AB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9D147CB-3455-44B8-9B39-58CC60F9E048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17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959487A6-D94D-EA34-271C-325917F7CAC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20781DF6-399B-5F9F-7CDB-2E66C51E00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5CE9A32B-AD24-D786-FCAC-30F0C22670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FF4A2EE-5CA4-4E99-88D4-9CC7D2F96C81}" type="slidenum">
              <a:rPr kumimoji="0" lang="en-AU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18</a:t>
            </a:fld>
            <a:endParaRPr kumimoji="0" lang="en-AU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18/10/2024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18/10/2024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18/10/2024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18/10/2024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18/10/2024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18/10/2024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18/10/2024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18/10/2024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18/10/2024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18/10/2024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18/10/2024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18/10/2024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216031" y="1916832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LCDB7009</a:t>
            </a:r>
            <a:br>
              <a:rPr lang="en-GB" altLang="en-US" b="1" dirty="0">
                <a:solidFill>
                  <a:schemeClr val="accent2"/>
                </a:solidFill>
              </a:rPr>
            </a:br>
            <a:r>
              <a:rPr lang="en-GB" sz="4400" b="1" dirty="0">
                <a:solidFill>
                  <a:srgbClr val="FFFF00"/>
                </a:solidFill>
              </a:rPr>
              <a:t>Critical Literature Reviews for Doctoral Research</a:t>
            </a:r>
            <a:br>
              <a:rPr lang="en-GB" sz="4400" b="1" dirty="0">
                <a:solidFill>
                  <a:srgbClr val="FFFF00"/>
                </a:solidFill>
              </a:rPr>
            </a:b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004435" y="3861048"/>
            <a:ext cx="7786742" cy="4536504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Working with Literature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Lecture  1 of 2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Number Placeholder 4">
            <a:extLst>
              <a:ext uri="{FF2B5EF4-FFF2-40B4-BE49-F238E27FC236}">
                <a16:creationId xmlns:a16="http://schemas.microsoft.com/office/drawing/2014/main" id="{F46DE778-161B-31AE-22F7-736B0E14A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0AF5BD3-F9F6-407F-B6F5-DAFD75FBAC4D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</a:t>
            </a:fld>
            <a:endParaRPr lang="en-AU" altLang="en-US" sz="1400"/>
          </a:p>
        </p:txBody>
      </p:sp>
      <p:sp>
        <p:nvSpPr>
          <p:cNvPr id="5123" name="Rectangle 2">
            <a:extLst>
              <a:ext uri="{FF2B5EF4-FFF2-40B4-BE49-F238E27FC236}">
                <a16:creationId xmlns:a16="http://schemas.microsoft.com/office/drawing/2014/main" id="{71877F36-F479-8224-4F1B-DEBFAE275C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 sz="4000" dirty="0"/>
              <a:t>Working with Literature</a:t>
            </a:r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23CE4353-8A07-D4FB-C2EF-10EDBE9E00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2017713"/>
            <a:ext cx="8269288" cy="41148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>
                <a:cs typeface="Times New Roman" panose="02020603050405020304" pitchFamily="18" charset="0"/>
              </a:rPr>
              <a:t>	Working with literature is an essential part of the research process that: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>
              <a:cs typeface="Times New Roman" panose="02020603050405020304" pitchFamily="18" charset="0"/>
            </a:endParaRPr>
          </a:p>
          <a:p>
            <a:pPr lvl="1" eaLnBrk="1" hangingPunct="1"/>
            <a:r>
              <a:rPr lang="en-US" altLang="en-US">
                <a:cs typeface="Times New Roman" panose="02020603050405020304" pitchFamily="18" charset="0"/>
              </a:rPr>
              <a:t>generates ideas </a:t>
            </a:r>
          </a:p>
          <a:p>
            <a:pPr lvl="1" eaLnBrk="1" hangingPunct="1"/>
            <a:r>
              <a:rPr lang="en-US" altLang="en-US">
                <a:cs typeface="Times New Roman" panose="02020603050405020304" pitchFamily="18" charset="0"/>
              </a:rPr>
              <a:t>helps form significant questions </a:t>
            </a:r>
          </a:p>
          <a:p>
            <a:pPr lvl="1" eaLnBrk="1" hangingPunct="1"/>
            <a:r>
              <a:rPr lang="en-US" altLang="en-US">
                <a:cs typeface="Times New Roman" panose="02020603050405020304" pitchFamily="18" charset="0"/>
              </a:rPr>
              <a:t>is instrumental in the process of research design  </a:t>
            </a:r>
            <a:endParaRPr lang="en-AU" altLang="en-US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87">
            <a:extLst>
              <a:ext uri="{FF2B5EF4-FFF2-40B4-BE49-F238E27FC236}">
                <a16:creationId xmlns:a16="http://schemas.microsoft.com/office/drawing/2014/main" id="{B503A557-40D9-09FB-9992-EBBC415D8119}"/>
              </a:ext>
            </a:extLst>
          </p:cNvPr>
          <p:cNvGrpSpPr>
            <a:grpSpLocks/>
          </p:cNvGrpSpPr>
          <p:nvPr/>
        </p:nvGrpSpPr>
        <p:grpSpPr bwMode="auto">
          <a:xfrm>
            <a:off x="180975" y="2636838"/>
            <a:ext cx="8748713" cy="10371137"/>
            <a:chOff x="1187" y="862"/>
            <a:chExt cx="3354" cy="3273"/>
          </a:xfrm>
        </p:grpSpPr>
        <p:sp>
          <p:nvSpPr>
            <p:cNvPr id="7172" name="AutoShape 88">
              <a:extLst>
                <a:ext uri="{FF2B5EF4-FFF2-40B4-BE49-F238E27FC236}">
                  <a16:creationId xmlns:a16="http://schemas.microsoft.com/office/drawing/2014/main" id="{786ABE73-4337-731E-64FE-DA7F2702236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200" y="1903"/>
              <a:ext cx="3341" cy="22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</p:txBody>
        </p:sp>
        <p:cxnSp>
          <p:nvCxnSpPr>
            <p:cNvPr id="7173" name="_s2332">
              <a:extLst>
                <a:ext uri="{FF2B5EF4-FFF2-40B4-BE49-F238E27FC236}">
                  <a16:creationId xmlns:a16="http://schemas.microsoft.com/office/drawing/2014/main" id="{5CEBFB46-0CFA-5B15-ED8F-D41D2DB891BF}"/>
                </a:ext>
              </a:extLst>
            </p:cNvPr>
            <p:cNvCxnSpPr>
              <a:cxnSpLocks noChangeShapeType="1"/>
              <a:stCxn id="100464" idx="0"/>
              <a:endCxn id="100460" idx="2"/>
            </p:cNvCxnSpPr>
            <p:nvPr/>
          </p:nvCxnSpPr>
          <p:spPr bwMode="auto">
            <a:xfrm rot="16200000" flipV="1">
              <a:off x="3367" y="650"/>
              <a:ext cx="247" cy="1239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174" name="_s2330">
              <a:extLst>
                <a:ext uri="{FF2B5EF4-FFF2-40B4-BE49-F238E27FC236}">
                  <a16:creationId xmlns:a16="http://schemas.microsoft.com/office/drawing/2014/main" id="{11EAC55C-4A1F-9EAE-9861-2BC8D782775B}"/>
                </a:ext>
              </a:extLst>
            </p:cNvPr>
            <p:cNvCxnSpPr>
              <a:cxnSpLocks noChangeShapeType="1"/>
              <a:stCxn id="100463" idx="0"/>
              <a:endCxn id="100460" idx="2"/>
            </p:cNvCxnSpPr>
            <p:nvPr/>
          </p:nvCxnSpPr>
          <p:spPr bwMode="auto">
            <a:xfrm rot="16200000" flipV="1">
              <a:off x="2925" y="1091"/>
              <a:ext cx="261" cy="370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175" name="_s2329">
              <a:extLst>
                <a:ext uri="{FF2B5EF4-FFF2-40B4-BE49-F238E27FC236}">
                  <a16:creationId xmlns:a16="http://schemas.microsoft.com/office/drawing/2014/main" id="{E62EA0AA-37D4-5B2F-172A-43B102090042}"/>
                </a:ext>
              </a:extLst>
            </p:cNvPr>
            <p:cNvCxnSpPr>
              <a:cxnSpLocks noChangeShapeType="1"/>
              <a:stCxn id="100462" idx="0"/>
              <a:endCxn id="100460" idx="2"/>
            </p:cNvCxnSpPr>
            <p:nvPr/>
          </p:nvCxnSpPr>
          <p:spPr bwMode="auto">
            <a:xfrm rot="5400000" flipH="1" flipV="1">
              <a:off x="2511" y="1047"/>
              <a:ext cx="260" cy="459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176" name="_s2328">
              <a:extLst>
                <a:ext uri="{FF2B5EF4-FFF2-40B4-BE49-F238E27FC236}">
                  <a16:creationId xmlns:a16="http://schemas.microsoft.com/office/drawing/2014/main" id="{E10E0E0D-40EC-33E8-93C7-354837266F56}"/>
                </a:ext>
              </a:extLst>
            </p:cNvPr>
            <p:cNvCxnSpPr>
              <a:cxnSpLocks noChangeShapeType="1"/>
              <a:stCxn id="100461" idx="0"/>
              <a:endCxn id="100460" idx="2"/>
            </p:cNvCxnSpPr>
            <p:nvPr/>
          </p:nvCxnSpPr>
          <p:spPr bwMode="auto">
            <a:xfrm rot="5400000" flipH="1" flipV="1">
              <a:off x="2083" y="619"/>
              <a:ext cx="260" cy="1314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0460" name="_s2324">
              <a:extLst>
                <a:ext uri="{FF2B5EF4-FFF2-40B4-BE49-F238E27FC236}">
                  <a16:creationId xmlns:a16="http://schemas.microsoft.com/office/drawing/2014/main" id="{32736568-7616-20F1-104C-73CAD3CB7B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30" y="862"/>
              <a:ext cx="2081" cy="284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9999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009999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3200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Working with </a:t>
              </a:r>
            </a:p>
            <a:p>
              <a:pPr algn="ctr">
                <a:defRPr/>
              </a:pPr>
              <a:r>
                <a:rPr lang="en-US" sz="3200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Literature</a:t>
              </a:r>
            </a:p>
          </p:txBody>
        </p:sp>
        <p:sp>
          <p:nvSpPr>
            <p:cNvPr id="100461" name="_s2325">
              <a:extLst>
                <a:ext uri="{FF2B5EF4-FFF2-40B4-BE49-F238E27FC236}">
                  <a16:creationId xmlns:a16="http://schemas.microsoft.com/office/drawing/2014/main" id="{FDE91694-174B-CBDD-F1AF-FD9BE35219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87" y="1406"/>
              <a:ext cx="739" cy="3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32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Find it!</a:t>
              </a:r>
            </a:p>
          </p:txBody>
        </p:sp>
        <p:sp>
          <p:nvSpPr>
            <p:cNvPr id="100462" name="_s2326">
              <a:extLst>
                <a:ext uri="{FF2B5EF4-FFF2-40B4-BE49-F238E27FC236}">
                  <a16:creationId xmlns:a16="http://schemas.microsoft.com/office/drawing/2014/main" id="{61578D0B-F812-9DBB-F7F5-7823ED9F4C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42" y="1406"/>
              <a:ext cx="740" cy="3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32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Manage it!</a:t>
              </a:r>
            </a:p>
          </p:txBody>
        </p:sp>
        <p:sp>
          <p:nvSpPr>
            <p:cNvPr id="100463" name="_s2327">
              <a:extLst>
                <a:ext uri="{FF2B5EF4-FFF2-40B4-BE49-F238E27FC236}">
                  <a16:creationId xmlns:a16="http://schemas.microsoft.com/office/drawing/2014/main" id="{BFE59F81-8C4A-310E-798B-4EC63F0431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71" y="1407"/>
              <a:ext cx="740" cy="3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32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Use it!</a:t>
              </a:r>
            </a:p>
          </p:txBody>
        </p:sp>
        <p:sp>
          <p:nvSpPr>
            <p:cNvPr id="100464" name="_s2331">
              <a:extLst>
                <a:ext uri="{FF2B5EF4-FFF2-40B4-BE49-F238E27FC236}">
                  <a16:creationId xmlns:a16="http://schemas.microsoft.com/office/drawing/2014/main" id="{7048EB09-E7ED-E1BE-C7B2-A02EAFCD21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6" y="1393"/>
              <a:ext cx="767" cy="3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32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Review it!</a:t>
              </a:r>
            </a:p>
          </p:txBody>
        </p:sp>
      </p:grpSp>
      <p:sp>
        <p:nvSpPr>
          <p:cNvPr id="86" name="Freeform 85">
            <a:extLst>
              <a:ext uri="{FF2B5EF4-FFF2-40B4-BE49-F238E27FC236}">
                <a16:creationId xmlns:a16="http://schemas.microsoft.com/office/drawing/2014/main" id="{7265505C-E1BF-61CA-7F7F-4DFFDABD54AC}"/>
              </a:ext>
            </a:extLst>
          </p:cNvPr>
          <p:cNvSpPr/>
          <p:nvPr/>
        </p:nvSpPr>
        <p:spPr>
          <a:xfrm>
            <a:off x="1647450" y="175346"/>
            <a:ext cx="6066919" cy="1569660"/>
          </a:xfrm>
          <a:custGeom>
            <a:avLst/>
            <a:gdLst>
              <a:gd name="connsiteX0" fmla="*/ 0 w 10870283"/>
              <a:gd name="connsiteY0" fmla="*/ 0 h 923330"/>
              <a:gd name="connsiteX1" fmla="*/ 10870283 w 10870283"/>
              <a:gd name="connsiteY1" fmla="*/ 0 h 923330"/>
              <a:gd name="connsiteX2" fmla="*/ 10870283 w 10870283"/>
              <a:gd name="connsiteY2" fmla="*/ 923330 h 923330"/>
              <a:gd name="connsiteX3" fmla="*/ 0 w 10870283"/>
              <a:gd name="connsiteY3" fmla="*/ 923330 h 923330"/>
              <a:gd name="connsiteX4" fmla="*/ 0 w 10870283"/>
              <a:gd name="connsiteY4" fmla="*/ 0 h 923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70283" h="923330">
                <a:moveTo>
                  <a:pt x="0" y="0"/>
                </a:moveTo>
                <a:lnTo>
                  <a:pt x="10870283" y="0"/>
                </a:lnTo>
                <a:lnTo>
                  <a:pt x="10870283" y="923330"/>
                </a:lnTo>
                <a:lnTo>
                  <a:pt x="0" y="92333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4800" b="1" i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reflection blurRad="12700" stA="28000" endPos="45000" dist="1000" dir="5400000" sy="-100000" algn="bl" rotWithShape="0"/>
                </a:effectLst>
                <a:latin typeface="Baskerville Old Face" pitchFamily="18" charset="0"/>
              </a:rPr>
              <a:t>A preview </a:t>
            </a:r>
          </a:p>
          <a:p>
            <a:pPr algn="ctr" eaLnBrk="1" hangingPunct="1">
              <a:defRPr/>
            </a:pPr>
            <a:r>
              <a:rPr lang="en-US" sz="4800" b="1" i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reflection blurRad="12700" stA="28000" endPos="45000" dist="1000" dir="5400000" sy="-100000" algn="bl" rotWithShape="0"/>
                </a:effectLst>
                <a:latin typeface="Baskerville Old Face" pitchFamily="18" charset="0"/>
              </a:rPr>
              <a:t>for this class…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8" name="Group 87">
            <a:extLst>
              <a:ext uri="{FF2B5EF4-FFF2-40B4-BE49-F238E27FC236}">
                <a16:creationId xmlns:a16="http://schemas.microsoft.com/office/drawing/2014/main" id="{40B90D2B-EBFA-C00F-8BC8-3082DC05287E}"/>
              </a:ext>
            </a:extLst>
          </p:cNvPr>
          <p:cNvGrpSpPr>
            <a:grpSpLocks/>
          </p:cNvGrpSpPr>
          <p:nvPr/>
        </p:nvGrpSpPr>
        <p:grpSpPr bwMode="auto">
          <a:xfrm>
            <a:off x="107156" y="260648"/>
            <a:ext cx="8929687" cy="7072313"/>
            <a:chOff x="1200" y="1392"/>
            <a:chExt cx="3423" cy="2232"/>
          </a:xfrm>
        </p:grpSpPr>
        <p:sp>
          <p:nvSpPr>
            <p:cNvPr id="9219" name="AutoShape 88">
              <a:extLst>
                <a:ext uri="{FF2B5EF4-FFF2-40B4-BE49-F238E27FC236}">
                  <a16:creationId xmlns:a16="http://schemas.microsoft.com/office/drawing/2014/main" id="{18957C10-6D51-4395-DC97-4344FDBD176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282" y="1392"/>
              <a:ext cx="3341" cy="22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</p:txBody>
        </p:sp>
        <p:cxnSp>
          <p:nvCxnSpPr>
            <p:cNvPr id="9220" name="_s2352">
              <a:extLst>
                <a:ext uri="{FF2B5EF4-FFF2-40B4-BE49-F238E27FC236}">
                  <a16:creationId xmlns:a16="http://schemas.microsoft.com/office/drawing/2014/main" id="{E78B6A39-7C77-1220-0581-FDCA94422A70}"/>
                </a:ext>
              </a:extLst>
            </p:cNvPr>
            <p:cNvCxnSpPr>
              <a:cxnSpLocks noChangeShapeType="1"/>
              <a:stCxn id="9234" idx="1"/>
              <a:endCxn id="100461" idx="2"/>
            </p:cNvCxnSpPr>
            <p:nvPr/>
          </p:nvCxnSpPr>
          <p:spPr bwMode="auto">
            <a:xfrm rot="10800000" flipH="1">
              <a:off x="1530" y="2169"/>
              <a:ext cx="40" cy="726"/>
            </a:xfrm>
            <a:prstGeom prst="bentConnector4">
              <a:avLst>
                <a:gd name="adj1" fmla="val -220731"/>
                <a:gd name="adj2" fmla="val 56741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9221" name="_s2344">
              <a:extLst>
                <a:ext uri="{FF2B5EF4-FFF2-40B4-BE49-F238E27FC236}">
                  <a16:creationId xmlns:a16="http://schemas.microsoft.com/office/drawing/2014/main" id="{0CD51500-AF13-DF84-4E18-A74DFBCC2DD8}"/>
                </a:ext>
              </a:extLst>
            </p:cNvPr>
            <p:cNvCxnSpPr>
              <a:cxnSpLocks noChangeShapeType="1"/>
              <a:stCxn id="9233" idx="1"/>
              <a:endCxn id="100461" idx="2"/>
            </p:cNvCxnSpPr>
            <p:nvPr/>
          </p:nvCxnSpPr>
          <p:spPr bwMode="auto">
            <a:xfrm rot="10800000" flipH="1">
              <a:off x="1530" y="2169"/>
              <a:ext cx="40" cy="448"/>
            </a:xfrm>
            <a:prstGeom prst="bentConnector4">
              <a:avLst>
                <a:gd name="adj1" fmla="val -220731"/>
                <a:gd name="adj2" fmla="val 59935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9222" name="_s2336">
              <a:extLst>
                <a:ext uri="{FF2B5EF4-FFF2-40B4-BE49-F238E27FC236}">
                  <a16:creationId xmlns:a16="http://schemas.microsoft.com/office/drawing/2014/main" id="{1C3C5E73-294A-F625-411E-B375634DA96B}"/>
                </a:ext>
              </a:extLst>
            </p:cNvPr>
            <p:cNvCxnSpPr>
              <a:cxnSpLocks noChangeShapeType="1"/>
              <a:stCxn id="9232" idx="1"/>
              <a:endCxn id="100461" idx="2"/>
            </p:cNvCxnSpPr>
            <p:nvPr/>
          </p:nvCxnSpPr>
          <p:spPr bwMode="auto">
            <a:xfrm rot="10800000" flipH="1">
              <a:off x="1530" y="2169"/>
              <a:ext cx="40" cy="180"/>
            </a:xfrm>
            <a:prstGeom prst="bentConnector4">
              <a:avLst>
                <a:gd name="adj1" fmla="val -220731"/>
                <a:gd name="adj2" fmla="val 74653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9223" name="_s2332">
              <a:extLst>
                <a:ext uri="{FF2B5EF4-FFF2-40B4-BE49-F238E27FC236}">
                  <a16:creationId xmlns:a16="http://schemas.microsoft.com/office/drawing/2014/main" id="{753FA978-AA28-5594-1624-9F5352595E0E}"/>
                </a:ext>
              </a:extLst>
            </p:cNvPr>
            <p:cNvCxnSpPr>
              <a:cxnSpLocks noChangeShapeType="1"/>
              <a:stCxn id="100464" idx="0"/>
              <a:endCxn id="100460" idx="2"/>
            </p:cNvCxnSpPr>
            <p:nvPr/>
          </p:nvCxnSpPr>
          <p:spPr bwMode="auto">
            <a:xfrm rot="5400000" flipH="1">
              <a:off x="3257" y="1416"/>
              <a:ext cx="199" cy="9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9224" name="_s2330">
              <a:extLst>
                <a:ext uri="{FF2B5EF4-FFF2-40B4-BE49-F238E27FC236}">
                  <a16:creationId xmlns:a16="http://schemas.microsoft.com/office/drawing/2014/main" id="{AA107395-C9B3-260E-BD94-92189008EA58}"/>
                </a:ext>
              </a:extLst>
            </p:cNvPr>
            <p:cNvCxnSpPr>
              <a:cxnSpLocks noChangeShapeType="1"/>
              <a:stCxn id="100463" idx="0"/>
              <a:endCxn id="100460" idx="2"/>
            </p:cNvCxnSpPr>
            <p:nvPr/>
          </p:nvCxnSpPr>
          <p:spPr bwMode="auto">
            <a:xfrm rot="5400000" flipH="1">
              <a:off x="2860" y="1813"/>
              <a:ext cx="199" cy="150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9225" name="_s2329">
              <a:extLst>
                <a:ext uri="{FF2B5EF4-FFF2-40B4-BE49-F238E27FC236}">
                  <a16:creationId xmlns:a16="http://schemas.microsoft.com/office/drawing/2014/main" id="{C5F40059-A22C-D05D-905C-0743BA840F57}"/>
                </a:ext>
              </a:extLst>
            </p:cNvPr>
            <p:cNvCxnSpPr>
              <a:cxnSpLocks noChangeShapeType="1"/>
              <a:stCxn id="100462" idx="0"/>
              <a:endCxn id="100460" idx="2"/>
            </p:cNvCxnSpPr>
            <p:nvPr/>
          </p:nvCxnSpPr>
          <p:spPr bwMode="auto">
            <a:xfrm rot="-5400000">
              <a:off x="2463" y="1566"/>
              <a:ext cx="199" cy="6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9226" name="_s2328">
              <a:extLst>
                <a:ext uri="{FF2B5EF4-FFF2-40B4-BE49-F238E27FC236}">
                  <a16:creationId xmlns:a16="http://schemas.microsoft.com/office/drawing/2014/main" id="{DEB7636C-D57E-2B5E-59D5-4831B7E99069}"/>
                </a:ext>
              </a:extLst>
            </p:cNvPr>
            <p:cNvCxnSpPr>
              <a:cxnSpLocks noChangeShapeType="1"/>
              <a:stCxn id="100461" idx="0"/>
              <a:endCxn id="100460" idx="2"/>
            </p:cNvCxnSpPr>
            <p:nvPr/>
          </p:nvCxnSpPr>
          <p:spPr bwMode="auto">
            <a:xfrm rot="5400000" flipH="1" flipV="1">
              <a:off x="2128" y="1230"/>
              <a:ext cx="199" cy="1315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0460" name="_s2324">
              <a:extLst>
                <a:ext uri="{FF2B5EF4-FFF2-40B4-BE49-F238E27FC236}">
                  <a16:creationId xmlns:a16="http://schemas.microsoft.com/office/drawing/2014/main" id="{DE00D29E-B8E6-0492-3D30-9A4AE5020B8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9" y="1536"/>
              <a:ext cx="1151" cy="2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9999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009999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Working with </a:t>
              </a:r>
            </a:p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Literature</a:t>
              </a:r>
            </a:p>
          </p:txBody>
        </p:sp>
        <p:sp>
          <p:nvSpPr>
            <p:cNvPr id="100461" name="_s2325">
              <a:extLst>
                <a:ext uri="{FF2B5EF4-FFF2-40B4-BE49-F238E27FC236}">
                  <a16:creationId xmlns:a16="http://schemas.microsoft.com/office/drawing/2014/main" id="{6B1322E8-3E67-5A6F-330D-64490C95E8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987"/>
              <a:ext cx="739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Find it</a:t>
              </a:r>
              <a:r>
                <a:rPr lang="en-US" sz="20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!</a:t>
              </a:r>
            </a:p>
          </p:txBody>
        </p:sp>
        <p:sp>
          <p:nvSpPr>
            <p:cNvPr id="100462" name="_s2326">
              <a:extLst>
                <a:ext uri="{FF2B5EF4-FFF2-40B4-BE49-F238E27FC236}">
                  <a16:creationId xmlns:a16="http://schemas.microsoft.com/office/drawing/2014/main" id="{A1B7ACD0-E434-11E6-6C5D-92BF87404DD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4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Manage it!</a:t>
              </a:r>
            </a:p>
          </p:txBody>
        </p:sp>
        <p:sp>
          <p:nvSpPr>
            <p:cNvPr id="100463" name="_s2327">
              <a:extLst>
                <a:ext uri="{FF2B5EF4-FFF2-40B4-BE49-F238E27FC236}">
                  <a16:creationId xmlns:a16="http://schemas.microsoft.com/office/drawing/2014/main" id="{D4573055-5859-1A85-2EE9-92875361B2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88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Use it!</a:t>
              </a:r>
            </a:p>
          </p:txBody>
        </p:sp>
        <p:sp>
          <p:nvSpPr>
            <p:cNvPr id="100464" name="_s2331">
              <a:extLst>
                <a:ext uri="{FF2B5EF4-FFF2-40B4-BE49-F238E27FC236}">
                  <a16:creationId xmlns:a16="http://schemas.microsoft.com/office/drawing/2014/main" id="{83D19252-1E18-5F37-3842-040434B0DE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2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Review it!</a:t>
              </a:r>
            </a:p>
          </p:txBody>
        </p:sp>
        <p:sp>
          <p:nvSpPr>
            <p:cNvPr id="9232" name="_s2335">
              <a:extLst>
                <a:ext uri="{FF2B5EF4-FFF2-40B4-BE49-F238E27FC236}">
                  <a16:creationId xmlns:a16="http://schemas.microsoft.com/office/drawing/2014/main" id="{31BC17B9-BB9A-B22B-B8A4-64ADFA3CA0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260"/>
              <a:ext cx="251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583" tIns="1292" rIns="2583" bIns="129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Knowing the literature types</a:t>
              </a:r>
            </a:p>
          </p:txBody>
        </p:sp>
        <p:sp>
          <p:nvSpPr>
            <p:cNvPr id="9233" name="_s2343">
              <a:extLst>
                <a:ext uri="{FF2B5EF4-FFF2-40B4-BE49-F238E27FC236}">
                  <a16:creationId xmlns:a16="http://schemas.microsoft.com/office/drawing/2014/main" id="{D753FDE0-0D99-3C19-8514-0ECA84CDBA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528"/>
              <a:ext cx="2518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268" tIns="1636" rIns="3268" bIns="1636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Using available resources</a:t>
              </a:r>
            </a:p>
          </p:txBody>
        </p:sp>
        <p:sp>
          <p:nvSpPr>
            <p:cNvPr id="9234" name="_s2351">
              <a:extLst>
                <a:ext uri="{FF2B5EF4-FFF2-40B4-BE49-F238E27FC236}">
                  <a16:creationId xmlns:a16="http://schemas.microsoft.com/office/drawing/2014/main" id="{4A521ED0-E727-7444-FA7A-DE8659E11A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797"/>
              <a:ext cx="2545" cy="196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Honing your search skills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Group 87">
            <a:extLst>
              <a:ext uri="{FF2B5EF4-FFF2-40B4-BE49-F238E27FC236}">
                <a16:creationId xmlns:a16="http://schemas.microsoft.com/office/drawing/2014/main" id="{9F2AB7F3-A250-CD6D-01E7-BDF466BA0D85}"/>
              </a:ext>
            </a:extLst>
          </p:cNvPr>
          <p:cNvGrpSpPr>
            <a:grpSpLocks/>
          </p:cNvGrpSpPr>
          <p:nvPr/>
        </p:nvGrpSpPr>
        <p:grpSpPr bwMode="auto">
          <a:xfrm>
            <a:off x="428625" y="549275"/>
            <a:ext cx="8715375" cy="7072313"/>
            <a:chOff x="1200" y="1392"/>
            <a:chExt cx="3341" cy="2232"/>
          </a:xfrm>
        </p:grpSpPr>
        <p:sp>
          <p:nvSpPr>
            <p:cNvPr id="11267" name="AutoShape 88">
              <a:extLst>
                <a:ext uri="{FF2B5EF4-FFF2-40B4-BE49-F238E27FC236}">
                  <a16:creationId xmlns:a16="http://schemas.microsoft.com/office/drawing/2014/main" id="{D9100065-73E8-3A59-2411-194AF868133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200" y="1392"/>
              <a:ext cx="3341" cy="22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</p:txBody>
        </p:sp>
        <p:cxnSp>
          <p:nvCxnSpPr>
            <p:cNvPr id="11268" name="_s2354">
              <a:extLst>
                <a:ext uri="{FF2B5EF4-FFF2-40B4-BE49-F238E27FC236}">
                  <a16:creationId xmlns:a16="http://schemas.microsoft.com/office/drawing/2014/main" id="{072040A4-373B-881C-5D74-C6A2083406BA}"/>
                </a:ext>
              </a:extLst>
            </p:cNvPr>
            <p:cNvCxnSpPr>
              <a:cxnSpLocks noChangeShapeType="1"/>
              <a:stCxn id="11282" idx="1"/>
              <a:endCxn id="100462" idx="2"/>
            </p:cNvCxnSpPr>
            <p:nvPr/>
          </p:nvCxnSpPr>
          <p:spPr bwMode="auto">
            <a:xfrm rot="10800000" flipH="1">
              <a:off x="1501" y="2169"/>
              <a:ext cx="767" cy="716"/>
            </a:xfrm>
            <a:prstGeom prst="bentConnector4">
              <a:avLst>
                <a:gd name="adj1" fmla="val -11426"/>
                <a:gd name="adj2" fmla="val 56176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69" name="_s2346">
              <a:extLst>
                <a:ext uri="{FF2B5EF4-FFF2-40B4-BE49-F238E27FC236}">
                  <a16:creationId xmlns:a16="http://schemas.microsoft.com/office/drawing/2014/main" id="{F1650162-D3EC-7BCC-95E2-553C85ED6518}"/>
                </a:ext>
              </a:extLst>
            </p:cNvPr>
            <p:cNvCxnSpPr>
              <a:cxnSpLocks noChangeShapeType="1"/>
              <a:stCxn id="11281" idx="1"/>
              <a:endCxn id="100462" idx="2"/>
            </p:cNvCxnSpPr>
            <p:nvPr/>
          </p:nvCxnSpPr>
          <p:spPr bwMode="auto">
            <a:xfrm rot="10800000" flipH="1">
              <a:off x="1419" y="2169"/>
              <a:ext cx="849" cy="448"/>
            </a:xfrm>
            <a:prstGeom prst="bentConnector4">
              <a:avLst>
                <a:gd name="adj1" fmla="val -10324"/>
                <a:gd name="adj2" fmla="val 59935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0" name="_s2338">
              <a:extLst>
                <a:ext uri="{FF2B5EF4-FFF2-40B4-BE49-F238E27FC236}">
                  <a16:creationId xmlns:a16="http://schemas.microsoft.com/office/drawing/2014/main" id="{FAD718F6-1611-83C5-ED05-3C471B0646C3}"/>
                </a:ext>
              </a:extLst>
            </p:cNvPr>
            <p:cNvCxnSpPr>
              <a:cxnSpLocks noChangeShapeType="1"/>
              <a:stCxn id="11280" idx="1"/>
              <a:endCxn id="100462" idx="2"/>
            </p:cNvCxnSpPr>
            <p:nvPr/>
          </p:nvCxnSpPr>
          <p:spPr bwMode="auto">
            <a:xfrm rot="10800000" flipH="1">
              <a:off x="1419" y="2169"/>
              <a:ext cx="849" cy="180"/>
            </a:xfrm>
            <a:prstGeom prst="bentConnector4">
              <a:avLst>
                <a:gd name="adj1" fmla="val -10324"/>
                <a:gd name="adj2" fmla="val 74653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1" name="_s2332">
              <a:extLst>
                <a:ext uri="{FF2B5EF4-FFF2-40B4-BE49-F238E27FC236}">
                  <a16:creationId xmlns:a16="http://schemas.microsoft.com/office/drawing/2014/main" id="{F9C5BAF3-4A18-71AF-D91A-A590CE6395D5}"/>
                </a:ext>
              </a:extLst>
            </p:cNvPr>
            <p:cNvCxnSpPr>
              <a:cxnSpLocks noChangeShapeType="1"/>
              <a:stCxn id="100464" idx="0"/>
              <a:endCxn id="100460" idx="2"/>
            </p:cNvCxnSpPr>
            <p:nvPr/>
          </p:nvCxnSpPr>
          <p:spPr bwMode="auto">
            <a:xfrm rot="5400000" flipH="1">
              <a:off x="3257" y="1416"/>
              <a:ext cx="199" cy="9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2" name="_s2330">
              <a:extLst>
                <a:ext uri="{FF2B5EF4-FFF2-40B4-BE49-F238E27FC236}">
                  <a16:creationId xmlns:a16="http://schemas.microsoft.com/office/drawing/2014/main" id="{CE54C60A-D775-8EF5-3272-B02C4E71EB53}"/>
                </a:ext>
              </a:extLst>
            </p:cNvPr>
            <p:cNvCxnSpPr>
              <a:cxnSpLocks noChangeShapeType="1"/>
              <a:stCxn id="100463" idx="0"/>
              <a:endCxn id="100460" idx="2"/>
            </p:cNvCxnSpPr>
            <p:nvPr/>
          </p:nvCxnSpPr>
          <p:spPr bwMode="auto">
            <a:xfrm rot="5400000" flipH="1">
              <a:off x="2860" y="1813"/>
              <a:ext cx="199" cy="150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3" name="_s2329">
              <a:extLst>
                <a:ext uri="{FF2B5EF4-FFF2-40B4-BE49-F238E27FC236}">
                  <a16:creationId xmlns:a16="http://schemas.microsoft.com/office/drawing/2014/main" id="{CEEECF53-B59F-595C-2FE0-A6F323C10E78}"/>
                </a:ext>
              </a:extLst>
            </p:cNvPr>
            <p:cNvCxnSpPr>
              <a:cxnSpLocks noChangeShapeType="1"/>
              <a:stCxn id="100462" idx="0"/>
              <a:endCxn id="100460" idx="2"/>
            </p:cNvCxnSpPr>
            <p:nvPr/>
          </p:nvCxnSpPr>
          <p:spPr bwMode="auto">
            <a:xfrm rot="5400000" flipH="1" flipV="1">
              <a:off x="2477" y="1579"/>
              <a:ext cx="199" cy="616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4" name="_s2328">
              <a:extLst>
                <a:ext uri="{FF2B5EF4-FFF2-40B4-BE49-F238E27FC236}">
                  <a16:creationId xmlns:a16="http://schemas.microsoft.com/office/drawing/2014/main" id="{FC313812-ADD4-1A00-ED88-1AD75114C445}"/>
                </a:ext>
              </a:extLst>
            </p:cNvPr>
            <p:cNvCxnSpPr>
              <a:cxnSpLocks noChangeShapeType="1"/>
              <a:stCxn id="100461" idx="0"/>
              <a:endCxn id="100460" idx="2"/>
            </p:cNvCxnSpPr>
            <p:nvPr/>
          </p:nvCxnSpPr>
          <p:spPr bwMode="auto">
            <a:xfrm rot="-5400000">
              <a:off x="2066" y="1169"/>
              <a:ext cx="199" cy="1438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0460" name="_s2324">
              <a:extLst>
                <a:ext uri="{FF2B5EF4-FFF2-40B4-BE49-F238E27FC236}">
                  <a16:creationId xmlns:a16="http://schemas.microsoft.com/office/drawing/2014/main" id="{2474D726-2132-F68B-9FFC-F31381245B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9" y="1536"/>
              <a:ext cx="1151" cy="2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9999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009999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Working with </a:t>
              </a:r>
            </a:p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Literature</a:t>
              </a:r>
            </a:p>
          </p:txBody>
        </p:sp>
        <p:sp>
          <p:nvSpPr>
            <p:cNvPr id="100461" name="_s2325">
              <a:extLst>
                <a:ext uri="{FF2B5EF4-FFF2-40B4-BE49-F238E27FC236}">
                  <a16:creationId xmlns:a16="http://schemas.microsoft.com/office/drawing/2014/main" id="{73F5782B-9A45-3AC3-A674-B28FAA62AF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Find it!</a:t>
              </a:r>
            </a:p>
          </p:txBody>
        </p:sp>
        <p:sp>
          <p:nvSpPr>
            <p:cNvPr id="100462" name="_s2326">
              <a:extLst>
                <a:ext uri="{FF2B5EF4-FFF2-40B4-BE49-F238E27FC236}">
                  <a16:creationId xmlns:a16="http://schemas.microsoft.com/office/drawing/2014/main" id="{E50176C4-9CC7-7EB6-1F40-47CEC363A6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2" y="1987"/>
              <a:ext cx="931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Manage it!</a:t>
              </a:r>
            </a:p>
          </p:txBody>
        </p:sp>
        <p:sp>
          <p:nvSpPr>
            <p:cNvPr id="100463" name="_s2327">
              <a:extLst>
                <a:ext uri="{FF2B5EF4-FFF2-40B4-BE49-F238E27FC236}">
                  <a16:creationId xmlns:a16="http://schemas.microsoft.com/office/drawing/2014/main" id="{EAA38774-24E5-76C6-2A4C-848740AEEF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88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Use it!</a:t>
              </a:r>
            </a:p>
          </p:txBody>
        </p:sp>
        <p:sp>
          <p:nvSpPr>
            <p:cNvPr id="100464" name="_s2331">
              <a:extLst>
                <a:ext uri="{FF2B5EF4-FFF2-40B4-BE49-F238E27FC236}">
                  <a16:creationId xmlns:a16="http://schemas.microsoft.com/office/drawing/2014/main" id="{5A64B328-71F3-E631-A209-02E9CAC3CA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2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Review it!</a:t>
              </a:r>
            </a:p>
          </p:txBody>
        </p:sp>
        <p:sp>
          <p:nvSpPr>
            <p:cNvPr id="11280" name="_s2337">
              <a:extLst>
                <a:ext uri="{FF2B5EF4-FFF2-40B4-BE49-F238E27FC236}">
                  <a16:creationId xmlns:a16="http://schemas.microsoft.com/office/drawing/2014/main" id="{DE272EB1-C61B-3862-4912-9A2105B825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19" y="2260"/>
              <a:ext cx="2656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583" tIns="1292" rIns="2583" bIns="129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Reading efficiently</a:t>
              </a:r>
            </a:p>
          </p:txBody>
        </p:sp>
        <p:sp>
          <p:nvSpPr>
            <p:cNvPr id="11281" name="_s2345">
              <a:extLst>
                <a:ext uri="{FF2B5EF4-FFF2-40B4-BE49-F238E27FC236}">
                  <a16:creationId xmlns:a16="http://schemas.microsoft.com/office/drawing/2014/main" id="{507E5B40-3056-80F3-3FC1-8FE389575B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19" y="2528"/>
              <a:ext cx="2656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05" tIns="1702" rIns="3405" bIns="170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Keeping track of references </a:t>
              </a:r>
            </a:p>
          </p:txBody>
        </p:sp>
        <p:sp>
          <p:nvSpPr>
            <p:cNvPr id="11282" name="_s2353">
              <a:extLst>
                <a:ext uri="{FF2B5EF4-FFF2-40B4-BE49-F238E27FC236}">
                  <a16:creationId xmlns:a16="http://schemas.microsoft.com/office/drawing/2014/main" id="{AC1E8E16-D92E-6BA0-274A-37C1AC7168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01" y="2797"/>
              <a:ext cx="2574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5742" tIns="2872" rIns="5742" bIns="287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Writing relevant annotations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87">
            <a:extLst>
              <a:ext uri="{FF2B5EF4-FFF2-40B4-BE49-F238E27FC236}">
                <a16:creationId xmlns:a16="http://schemas.microsoft.com/office/drawing/2014/main" id="{07474B5B-6DD1-A811-9A89-8C2D4AB9A933}"/>
              </a:ext>
            </a:extLst>
          </p:cNvPr>
          <p:cNvGrpSpPr>
            <a:grpSpLocks/>
          </p:cNvGrpSpPr>
          <p:nvPr/>
        </p:nvGrpSpPr>
        <p:grpSpPr bwMode="auto">
          <a:xfrm>
            <a:off x="214313" y="0"/>
            <a:ext cx="7929562" cy="6254750"/>
            <a:chOff x="1200" y="1536"/>
            <a:chExt cx="3040" cy="1974"/>
          </a:xfrm>
        </p:grpSpPr>
        <p:cxnSp>
          <p:nvCxnSpPr>
            <p:cNvPr id="13315" name="_s2360">
              <a:extLst>
                <a:ext uri="{FF2B5EF4-FFF2-40B4-BE49-F238E27FC236}">
                  <a16:creationId xmlns:a16="http://schemas.microsoft.com/office/drawing/2014/main" id="{4106BD24-5E88-911F-8C81-250735C9FC03}"/>
                </a:ext>
              </a:extLst>
            </p:cNvPr>
            <p:cNvCxnSpPr>
              <a:cxnSpLocks noChangeShapeType="1"/>
              <a:stCxn id="13333" idx="1"/>
              <a:endCxn id="100463" idx="2"/>
            </p:cNvCxnSpPr>
            <p:nvPr/>
          </p:nvCxnSpPr>
          <p:spPr bwMode="auto">
            <a:xfrm rot="10800000" flipH="1">
              <a:off x="1392" y="2169"/>
              <a:ext cx="1671" cy="1253"/>
            </a:xfrm>
            <a:prstGeom prst="bentConnector4">
              <a:avLst>
                <a:gd name="adj1" fmla="val -5245"/>
                <a:gd name="adj2" fmla="val 53532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16" name="_s2358">
              <a:extLst>
                <a:ext uri="{FF2B5EF4-FFF2-40B4-BE49-F238E27FC236}">
                  <a16:creationId xmlns:a16="http://schemas.microsoft.com/office/drawing/2014/main" id="{5251C65A-91EB-82B6-9EFF-AEB818C1CA51}"/>
                </a:ext>
              </a:extLst>
            </p:cNvPr>
            <p:cNvCxnSpPr>
              <a:cxnSpLocks noChangeShapeType="1"/>
              <a:stCxn id="13332" idx="1"/>
              <a:endCxn id="100463" idx="2"/>
            </p:cNvCxnSpPr>
            <p:nvPr/>
          </p:nvCxnSpPr>
          <p:spPr bwMode="auto">
            <a:xfrm rot="10800000" flipH="1">
              <a:off x="1392" y="2169"/>
              <a:ext cx="1671" cy="985"/>
            </a:xfrm>
            <a:prstGeom prst="bentConnector4">
              <a:avLst>
                <a:gd name="adj1" fmla="val -5245"/>
                <a:gd name="adj2" fmla="val 54495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17" name="_s2356">
              <a:extLst>
                <a:ext uri="{FF2B5EF4-FFF2-40B4-BE49-F238E27FC236}">
                  <a16:creationId xmlns:a16="http://schemas.microsoft.com/office/drawing/2014/main" id="{3F556D21-4AF4-CF13-8B45-8D037B9EC915}"/>
                </a:ext>
              </a:extLst>
            </p:cNvPr>
            <p:cNvCxnSpPr>
              <a:cxnSpLocks noChangeShapeType="1"/>
              <a:stCxn id="13331" idx="1"/>
              <a:endCxn id="100463" idx="2"/>
            </p:cNvCxnSpPr>
            <p:nvPr/>
          </p:nvCxnSpPr>
          <p:spPr bwMode="auto">
            <a:xfrm rot="10800000" flipH="1">
              <a:off x="1392" y="2169"/>
              <a:ext cx="1671" cy="717"/>
            </a:xfrm>
            <a:prstGeom prst="bentConnector4">
              <a:avLst>
                <a:gd name="adj1" fmla="val -5245"/>
                <a:gd name="adj2" fmla="val 56176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18" name="_s2348">
              <a:extLst>
                <a:ext uri="{FF2B5EF4-FFF2-40B4-BE49-F238E27FC236}">
                  <a16:creationId xmlns:a16="http://schemas.microsoft.com/office/drawing/2014/main" id="{D53EB14B-DFC8-78DB-023D-D64B8C7DCBEA}"/>
                </a:ext>
              </a:extLst>
            </p:cNvPr>
            <p:cNvCxnSpPr>
              <a:cxnSpLocks noChangeShapeType="1"/>
              <a:stCxn id="13330" idx="1"/>
              <a:endCxn id="100463" idx="2"/>
            </p:cNvCxnSpPr>
            <p:nvPr/>
          </p:nvCxnSpPr>
          <p:spPr bwMode="auto">
            <a:xfrm rot="10800000" flipH="1">
              <a:off x="1392" y="2169"/>
              <a:ext cx="1671" cy="448"/>
            </a:xfrm>
            <a:prstGeom prst="bentConnector4">
              <a:avLst>
                <a:gd name="adj1" fmla="val -5245"/>
                <a:gd name="adj2" fmla="val 59935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19" name="_s2340">
              <a:extLst>
                <a:ext uri="{FF2B5EF4-FFF2-40B4-BE49-F238E27FC236}">
                  <a16:creationId xmlns:a16="http://schemas.microsoft.com/office/drawing/2014/main" id="{377AB97F-0CD1-17B0-AC5F-8618EEEA5B06}"/>
                </a:ext>
              </a:extLst>
            </p:cNvPr>
            <p:cNvCxnSpPr>
              <a:cxnSpLocks noChangeShapeType="1"/>
              <a:stCxn id="13329" idx="1"/>
              <a:endCxn id="100463" idx="2"/>
            </p:cNvCxnSpPr>
            <p:nvPr/>
          </p:nvCxnSpPr>
          <p:spPr bwMode="auto">
            <a:xfrm rot="10800000" flipH="1">
              <a:off x="1392" y="2169"/>
              <a:ext cx="1671" cy="180"/>
            </a:xfrm>
            <a:prstGeom prst="bentConnector4">
              <a:avLst>
                <a:gd name="adj1" fmla="val -5245"/>
                <a:gd name="adj2" fmla="val 74653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20" name="_s2332">
              <a:extLst>
                <a:ext uri="{FF2B5EF4-FFF2-40B4-BE49-F238E27FC236}">
                  <a16:creationId xmlns:a16="http://schemas.microsoft.com/office/drawing/2014/main" id="{B1EA5CDF-4E7A-3F77-B5CA-44011239B5BB}"/>
                </a:ext>
              </a:extLst>
            </p:cNvPr>
            <p:cNvCxnSpPr>
              <a:cxnSpLocks noChangeShapeType="1"/>
              <a:stCxn id="100464" idx="0"/>
              <a:endCxn id="100460" idx="2"/>
            </p:cNvCxnSpPr>
            <p:nvPr/>
          </p:nvCxnSpPr>
          <p:spPr bwMode="auto">
            <a:xfrm rot="5400000" flipH="1">
              <a:off x="3257" y="1416"/>
              <a:ext cx="199" cy="9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21" name="_s2330">
              <a:extLst>
                <a:ext uri="{FF2B5EF4-FFF2-40B4-BE49-F238E27FC236}">
                  <a16:creationId xmlns:a16="http://schemas.microsoft.com/office/drawing/2014/main" id="{E735404B-3C46-8DCF-42FF-117D99644857}"/>
                </a:ext>
              </a:extLst>
            </p:cNvPr>
            <p:cNvCxnSpPr>
              <a:cxnSpLocks noChangeShapeType="1"/>
              <a:stCxn id="100463" idx="0"/>
              <a:endCxn id="100460" idx="2"/>
            </p:cNvCxnSpPr>
            <p:nvPr/>
          </p:nvCxnSpPr>
          <p:spPr bwMode="auto">
            <a:xfrm rot="16200000" flipV="1">
              <a:off x="2874" y="1799"/>
              <a:ext cx="199" cy="178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22" name="_s2329">
              <a:extLst>
                <a:ext uri="{FF2B5EF4-FFF2-40B4-BE49-F238E27FC236}">
                  <a16:creationId xmlns:a16="http://schemas.microsoft.com/office/drawing/2014/main" id="{90A2AB5D-A2E8-9748-C709-C2459994758B}"/>
                </a:ext>
              </a:extLst>
            </p:cNvPr>
            <p:cNvCxnSpPr>
              <a:cxnSpLocks noChangeShapeType="1"/>
              <a:stCxn id="100462" idx="0"/>
              <a:endCxn id="100460" idx="2"/>
            </p:cNvCxnSpPr>
            <p:nvPr/>
          </p:nvCxnSpPr>
          <p:spPr bwMode="auto">
            <a:xfrm rot="-5400000">
              <a:off x="2463" y="1566"/>
              <a:ext cx="199" cy="6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323" name="_s2328">
              <a:extLst>
                <a:ext uri="{FF2B5EF4-FFF2-40B4-BE49-F238E27FC236}">
                  <a16:creationId xmlns:a16="http://schemas.microsoft.com/office/drawing/2014/main" id="{83A86FED-7155-5E08-FFF7-AB7F0BBD0DD7}"/>
                </a:ext>
              </a:extLst>
            </p:cNvPr>
            <p:cNvCxnSpPr>
              <a:cxnSpLocks noChangeShapeType="1"/>
              <a:stCxn id="100461" idx="0"/>
              <a:endCxn id="100460" idx="2"/>
            </p:cNvCxnSpPr>
            <p:nvPr/>
          </p:nvCxnSpPr>
          <p:spPr bwMode="auto">
            <a:xfrm rot="-5400000">
              <a:off x="2066" y="1169"/>
              <a:ext cx="199" cy="1438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0460" name="_s2324">
              <a:extLst>
                <a:ext uri="{FF2B5EF4-FFF2-40B4-BE49-F238E27FC236}">
                  <a16:creationId xmlns:a16="http://schemas.microsoft.com/office/drawing/2014/main" id="{D04637F3-B952-985F-6F6D-991551175F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9" y="1536"/>
              <a:ext cx="1151" cy="2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9999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009999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Working with </a:t>
              </a:r>
            </a:p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Literature</a:t>
              </a:r>
            </a:p>
          </p:txBody>
        </p:sp>
        <p:sp>
          <p:nvSpPr>
            <p:cNvPr id="100461" name="_s2325">
              <a:extLst>
                <a:ext uri="{FF2B5EF4-FFF2-40B4-BE49-F238E27FC236}">
                  <a16:creationId xmlns:a16="http://schemas.microsoft.com/office/drawing/2014/main" id="{7316B10F-FB18-8E97-C104-1E51D3CA6A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Find it!</a:t>
              </a:r>
            </a:p>
          </p:txBody>
        </p:sp>
        <p:sp>
          <p:nvSpPr>
            <p:cNvPr id="100462" name="_s2326">
              <a:extLst>
                <a:ext uri="{FF2B5EF4-FFF2-40B4-BE49-F238E27FC236}">
                  <a16:creationId xmlns:a16="http://schemas.microsoft.com/office/drawing/2014/main" id="{95EC2448-8176-AA8F-11FD-0CF3E24970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4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Manage it!</a:t>
              </a:r>
            </a:p>
          </p:txBody>
        </p:sp>
        <p:sp>
          <p:nvSpPr>
            <p:cNvPr id="100463" name="_s2327">
              <a:extLst>
                <a:ext uri="{FF2B5EF4-FFF2-40B4-BE49-F238E27FC236}">
                  <a16:creationId xmlns:a16="http://schemas.microsoft.com/office/drawing/2014/main" id="{A15A51FB-380C-32AB-3805-55B5403354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9" y="1987"/>
              <a:ext cx="986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Use it!</a:t>
              </a:r>
            </a:p>
          </p:txBody>
        </p:sp>
        <p:sp>
          <p:nvSpPr>
            <p:cNvPr id="100464" name="_s2331">
              <a:extLst>
                <a:ext uri="{FF2B5EF4-FFF2-40B4-BE49-F238E27FC236}">
                  <a16:creationId xmlns:a16="http://schemas.microsoft.com/office/drawing/2014/main" id="{F8493D63-6D23-ED23-B6D3-A22C5A9EF9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2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Review it!</a:t>
              </a:r>
            </a:p>
          </p:txBody>
        </p:sp>
        <p:sp>
          <p:nvSpPr>
            <p:cNvPr id="13329" name="_s2339">
              <a:extLst>
                <a:ext uri="{FF2B5EF4-FFF2-40B4-BE49-F238E27FC236}">
                  <a16:creationId xmlns:a16="http://schemas.microsoft.com/office/drawing/2014/main" id="{1355679E-C1F3-D1CD-E6EA-72068458D3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2260"/>
              <a:ext cx="284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 Choosing your research topic</a:t>
              </a:r>
            </a:p>
          </p:txBody>
        </p:sp>
        <p:sp>
          <p:nvSpPr>
            <p:cNvPr id="13330" name="_s2347">
              <a:extLst>
                <a:ext uri="{FF2B5EF4-FFF2-40B4-BE49-F238E27FC236}">
                  <a16:creationId xmlns:a16="http://schemas.microsoft.com/office/drawing/2014/main" id="{530F0C6B-FA70-76DE-3D2B-B262F3D97A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2528"/>
              <a:ext cx="2848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Developing your question</a:t>
              </a:r>
            </a:p>
          </p:txBody>
        </p:sp>
        <p:sp>
          <p:nvSpPr>
            <p:cNvPr id="13331" name="_s2355">
              <a:extLst>
                <a:ext uri="{FF2B5EF4-FFF2-40B4-BE49-F238E27FC236}">
                  <a16:creationId xmlns:a16="http://schemas.microsoft.com/office/drawing/2014/main" id="{02754A78-588A-4E70-6725-E2E9D4E9FF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2797"/>
              <a:ext cx="284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14216" tIns="7108" rIns="14216" bIns="7108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 Arguing your rationale</a:t>
              </a:r>
            </a:p>
          </p:txBody>
        </p:sp>
        <p:sp>
          <p:nvSpPr>
            <p:cNvPr id="13332" name="_s2357">
              <a:extLst>
                <a:ext uri="{FF2B5EF4-FFF2-40B4-BE49-F238E27FC236}">
                  <a16:creationId xmlns:a16="http://schemas.microsoft.com/office/drawing/2014/main" id="{F8D0C36B-7AE4-593B-CF1D-78A8D3F531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3065"/>
              <a:ext cx="284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14216" tIns="7108" rIns="14216" bIns="7108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Informing your work with theory</a:t>
              </a:r>
            </a:p>
          </p:txBody>
        </p:sp>
        <p:sp>
          <p:nvSpPr>
            <p:cNvPr id="13333" name="_s2359">
              <a:extLst>
                <a:ext uri="{FF2B5EF4-FFF2-40B4-BE49-F238E27FC236}">
                  <a16:creationId xmlns:a16="http://schemas.microsoft.com/office/drawing/2014/main" id="{06649078-5EEC-CD91-6E07-3FC80B4E0B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3333"/>
              <a:ext cx="284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3618" tIns="11810" rIns="23618" bIns="11810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endParaRPr lang="en-US" altLang="en-US" sz="2800" b="1" i="1">
                <a:latin typeface="Arial" panose="020B0604020202020204" pitchFamily="34" charset="0"/>
              </a:endParaRPr>
            </a:p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Designing method</a:t>
              </a:r>
            </a:p>
            <a:p>
              <a:endParaRPr lang="en-US" altLang="en-US" sz="2800" b="1">
                <a:latin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2" name="Group 87">
            <a:extLst>
              <a:ext uri="{FF2B5EF4-FFF2-40B4-BE49-F238E27FC236}">
                <a16:creationId xmlns:a16="http://schemas.microsoft.com/office/drawing/2014/main" id="{067418F1-75D4-3C9B-1FC6-EC9EE160FEF1}"/>
              </a:ext>
            </a:extLst>
          </p:cNvPr>
          <p:cNvGrpSpPr>
            <a:grpSpLocks/>
          </p:cNvGrpSpPr>
          <p:nvPr/>
        </p:nvGrpSpPr>
        <p:grpSpPr bwMode="auto">
          <a:xfrm>
            <a:off x="214313" y="-214313"/>
            <a:ext cx="8715375" cy="7072313"/>
            <a:chOff x="1200" y="1392"/>
            <a:chExt cx="3341" cy="2232"/>
          </a:xfrm>
        </p:grpSpPr>
        <p:sp>
          <p:nvSpPr>
            <p:cNvPr id="15363" name="AutoShape 88">
              <a:extLst>
                <a:ext uri="{FF2B5EF4-FFF2-40B4-BE49-F238E27FC236}">
                  <a16:creationId xmlns:a16="http://schemas.microsoft.com/office/drawing/2014/main" id="{0FBDD922-49FC-C986-2777-6BA2D44A0F2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200" y="1392"/>
              <a:ext cx="3341" cy="22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</p:txBody>
        </p:sp>
        <p:cxnSp>
          <p:nvCxnSpPr>
            <p:cNvPr id="15364" name="_s2368">
              <a:extLst>
                <a:ext uri="{FF2B5EF4-FFF2-40B4-BE49-F238E27FC236}">
                  <a16:creationId xmlns:a16="http://schemas.microsoft.com/office/drawing/2014/main" id="{4F125658-D9E8-E05E-25B2-ECC2445B6C1C}"/>
                </a:ext>
              </a:extLst>
            </p:cNvPr>
            <p:cNvCxnSpPr>
              <a:cxnSpLocks noChangeShapeType="1"/>
              <a:stCxn id="15380" idx="1"/>
              <a:endCxn id="100464" idx="2"/>
            </p:cNvCxnSpPr>
            <p:nvPr/>
          </p:nvCxnSpPr>
          <p:spPr bwMode="auto">
            <a:xfrm rot="10800000" flipH="1">
              <a:off x="1253" y="2169"/>
              <a:ext cx="2672" cy="985"/>
            </a:xfrm>
            <a:prstGeom prst="bentConnector4">
              <a:avLst>
                <a:gd name="adj1" fmla="val -3278"/>
                <a:gd name="adj2" fmla="val 54495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65" name="_s2366">
              <a:extLst>
                <a:ext uri="{FF2B5EF4-FFF2-40B4-BE49-F238E27FC236}">
                  <a16:creationId xmlns:a16="http://schemas.microsoft.com/office/drawing/2014/main" id="{C1F4F214-C252-F29B-7ACB-A6F7FDE3960D}"/>
                </a:ext>
              </a:extLst>
            </p:cNvPr>
            <p:cNvCxnSpPr>
              <a:cxnSpLocks noChangeShapeType="1"/>
              <a:stCxn id="15379" idx="1"/>
              <a:endCxn id="100464" idx="2"/>
            </p:cNvCxnSpPr>
            <p:nvPr/>
          </p:nvCxnSpPr>
          <p:spPr bwMode="auto">
            <a:xfrm rot="10800000" flipH="1">
              <a:off x="1253" y="2169"/>
              <a:ext cx="2672" cy="716"/>
            </a:xfrm>
            <a:prstGeom prst="bentConnector4">
              <a:avLst>
                <a:gd name="adj1" fmla="val -3278"/>
                <a:gd name="adj2" fmla="val 56176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66" name="_s2350">
              <a:extLst>
                <a:ext uri="{FF2B5EF4-FFF2-40B4-BE49-F238E27FC236}">
                  <a16:creationId xmlns:a16="http://schemas.microsoft.com/office/drawing/2014/main" id="{F7B5D076-12DB-3A3B-6B74-C717F27581B6}"/>
                </a:ext>
              </a:extLst>
            </p:cNvPr>
            <p:cNvCxnSpPr>
              <a:cxnSpLocks noChangeShapeType="1"/>
              <a:stCxn id="15378" idx="1"/>
              <a:endCxn id="100464" idx="2"/>
            </p:cNvCxnSpPr>
            <p:nvPr/>
          </p:nvCxnSpPr>
          <p:spPr bwMode="auto">
            <a:xfrm rot="10800000" flipH="1">
              <a:off x="1253" y="2169"/>
              <a:ext cx="2672" cy="448"/>
            </a:xfrm>
            <a:prstGeom prst="bentConnector4">
              <a:avLst>
                <a:gd name="adj1" fmla="val -3278"/>
                <a:gd name="adj2" fmla="val 59935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67" name="_s2342">
              <a:extLst>
                <a:ext uri="{FF2B5EF4-FFF2-40B4-BE49-F238E27FC236}">
                  <a16:creationId xmlns:a16="http://schemas.microsoft.com/office/drawing/2014/main" id="{39279A20-D559-3AF6-322B-6CE162F1CA63}"/>
                </a:ext>
              </a:extLst>
            </p:cNvPr>
            <p:cNvCxnSpPr>
              <a:cxnSpLocks noChangeShapeType="1"/>
              <a:stCxn id="15377" idx="1"/>
              <a:endCxn id="100464" idx="2"/>
            </p:cNvCxnSpPr>
            <p:nvPr/>
          </p:nvCxnSpPr>
          <p:spPr bwMode="auto">
            <a:xfrm rot="10800000" flipH="1">
              <a:off x="1392" y="2169"/>
              <a:ext cx="2533" cy="180"/>
            </a:xfrm>
            <a:prstGeom prst="bentConnector4">
              <a:avLst>
                <a:gd name="adj1" fmla="val -3458"/>
                <a:gd name="adj2" fmla="val 74653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68" name="_s2332">
              <a:extLst>
                <a:ext uri="{FF2B5EF4-FFF2-40B4-BE49-F238E27FC236}">
                  <a16:creationId xmlns:a16="http://schemas.microsoft.com/office/drawing/2014/main" id="{3B781A91-9B0D-1DDD-DC77-A91058E19A5D}"/>
                </a:ext>
              </a:extLst>
            </p:cNvPr>
            <p:cNvCxnSpPr>
              <a:cxnSpLocks noChangeShapeType="1"/>
              <a:stCxn id="100464" idx="0"/>
              <a:endCxn id="100460" idx="2"/>
            </p:cNvCxnSpPr>
            <p:nvPr/>
          </p:nvCxnSpPr>
          <p:spPr bwMode="auto">
            <a:xfrm rot="16200000" flipV="1">
              <a:off x="3305" y="1367"/>
              <a:ext cx="199" cy="1040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69" name="_s2330">
              <a:extLst>
                <a:ext uri="{FF2B5EF4-FFF2-40B4-BE49-F238E27FC236}">
                  <a16:creationId xmlns:a16="http://schemas.microsoft.com/office/drawing/2014/main" id="{D4965A0F-FBF2-CE65-91A6-2120A9D8A8FA}"/>
                </a:ext>
              </a:extLst>
            </p:cNvPr>
            <p:cNvCxnSpPr>
              <a:cxnSpLocks noChangeShapeType="1"/>
              <a:stCxn id="100463" idx="0"/>
              <a:endCxn id="100460" idx="2"/>
            </p:cNvCxnSpPr>
            <p:nvPr/>
          </p:nvCxnSpPr>
          <p:spPr bwMode="auto">
            <a:xfrm rot="5400000" flipH="1">
              <a:off x="2860" y="1813"/>
              <a:ext cx="199" cy="150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70" name="_s2329">
              <a:extLst>
                <a:ext uri="{FF2B5EF4-FFF2-40B4-BE49-F238E27FC236}">
                  <a16:creationId xmlns:a16="http://schemas.microsoft.com/office/drawing/2014/main" id="{9738C915-4F18-F78C-865C-AF18190D97A5}"/>
                </a:ext>
              </a:extLst>
            </p:cNvPr>
            <p:cNvCxnSpPr>
              <a:cxnSpLocks noChangeShapeType="1"/>
              <a:stCxn id="100462" idx="0"/>
              <a:endCxn id="100460" idx="2"/>
            </p:cNvCxnSpPr>
            <p:nvPr/>
          </p:nvCxnSpPr>
          <p:spPr bwMode="auto">
            <a:xfrm rot="-5400000">
              <a:off x="2463" y="1566"/>
              <a:ext cx="199" cy="6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71" name="_s2328">
              <a:extLst>
                <a:ext uri="{FF2B5EF4-FFF2-40B4-BE49-F238E27FC236}">
                  <a16:creationId xmlns:a16="http://schemas.microsoft.com/office/drawing/2014/main" id="{5240DDCF-1145-7FFC-8954-EDFB82ABDF01}"/>
                </a:ext>
              </a:extLst>
            </p:cNvPr>
            <p:cNvCxnSpPr>
              <a:cxnSpLocks noChangeShapeType="1"/>
              <a:stCxn id="100461" idx="0"/>
              <a:endCxn id="100460" idx="2"/>
            </p:cNvCxnSpPr>
            <p:nvPr/>
          </p:nvCxnSpPr>
          <p:spPr bwMode="auto">
            <a:xfrm rot="-5400000">
              <a:off x="2066" y="1169"/>
              <a:ext cx="199" cy="1438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0460" name="_s2324">
              <a:extLst>
                <a:ext uri="{FF2B5EF4-FFF2-40B4-BE49-F238E27FC236}">
                  <a16:creationId xmlns:a16="http://schemas.microsoft.com/office/drawing/2014/main" id="{F1782D5F-38B3-58C7-1795-8F4EBE38F5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9" y="1536"/>
              <a:ext cx="1151" cy="2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9999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009999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Working with </a:t>
              </a:r>
            </a:p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Literature</a:t>
              </a:r>
            </a:p>
          </p:txBody>
        </p:sp>
        <p:sp>
          <p:nvSpPr>
            <p:cNvPr id="100461" name="_s2325">
              <a:extLst>
                <a:ext uri="{FF2B5EF4-FFF2-40B4-BE49-F238E27FC236}">
                  <a16:creationId xmlns:a16="http://schemas.microsoft.com/office/drawing/2014/main" id="{2C6F38FE-E1AB-DA1C-B3B3-02D2752D70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Find it!</a:t>
              </a:r>
            </a:p>
          </p:txBody>
        </p:sp>
        <p:sp>
          <p:nvSpPr>
            <p:cNvPr id="100462" name="_s2326">
              <a:extLst>
                <a:ext uri="{FF2B5EF4-FFF2-40B4-BE49-F238E27FC236}">
                  <a16:creationId xmlns:a16="http://schemas.microsoft.com/office/drawing/2014/main" id="{A2D818AA-7876-CA8F-4C55-38BFB6D598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4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Manage it!</a:t>
              </a:r>
            </a:p>
          </p:txBody>
        </p:sp>
        <p:sp>
          <p:nvSpPr>
            <p:cNvPr id="100463" name="_s2327">
              <a:extLst>
                <a:ext uri="{FF2B5EF4-FFF2-40B4-BE49-F238E27FC236}">
                  <a16:creationId xmlns:a16="http://schemas.microsoft.com/office/drawing/2014/main" id="{FB5C8F92-D6F0-9D3E-1E2A-A4E1DA4742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88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Use it!</a:t>
              </a:r>
            </a:p>
          </p:txBody>
        </p:sp>
        <p:sp>
          <p:nvSpPr>
            <p:cNvPr id="100464" name="_s2331">
              <a:extLst>
                <a:ext uri="{FF2B5EF4-FFF2-40B4-BE49-F238E27FC236}">
                  <a16:creationId xmlns:a16="http://schemas.microsoft.com/office/drawing/2014/main" id="{3051646C-8BCD-1C3E-1606-ADEF6DF538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36" y="1987"/>
              <a:ext cx="1178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Review it!</a:t>
              </a:r>
            </a:p>
          </p:txBody>
        </p:sp>
        <p:sp>
          <p:nvSpPr>
            <p:cNvPr id="15377" name="_s2341">
              <a:extLst>
                <a:ext uri="{FF2B5EF4-FFF2-40B4-BE49-F238E27FC236}">
                  <a16:creationId xmlns:a16="http://schemas.microsoft.com/office/drawing/2014/main" id="{74C59F79-8D90-2803-8A11-9F3E795AB1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2260"/>
              <a:ext cx="314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075" tIns="1538" rIns="3075" bIns="1538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Understanding lit review’s purpose</a:t>
              </a:r>
            </a:p>
          </p:txBody>
        </p:sp>
        <p:sp>
          <p:nvSpPr>
            <p:cNvPr id="15378" name="_s2349">
              <a:extLst>
                <a:ext uri="{FF2B5EF4-FFF2-40B4-BE49-F238E27FC236}">
                  <a16:creationId xmlns:a16="http://schemas.microsoft.com/office/drawing/2014/main" id="{E717FD4F-DED7-CC21-E10B-45D9371A91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3" y="2528"/>
              <a:ext cx="3288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Ensuring adequate coverage</a:t>
              </a:r>
            </a:p>
          </p:txBody>
        </p:sp>
        <p:sp>
          <p:nvSpPr>
            <p:cNvPr id="15379" name="_s2365">
              <a:extLst>
                <a:ext uri="{FF2B5EF4-FFF2-40B4-BE49-F238E27FC236}">
                  <a16:creationId xmlns:a16="http://schemas.microsoft.com/office/drawing/2014/main" id="{01B2344F-354D-066E-D798-B0C3CAA0F1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3" y="2797"/>
              <a:ext cx="328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8643" tIns="19322" rIns="38643" bIns="1932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Writing purposefully</a:t>
              </a:r>
            </a:p>
          </p:txBody>
        </p:sp>
        <p:sp>
          <p:nvSpPr>
            <p:cNvPr id="15380" name="_s2367">
              <a:extLst>
                <a:ext uri="{FF2B5EF4-FFF2-40B4-BE49-F238E27FC236}">
                  <a16:creationId xmlns:a16="http://schemas.microsoft.com/office/drawing/2014/main" id="{95F6A3B4-A43D-E55A-2DDC-2935EBA332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3" y="3065"/>
              <a:ext cx="3288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8643" tIns="19322" rIns="38643" bIns="1932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2800" b="1" i="1">
                  <a:latin typeface="Arial" panose="020B0604020202020204" pitchFamily="34" charset="0"/>
                </a:rPr>
                <a:t>Working on style and tone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87">
            <a:extLst>
              <a:ext uri="{FF2B5EF4-FFF2-40B4-BE49-F238E27FC236}">
                <a16:creationId xmlns:a16="http://schemas.microsoft.com/office/drawing/2014/main" id="{6A00812A-7144-3934-D7D2-F2157DD179A2}"/>
              </a:ext>
            </a:extLst>
          </p:cNvPr>
          <p:cNvGrpSpPr>
            <a:grpSpLocks/>
          </p:cNvGrpSpPr>
          <p:nvPr/>
        </p:nvGrpSpPr>
        <p:grpSpPr bwMode="auto">
          <a:xfrm>
            <a:off x="214313" y="-214313"/>
            <a:ext cx="8715375" cy="7072313"/>
            <a:chOff x="1200" y="1392"/>
            <a:chExt cx="3341" cy="2232"/>
          </a:xfrm>
        </p:grpSpPr>
        <p:sp>
          <p:nvSpPr>
            <p:cNvPr id="17411" name="AutoShape 88">
              <a:extLst>
                <a:ext uri="{FF2B5EF4-FFF2-40B4-BE49-F238E27FC236}">
                  <a16:creationId xmlns:a16="http://schemas.microsoft.com/office/drawing/2014/main" id="{3447D865-E669-A82C-E87C-742A6DD3A29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200" y="1392"/>
              <a:ext cx="3341" cy="22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4400"/>
            </a:p>
          </p:txBody>
        </p:sp>
        <p:cxnSp>
          <p:nvCxnSpPr>
            <p:cNvPr id="17412" name="_s2368">
              <a:extLst>
                <a:ext uri="{FF2B5EF4-FFF2-40B4-BE49-F238E27FC236}">
                  <a16:creationId xmlns:a16="http://schemas.microsoft.com/office/drawing/2014/main" id="{77F17EB7-DF9B-E94A-EA30-B1E814B5AE30}"/>
                </a:ext>
              </a:extLst>
            </p:cNvPr>
            <p:cNvCxnSpPr>
              <a:cxnSpLocks noChangeShapeType="1"/>
              <a:stCxn id="17450" idx="1"/>
              <a:endCxn id="100464" idx="2"/>
            </p:cNvCxnSpPr>
            <p:nvPr/>
          </p:nvCxnSpPr>
          <p:spPr bwMode="auto">
            <a:xfrm rot="10800000">
              <a:off x="3829" y="2169"/>
              <a:ext cx="83" cy="985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3" name="_s2366">
              <a:extLst>
                <a:ext uri="{FF2B5EF4-FFF2-40B4-BE49-F238E27FC236}">
                  <a16:creationId xmlns:a16="http://schemas.microsoft.com/office/drawing/2014/main" id="{1D0366D9-BA0C-C7C9-0A2B-5BF17895C001}"/>
                </a:ext>
              </a:extLst>
            </p:cNvPr>
            <p:cNvCxnSpPr>
              <a:cxnSpLocks noChangeShapeType="1"/>
              <a:stCxn id="17449" idx="1"/>
              <a:endCxn id="100464" idx="2"/>
            </p:cNvCxnSpPr>
            <p:nvPr/>
          </p:nvCxnSpPr>
          <p:spPr bwMode="auto">
            <a:xfrm rot="10800000">
              <a:off x="3829" y="2169"/>
              <a:ext cx="83" cy="716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4" name="_s2360">
              <a:extLst>
                <a:ext uri="{FF2B5EF4-FFF2-40B4-BE49-F238E27FC236}">
                  <a16:creationId xmlns:a16="http://schemas.microsoft.com/office/drawing/2014/main" id="{400840F1-5A54-8585-3AA5-BDAFE06D68EC}"/>
                </a:ext>
              </a:extLst>
            </p:cNvPr>
            <p:cNvCxnSpPr>
              <a:cxnSpLocks noChangeShapeType="1"/>
              <a:stCxn id="17448" idx="1"/>
              <a:endCxn id="100463" idx="2"/>
            </p:cNvCxnSpPr>
            <p:nvPr/>
          </p:nvCxnSpPr>
          <p:spPr bwMode="auto">
            <a:xfrm rot="10800000">
              <a:off x="3035" y="2169"/>
              <a:ext cx="83" cy="1253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5" name="_s2358">
              <a:extLst>
                <a:ext uri="{FF2B5EF4-FFF2-40B4-BE49-F238E27FC236}">
                  <a16:creationId xmlns:a16="http://schemas.microsoft.com/office/drawing/2014/main" id="{CE637C2C-A9B8-46F0-E634-F7FCBEFEDCFC}"/>
                </a:ext>
              </a:extLst>
            </p:cNvPr>
            <p:cNvCxnSpPr>
              <a:cxnSpLocks noChangeShapeType="1"/>
              <a:stCxn id="17447" idx="1"/>
              <a:endCxn id="100463" idx="2"/>
            </p:cNvCxnSpPr>
            <p:nvPr/>
          </p:nvCxnSpPr>
          <p:spPr bwMode="auto">
            <a:xfrm rot="10800000">
              <a:off x="3035" y="2169"/>
              <a:ext cx="83" cy="985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6" name="_s2356">
              <a:extLst>
                <a:ext uri="{FF2B5EF4-FFF2-40B4-BE49-F238E27FC236}">
                  <a16:creationId xmlns:a16="http://schemas.microsoft.com/office/drawing/2014/main" id="{721B1FA7-9CFE-5701-1451-791818982C29}"/>
                </a:ext>
              </a:extLst>
            </p:cNvPr>
            <p:cNvCxnSpPr>
              <a:cxnSpLocks noChangeShapeType="1"/>
              <a:stCxn id="17446" idx="1"/>
              <a:endCxn id="100463" idx="2"/>
            </p:cNvCxnSpPr>
            <p:nvPr/>
          </p:nvCxnSpPr>
          <p:spPr bwMode="auto">
            <a:xfrm rot="10800000">
              <a:off x="3035" y="2169"/>
              <a:ext cx="83" cy="716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7" name="_s2354">
              <a:extLst>
                <a:ext uri="{FF2B5EF4-FFF2-40B4-BE49-F238E27FC236}">
                  <a16:creationId xmlns:a16="http://schemas.microsoft.com/office/drawing/2014/main" id="{C065E1F1-6A9D-25B2-2F14-1356061C21DA}"/>
                </a:ext>
              </a:extLst>
            </p:cNvPr>
            <p:cNvCxnSpPr>
              <a:cxnSpLocks noChangeShapeType="1"/>
              <a:stCxn id="17445" idx="1"/>
              <a:endCxn id="100462" idx="2"/>
            </p:cNvCxnSpPr>
            <p:nvPr/>
          </p:nvCxnSpPr>
          <p:spPr bwMode="auto">
            <a:xfrm rot="10800000">
              <a:off x="2241" y="2169"/>
              <a:ext cx="83" cy="716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8" name="_s2352">
              <a:extLst>
                <a:ext uri="{FF2B5EF4-FFF2-40B4-BE49-F238E27FC236}">
                  <a16:creationId xmlns:a16="http://schemas.microsoft.com/office/drawing/2014/main" id="{073F92E3-4B90-35A4-4E42-CE4A21A4526D}"/>
                </a:ext>
              </a:extLst>
            </p:cNvPr>
            <p:cNvCxnSpPr>
              <a:cxnSpLocks noChangeShapeType="1"/>
              <a:stCxn id="17444" idx="1"/>
              <a:endCxn id="100461" idx="2"/>
            </p:cNvCxnSpPr>
            <p:nvPr/>
          </p:nvCxnSpPr>
          <p:spPr bwMode="auto">
            <a:xfrm rot="10800000">
              <a:off x="1447" y="2169"/>
              <a:ext cx="83" cy="716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9" name="_s2350">
              <a:extLst>
                <a:ext uri="{FF2B5EF4-FFF2-40B4-BE49-F238E27FC236}">
                  <a16:creationId xmlns:a16="http://schemas.microsoft.com/office/drawing/2014/main" id="{0CF0A311-3014-FED1-E25B-C1ADD7CC6110}"/>
                </a:ext>
              </a:extLst>
            </p:cNvPr>
            <p:cNvCxnSpPr>
              <a:cxnSpLocks noChangeShapeType="1"/>
              <a:stCxn id="17443" idx="1"/>
              <a:endCxn id="100464" idx="2"/>
            </p:cNvCxnSpPr>
            <p:nvPr/>
          </p:nvCxnSpPr>
          <p:spPr bwMode="auto">
            <a:xfrm rot="10800000">
              <a:off x="3829" y="2169"/>
              <a:ext cx="83" cy="448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0" name="_s2348">
              <a:extLst>
                <a:ext uri="{FF2B5EF4-FFF2-40B4-BE49-F238E27FC236}">
                  <a16:creationId xmlns:a16="http://schemas.microsoft.com/office/drawing/2014/main" id="{653A30F3-9CC7-03B6-5D40-F07A2343720D}"/>
                </a:ext>
              </a:extLst>
            </p:cNvPr>
            <p:cNvCxnSpPr>
              <a:cxnSpLocks noChangeShapeType="1"/>
              <a:stCxn id="17442" idx="1"/>
              <a:endCxn id="100463" idx="2"/>
            </p:cNvCxnSpPr>
            <p:nvPr/>
          </p:nvCxnSpPr>
          <p:spPr bwMode="auto">
            <a:xfrm rot="10800000">
              <a:off x="3035" y="2169"/>
              <a:ext cx="83" cy="448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1" name="_s2346">
              <a:extLst>
                <a:ext uri="{FF2B5EF4-FFF2-40B4-BE49-F238E27FC236}">
                  <a16:creationId xmlns:a16="http://schemas.microsoft.com/office/drawing/2014/main" id="{ACFFA071-5C9F-8FDC-14BA-5EDEB97EBCC3}"/>
                </a:ext>
              </a:extLst>
            </p:cNvPr>
            <p:cNvCxnSpPr>
              <a:cxnSpLocks noChangeShapeType="1"/>
              <a:stCxn id="17441" idx="1"/>
              <a:endCxn id="100462" idx="2"/>
            </p:cNvCxnSpPr>
            <p:nvPr/>
          </p:nvCxnSpPr>
          <p:spPr bwMode="auto">
            <a:xfrm rot="10800000">
              <a:off x="2241" y="2169"/>
              <a:ext cx="83" cy="448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2" name="_s2344">
              <a:extLst>
                <a:ext uri="{FF2B5EF4-FFF2-40B4-BE49-F238E27FC236}">
                  <a16:creationId xmlns:a16="http://schemas.microsoft.com/office/drawing/2014/main" id="{37B0DC6E-7550-9E16-9346-A77C8E0FCC82}"/>
                </a:ext>
              </a:extLst>
            </p:cNvPr>
            <p:cNvCxnSpPr>
              <a:cxnSpLocks noChangeShapeType="1"/>
              <a:stCxn id="17440" idx="1"/>
              <a:endCxn id="100461" idx="2"/>
            </p:cNvCxnSpPr>
            <p:nvPr/>
          </p:nvCxnSpPr>
          <p:spPr bwMode="auto">
            <a:xfrm rot="10800000">
              <a:off x="1447" y="2169"/>
              <a:ext cx="83" cy="448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3" name="_s2342">
              <a:extLst>
                <a:ext uri="{FF2B5EF4-FFF2-40B4-BE49-F238E27FC236}">
                  <a16:creationId xmlns:a16="http://schemas.microsoft.com/office/drawing/2014/main" id="{E1401EB3-06EC-E87F-1D73-1F5E0B908FDC}"/>
                </a:ext>
              </a:extLst>
            </p:cNvPr>
            <p:cNvCxnSpPr>
              <a:cxnSpLocks noChangeShapeType="1"/>
              <a:stCxn id="17439" idx="1"/>
              <a:endCxn id="100464" idx="2"/>
            </p:cNvCxnSpPr>
            <p:nvPr/>
          </p:nvCxnSpPr>
          <p:spPr bwMode="auto">
            <a:xfrm rot="10800000">
              <a:off x="3829" y="2169"/>
              <a:ext cx="83" cy="180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4" name="_s2340">
              <a:extLst>
                <a:ext uri="{FF2B5EF4-FFF2-40B4-BE49-F238E27FC236}">
                  <a16:creationId xmlns:a16="http://schemas.microsoft.com/office/drawing/2014/main" id="{31400BD5-4133-CA69-9520-A73C40763943}"/>
                </a:ext>
              </a:extLst>
            </p:cNvPr>
            <p:cNvCxnSpPr>
              <a:cxnSpLocks noChangeShapeType="1"/>
              <a:stCxn id="17438" idx="1"/>
              <a:endCxn id="100463" idx="2"/>
            </p:cNvCxnSpPr>
            <p:nvPr/>
          </p:nvCxnSpPr>
          <p:spPr bwMode="auto">
            <a:xfrm rot="10800000">
              <a:off x="3035" y="2169"/>
              <a:ext cx="83" cy="180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5" name="_s2338">
              <a:extLst>
                <a:ext uri="{FF2B5EF4-FFF2-40B4-BE49-F238E27FC236}">
                  <a16:creationId xmlns:a16="http://schemas.microsoft.com/office/drawing/2014/main" id="{0C1404D2-9907-C633-7690-64868A543612}"/>
                </a:ext>
              </a:extLst>
            </p:cNvPr>
            <p:cNvCxnSpPr>
              <a:cxnSpLocks noChangeShapeType="1"/>
              <a:stCxn id="17437" idx="1"/>
              <a:endCxn id="100462" idx="2"/>
            </p:cNvCxnSpPr>
            <p:nvPr/>
          </p:nvCxnSpPr>
          <p:spPr bwMode="auto">
            <a:xfrm rot="10800000">
              <a:off x="2241" y="2169"/>
              <a:ext cx="83" cy="180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6" name="_s2336">
              <a:extLst>
                <a:ext uri="{FF2B5EF4-FFF2-40B4-BE49-F238E27FC236}">
                  <a16:creationId xmlns:a16="http://schemas.microsoft.com/office/drawing/2014/main" id="{9C080F96-49B5-2BC0-7D91-61188BCF9B0B}"/>
                </a:ext>
              </a:extLst>
            </p:cNvPr>
            <p:cNvCxnSpPr>
              <a:cxnSpLocks noChangeShapeType="1"/>
              <a:stCxn id="17436" idx="1"/>
              <a:endCxn id="100461" idx="2"/>
            </p:cNvCxnSpPr>
            <p:nvPr/>
          </p:nvCxnSpPr>
          <p:spPr bwMode="auto">
            <a:xfrm rot="10800000">
              <a:off x="1447" y="2169"/>
              <a:ext cx="83" cy="180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7" name="_s2332">
              <a:extLst>
                <a:ext uri="{FF2B5EF4-FFF2-40B4-BE49-F238E27FC236}">
                  <a16:creationId xmlns:a16="http://schemas.microsoft.com/office/drawing/2014/main" id="{12056C9A-9361-8A11-495B-36F555D7512B}"/>
                </a:ext>
              </a:extLst>
            </p:cNvPr>
            <p:cNvCxnSpPr>
              <a:cxnSpLocks noChangeShapeType="1"/>
              <a:stCxn id="100464" idx="0"/>
              <a:endCxn id="100460" idx="2"/>
            </p:cNvCxnSpPr>
            <p:nvPr/>
          </p:nvCxnSpPr>
          <p:spPr bwMode="auto">
            <a:xfrm rot="5400000" flipH="1">
              <a:off x="3257" y="1416"/>
              <a:ext cx="199" cy="9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8" name="_s2330">
              <a:extLst>
                <a:ext uri="{FF2B5EF4-FFF2-40B4-BE49-F238E27FC236}">
                  <a16:creationId xmlns:a16="http://schemas.microsoft.com/office/drawing/2014/main" id="{3DEE56C4-5C62-CA94-F51E-769C199CBCD4}"/>
                </a:ext>
              </a:extLst>
            </p:cNvPr>
            <p:cNvCxnSpPr>
              <a:cxnSpLocks noChangeShapeType="1"/>
              <a:stCxn id="100463" idx="0"/>
              <a:endCxn id="100460" idx="2"/>
            </p:cNvCxnSpPr>
            <p:nvPr/>
          </p:nvCxnSpPr>
          <p:spPr bwMode="auto">
            <a:xfrm rot="5400000" flipH="1">
              <a:off x="2860" y="1813"/>
              <a:ext cx="199" cy="150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9" name="_s2329">
              <a:extLst>
                <a:ext uri="{FF2B5EF4-FFF2-40B4-BE49-F238E27FC236}">
                  <a16:creationId xmlns:a16="http://schemas.microsoft.com/office/drawing/2014/main" id="{36A13C7D-2927-5FA9-CA3A-6782865BF988}"/>
                </a:ext>
              </a:extLst>
            </p:cNvPr>
            <p:cNvCxnSpPr>
              <a:cxnSpLocks noChangeShapeType="1"/>
              <a:stCxn id="100462" idx="0"/>
              <a:endCxn id="100460" idx="2"/>
            </p:cNvCxnSpPr>
            <p:nvPr/>
          </p:nvCxnSpPr>
          <p:spPr bwMode="auto">
            <a:xfrm rot="-5400000">
              <a:off x="2463" y="1566"/>
              <a:ext cx="199" cy="6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30" name="_s2328">
              <a:extLst>
                <a:ext uri="{FF2B5EF4-FFF2-40B4-BE49-F238E27FC236}">
                  <a16:creationId xmlns:a16="http://schemas.microsoft.com/office/drawing/2014/main" id="{9301065F-0C3A-F908-19A1-A734E8B565B1}"/>
                </a:ext>
              </a:extLst>
            </p:cNvPr>
            <p:cNvCxnSpPr>
              <a:cxnSpLocks noChangeShapeType="1"/>
              <a:stCxn id="100461" idx="0"/>
              <a:endCxn id="100460" idx="2"/>
            </p:cNvCxnSpPr>
            <p:nvPr/>
          </p:nvCxnSpPr>
          <p:spPr bwMode="auto">
            <a:xfrm rot="-5400000">
              <a:off x="2066" y="1169"/>
              <a:ext cx="199" cy="1438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0460" name="_s2324">
              <a:extLst>
                <a:ext uri="{FF2B5EF4-FFF2-40B4-BE49-F238E27FC236}">
                  <a16:creationId xmlns:a16="http://schemas.microsoft.com/office/drawing/2014/main" id="{3DF28ABD-8636-8B7B-C4CA-890B7C1E31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9" y="1536"/>
              <a:ext cx="1151" cy="2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9999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009999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Working with </a:t>
              </a:r>
            </a:p>
            <a:p>
              <a:pPr algn="ctr">
                <a:defRPr/>
              </a:pPr>
              <a:r>
                <a:rPr lang="en-US" b="1" i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Literature</a:t>
              </a:r>
            </a:p>
          </p:txBody>
        </p:sp>
        <p:sp>
          <p:nvSpPr>
            <p:cNvPr id="100461" name="_s2325">
              <a:extLst>
                <a:ext uri="{FF2B5EF4-FFF2-40B4-BE49-F238E27FC236}">
                  <a16:creationId xmlns:a16="http://schemas.microsoft.com/office/drawing/2014/main" id="{0617BFFA-C5E3-4AB8-09FB-0E34BAF383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Find it!</a:t>
              </a:r>
            </a:p>
          </p:txBody>
        </p:sp>
        <p:sp>
          <p:nvSpPr>
            <p:cNvPr id="100462" name="_s2326">
              <a:extLst>
                <a:ext uri="{FF2B5EF4-FFF2-40B4-BE49-F238E27FC236}">
                  <a16:creationId xmlns:a16="http://schemas.microsoft.com/office/drawing/2014/main" id="{AACAF2FC-EFD1-83E8-718E-74CF47AA10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4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Manage it!</a:t>
              </a:r>
            </a:p>
          </p:txBody>
        </p:sp>
        <p:sp>
          <p:nvSpPr>
            <p:cNvPr id="100463" name="_s2327">
              <a:extLst>
                <a:ext uri="{FF2B5EF4-FFF2-40B4-BE49-F238E27FC236}">
                  <a16:creationId xmlns:a16="http://schemas.microsoft.com/office/drawing/2014/main" id="{5E83108B-A32B-6CCE-AF66-E958CCDCF0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88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Use it!</a:t>
              </a:r>
            </a:p>
          </p:txBody>
        </p:sp>
        <p:sp>
          <p:nvSpPr>
            <p:cNvPr id="100464" name="_s2331">
              <a:extLst>
                <a:ext uri="{FF2B5EF4-FFF2-40B4-BE49-F238E27FC236}">
                  <a16:creationId xmlns:a16="http://schemas.microsoft.com/office/drawing/2014/main" id="{0DAF956F-531F-6BF5-85A4-65FB1562C5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2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>
                <a:defRPr/>
              </a:pPr>
              <a:r>
                <a:rPr lang="en-US" sz="2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Review it!</a:t>
              </a:r>
            </a:p>
          </p:txBody>
        </p:sp>
        <p:sp>
          <p:nvSpPr>
            <p:cNvPr id="17436" name="_s2335">
              <a:extLst>
                <a:ext uri="{FF2B5EF4-FFF2-40B4-BE49-F238E27FC236}">
                  <a16:creationId xmlns:a16="http://schemas.microsoft.com/office/drawing/2014/main" id="{C2401A96-8C23-5303-1E2F-3CB317762A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260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583" tIns="1292" rIns="2583" bIns="129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Knowing the 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literature types</a:t>
              </a:r>
            </a:p>
          </p:txBody>
        </p:sp>
        <p:sp>
          <p:nvSpPr>
            <p:cNvPr id="17437" name="_s2337">
              <a:extLst>
                <a:ext uri="{FF2B5EF4-FFF2-40B4-BE49-F238E27FC236}">
                  <a16:creationId xmlns:a16="http://schemas.microsoft.com/office/drawing/2014/main" id="{DCDAFCEF-007C-F82A-F097-2D3932CD0D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4" y="2260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583" tIns="1292" rIns="2583" bIns="129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Reading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efficiently</a:t>
              </a:r>
            </a:p>
          </p:txBody>
        </p:sp>
        <p:sp>
          <p:nvSpPr>
            <p:cNvPr id="17438" name="_s2339">
              <a:extLst>
                <a:ext uri="{FF2B5EF4-FFF2-40B4-BE49-F238E27FC236}">
                  <a16:creationId xmlns:a16="http://schemas.microsoft.com/office/drawing/2014/main" id="{93BCF1E5-F02E-BD9C-A0FE-E2FA0D2D91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260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 Choosing your research topic</a:t>
              </a:r>
            </a:p>
          </p:txBody>
        </p:sp>
        <p:sp>
          <p:nvSpPr>
            <p:cNvPr id="17439" name="_s2341">
              <a:extLst>
                <a:ext uri="{FF2B5EF4-FFF2-40B4-BE49-F238E27FC236}">
                  <a16:creationId xmlns:a16="http://schemas.microsoft.com/office/drawing/2014/main" id="{06766713-C870-F939-C788-DD3F58B7CC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2" y="2260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075" tIns="1538" rIns="3075" bIns="1538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Understanding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lit review’s purpose</a:t>
              </a:r>
            </a:p>
          </p:txBody>
        </p:sp>
        <p:sp>
          <p:nvSpPr>
            <p:cNvPr id="17440" name="_s2343">
              <a:extLst>
                <a:ext uri="{FF2B5EF4-FFF2-40B4-BE49-F238E27FC236}">
                  <a16:creationId xmlns:a16="http://schemas.microsoft.com/office/drawing/2014/main" id="{97FD654E-C94E-8C8A-FA56-582B11FA83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528"/>
              <a:ext cx="629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268" tIns="1636" rIns="3268" bIns="1636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Using available resources</a:t>
              </a:r>
            </a:p>
          </p:txBody>
        </p:sp>
        <p:sp>
          <p:nvSpPr>
            <p:cNvPr id="17441" name="_s2345">
              <a:extLst>
                <a:ext uri="{FF2B5EF4-FFF2-40B4-BE49-F238E27FC236}">
                  <a16:creationId xmlns:a16="http://schemas.microsoft.com/office/drawing/2014/main" id="{BFA0DB7E-6520-E5A7-D5A5-568491A65C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4" y="2528"/>
              <a:ext cx="629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05" tIns="1702" rIns="3405" bIns="170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Keeping track 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of references </a:t>
              </a:r>
            </a:p>
          </p:txBody>
        </p:sp>
        <p:sp>
          <p:nvSpPr>
            <p:cNvPr id="17442" name="_s2347">
              <a:extLst>
                <a:ext uri="{FF2B5EF4-FFF2-40B4-BE49-F238E27FC236}">
                  <a16:creationId xmlns:a16="http://schemas.microsoft.com/office/drawing/2014/main" id="{94BB76E6-4A13-B6B7-69F9-C15421B3FC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528"/>
              <a:ext cx="629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Developing your question</a:t>
              </a:r>
            </a:p>
          </p:txBody>
        </p:sp>
        <p:sp>
          <p:nvSpPr>
            <p:cNvPr id="17443" name="_s2349">
              <a:extLst>
                <a:ext uri="{FF2B5EF4-FFF2-40B4-BE49-F238E27FC236}">
                  <a16:creationId xmlns:a16="http://schemas.microsoft.com/office/drawing/2014/main" id="{996B7FEB-173A-92B0-2153-9CB536F027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2" y="2528"/>
              <a:ext cx="629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Ensuring adequate 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coverage</a:t>
              </a:r>
            </a:p>
          </p:txBody>
        </p:sp>
        <p:sp>
          <p:nvSpPr>
            <p:cNvPr id="17444" name="_s2351">
              <a:extLst>
                <a:ext uri="{FF2B5EF4-FFF2-40B4-BE49-F238E27FC236}">
                  <a16:creationId xmlns:a16="http://schemas.microsoft.com/office/drawing/2014/main" id="{177136A7-098A-D950-F06F-326367F4A3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797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Honing your 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search skills</a:t>
              </a:r>
            </a:p>
          </p:txBody>
        </p:sp>
        <p:sp>
          <p:nvSpPr>
            <p:cNvPr id="17445" name="_s2353">
              <a:extLst>
                <a:ext uri="{FF2B5EF4-FFF2-40B4-BE49-F238E27FC236}">
                  <a16:creationId xmlns:a16="http://schemas.microsoft.com/office/drawing/2014/main" id="{1BA757D3-F0F6-D6D5-A6DA-220C044297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4" y="2797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5742" tIns="2872" rIns="5742" bIns="287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Writing relevant annotations</a:t>
              </a:r>
            </a:p>
          </p:txBody>
        </p:sp>
        <p:sp>
          <p:nvSpPr>
            <p:cNvPr id="17446" name="_s2355">
              <a:extLst>
                <a:ext uri="{FF2B5EF4-FFF2-40B4-BE49-F238E27FC236}">
                  <a16:creationId xmlns:a16="http://schemas.microsoft.com/office/drawing/2014/main" id="{83F1B5DE-90AC-D794-CB0B-8671EF85F9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797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14216" tIns="7108" rIns="14216" bIns="7108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 Arguing your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rationale</a:t>
              </a:r>
            </a:p>
          </p:txBody>
        </p:sp>
        <p:sp>
          <p:nvSpPr>
            <p:cNvPr id="17447" name="_s2357">
              <a:extLst>
                <a:ext uri="{FF2B5EF4-FFF2-40B4-BE49-F238E27FC236}">
                  <a16:creationId xmlns:a16="http://schemas.microsoft.com/office/drawing/2014/main" id="{0E18DB97-DEFC-580A-02C7-C05AF23708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065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14216" tIns="7108" rIns="14216" bIns="7108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Informing your work with theory</a:t>
              </a:r>
            </a:p>
          </p:txBody>
        </p:sp>
        <p:sp>
          <p:nvSpPr>
            <p:cNvPr id="17448" name="_s2359">
              <a:extLst>
                <a:ext uri="{FF2B5EF4-FFF2-40B4-BE49-F238E27FC236}">
                  <a16:creationId xmlns:a16="http://schemas.microsoft.com/office/drawing/2014/main" id="{1A8676A3-D081-86D1-C9CB-30F513D680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333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3618" tIns="11810" rIns="23618" bIns="11810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endParaRPr lang="en-US" altLang="en-US" sz="1500" b="1" i="1">
                <a:latin typeface="Arial" panose="020B0604020202020204" pitchFamily="34" charset="0"/>
              </a:endParaRP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Designing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method</a:t>
              </a:r>
            </a:p>
            <a:p>
              <a:endParaRPr lang="en-US" altLang="en-US" sz="1500" b="1">
                <a:latin typeface="Times New Roman" panose="02020603050405020304" pitchFamily="18" charset="0"/>
              </a:endParaRPr>
            </a:p>
          </p:txBody>
        </p:sp>
        <p:sp>
          <p:nvSpPr>
            <p:cNvPr id="17449" name="_s2365">
              <a:extLst>
                <a:ext uri="{FF2B5EF4-FFF2-40B4-BE49-F238E27FC236}">
                  <a16:creationId xmlns:a16="http://schemas.microsoft.com/office/drawing/2014/main" id="{D655A049-DAC9-0995-AED6-50891CEE3B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2" y="2797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8643" tIns="19322" rIns="38643" bIns="1932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Writing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purposefully</a:t>
              </a:r>
            </a:p>
          </p:txBody>
        </p:sp>
        <p:sp>
          <p:nvSpPr>
            <p:cNvPr id="17450" name="_s2367">
              <a:extLst>
                <a:ext uri="{FF2B5EF4-FFF2-40B4-BE49-F238E27FC236}">
                  <a16:creationId xmlns:a16="http://schemas.microsoft.com/office/drawing/2014/main" id="{85ECBAEB-F3A4-7865-35C4-AE7332BF03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2" y="3065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8643" tIns="19322" rIns="38643" bIns="19322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Working on </a:t>
              </a:r>
            </a:p>
            <a:p>
              <a:pPr algn="ctr"/>
              <a:r>
                <a:rPr lang="en-US" altLang="en-US" sz="1500" b="1" i="1">
                  <a:latin typeface="Arial" panose="020B0604020202020204" pitchFamily="34" charset="0"/>
                </a:rPr>
                <a:t>style and tone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4">
            <a:extLst>
              <a:ext uri="{FF2B5EF4-FFF2-40B4-BE49-F238E27FC236}">
                <a16:creationId xmlns:a16="http://schemas.microsoft.com/office/drawing/2014/main" id="{2638AB47-E271-033B-6CCF-A675CE7A6C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40E4243B-03FD-4CE6-A471-13FA5253CCC7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9</a:t>
            </a:fld>
            <a:endParaRPr lang="en-AU" altLang="en-US" sz="1400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A46AC5F2-4CC7-A3BC-C542-71313CCDB0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/>
              <a:t>Finding literature</a:t>
            </a:r>
          </a:p>
        </p:txBody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9A1B6DD2-A8B0-AE6C-8DAA-9D50D8A951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2017713"/>
            <a:ext cx="8269288" cy="41148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>
                <a:cs typeface="Times New Roman" panose="02020603050405020304" pitchFamily="18" charset="0"/>
              </a:rPr>
              <a:t>	Finding relevant literature can be made easier if you are able to readily access and draw on a wide variety of resources such as:</a:t>
            </a:r>
          </a:p>
          <a:p>
            <a:pPr lvl="1" eaLnBrk="1" hangingPunct="1"/>
            <a:r>
              <a:rPr lang="en-US" altLang="en-US" sz="2400">
                <a:cs typeface="Times New Roman" panose="02020603050405020304" pitchFamily="18" charset="0"/>
              </a:rPr>
              <a:t>reference materials</a:t>
            </a:r>
          </a:p>
          <a:p>
            <a:pPr lvl="1" eaLnBrk="1" hangingPunct="1"/>
            <a:r>
              <a:rPr lang="en-US" altLang="en-US" sz="2400">
                <a:cs typeface="Times New Roman" panose="02020603050405020304" pitchFamily="18" charset="0"/>
              </a:rPr>
              <a:t>books</a:t>
            </a:r>
          </a:p>
          <a:p>
            <a:pPr lvl="1" eaLnBrk="1" hangingPunct="1"/>
            <a:r>
              <a:rPr lang="en-US" altLang="en-US" sz="2400">
                <a:cs typeface="Times New Roman" panose="02020603050405020304" pitchFamily="18" charset="0"/>
              </a:rPr>
              <a:t>journals </a:t>
            </a:r>
          </a:p>
          <a:p>
            <a:pPr lvl="1" eaLnBrk="1" hangingPunct="1"/>
            <a:r>
              <a:rPr lang="en-US" altLang="en-US" sz="2400">
                <a:cs typeface="Times New Roman" panose="02020603050405020304" pitchFamily="18" charset="0"/>
              </a:rPr>
              <a:t>official publications</a:t>
            </a:r>
          </a:p>
          <a:p>
            <a:pPr lvl="1" eaLnBrk="1" hangingPunct="1"/>
            <a:r>
              <a:rPr lang="en-US" altLang="en-US" sz="2400">
                <a:cs typeface="Times New Roman" panose="02020603050405020304" pitchFamily="18" charset="0"/>
              </a:rPr>
              <a:t>Archives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4">
            <a:extLst>
              <a:ext uri="{FF2B5EF4-FFF2-40B4-BE49-F238E27FC236}">
                <a16:creationId xmlns:a16="http://schemas.microsoft.com/office/drawing/2014/main" id="{706600F9-7E14-A842-AB09-2B280D61B4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AD5ECF5-35ED-41FE-AE56-2AABE26CF4EB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10</a:t>
            </a:fld>
            <a:endParaRPr lang="en-AU" altLang="en-US" sz="1400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08E08ADE-25DA-E142-B53F-293943800F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/>
              <a:t>Finding literature</a:t>
            </a:r>
          </a:p>
        </p:txBody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18D5AC20-675D-F5E5-E0A7-A3518DCD94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anose="05000000000000000000" pitchFamily="2" charset="2"/>
              <a:buNone/>
            </a:pPr>
            <a:r>
              <a:rPr lang="en-US" altLang="en-US" sz="3600" b="1">
                <a:cs typeface="Times New Roman" panose="02020603050405020304" pitchFamily="18" charset="0"/>
              </a:rPr>
              <a:t>Don’t</a:t>
            </a:r>
            <a:r>
              <a:rPr lang="en-US" altLang="en-US" b="1">
                <a:cs typeface="Times New Roman" panose="02020603050405020304" pitchFamily="18" charset="0"/>
              </a:rPr>
              <a:t> </a:t>
            </a:r>
            <a:r>
              <a:rPr lang="en-US" altLang="en-US" sz="3600" b="1">
                <a:cs typeface="Times New Roman" panose="02020603050405020304" pitchFamily="18" charset="0"/>
              </a:rPr>
              <a:t>go it alone!!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>
                <a:cs typeface="Times New Roman" panose="02020603050405020304" pitchFamily="18" charset="0"/>
              </a:rPr>
              <a:t>	When looking for literature be sure to call on the experts such as:</a:t>
            </a:r>
          </a:p>
          <a:p>
            <a:pPr lvl="1" eaLnBrk="1" hangingPunct="1"/>
            <a:r>
              <a:rPr lang="en-US" altLang="en-US">
                <a:cs typeface="Times New Roman" panose="02020603050405020304" pitchFamily="18" charset="0"/>
              </a:rPr>
              <a:t>librarians</a:t>
            </a:r>
          </a:p>
          <a:p>
            <a:pPr lvl="1" eaLnBrk="1" hangingPunct="1"/>
            <a:r>
              <a:rPr lang="en-US" altLang="en-US">
                <a:cs typeface="Times New Roman" panose="02020603050405020304" pitchFamily="18" charset="0"/>
              </a:rPr>
              <a:t>supervisors</a:t>
            </a:r>
          </a:p>
          <a:p>
            <a:pPr lvl="1" eaLnBrk="1" hangingPunct="1"/>
            <a:r>
              <a:rPr lang="en-US" altLang="en-US">
                <a:cs typeface="Times New Roman" panose="02020603050405020304" pitchFamily="18" charset="0"/>
              </a:rPr>
              <a:t>other researchers</a:t>
            </a:r>
          </a:p>
          <a:p>
            <a:pPr lvl="1" eaLnBrk="1" hangingPunct="1"/>
            <a:r>
              <a:rPr lang="en-US" altLang="en-US">
                <a:cs typeface="Times New Roman" panose="02020603050405020304" pitchFamily="18" charset="0"/>
              </a:rPr>
              <a:t>practitioners </a:t>
            </a:r>
            <a:endParaRPr lang="en-AU" altLang="en-US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4">
            <a:extLst>
              <a:ext uri="{FF2B5EF4-FFF2-40B4-BE49-F238E27FC236}">
                <a16:creationId xmlns:a16="http://schemas.microsoft.com/office/drawing/2014/main" id="{2CB7F32E-E116-D56C-9F1A-3B85EAFCA9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7E0D7E9-905C-4DB8-AAE3-5B27585810F3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11</a:t>
            </a:fld>
            <a:endParaRPr lang="en-AU" altLang="en-US" sz="1400"/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C8FEE5F2-D836-2730-5848-D6C2997350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43000" y="533400"/>
            <a:ext cx="7793038" cy="1143000"/>
          </a:xfrm>
        </p:spPr>
        <p:txBody>
          <a:bodyPr/>
          <a:lstStyle/>
          <a:p>
            <a:pPr eaLnBrk="1" hangingPunct="1"/>
            <a:r>
              <a:rPr lang="en-AU" altLang="en-US" sz="4000"/>
              <a:t>Managing the literature</a:t>
            </a:r>
          </a:p>
        </p:txBody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2C9BEF98-9DF2-3C4C-9E71-BAF12BC21A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676400"/>
            <a:ext cx="8269288" cy="445611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>
                <a:cs typeface="Times New Roman" panose="02020603050405020304" pitchFamily="18" charset="0"/>
              </a:rPr>
              <a:t>	It also pays to be organized and diligent when it comes to keeping references.</a:t>
            </a:r>
          </a:p>
          <a:p>
            <a:pPr eaLnBrk="1" hangingPunct="1">
              <a:lnSpc>
                <a:spcPct val="40000"/>
              </a:lnSpc>
              <a:buFont typeface="Wingdings" panose="05000000000000000000" pitchFamily="2" charset="2"/>
              <a:buNone/>
            </a:pPr>
            <a:endParaRPr lang="en-US" altLang="en-US" sz="2800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70000"/>
              </a:lnSpc>
            </a:pPr>
            <a:r>
              <a:rPr lang="en-US" altLang="en-US" sz="2400">
                <a:cs typeface="Times New Roman" panose="02020603050405020304" pitchFamily="18" charset="0"/>
              </a:rPr>
              <a:t>Keep and file copies of relevant books, articles, etc.</a:t>
            </a:r>
          </a:p>
          <a:p>
            <a:pPr lvl="1" eaLnBrk="1" hangingPunct="1">
              <a:lnSpc>
                <a:spcPct val="50000"/>
              </a:lnSpc>
              <a:buFont typeface="Wingdings" panose="05000000000000000000" pitchFamily="2" charset="2"/>
              <a:buNone/>
            </a:pPr>
            <a:r>
              <a:rPr lang="en-US" altLang="en-US" sz="2400">
                <a:cs typeface="Times New Roman" panose="02020603050405020304" pitchFamily="18" charset="0"/>
              </a:rPr>
              <a:t> 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sz="2400">
                <a:cs typeface="Times New Roman" panose="02020603050405020304" pitchFamily="18" charset="0"/>
              </a:rPr>
              <a:t>Avoid lending out your ‘only copies’</a:t>
            </a:r>
            <a:r>
              <a:rPr lang="en-AU" altLang="en-US" sz="2400">
                <a:cs typeface="Times New Roman" panose="02020603050405020304" pitchFamily="18" charset="0"/>
              </a:rPr>
              <a:t> </a:t>
            </a:r>
          </a:p>
          <a:p>
            <a:pPr lvl="1" eaLnBrk="1" hangingPunct="1">
              <a:lnSpc>
                <a:spcPct val="50000"/>
              </a:lnSpc>
            </a:pPr>
            <a:endParaRPr lang="en-AU" altLang="en-US" sz="2400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AU" altLang="en-US" sz="2400">
                <a:cs typeface="Times New Roman" panose="02020603050405020304" pitchFamily="18" charset="0"/>
              </a:rPr>
              <a:t>Use APA style from the start </a:t>
            </a:r>
          </a:p>
          <a:p>
            <a:pPr lvl="1" eaLnBrk="1" hangingPunct="1">
              <a:lnSpc>
                <a:spcPct val="50000"/>
              </a:lnSpc>
            </a:pPr>
            <a:endParaRPr lang="en-AU" altLang="en-US" sz="2400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>
                <a:cs typeface="Times New Roman" panose="02020603050405020304" pitchFamily="18" charset="0"/>
              </a:rPr>
              <a:t>Consider using bibliographic file management software such as </a:t>
            </a:r>
            <a:r>
              <a:rPr lang="en-US" altLang="en-US" sz="2400" i="1">
                <a:cs typeface="Times New Roman" panose="02020603050405020304" pitchFamily="18" charset="0"/>
              </a:rPr>
              <a:t>Endnote </a:t>
            </a:r>
            <a:r>
              <a:rPr lang="en-US" altLang="en-US" sz="2400">
                <a:cs typeface="Times New Roman" panose="02020603050405020304" pitchFamily="18" charset="0"/>
              </a:rPr>
              <a:t>or</a:t>
            </a:r>
            <a:r>
              <a:rPr lang="en-US" altLang="en-US" sz="2400" i="1">
                <a:cs typeface="Times New Roman" panose="02020603050405020304" pitchFamily="18" charset="0"/>
              </a:rPr>
              <a:t> WORD 2007</a:t>
            </a:r>
            <a:endParaRPr lang="en-AU" altLang="en-US" sz="2400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AU" altLang="en-US" sz="240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>
            <a:extLst>
              <a:ext uri="{FF2B5EF4-FFF2-40B4-BE49-F238E27FC236}">
                <a16:creationId xmlns:a16="http://schemas.microsoft.com/office/drawing/2014/main" id="{38F91EBE-5186-655C-32B6-846E5CC3A5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/>
              <a:t>Annotating Sources</a:t>
            </a:r>
          </a:p>
        </p:txBody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DF78320C-5424-AC4A-4E33-38621A67E2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9256" y="1291878"/>
            <a:ext cx="8345488" cy="41148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AU" altLang="en-US" sz="2800" dirty="0">
                <a:cs typeface="Times New Roman" panose="02020603050405020304" pitchFamily="18" charset="0"/>
              </a:rPr>
              <a:t>	Annotating your sources provides you with a record of relevant literature. It should include:</a:t>
            </a:r>
          </a:p>
          <a:p>
            <a:pPr eaLnBrk="1" hangingPunct="1">
              <a:lnSpc>
                <a:spcPct val="40000"/>
              </a:lnSpc>
              <a:buFont typeface="Wingdings" panose="05000000000000000000" pitchFamily="2" charset="2"/>
              <a:buNone/>
            </a:pPr>
            <a:endParaRPr lang="en-AU" altLang="en-US" sz="2800" dirty="0">
              <a:cs typeface="Times New Roman" panose="02020603050405020304" pitchFamily="18" charset="0"/>
            </a:endParaRPr>
          </a:p>
          <a:p>
            <a:pPr lvl="1" eaLnBrk="1" hangingPunct="1"/>
            <a:r>
              <a:rPr lang="en-AU" altLang="en-US" sz="2400" dirty="0">
                <a:cs typeface="Times New Roman" panose="02020603050405020304" pitchFamily="18" charset="0"/>
              </a:rPr>
              <a:t>the citation </a:t>
            </a:r>
          </a:p>
          <a:p>
            <a:pPr lvl="1" eaLnBrk="1" hangingPunct="1"/>
            <a:r>
              <a:rPr lang="en-AU" altLang="en-US" sz="2400" dirty="0">
                <a:cs typeface="Times New Roman" panose="02020603050405020304" pitchFamily="18" charset="0"/>
              </a:rPr>
              <a:t>articulation of the author and audience </a:t>
            </a:r>
          </a:p>
          <a:p>
            <a:pPr lvl="1" eaLnBrk="1" hangingPunct="1"/>
            <a:r>
              <a:rPr lang="en-AU" altLang="en-US" sz="2400" dirty="0">
                <a:cs typeface="Times New Roman" panose="02020603050405020304" pitchFamily="18" charset="0"/>
              </a:rPr>
              <a:t>a short summary </a:t>
            </a:r>
          </a:p>
          <a:p>
            <a:pPr lvl="1" eaLnBrk="1" hangingPunct="1"/>
            <a:r>
              <a:rPr lang="en-AU" altLang="en-US" sz="2400" dirty="0">
                <a:cs typeface="Times New Roman" panose="02020603050405020304" pitchFamily="18" charset="0"/>
              </a:rPr>
              <a:t>critical commentary </a:t>
            </a:r>
          </a:p>
          <a:p>
            <a:pPr lvl="1" eaLnBrk="1" hangingPunct="1"/>
            <a:r>
              <a:rPr lang="en-AU" altLang="en-US" sz="2400" dirty="0">
                <a:cs typeface="Times New Roman" panose="02020603050405020304" pitchFamily="18" charset="0"/>
              </a:rPr>
              <a:t>notes on relevance that remind you of the significance, accuracy, and quality of the sources cited</a:t>
            </a:r>
            <a:r>
              <a:rPr lang="en-AU" altLang="en-US" sz="2400" dirty="0"/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4">
            <a:extLst>
              <a:ext uri="{FF2B5EF4-FFF2-40B4-BE49-F238E27FC236}">
                <a16:creationId xmlns:a16="http://schemas.microsoft.com/office/drawing/2014/main" id="{517C0A41-7081-ABE8-6A10-AD6624D626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D3E8505-B0FA-4A1B-BEB4-E4E56797B9B4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AU" altLang="en-US" sz="1400"/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4260D3B8-6D8F-E7C1-73EE-B63C583F69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/>
              <a:t>The Formal Literature Review</a:t>
            </a:r>
          </a:p>
        </p:txBody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2623570F-BF2D-60A1-D8C5-29381162CC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2017713"/>
            <a:ext cx="8040688" cy="41148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>
                <a:cs typeface="Times New Roman" panose="02020603050405020304" pitchFamily="18" charset="0"/>
              </a:rPr>
              <a:t>	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>
                <a:cs typeface="Times New Roman" panose="02020603050405020304" pitchFamily="18" charset="0"/>
              </a:rPr>
              <a:t>	</a:t>
            </a:r>
            <a:r>
              <a:rPr lang="en-US" altLang="en-US" sz="3600">
                <a:cs typeface="Times New Roman" panose="02020603050405020304" pitchFamily="18" charset="0"/>
              </a:rPr>
              <a:t>Most find the writing of a literature review a challenging task that takes patience, practice, drafts, and redrafts</a:t>
            </a:r>
            <a:endParaRPr lang="en-AU" altLang="en-US" sz="360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4">
            <a:extLst>
              <a:ext uri="{FF2B5EF4-FFF2-40B4-BE49-F238E27FC236}">
                <a16:creationId xmlns:a16="http://schemas.microsoft.com/office/drawing/2014/main" id="{0D0A697B-05DB-5B7C-F33F-139E5633B97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022BA99-76FC-42C3-B245-4D16C0223E81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14</a:t>
            </a:fld>
            <a:endParaRPr lang="en-AU" altLang="en-US" sz="1400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E279973F-72CF-8028-FB62-3F3901055F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/>
              <a:t>The Formal Literature Review</a:t>
            </a:r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8B33561F-F5C8-995B-BC49-87D31C4AF8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2017713"/>
            <a:ext cx="8269288" cy="41148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>
                <a:cs typeface="Times New Roman" panose="02020603050405020304" pitchFamily="18" charset="0"/>
              </a:rPr>
              <a:t>   The formal literature review established your credibility as an expert in your field and: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z="1200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120000"/>
              </a:lnSpc>
            </a:pPr>
            <a:r>
              <a:rPr lang="en-US" altLang="en-US">
                <a:cs typeface="Times New Roman" panose="02020603050405020304" pitchFamily="18" charset="0"/>
              </a:rPr>
              <a:t>informs your readers of your topic</a:t>
            </a:r>
          </a:p>
          <a:p>
            <a:pPr lvl="1" eaLnBrk="1" hangingPunct="1">
              <a:lnSpc>
                <a:spcPct val="120000"/>
              </a:lnSpc>
            </a:pPr>
            <a:r>
              <a:rPr lang="en-US" altLang="en-US">
                <a:cs typeface="Times New Roman" panose="02020603050405020304" pitchFamily="18" charset="0"/>
              </a:rPr>
              <a:t>argues the need for, and relevance of, your work </a:t>
            </a:r>
            <a:endParaRPr lang="en-AU" altLang="en-US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4">
            <a:extLst>
              <a:ext uri="{FF2B5EF4-FFF2-40B4-BE49-F238E27FC236}">
                <a16:creationId xmlns:a16="http://schemas.microsoft.com/office/drawing/2014/main" id="{FE7B7466-037E-394C-8E3A-8339575485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8699E2D-5E10-4072-B706-74F3190C4461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15</a:t>
            </a:fld>
            <a:endParaRPr lang="en-AU" altLang="en-US" sz="1400"/>
          </a:p>
        </p:txBody>
      </p:sp>
      <p:graphicFrame>
        <p:nvGraphicFramePr>
          <p:cNvPr id="31747" name="Object 44">
            <a:extLst>
              <a:ext uri="{FF2B5EF4-FFF2-40B4-BE49-F238E27FC236}">
                <a16:creationId xmlns:a16="http://schemas.microsoft.com/office/drawing/2014/main" id="{4D948C8B-0327-6908-7F2A-CEA7DB42EB4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0"/>
          <a:ext cx="910590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3" imgW="11004234" imgH="6003810" progId="MSPhotoEd.3">
                  <p:embed/>
                </p:oleObj>
              </mc:Choice>
              <mc:Fallback>
                <p:oleObj name="Photo Editor Photo" r:id="rId3" imgW="11004234" imgH="6003810" progId="MSPhotoEd.3">
                  <p:embed/>
                  <p:pic>
                    <p:nvPicPr>
                      <p:cNvPr id="31747" name="Object 44">
                        <a:extLst>
                          <a:ext uri="{FF2B5EF4-FFF2-40B4-BE49-F238E27FC236}">
                            <a16:creationId xmlns:a16="http://schemas.microsoft.com/office/drawing/2014/main" id="{4D948C8B-0327-6908-7F2A-CEA7DB42EB4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05900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4">
            <a:extLst>
              <a:ext uri="{FF2B5EF4-FFF2-40B4-BE49-F238E27FC236}">
                <a16:creationId xmlns:a16="http://schemas.microsoft.com/office/drawing/2014/main" id="{5890AF81-EF91-0774-250A-2B599F24EB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56C3EBFA-EF59-4D4B-97C6-D40732E3363F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AU" altLang="en-US" sz="1400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0F106284-C8E8-2C8E-9C3D-5BC0A40993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/>
              <a:t>Writing your Literature Review</a:t>
            </a:r>
          </a:p>
        </p:txBody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F2324CFD-C86B-D1DA-B0FE-B16BAA3480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82688" y="2590800"/>
            <a:ext cx="7772400" cy="354171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>
                <a:cs typeface="Times New Roman" panose="02020603050405020304" pitchFamily="18" charset="0"/>
              </a:rPr>
              <a:t>	A good literature review is an </a:t>
            </a:r>
            <a:r>
              <a:rPr lang="en-US" altLang="en-US" i="1">
                <a:cs typeface="Times New Roman" panose="02020603050405020304" pitchFamily="18" charset="0"/>
              </a:rPr>
              <a:t>argument</a:t>
            </a:r>
            <a:r>
              <a:rPr lang="en-US" altLang="en-US">
                <a:cs typeface="Times New Roman" panose="02020603050405020304" pitchFamily="18" charset="0"/>
              </a:rPr>
              <a:t> that is more purposeful than a simple review of relevant literature </a:t>
            </a:r>
            <a:endParaRPr lang="en-AU" altLang="en-US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4">
            <a:extLst>
              <a:ext uri="{FF2B5EF4-FFF2-40B4-BE49-F238E27FC236}">
                <a16:creationId xmlns:a16="http://schemas.microsoft.com/office/drawing/2014/main" id="{05423AB0-FC32-4C68-8B5A-45E311D6C9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465ED54-1A3A-4ADC-8572-939F49C3944E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AU" altLang="en-US" sz="1400"/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6D1CFD64-15E5-9C72-54E6-6F7EE8EA73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5481" y="-22206"/>
            <a:ext cx="7793038" cy="1143000"/>
          </a:xfrm>
        </p:spPr>
        <p:txBody>
          <a:bodyPr/>
          <a:lstStyle/>
          <a:p>
            <a:pPr eaLnBrk="1" hangingPunct="1"/>
            <a:r>
              <a:rPr lang="en-AU" altLang="en-US" dirty="0"/>
              <a:t>Writing your Literature Review</a:t>
            </a:r>
          </a:p>
        </p:txBody>
      </p:sp>
      <p:sp>
        <p:nvSpPr>
          <p:cNvPr id="15365" name="Rectangle 3">
            <a:extLst>
              <a:ext uri="{FF2B5EF4-FFF2-40B4-BE49-F238E27FC236}">
                <a16:creationId xmlns:a16="http://schemas.microsoft.com/office/drawing/2014/main" id="{76503932-9A4D-1D26-9AB1-8C308DB996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964406"/>
            <a:ext cx="8669337" cy="4929188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US" sz="2800" dirty="0">
                <a:cs typeface="Times New Roman" pitchFamily="18" charset="0"/>
              </a:rPr>
              <a:t>	Writing a good review requires you to: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read a few good reviews 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write critical annotations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develop a structure 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write purposefully 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use the literature to back up your arguments 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review and write throughout the research process 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get feedback </a:t>
            </a:r>
          </a:p>
          <a:p>
            <a:pPr lvl="1" eaLnBrk="1" hangingPunct="1">
              <a:defRPr/>
            </a:pPr>
            <a:r>
              <a:rPr lang="en-US" dirty="0">
                <a:cs typeface="Times New Roman" pitchFamily="18" charset="0"/>
              </a:rPr>
              <a:t>and be prepared to redraft </a:t>
            </a:r>
            <a:endParaRPr lang="en-AU" dirty="0">
              <a:cs typeface="Times New Roman" pitchFamily="18" charset="0"/>
            </a:endParaRPr>
          </a:p>
          <a:p>
            <a:pPr eaLnBrk="1" hangingPunct="1">
              <a:defRPr/>
            </a:pPr>
            <a:endParaRPr lang="en-AU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4">
            <a:extLst>
              <a:ext uri="{FF2B5EF4-FFF2-40B4-BE49-F238E27FC236}">
                <a16:creationId xmlns:a16="http://schemas.microsoft.com/office/drawing/2014/main" id="{3F03A705-5E56-A79B-27D1-B6D741352D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A32A7E2-A3CE-4AB7-866C-53D31931716E}" type="slidenum">
              <a:rPr lang="en-AU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AU" altLang="en-US" sz="1400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3D37511D-FCF3-36A4-1B24-145D473951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/>
              <a:t>Writing your Literature Review </a:t>
            </a:r>
          </a:p>
        </p:txBody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234EB74A-B628-A4E6-DAD2-702EF1B4C2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>
                <a:cs typeface="Times New Roman" panose="02020603050405020304" pitchFamily="18" charset="0"/>
              </a:rPr>
              <a:t>Style and Tone…</a:t>
            </a:r>
          </a:p>
          <a:p>
            <a:pPr eaLnBrk="1" hangingPunct="1"/>
            <a:endParaRPr lang="en-US" altLang="en-US" sz="1000"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800">
                <a:cs typeface="Times New Roman" panose="02020603050405020304" pitchFamily="18" charset="0"/>
              </a:rPr>
              <a:t>Writing a good literature review can be likened to holding a good dinner party conversation</a:t>
            </a:r>
          </a:p>
          <a:p>
            <a:pPr eaLnBrk="1" hangingPunct="1"/>
            <a:endParaRPr lang="en-US" altLang="en-US" sz="1000"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800">
                <a:cs typeface="Times New Roman" panose="02020603050405020304" pitchFamily="18" charset="0"/>
              </a:rPr>
              <a:t>They both require individuals who can engage, learn, debate, argue, contribute, and evolve their own ideas, without being hypercritical or sycophantic</a:t>
            </a:r>
            <a:endParaRPr lang="en-AU" altLang="en-US" sz="2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</TotalTime>
  <Words>634</Words>
  <Application>Microsoft Office PowerPoint</Application>
  <PresentationFormat>On-screen Show (4:3)</PresentationFormat>
  <Paragraphs>180</Paragraphs>
  <Slides>18</Slides>
  <Notes>17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</vt:lpstr>
      <vt:lpstr>Baskerville Old Face</vt:lpstr>
      <vt:lpstr>Myriad Pro</vt:lpstr>
      <vt:lpstr>Tahoma</vt:lpstr>
      <vt:lpstr>Times New Roman</vt:lpstr>
      <vt:lpstr>Verdana</vt:lpstr>
      <vt:lpstr>Wingdings</vt:lpstr>
      <vt:lpstr>20140311PresentationUWTSDTemplate</vt:lpstr>
      <vt:lpstr>Photo Editor Photo</vt:lpstr>
      <vt:lpstr>LCDB7009 Critical Literature Reviews for Doctoral Research </vt:lpstr>
      <vt:lpstr>Working with Literature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Finding literature</vt:lpstr>
      <vt:lpstr>Finding literature</vt:lpstr>
      <vt:lpstr>Managing the literature</vt:lpstr>
      <vt:lpstr>Annotating Sources</vt:lpstr>
      <vt:lpstr>The Formal Literature Review</vt:lpstr>
      <vt:lpstr>The Formal Literature Review</vt:lpstr>
      <vt:lpstr>PowerPoint Presentation</vt:lpstr>
      <vt:lpstr>Writing your Literature Review</vt:lpstr>
      <vt:lpstr>Writing your Literature Review</vt:lpstr>
      <vt:lpstr>Writing your Literature Review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147</cp:revision>
  <cp:lastPrinted>2018-07-09T15:27:01Z</cp:lastPrinted>
  <dcterms:created xsi:type="dcterms:W3CDTF">2002-10-07T19:43:58Z</dcterms:created>
  <dcterms:modified xsi:type="dcterms:W3CDTF">2024-10-18T07:36:09Z</dcterms:modified>
</cp:coreProperties>
</file>