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9" r:id="rId3"/>
    <p:sldId id="257" r:id="rId4"/>
    <p:sldId id="258" r:id="rId5"/>
    <p:sldId id="259" r:id="rId6"/>
    <p:sldId id="260" r:id="rId7"/>
    <p:sldId id="266" r:id="rId8"/>
    <p:sldId id="267" r:id="rId9"/>
    <p:sldId id="261" r:id="rId10"/>
    <p:sldId id="262" r:id="rId11"/>
    <p:sldId id="268" r:id="rId12"/>
    <p:sldId id="263" r:id="rId13"/>
    <p:sldId id="265" r:id="rId14"/>
    <p:sldId id="264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40" d="100"/>
          <a:sy n="40" d="100"/>
        </p:scale>
        <p:origin x="44" y="4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dion Ajadalu (2512302)" userId="d1476756-105e-4bd9-900b-ecf83e358219" providerId="ADAL" clId="{339DA125-6B22-4C92-B2A1-40D8FD876C71}"/>
    <pc:docChg chg="modSld">
      <pc:chgData name="Odion Ajadalu (2512302)" userId="d1476756-105e-4bd9-900b-ecf83e358219" providerId="ADAL" clId="{339DA125-6B22-4C92-B2A1-40D8FD876C71}" dt="2026-07-09T15:33:21.586" v="17" actId="14100"/>
      <pc:docMkLst>
        <pc:docMk/>
      </pc:docMkLst>
      <pc:sldChg chg="modSp mod">
        <pc:chgData name="Odion Ajadalu (2512302)" userId="d1476756-105e-4bd9-900b-ecf83e358219" providerId="ADAL" clId="{339DA125-6B22-4C92-B2A1-40D8FD876C71}" dt="2026-07-09T15:33:21.586" v="17" actId="14100"/>
        <pc:sldMkLst>
          <pc:docMk/>
          <pc:sldMk cId="2309123194" sldId="269"/>
        </pc:sldMkLst>
        <pc:graphicFrameChg chg="mod modGraphic">
          <ac:chgData name="Odion Ajadalu (2512302)" userId="d1476756-105e-4bd9-900b-ecf83e358219" providerId="ADAL" clId="{339DA125-6B22-4C92-B2A1-40D8FD876C71}" dt="2026-07-09T15:33:21.586" v="17" actId="14100"/>
          <ac:graphicFrameMkLst>
            <pc:docMk/>
            <pc:sldMk cId="2309123194" sldId="269"/>
            <ac:graphicFrameMk id="2" creationId="{D0B044AD-E17E-DA4B-F10B-270999E45DA3}"/>
          </ac:graphicFrameMkLst>
        </pc:graphicFrameChg>
      </pc:sldChg>
    </pc:docChg>
  </pc:docChgLst>
  <pc:docChgLst>
    <pc:chgData name="Odion Ajadalu (2512302)" userId="d1476756-105e-4bd9-900b-ecf83e358219" providerId="ADAL" clId="{7606928D-2DD4-4463-ABEE-B97F00E51885}"/>
    <pc:docChg chg="undo custSel modSld">
      <pc:chgData name="Odion Ajadalu (2512302)" userId="d1476756-105e-4bd9-900b-ecf83e358219" providerId="ADAL" clId="{7606928D-2DD4-4463-ABEE-B97F00E51885}" dt="2026-07-11T09:43:58.385" v="368" actId="20577"/>
      <pc:docMkLst>
        <pc:docMk/>
      </pc:docMkLst>
      <pc:sldChg chg="modSp mod">
        <pc:chgData name="Odion Ajadalu (2512302)" userId="d1476756-105e-4bd9-900b-ecf83e358219" providerId="ADAL" clId="{7606928D-2DD4-4463-ABEE-B97F00E51885}" dt="2026-07-07T21:22:48.999" v="1" actId="20577"/>
        <pc:sldMkLst>
          <pc:docMk/>
          <pc:sldMk cId="959341285" sldId="256"/>
        </pc:sldMkLst>
        <pc:spChg chg="mod">
          <ac:chgData name="Odion Ajadalu (2512302)" userId="d1476756-105e-4bd9-900b-ecf83e358219" providerId="ADAL" clId="{7606928D-2DD4-4463-ABEE-B97F00E51885}" dt="2026-07-07T21:22:48.999" v="1" actId="20577"/>
          <ac:spMkLst>
            <pc:docMk/>
            <pc:sldMk cId="959341285" sldId="256"/>
            <ac:spMk id="5" creationId="{427FDBBD-8BFF-F708-9886-F37284E8E93D}"/>
          </ac:spMkLst>
        </pc:spChg>
      </pc:sldChg>
      <pc:sldChg chg="modSp mod">
        <pc:chgData name="Odion Ajadalu (2512302)" userId="d1476756-105e-4bd9-900b-ecf83e358219" providerId="ADAL" clId="{7606928D-2DD4-4463-ABEE-B97F00E51885}" dt="2026-07-08T23:30:03.216" v="158" actId="1076"/>
        <pc:sldMkLst>
          <pc:docMk/>
          <pc:sldMk cId="1645869471" sldId="261"/>
        </pc:sldMkLst>
        <pc:spChg chg="mod">
          <ac:chgData name="Odion Ajadalu (2512302)" userId="d1476756-105e-4bd9-900b-ecf83e358219" providerId="ADAL" clId="{7606928D-2DD4-4463-ABEE-B97F00E51885}" dt="2026-07-08T23:30:03.216" v="158" actId="1076"/>
          <ac:spMkLst>
            <pc:docMk/>
            <pc:sldMk cId="1645869471" sldId="261"/>
            <ac:spMk id="4" creationId="{CCE55E46-D4CA-9B86-CC3C-0E34057DCAA6}"/>
          </ac:spMkLst>
        </pc:spChg>
      </pc:sldChg>
      <pc:sldChg chg="addSp modSp mod">
        <pc:chgData name="Odion Ajadalu (2512302)" userId="d1476756-105e-4bd9-900b-ecf83e358219" providerId="ADAL" clId="{7606928D-2DD4-4463-ABEE-B97F00E51885}" dt="2026-07-11T09:43:58.385" v="368" actId="20577"/>
        <pc:sldMkLst>
          <pc:docMk/>
          <pc:sldMk cId="2309123194" sldId="269"/>
        </pc:sldMkLst>
        <pc:graphicFrameChg chg="add mod modGraphic">
          <ac:chgData name="Odion Ajadalu (2512302)" userId="d1476756-105e-4bd9-900b-ecf83e358219" providerId="ADAL" clId="{7606928D-2DD4-4463-ABEE-B97F00E51885}" dt="2026-07-11T09:43:58.385" v="368" actId="20577"/>
          <ac:graphicFrameMkLst>
            <pc:docMk/>
            <pc:sldMk cId="2309123194" sldId="269"/>
            <ac:graphicFrameMk id="2" creationId="{D0B044AD-E17E-DA4B-F10B-270999E45DA3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3248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21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802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550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517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3607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9812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855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689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8889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296932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6461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62016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8616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8667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0F847-44A0-47CE-BCE3-C3804AE8EE0E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505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0F847-44A0-47CE-BCE3-C3804AE8EE0E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38CAF62-ED78-4C73-8F7B-AA5942631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6903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27FDBBD-8BFF-F708-9886-F37284E8E93D}"/>
              </a:ext>
            </a:extLst>
          </p:cNvPr>
          <p:cNvSpPr txBox="1"/>
          <p:nvPr/>
        </p:nvSpPr>
        <p:spPr>
          <a:xfrm>
            <a:off x="1319349" y="782121"/>
            <a:ext cx="9037320" cy="5293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EcoClean Industrial Services Ltd</a:t>
            </a:r>
          </a:p>
          <a:p>
            <a:pPr algn="ctr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buNone/>
            </a:pP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A Sustainable Industrial Cleaning Business in Nottingham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Enterprise and Entrepreneurship (LCLM4006)</a:t>
            </a:r>
          </a:p>
          <a:p>
            <a:pPr algn="ctr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Certificate in Higher Education Business Skills for the Workplace</a:t>
            </a:r>
          </a:p>
          <a:p>
            <a:pPr algn="ctr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Presented by: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Odion Terry Ajadalu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2512302</a:t>
            </a:r>
          </a:p>
          <a:p>
            <a:pPr algn="ctr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Lecturer: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Fouziya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Farheen</a:t>
            </a:r>
          </a:p>
          <a:p>
            <a:pPr algn="ctr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</a:t>
            </a:r>
          </a:p>
          <a:p>
            <a:pPr algn="ctr"/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  <a:r>
              <a:rPr lang="en-GB" sz="2000" baseline="3000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July 2026</a:t>
            </a:r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93412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0B044AD-E17E-DA4B-F10B-270999E45D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9835717"/>
              </p:ext>
            </p:extLst>
          </p:nvPr>
        </p:nvGraphicFramePr>
        <p:xfrm>
          <a:off x="326571" y="-16727"/>
          <a:ext cx="9214304" cy="5695639"/>
        </p:xfrm>
        <a:graphic>
          <a:graphicData uri="http://schemas.openxmlformats.org/drawingml/2006/table">
            <a:tbl>
              <a:tblPr/>
              <a:tblGrid>
                <a:gridCol w="8488310">
                  <a:extLst>
                    <a:ext uri="{9D8B030D-6E8A-4147-A177-3AD203B41FA5}">
                      <a16:colId xmlns:a16="http://schemas.microsoft.com/office/drawing/2014/main" val="3282873331"/>
                    </a:ext>
                  </a:extLst>
                </a:gridCol>
                <a:gridCol w="725994">
                  <a:extLst>
                    <a:ext uri="{9D8B030D-6E8A-4147-A177-3AD203B41FA5}">
                      <a16:colId xmlns:a16="http://schemas.microsoft.com/office/drawing/2014/main" val="310430992"/>
                    </a:ext>
                  </a:extLst>
                </a:gridCol>
              </a:tblGrid>
              <a:tr h="774154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600" b="1" dirty="0"/>
                    </a:p>
                    <a:p>
                      <a:pPr>
                        <a:buNone/>
                      </a:pPr>
                      <a:endParaRPr lang="en-GB" sz="1600" b="1" dirty="0"/>
                    </a:p>
                    <a:p>
                      <a:pPr>
                        <a:buNone/>
                      </a:pPr>
                      <a:endParaRPr lang="en-GB" sz="1600" dirty="0"/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200" dirty="0"/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3035925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600" dirty="0"/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200" dirty="0"/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65194524"/>
                  </a:ext>
                </a:extLst>
              </a:tr>
              <a:tr h="5658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/>
                        <a:t> </a:t>
                      </a:r>
                      <a:r>
                        <a:rPr lang="en-GB" sz="2000" b="1" dirty="0"/>
                        <a:t>Table  of  Contents  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2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92119845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1. Business Overview 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3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82005588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2. Target Market &amp; Unique Selling Proposition (USP)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4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9537350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3. Legal Structure &amp; Management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5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40667695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4. Market Research &amp; Competitor Analysis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6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88461267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5. SWOT Analysis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7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42941051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6. PESTEL Analysis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8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7470608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7. Marketing Strategy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9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84878178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8. Financial Plan &amp; Funding Requirements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10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54581287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9. Cash Flow &amp; Break-even Analysis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11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25840973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10. Sustainability &amp; Community Impact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12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77502027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11. Conclusion &amp; Recommendations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13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10493245"/>
                  </a:ext>
                </a:extLst>
              </a:tr>
              <a:tr h="2981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12. References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14</a:t>
                      </a:r>
                    </a:p>
                  </a:txBody>
                  <a:tcPr marL="61610" marR="61610" marT="30805" marB="308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095990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91231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032A130-6E24-16DE-ACDE-BA514057D7FE}"/>
              </a:ext>
            </a:extLst>
          </p:cNvPr>
          <p:cNvSpPr txBox="1"/>
          <p:nvPr/>
        </p:nvSpPr>
        <p:spPr>
          <a:xfrm>
            <a:off x="437606" y="611003"/>
            <a:ext cx="9794965" cy="57554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BUSINESS OVERVIEW</a:t>
            </a:r>
          </a:p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EcoClean Industrial Services Ltd is a specialist industrial cleaning company providing high-quality cleaning and sanitation services to commercial and industrial organisations throughout Nottingham and the East Midlands.</a:t>
            </a: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Core 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Industrial Deep Cleaning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Factory Cleaning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Warehouse Cleaning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Food Production Sanitation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Office Cleaning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Construction Site Cleaning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Pressure Washing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Hygiene Compliance Cleaning</a:t>
            </a:r>
          </a:p>
          <a:p>
            <a:pPr>
              <a:buNone/>
            </a:pP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Why this Business?</a:t>
            </a:r>
          </a:p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Growing demand for: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Professional workplace hygiene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Health &amp; Safety compliance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Sustainable cleaning solutions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Outsourced cleaning contracts </a:t>
            </a:r>
          </a:p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UK cleaning industry continues to expand because businesses increasingly outsource specialist cleaning services to improve efficiency and meet regulatory standards (IBISWorld, 2025).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AD4FA7C-B7E1-CDBB-23FF-377DD0B7AC5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2440" y="1763485"/>
            <a:ext cx="4592857" cy="367642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181102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EAA5AEA-0CFA-DCEF-BCC6-CD8A8B2D7422}"/>
              </a:ext>
            </a:extLst>
          </p:cNvPr>
          <p:cNvSpPr txBox="1"/>
          <p:nvPr/>
        </p:nvSpPr>
        <p:spPr>
          <a:xfrm>
            <a:off x="403567" y="948690"/>
            <a:ext cx="5050174" cy="5632311"/>
          </a:xfrm>
          <a:prstGeom prst="rect">
            <a:avLst/>
          </a:prstGeom>
          <a:noFill/>
        </p:spPr>
        <p:txBody>
          <a:bodyPr wrap="square" numCol="1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Target Customers: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EcoClean will primarily target: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🏭 Manufacturing Factories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📦 Warehouses &amp; Logistics Companies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🏢 Commercial Offices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🏥 Care Homes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🏗 Construction Companies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🥫 Food Production Facilities</a:t>
            </a: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Target Audience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Decision-makers include: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Operations Managers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Facilities Managers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&amp; Safety Managers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Procurement Officers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Business Owners </a:t>
            </a: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7F34816-CBAB-9B93-44B0-6C35BF03D329}"/>
              </a:ext>
            </a:extLst>
          </p:cNvPr>
          <p:cNvSpPr txBox="1"/>
          <p:nvPr/>
        </p:nvSpPr>
        <p:spPr>
          <a:xfrm>
            <a:off x="5141614" y="948690"/>
            <a:ext cx="6016243" cy="5355312"/>
          </a:xfrm>
          <a:prstGeom prst="rect">
            <a:avLst/>
          </a:prstGeom>
          <a:noFill/>
        </p:spPr>
        <p:txBody>
          <a:bodyPr wrap="square" numCol="1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Unique Selling Proposition (USP)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Unlike many competitors, EcoClean offers: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✅ Eco-friendly biodegradable cleaning products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✅ Flexible cleaning contracts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✅ Competitive local pricing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✅ Personalised customer service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✅ Specialist industrial hygiene expertise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✅ Fast response times</a:t>
            </a: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Suggested Diagram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central circle labelled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EcoClean USP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with six surrounding circles: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Sustainability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Flexibility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Compliance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Local Service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Safety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Customer Focus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205A863-ACB1-DDCA-4DEF-45AE6DB0A7AA}"/>
              </a:ext>
            </a:extLst>
          </p:cNvPr>
          <p:cNvSpPr txBox="1"/>
          <p:nvPr/>
        </p:nvSpPr>
        <p:spPr>
          <a:xfrm>
            <a:off x="1888671" y="302359"/>
            <a:ext cx="84146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TARGET MARKET &amp; UNIQUE SELLING PROPOSITION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77709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AB858CE-5D19-766B-807E-114B1181A677}"/>
              </a:ext>
            </a:extLst>
          </p:cNvPr>
          <p:cNvSpPr txBox="1"/>
          <p:nvPr/>
        </p:nvSpPr>
        <p:spPr>
          <a:xfrm>
            <a:off x="653145" y="405579"/>
            <a:ext cx="9666512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LEGAL STRUCTURE &amp; MANAGEMENT</a:t>
            </a:r>
          </a:p>
          <a:p>
            <a:pPr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Legal Structure</a:t>
            </a:r>
          </a:p>
          <a:p>
            <a:pPr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Private Limited Company (Ltd)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Why this structure?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Clear reporting lines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Efficient decision-making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Better quality control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Improved staff supervision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Scalable for future growth 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(Burns, 2020; Scarborough &amp; Cornwall, 2019)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BEC1272-7C67-A711-2428-41ED70EA62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908"/>
          <a:stretch>
            <a:fillRect/>
          </a:stretch>
        </p:blipFill>
        <p:spPr>
          <a:xfrm>
            <a:off x="2771176" y="1323976"/>
            <a:ext cx="6165208" cy="3955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82400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D6795E-1A56-52F2-50CE-D07B8C3C00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A9A56BCF-5392-DDFD-CA21-5048E1178CCE}"/>
              </a:ext>
            </a:extLst>
          </p:cNvPr>
          <p:cNvSpPr txBox="1"/>
          <p:nvPr/>
        </p:nvSpPr>
        <p:spPr>
          <a:xfrm>
            <a:off x="152399" y="2204225"/>
            <a:ext cx="3173187" cy="3970318"/>
          </a:xfrm>
          <a:prstGeom prst="rect">
            <a:avLst/>
          </a:prstGeom>
          <a:noFill/>
        </p:spPr>
        <p:txBody>
          <a:bodyPr wrap="square" numCol="1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 Opportunity</a:t>
            </a: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Industry Statistics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UK Cleaning Industry value: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£12.5 Billion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Contribution to UK economy: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£67 Billion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Employment: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Over 1.5 million people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(IBISWorld, 2025; British Cleaning Council,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9EE32B5-94BC-2C82-0DCF-43821FB9A8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071"/>
          <a:stretch>
            <a:fillRect/>
          </a:stretch>
        </p:blipFill>
        <p:spPr>
          <a:xfrm>
            <a:off x="2879271" y="530668"/>
            <a:ext cx="8044543" cy="545920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9E32259-CE6D-0E82-377F-59F82EDB170A}"/>
              </a:ext>
            </a:extLst>
          </p:cNvPr>
          <p:cNvSpPr txBox="1"/>
          <p:nvPr/>
        </p:nvSpPr>
        <p:spPr>
          <a:xfrm>
            <a:off x="3434443" y="346002"/>
            <a:ext cx="5323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b="1" dirty="0"/>
              <a:t>MARKET RESEARCH &amp; COMPETITOR ANALYSIS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FF90F98-FB64-1F55-8B74-C73444E83019}"/>
              </a:ext>
            </a:extLst>
          </p:cNvPr>
          <p:cNvCxnSpPr>
            <a:cxnSpLocks/>
          </p:cNvCxnSpPr>
          <p:nvPr/>
        </p:nvCxnSpPr>
        <p:spPr>
          <a:xfrm>
            <a:off x="3200400" y="1143000"/>
            <a:ext cx="0" cy="53689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D7CF8B57-95CF-88F8-01D7-0BA8B5C2F031}"/>
              </a:ext>
            </a:extLst>
          </p:cNvPr>
          <p:cNvSpPr/>
          <p:nvPr/>
        </p:nvSpPr>
        <p:spPr>
          <a:xfrm>
            <a:off x="3254830" y="4865914"/>
            <a:ext cx="7456715" cy="1123963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0517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08FFBE-2A24-E252-B203-29CF0571EA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C77A16FA-4558-F567-0367-AED637E25EB1}"/>
              </a:ext>
            </a:extLst>
          </p:cNvPr>
          <p:cNvSpPr txBox="1"/>
          <p:nvPr/>
        </p:nvSpPr>
        <p:spPr>
          <a:xfrm>
            <a:off x="370114" y="202865"/>
            <a:ext cx="4528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b="1" dirty="0"/>
              <a:t>SWOT Analysis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47957A2-55F8-EE89-916F-207BCB84CC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17" b="5397"/>
          <a:stretch>
            <a:fillRect/>
          </a:stretch>
        </p:blipFill>
        <p:spPr>
          <a:xfrm>
            <a:off x="152400" y="572197"/>
            <a:ext cx="5481542" cy="525627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54A937A-441D-27D4-F186-1AEB2A6471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58"/>
          <a:stretch>
            <a:fillRect/>
          </a:stretch>
        </p:blipFill>
        <p:spPr>
          <a:xfrm>
            <a:off x="5268685" y="572197"/>
            <a:ext cx="5624727" cy="657971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58770A0-174B-1706-1E5C-4B741C246735}"/>
              </a:ext>
            </a:extLst>
          </p:cNvPr>
          <p:cNvSpPr txBox="1"/>
          <p:nvPr/>
        </p:nvSpPr>
        <p:spPr>
          <a:xfrm>
            <a:off x="5816819" y="202865"/>
            <a:ext cx="4528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b="1" dirty="0"/>
              <a:t>PESTEL Analysis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46D3005-7446-073B-25DF-0FBE69B5BF7B}"/>
              </a:ext>
            </a:extLst>
          </p:cNvPr>
          <p:cNvSpPr txBox="1"/>
          <p:nvPr/>
        </p:nvSpPr>
        <p:spPr>
          <a:xfrm>
            <a:off x="370114" y="5738484"/>
            <a:ext cx="618794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Key Finding</a:t>
            </a:r>
          </a:p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EcoClean operates within a growing industry where sustainability, legal compliance and service quality provide significant competitive advantages.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72924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631F55-DF2A-B10F-72A4-980A6F39F1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414274A-AA55-D8F6-3DEC-61AD30CFBE19}"/>
              </a:ext>
            </a:extLst>
          </p:cNvPr>
          <p:cNvSpPr txBox="1"/>
          <p:nvPr/>
        </p:nvSpPr>
        <p:spPr>
          <a:xfrm>
            <a:off x="380998" y="247782"/>
            <a:ext cx="477883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Build brand awareness in Nottingham and the East Midlands.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Secure at least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five regular commercial contracts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within the first six months.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 long-term customer relationships.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Position EcoClean as a leading eco-friendly industrial cleaning provider.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FDCB13-B753-9334-1EDA-9BC6506E4E0B}"/>
              </a:ext>
            </a:extLst>
          </p:cNvPr>
          <p:cNvSpPr txBox="1"/>
          <p:nvPr/>
        </p:nvSpPr>
        <p:spPr>
          <a:xfrm>
            <a:off x="380998" y="4024895"/>
            <a:ext cx="6096000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Expected Outcomes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Increased brand visibility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More customer enquiries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Higher contract conversion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Improved customer retention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Stronger business reputation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(Kotler, Keller &amp; Chernev, 2021)</a:t>
            </a: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80C4F36-491D-3C89-6A6B-77A20FACEC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742"/>
          <a:stretch>
            <a:fillRect/>
          </a:stretch>
        </p:blipFill>
        <p:spPr bwMode="auto">
          <a:xfrm>
            <a:off x="4869224" y="0"/>
            <a:ext cx="7476852" cy="547551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7951860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28ABFB-285A-201A-E70A-E609D29F34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CE55E46-D4CA-9B86-CC3C-0E34057DCAA6}"/>
              </a:ext>
            </a:extLst>
          </p:cNvPr>
          <p:cNvSpPr txBox="1"/>
          <p:nvPr/>
        </p:nvSpPr>
        <p:spPr>
          <a:xfrm>
            <a:off x="353786" y="197346"/>
            <a:ext cx="6096000" cy="64633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FINANCIAL PLAN &amp; FUNDING REQUIREMENTS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Financial Plan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Start-up Funding Requirement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Total Capital Required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£15,000</a:t>
            </a: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Message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funding structure spreads financial risk while demonstrating the owner's commitment to the business.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(Burns, 2020; Scarborough &amp; Cornwall, 2019)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74EE470-EFA6-6D7D-31AD-BF9ACA3767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71" t="7986" r="3326" b="8095"/>
          <a:stretch>
            <a:fillRect/>
          </a:stretch>
        </p:blipFill>
        <p:spPr>
          <a:xfrm>
            <a:off x="2471057" y="679563"/>
            <a:ext cx="7957458" cy="4795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8694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6F5FFA-EB89-0719-248A-F9F487A63F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E935B36-5EAF-1F4C-0978-0B1BB70307D1}"/>
              </a:ext>
            </a:extLst>
          </p:cNvPr>
          <p:cNvSpPr txBox="1"/>
          <p:nvPr/>
        </p:nvSpPr>
        <p:spPr>
          <a:xfrm>
            <a:off x="304800" y="275227"/>
            <a:ext cx="9688286" cy="69865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CASH FLOW &amp; BREAK-EVEN ANALYSIS</a:t>
            </a:r>
          </a:p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Financial Performance</a:t>
            </a:r>
          </a:p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Year 1 Cash Flow Forecast</a:t>
            </a: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Key Financial Insight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Initial losses are expected due to start-up investment.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Positive cash flow begins by Month 3.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business becomes profitable once it secures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five regular contracts per month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Maintaining repeat contracts is essential for sustainable growth. </a:t>
            </a:r>
          </a:p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(Burns, 2020; Johnson et al., 2023)</a:t>
            </a:r>
          </a:p>
          <a:p>
            <a:pPr>
              <a:buNone/>
            </a:pP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A69F0B2-3502-C8FE-B94C-EC188177AF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32" b="8903"/>
          <a:stretch>
            <a:fillRect/>
          </a:stretch>
        </p:blipFill>
        <p:spPr>
          <a:xfrm>
            <a:off x="3182745" y="275226"/>
            <a:ext cx="7969668" cy="4982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4996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910FE01-435B-53B6-7069-4CCC56F1183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52" t="12203" r="3156" b="8792"/>
          <a:stretch>
            <a:fillRect/>
          </a:stretch>
        </p:blipFill>
        <p:spPr bwMode="auto">
          <a:xfrm>
            <a:off x="4544785" y="407660"/>
            <a:ext cx="5905501" cy="537265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ED67B5D-B992-2B29-504D-BDEF4AB19638}"/>
              </a:ext>
            </a:extLst>
          </p:cNvPr>
          <p:cNvSpPr txBox="1"/>
          <p:nvPr/>
        </p:nvSpPr>
        <p:spPr>
          <a:xfrm>
            <a:off x="326571" y="438512"/>
            <a:ext cx="8436429" cy="69865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CASH FLOW &amp; BREAK-EVEN ANALYSIS</a:t>
            </a:r>
          </a:p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Financial Performance</a:t>
            </a:r>
          </a:p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Year 1 Cash Flow Forecast</a:t>
            </a: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Key Financial Insight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Initial losses are expected due to start-up investment.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Positive cash flow begins by Month 3.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business becomes profitable once it secures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five regular contracts per month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Maintaining repeat contracts is essential for sustainable growth. </a:t>
            </a:r>
          </a:p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(Burns, 2020; Johnson et al., 2023)</a:t>
            </a:r>
          </a:p>
          <a:p>
            <a:pPr>
              <a:buNone/>
            </a:pP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31458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B1F533-74E1-1EBD-5BF0-8E443B0A48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3985C79-0CF8-79A3-F3D7-327A511F0B71}"/>
              </a:ext>
            </a:extLst>
          </p:cNvPr>
          <p:cNvSpPr txBox="1"/>
          <p:nvPr/>
        </p:nvSpPr>
        <p:spPr>
          <a:xfrm>
            <a:off x="304801" y="730489"/>
            <a:ext cx="50836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FF3159-7DEF-C4AF-8FC4-9A4CD3362823}"/>
              </a:ext>
            </a:extLst>
          </p:cNvPr>
          <p:cNvSpPr txBox="1"/>
          <p:nvPr/>
        </p:nvSpPr>
        <p:spPr>
          <a:xfrm>
            <a:off x="190501" y="283028"/>
            <a:ext cx="5546270" cy="70173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SUSTAINABILITY &amp; COMMUNITY IMPACT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Creating Business Value Through Sustainability</a:t>
            </a: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Environmental Sustainability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EcoClean is committed to reducing its environmental impact by: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🌱 Using biodegradable cleaning products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💧 Reducing water consumption through efficient equipment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♻ Recycling containers and reducing chemical waste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🚐 Planning efficient travel routes to lower carbon emissions</a:t>
            </a: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Community Support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business will: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Recruit local employees.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staff training and career development.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Offer free quarterly cleaning services to selected community centres and charities.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Promote safe working practices and environmental awareness.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EA909B-7DB6-25BD-C1DF-4DA40DE771A3}"/>
              </a:ext>
            </a:extLst>
          </p:cNvPr>
          <p:cNvSpPr txBox="1"/>
          <p:nvPr/>
        </p:nvSpPr>
        <p:spPr>
          <a:xfrm>
            <a:off x="6096000" y="1099821"/>
            <a:ext cx="6101442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Business Benefits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Stronger corporate reputation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Increased customer trust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Competitive advantage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Lower operating costs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Long-term sustainability</a:t>
            </a: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Suggested SmartArt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Message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Sustainability is not only an ethical responsibility but also a strategic advantage that supports customer loyalty, operational efficiency and long-term business success.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(Johnson et al., 2023; Morrison, 2020)</a:t>
            </a:r>
          </a:p>
        </p:txBody>
      </p:sp>
    </p:spTree>
    <p:extLst>
      <p:ext uri="{BB962C8B-B14F-4D97-AF65-F5344CB8AC3E}">
        <p14:creationId xmlns:p14="http://schemas.microsoft.com/office/powerpoint/2010/main" val="20659827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3A357F-0DF6-84B8-C4AC-411A9B785F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F1E2820-5A43-CA6F-9949-FB96BDB1FDD5}"/>
              </a:ext>
            </a:extLst>
          </p:cNvPr>
          <p:cNvSpPr txBox="1"/>
          <p:nvPr/>
        </p:nvSpPr>
        <p:spPr>
          <a:xfrm>
            <a:off x="544286" y="220799"/>
            <a:ext cx="6096000" cy="64633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CONCLUSION &amp; RECOMMENDATIONS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EcoClean Industrial Services Ltd presents a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realistic, sustainable and financially viable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business opportunity.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Why EcoClean Will Succeed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Growing demand for industrial cleaning services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Strong environmental positioning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Flexible customer-focused approach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Experienced founder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Clear financial plan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Realistic break-even target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Strong long-term growth potential</a:t>
            </a: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achieve sustainable growth, EcoClean should: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Build long-term commercial contracts.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Continue investing in environmentally friendly technology.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Strengthen its digital marketing presence.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Expand gradually across the East Midlands.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Maintain high standards of customer service and legal compliance. </a:t>
            </a: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4A3B5F-CCDD-6D35-7E34-9AC593221F6C}"/>
              </a:ext>
            </a:extLst>
          </p:cNvPr>
          <p:cNvSpPr txBox="1"/>
          <p:nvPr/>
        </p:nvSpPr>
        <p:spPr>
          <a:xfrm>
            <a:off x="6955972" y="12680"/>
            <a:ext cx="3668485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Final Message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"EcoClean is more than a cleaning company, it is a sustainable business solution that helps organisations improve workplace hygiene, regulatory compliance and environmental performance while delivering long-term value to customers."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THANK YOU!!!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102,400+ Q And A Stock Photos, Pictures &amp; Royalty-Free ...">
            <a:extLst>
              <a:ext uri="{FF2B5EF4-FFF2-40B4-BE49-F238E27FC236}">
                <a16:creationId xmlns:a16="http://schemas.microsoft.com/office/drawing/2014/main" id="{8AA30288-83DB-0BFC-7278-6D263E487D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1530" y="4966394"/>
            <a:ext cx="2409825" cy="140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3249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900EB3-8A81-9E30-381C-1F63921397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077A223-626A-C171-CC55-91360FAF0AFE}"/>
              </a:ext>
            </a:extLst>
          </p:cNvPr>
          <p:cNvSpPr txBox="1"/>
          <p:nvPr/>
        </p:nvSpPr>
        <p:spPr>
          <a:xfrm>
            <a:off x="609600" y="407190"/>
            <a:ext cx="10167258" cy="58584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British Cleaning Council (2025)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Research Report 2025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Bridge, S. and O'Neill, K. (2018)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Understanding Enterprise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5th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Palgrave Macmillan.</a:t>
            </a:r>
          </a:p>
          <a:p>
            <a:pPr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Burns, P. (2020)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Entrepreneurship and Small Business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5th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Red Globe Press.</a:t>
            </a:r>
          </a:p>
          <a:p>
            <a:pPr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IBISWorld (2025)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Cleaning Services Industry in the 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Johnson, G., Whittington, R., Scholes, K., Angwin, D.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Regnér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P.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Exploring Strategy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13th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Kotler, P., Keller, K. and Chernev, A. (2021)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Marketing Management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16th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Morrison, J. (2020)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Global Business Environment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5th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Red Globe Press.</a:t>
            </a:r>
          </a:p>
          <a:p>
            <a:pPr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Scarborough, N. and Cornwall, J. (2019)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Essentials of Entrepreneurship and Small Business Management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9th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Worthington, I. and Britton, C. (2021)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Business Environment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9th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(2025)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Business and Industry Statistics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British Chambers of Commerce (2025)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Business Conditions Survey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4537871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301</TotalTime>
  <Words>1222</Words>
  <Application>Microsoft Office PowerPoint</Application>
  <PresentationFormat>Widescreen</PresentationFormat>
  <Paragraphs>290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Odion Ajadalu (2512302)</dc:creator>
  <cp:lastModifiedBy>Odion Ajadalu (2512302)</cp:lastModifiedBy>
  <cp:revision>2</cp:revision>
  <dcterms:created xsi:type="dcterms:W3CDTF">2026-07-06T12:16:58Z</dcterms:created>
  <dcterms:modified xsi:type="dcterms:W3CDTF">2026-07-11T10:10:28Z</dcterms:modified>
</cp:coreProperties>
</file>