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2" r:id="rId7"/>
    <p:sldId id="263" r:id="rId8"/>
    <p:sldId id="264" r:id="rId9"/>
    <p:sldId id="265" r:id="rId10"/>
    <p:sldId id="266" r:id="rId11"/>
    <p:sldId id="268" r:id="rId12"/>
    <p:sldId id="269" r:id="rId13"/>
    <p:sldId id="270" r:id="rId14"/>
    <p:sldId id="271" r:id="rId15"/>
    <p:sldId id="272" r:id="rId16"/>
    <p:sldId id="273" r:id="rId17"/>
    <p:sldId id="261" r:id="rId18"/>
    <p:sldId id="26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A5796C-16B9-4183-6B06-66C41AE8DF7C}" v="195" dt="2026-02-10T13:14:08.341"/>
    <p1510:client id="{57393FB0-3D10-8DB1-2449-F2CCDBA86C58}" v="161" dt="2026-02-10T13:08:00.427"/>
    <p1510:client id="{7B9B0E60-AA78-E148-BCF9-BB6CFB433679}" v="469" dt="2026-02-10T12:53:03.8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3A3AD1-C79D-6A47-93FC-9CDAD3AFB168}"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en-GB"/>
        </a:p>
      </dgm:t>
    </dgm:pt>
    <dgm:pt modelId="{69D09156-AC4E-E344-B066-5614CAC89AFD}">
      <dgm:prSet custT="1"/>
      <dgm:spPr/>
      <dgm:t>
        <a:bodyPr/>
        <a:lstStyle/>
        <a:p>
          <a:endParaRPr lang="en-GB" sz="2400" b="1" i="0" baseline="0"/>
        </a:p>
        <a:p>
          <a:r>
            <a:rPr lang="en-GB" sz="2400" b="1" i="0" baseline="0"/>
            <a:t>Microsoft PowerPoint is a tool that can be used to create presentations that will be used at the Greenfield Home Care Agency to communicate (share) training and care instructions and work updates to their employees. This is beneficial because employees are able to understand the information and deliver quality care to their elderly clients better than they would if they had to read or listen to a lot of written or spoken communications. </a:t>
          </a:r>
          <a:endParaRPr lang="en-GB" sz="2400" b="1"/>
        </a:p>
      </dgm:t>
    </dgm:pt>
    <dgm:pt modelId="{0EBB7C9B-6B90-9F44-9963-6CFDEC24B2AF}" type="parTrans" cxnId="{B6A0D568-5FFD-D948-BB23-0DF8081E6342}">
      <dgm:prSet/>
      <dgm:spPr/>
      <dgm:t>
        <a:bodyPr/>
        <a:lstStyle/>
        <a:p>
          <a:endParaRPr lang="en-GB"/>
        </a:p>
      </dgm:t>
    </dgm:pt>
    <dgm:pt modelId="{EAC3DE09-5124-F746-BD69-BB2458E5B1A4}" type="sibTrans" cxnId="{B6A0D568-5FFD-D948-BB23-0DF8081E6342}">
      <dgm:prSet/>
      <dgm:spPr/>
      <dgm:t>
        <a:bodyPr/>
        <a:lstStyle/>
        <a:p>
          <a:endParaRPr lang="en-GB"/>
        </a:p>
      </dgm:t>
    </dgm:pt>
    <dgm:pt modelId="{17316A46-1E27-3048-90DE-E15CA8AC9CB2}">
      <dgm:prSet custT="1"/>
      <dgm:spPr/>
      <dgm:t>
        <a:bodyPr/>
        <a:lstStyle/>
        <a:p>
          <a:r>
            <a:rPr lang="en-GB" sz="2400" b="1" i="0" baseline="0"/>
            <a:t> </a:t>
          </a:r>
        </a:p>
        <a:p>
          <a:r>
            <a:rPr lang="en-GB" sz="2400" b="1" i="0" baseline="0"/>
            <a:t>Using PowerPoint instead of paper also helps reduce the amount of paper the agency uses and allows them to communicate information to staff in multiple locations faster.</a:t>
          </a:r>
        </a:p>
        <a:p>
          <a:r>
            <a:rPr lang="en-GB" sz="1400"/>
            <a:t>Microsoft. (2023). </a:t>
          </a:r>
        </a:p>
      </dgm:t>
    </dgm:pt>
    <dgm:pt modelId="{39212F9A-B5FB-3D41-8ECB-CEC77ED8886B}" type="parTrans" cxnId="{F052F745-8EE0-5E4F-9BF8-9DAE5C54191A}">
      <dgm:prSet/>
      <dgm:spPr/>
      <dgm:t>
        <a:bodyPr/>
        <a:lstStyle/>
        <a:p>
          <a:endParaRPr lang="en-GB"/>
        </a:p>
      </dgm:t>
    </dgm:pt>
    <dgm:pt modelId="{BFCBD3E8-68E1-9640-85CA-148FA5FB7C74}" type="sibTrans" cxnId="{F052F745-8EE0-5E4F-9BF8-9DAE5C54191A}">
      <dgm:prSet/>
      <dgm:spPr/>
      <dgm:t>
        <a:bodyPr/>
        <a:lstStyle/>
        <a:p>
          <a:endParaRPr lang="en-GB"/>
        </a:p>
      </dgm:t>
    </dgm:pt>
    <dgm:pt modelId="{9ED9E026-D412-5D46-B50F-C7C36EAC352E}" type="pres">
      <dgm:prSet presAssocID="{B83A3AD1-C79D-6A47-93FC-9CDAD3AFB168}" presName="Name0" presStyleCnt="0">
        <dgm:presLayoutVars>
          <dgm:chMax val="7"/>
          <dgm:dir/>
          <dgm:animLvl val="lvl"/>
          <dgm:resizeHandles val="exact"/>
        </dgm:presLayoutVars>
      </dgm:prSet>
      <dgm:spPr/>
    </dgm:pt>
    <dgm:pt modelId="{D87C5361-230B-8742-A809-D3D1380180A1}" type="pres">
      <dgm:prSet presAssocID="{69D09156-AC4E-E344-B066-5614CAC89AFD}" presName="circle1" presStyleLbl="node1" presStyleIdx="0" presStyleCnt="2"/>
      <dgm:spPr/>
    </dgm:pt>
    <dgm:pt modelId="{A330D053-AE8F-8C46-8E89-94CCB2B846B5}" type="pres">
      <dgm:prSet presAssocID="{69D09156-AC4E-E344-B066-5614CAC89AFD}" presName="space" presStyleCnt="0"/>
      <dgm:spPr/>
    </dgm:pt>
    <dgm:pt modelId="{A73BCAE0-E57E-914B-A963-57F95E06E589}" type="pres">
      <dgm:prSet presAssocID="{69D09156-AC4E-E344-B066-5614CAC89AFD}" presName="rect1" presStyleLbl="alignAcc1" presStyleIdx="0" presStyleCnt="2"/>
      <dgm:spPr/>
    </dgm:pt>
    <dgm:pt modelId="{B0C9A4EE-A8CA-C249-A023-2C982301C381}" type="pres">
      <dgm:prSet presAssocID="{17316A46-1E27-3048-90DE-E15CA8AC9CB2}" presName="vertSpace2" presStyleLbl="node1" presStyleIdx="0" presStyleCnt="2"/>
      <dgm:spPr/>
    </dgm:pt>
    <dgm:pt modelId="{C1210C3E-E34D-7149-A31C-8B7B5365B597}" type="pres">
      <dgm:prSet presAssocID="{17316A46-1E27-3048-90DE-E15CA8AC9CB2}" presName="circle2" presStyleLbl="node1" presStyleIdx="1" presStyleCnt="2" custLinFactNeighborX="1528" custLinFactNeighborY="-47374"/>
      <dgm:spPr/>
    </dgm:pt>
    <dgm:pt modelId="{5221464B-8A0D-404D-9DB9-7F4E3646D9FB}" type="pres">
      <dgm:prSet presAssocID="{17316A46-1E27-3048-90DE-E15CA8AC9CB2}" presName="rect2" presStyleLbl="alignAcc1" presStyleIdx="1" presStyleCnt="2" custScaleY="68562"/>
      <dgm:spPr/>
    </dgm:pt>
    <dgm:pt modelId="{305BA664-051F-4B4E-965E-AA5D072113B6}" type="pres">
      <dgm:prSet presAssocID="{69D09156-AC4E-E344-B066-5614CAC89AFD}" presName="rect1ParTxNoCh" presStyleLbl="alignAcc1" presStyleIdx="1" presStyleCnt="2">
        <dgm:presLayoutVars>
          <dgm:chMax val="1"/>
          <dgm:bulletEnabled val="1"/>
        </dgm:presLayoutVars>
      </dgm:prSet>
      <dgm:spPr/>
    </dgm:pt>
    <dgm:pt modelId="{4DA46DFC-CAAA-604B-9682-D452EDD584FD}" type="pres">
      <dgm:prSet presAssocID="{17316A46-1E27-3048-90DE-E15CA8AC9CB2}" presName="rect2ParTxNoCh" presStyleLbl="alignAcc1" presStyleIdx="1" presStyleCnt="2">
        <dgm:presLayoutVars>
          <dgm:chMax val="1"/>
          <dgm:bulletEnabled val="1"/>
        </dgm:presLayoutVars>
      </dgm:prSet>
      <dgm:spPr/>
    </dgm:pt>
  </dgm:ptLst>
  <dgm:cxnLst>
    <dgm:cxn modelId="{44BEC90F-3449-0643-930D-D9208EC8C77A}" type="presOf" srcId="{17316A46-1E27-3048-90DE-E15CA8AC9CB2}" destId="{5221464B-8A0D-404D-9DB9-7F4E3646D9FB}" srcOrd="0" destOrd="0" presId="urn:microsoft.com/office/officeart/2005/8/layout/target3"/>
    <dgm:cxn modelId="{81FE821E-4717-1B4F-A357-423C995F4037}" type="presOf" srcId="{69D09156-AC4E-E344-B066-5614CAC89AFD}" destId="{305BA664-051F-4B4E-965E-AA5D072113B6}" srcOrd="1" destOrd="0" presId="urn:microsoft.com/office/officeart/2005/8/layout/target3"/>
    <dgm:cxn modelId="{F052F745-8EE0-5E4F-9BF8-9DAE5C54191A}" srcId="{B83A3AD1-C79D-6A47-93FC-9CDAD3AFB168}" destId="{17316A46-1E27-3048-90DE-E15CA8AC9CB2}" srcOrd="1" destOrd="0" parTransId="{39212F9A-B5FB-3D41-8ECB-CEC77ED8886B}" sibTransId="{BFCBD3E8-68E1-9640-85CA-148FA5FB7C74}"/>
    <dgm:cxn modelId="{B6A0D568-5FFD-D948-BB23-0DF8081E6342}" srcId="{B83A3AD1-C79D-6A47-93FC-9CDAD3AFB168}" destId="{69D09156-AC4E-E344-B066-5614CAC89AFD}" srcOrd="0" destOrd="0" parTransId="{0EBB7C9B-6B90-9F44-9963-6CFDEC24B2AF}" sibTransId="{EAC3DE09-5124-F746-BD69-BB2458E5B1A4}"/>
    <dgm:cxn modelId="{A004294D-2113-E64A-8954-5E0733150CA8}" type="presOf" srcId="{69D09156-AC4E-E344-B066-5614CAC89AFD}" destId="{A73BCAE0-E57E-914B-A963-57F95E06E589}" srcOrd="0" destOrd="0" presId="urn:microsoft.com/office/officeart/2005/8/layout/target3"/>
    <dgm:cxn modelId="{5BFD1D5A-A8FC-B64B-9E10-14E7DF54BF73}" type="presOf" srcId="{B83A3AD1-C79D-6A47-93FC-9CDAD3AFB168}" destId="{9ED9E026-D412-5D46-B50F-C7C36EAC352E}" srcOrd="0" destOrd="0" presId="urn:microsoft.com/office/officeart/2005/8/layout/target3"/>
    <dgm:cxn modelId="{3149ECB6-0BBE-B14F-BC9F-0C4AAC26BFF9}" type="presOf" srcId="{17316A46-1E27-3048-90DE-E15CA8AC9CB2}" destId="{4DA46DFC-CAAA-604B-9682-D452EDD584FD}" srcOrd="1" destOrd="0" presId="urn:microsoft.com/office/officeart/2005/8/layout/target3"/>
    <dgm:cxn modelId="{F911CAC5-0A2D-F64F-9781-181FDC573BD6}" type="presParOf" srcId="{9ED9E026-D412-5D46-B50F-C7C36EAC352E}" destId="{D87C5361-230B-8742-A809-D3D1380180A1}" srcOrd="0" destOrd="0" presId="urn:microsoft.com/office/officeart/2005/8/layout/target3"/>
    <dgm:cxn modelId="{69D22628-C904-5740-8D12-6E2BC6A71471}" type="presParOf" srcId="{9ED9E026-D412-5D46-B50F-C7C36EAC352E}" destId="{A330D053-AE8F-8C46-8E89-94CCB2B846B5}" srcOrd="1" destOrd="0" presId="urn:microsoft.com/office/officeart/2005/8/layout/target3"/>
    <dgm:cxn modelId="{19D33ED4-7C8A-6F4C-B529-09BFA7E68700}" type="presParOf" srcId="{9ED9E026-D412-5D46-B50F-C7C36EAC352E}" destId="{A73BCAE0-E57E-914B-A963-57F95E06E589}" srcOrd="2" destOrd="0" presId="urn:microsoft.com/office/officeart/2005/8/layout/target3"/>
    <dgm:cxn modelId="{822500D2-2248-744D-A7C1-F125EEB87559}" type="presParOf" srcId="{9ED9E026-D412-5D46-B50F-C7C36EAC352E}" destId="{B0C9A4EE-A8CA-C249-A023-2C982301C381}" srcOrd="3" destOrd="0" presId="urn:microsoft.com/office/officeart/2005/8/layout/target3"/>
    <dgm:cxn modelId="{29364018-F38B-AD4C-BF74-CDDB3BBC06F0}" type="presParOf" srcId="{9ED9E026-D412-5D46-B50F-C7C36EAC352E}" destId="{C1210C3E-E34D-7149-A31C-8B7B5365B597}" srcOrd="4" destOrd="0" presId="urn:microsoft.com/office/officeart/2005/8/layout/target3"/>
    <dgm:cxn modelId="{A035C447-08F2-4C46-950F-CB85DD7FA545}" type="presParOf" srcId="{9ED9E026-D412-5D46-B50F-C7C36EAC352E}" destId="{5221464B-8A0D-404D-9DB9-7F4E3646D9FB}" srcOrd="5" destOrd="0" presId="urn:microsoft.com/office/officeart/2005/8/layout/target3"/>
    <dgm:cxn modelId="{240ED390-3B18-BF49-83FE-1E2550E7521E}" type="presParOf" srcId="{9ED9E026-D412-5D46-B50F-C7C36EAC352E}" destId="{305BA664-051F-4B4E-965E-AA5D072113B6}" srcOrd="6" destOrd="0" presId="urn:microsoft.com/office/officeart/2005/8/layout/target3"/>
    <dgm:cxn modelId="{2807C6FA-0F91-3B47-9D7A-B95BD04ED208}" type="presParOf" srcId="{9ED9E026-D412-5D46-B50F-C7C36EAC352E}" destId="{4DA46DFC-CAAA-604B-9682-D452EDD584FD}"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50E1AF-005A-954B-B8CE-45F908A8F28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41AA6B97-1375-6847-AC97-3EA948210008}">
      <dgm:prSet/>
      <dgm:spPr/>
      <dgm:t>
        <a:bodyPr/>
        <a:lstStyle/>
        <a:p>
          <a:pPr algn="l" rtl="0">
            <a:lnSpc>
              <a:spcPct val="90000"/>
            </a:lnSpc>
          </a:pPr>
          <a:r>
            <a:rPr lang="en-GB" sz="2900" b="1" i="0" baseline="0">
              <a:solidFill>
                <a:srgbClr val="FFFFFF"/>
              </a:solidFill>
              <a:latin typeface="Aptos"/>
              <a:ea typeface="+mn-ea"/>
              <a:cs typeface="+mn-cs"/>
            </a:rPr>
            <a:t>Using PowerPoint allows managers to clearly present data, reduce errors in record-keeping and ensure consistency of all data which will save managers a great deal of their time (Laudon, 2021</a:t>
          </a:r>
          <a:r>
            <a:rPr lang="en-GB" sz="2900" b="1">
              <a:solidFill>
                <a:srgbClr val="FFFFFF"/>
              </a:solidFill>
              <a:latin typeface="Aptos"/>
              <a:ea typeface="+mn-ea"/>
              <a:cs typeface="+mn-cs"/>
            </a:rPr>
            <a:t>)</a:t>
          </a:r>
        </a:p>
      </dgm:t>
    </dgm:pt>
    <dgm:pt modelId="{013D696A-57C8-ED48-B8F3-5E1864756962}" type="parTrans" cxnId="{EC094900-D706-4347-829D-8C38D864A4D0}">
      <dgm:prSet/>
      <dgm:spPr/>
      <dgm:t>
        <a:bodyPr/>
        <a:lstStyle/>
        <a:p>
          <a:endParaRPr lang="en-GB"/>
        </a:p>
      </dgm:t>
    </dgm:pt>
    <dgm:pt modelId="{C45B810B-D347-354D-AFCB-D6CB51A93D80}" type="sibTrans" cxnId="{EC094900-D706-4347-829D-8C38D864A4D0}">
      <dgm:prSet/>
      <dgm:spPr/>
      <dgm:t>
        <a:bodyPr/>
        <a:lstStyle/>
        <a:p>
          <a:endParaRPr lang="en-GB"/>
        </a:p>
      </dgm:t>
    </dgm:pt>
    <dgm:pt modelId="{EE981EBE-6786-8E49-B9A2-B3A1AB193226}">
      <dgm:prSet/>
      <dgm:spPr/>
      <dgm:t>
        <a:bodyPr/>
        <a:lstStyle/>
        <a:p>
          <a:pPr algn="l">
            <a:lnSpc>
              <a:spcPct val="90000"/>
            </a:lnSpc>
          </a:pPr>
          <a:r>
            <a:rPr lang="en-GB" sz="2900" b="1" i="0" baseline="0">
              <a:solidFill>
                <a:srgbClr val="FFFFFF"/>
              </a:solidFill>
              <a:latin typeface="Aptos" panose="02110004020202020204"/>
              <a:ea typeface="+mn-ea"/>
              <a:cs typeface="+mn-cs"/>
            </a:rPr>
            <a:t>Additionally, using PowerPoint enables managers to visually represent staff needs through the use of tables and charts; they may also display when employees were busiest, so that they can better manage their workload.</a:t>
          </a:r>
          <a:endParaRPr lang="en-GB" sz="2900" b="1">
            <a:solidFill>
              <a:srgbClr val="FFFFFF"/>
            </a:solidFill>
            <a:latin typeface="Aptos" panose="02110004020202020204"/>
            <a:ea typeface="+mn-ea"/>
            <a:cs typeface="+mn-cs"/>
          </a:endParaRPr>
        </a:p>
      </dgm:t>
    </dgm:pt>
    <dgm:pt modelId="{7222E772-AD15-CC46-9CDD-C1F5057161BE}" type="parTrans" cxnId="{700D2977-F2F8-B245-B2A2-1FC4A1A62A0D}">
      <dgm:prSet/>
      <dgm:spPr/>
      <dgm:t>
        <a:bodyPr/>
        <a:lstStyle/>
        <a:p>
          <a:endParaRPr lang="en-GB"/>
        </a:p>
      </dgm:t>
    </dgm:pt>
    <dgm:pt modelId="{27CAB220-972D-E245-BD7D-FCF6BFB08D5C}" type="sibTrans" cxnId="{700D2977-F2F8-B245-B2A2-1FC4A1A62A0D}">
      <dgm:prSet/>
      <dgm:spPr/>
      <dgm:t>
        <a:bodyPr/>
        <a:lstStyle/>
        <a:p>
          <a:endParaRPr lang="en-GB"/>
        </a:p>
      </dgm:t>
    </dgm:pt>
    <dgm:pt modelId="{8F4D7A51-4B49-B449-AC90-9601E83E2709}" type="pres">
      <dgm:prSet presAssocID="{0B50E1AF-005A-954B-B8CE-45F908A8F282}" presName="linear" presStyleCnt="0">
        <dgm:presLayoutVars>
          <dgm:animLvl val="lvl"/>
          <dgm:resizeHandles val="exact"/>
        </dgm:presLayoutVars>
      </dgm:prSet>
      <dgm:spPr/>
    </dgm:pt>
    <dgm:pt modelId="{A1856A7B-72DB-7048-942F-29658E522E5A}" type="pres">
      <dgm:prSet presAssocID="{41AA6B97-1375-6847-AC97-3EA948210008}" presName="parentText" presStyleLbl="node1" presStyleIdx="0" presStyleCnt="2">
        <dgm:presLayoutVars>
          <dgm:chMax val="0"/>
          <dgm:bulletEnabled val="1"/>
        </dgm:presLayoutVars>
      </dgm:prSet>
      <dgm:spPr/>
    </dgm:pt>
    <dgm:pt modelId="{9831046D-5A4C-1E48-B748-63036133A434}" type="pres">
      <dgm:prSet presAssocID="{C45B810B-D347-354D-AFCB-D6CB51A93D80}" presName="spacer" presStyleCnt="0"/>
      <dgm:spPr/>
    </dgm:pt>
    <dgm:pt modelId="{264ECC2B-2D73-8D4A-8AC6-CCAB5A079367}" type="pres">
      <dgm:prSet presAssocID="{EE981EBE-6786-8E49-B9A2-B3A1AB193226}" presName="parentText" presStyleLbl="node1" presStyleIdx="1" presStyleCnt="2">
        <dgm:presLayoutVars>
          <dgm:chMax val="0"/>
          <dgm:bulletEnabled val="1"/>
        </dgm:presLayoutVars>
      </dgm:prSet>
      <dgm:spPr/>
    </dgm:pt>
  </dgm:ptLst>
  <dgm:cxnLst>
    <dgm:cxn modelId="{EC094900-D706-4347-829D-8C38D864A4D0}" srcId="{0B50E1AF-005A-954B-B8CE-45F908A8F282}" destId="{41AA6B97-1375-6847-AC97-3EA948210008}" srcOrd="0" destOrd="0" parTransId="{013D696A-57C8-ED48-B8F3-5E1864756962}" sibTransId="{C45B810B-D347-354D-AFCB-D6CB51A93D80}"/>
    <dgm:cxn modelId="{0DD6846E-AE2E-8B42-81AC-69B3E24EEA60}" type="presOf" srcId="{41AA6B97-1375-6847-AC97-3EA948210008}" destId="{A1856A7B-72DB-7048-942F-29658E522E5A}" srcOrd="0" destOrd="0" presId="urn:microsoft.com/office/officeart/2005/8/layout/vList2"/>
    <dgm:cxn modelId="{700D2977-F2F8-B245-B2A2-1FC4A1A62A0D}" srcId="{0B50E1AF-005A-954B-B8CE-45F908A8F282}" destId="{EE981EBE-6786-8E49-B9A2-B3A1AB193226}" srcOrd="1" destOrd="0" parTransId="{7222E772-AD15-CC46-9CDD-C1F5057161BE}" sibTransId="{27CAB220-972D-E245-BD7D-FCF6BFB08D5C}"/>
    <dgm:cxn modelId="{66EC85C6-FD61-9941-BDD9-972C6025CEB6}" type="presOf" srcId="{EE981EBE-6786-8E49-B9A2-B3A1AB193226}" destId="{264ECC2B-2D73-8D4A-8AC6-CCAB5A079367}" srcOrd="0" destOrd="0" presId="urn:microsoft.com/office/officeart/2005/8/layout/vList2"/>
    <dgm:cxn modelId="{AF1947E7-A082-E345-AE09-01625C0C3907}" type="presOf" srcId="{0B50E1AF-005A-954B-B8CE-45F908A8F282}" destId="{8F4D7A51-4B49-B449-AC90-9601E83E2709}" srcOrd="0" destOrd="0" presId="urn:microsoft.com/office/officeart/2005/8/layout/vList2"/>
    <dgm:cxn modelId="{03FF81D9-7D5D-F642-8714-22261228B1C7}" type="presParOf" srcId="{8F4D7A51-4B49-B449-AC90-9601E83E2709}" destId="{A1856A7B-72DB-7048-942F-29658E522E5A}" srcOrd="0" destOrd="0" presId="urn:microsoft.com/office/officeart/2005/8/layout/vList2"/>
    <dgm:cxn modelId="{553F9E0C-1530-434B-AC64-7A6415B830AC}" type="presParOf" srcId="{8F4D7A51-4B49-B449-AC90-9601E83E2709}" destId="{9831046D-5A4C-1E48-B748-63036133A434}" srcOrd="1" destOrd="0" presId="urn:microsoft.com/office/officeart/2005/8/layout/vList2"/>
    <dgm:cxn modelId="{BCDA955F-6E07-0E46-BFBC-1C0D4A14F22C}" type="presParOf" srcId="{8F4D7A51-4B49-B449-AC90-9601E83E2709}" destId="{264ECC2B-2D73-8D4A-8AC6-CCAB5A07936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DF9BE8-6094-6840-8B89-86962C7EBAF2}" type="doc">
      <dgm:prSet loTypeId="urn:microsoft.com/office/officeart/2009/3/layout/SubStepProcess" loCatId="list" qsTypeId="urn:microsoft.com/office/officeart/2005/8/quickstyle/simple2" qsCatId="simple" csTypeId="urn:microsoft.com/office/officeart/2005/8/colors/accent1_2" csCatId="accent1" phldr="1"/>
      <dgm:spPr/>
      <dgm:t>
        <a:bodyPr/>
        <a:lstStyle/>
        <a:p>
          <a:endParaRPr lang="en-GB"/>
        </a:p>
      </dgm:t>
    </dgm:pt>
    <dgm:pt modelId="{F84F4A5B-E342-0B4B-B8A7-708203402F7E}">
      <dgm:prSet custT="1"/>
      <dgm:spPr/>
      <dgm:t>
        <a:bodyPr/>
        <a:lstStyle/>
        <a:p>
          <a:r>
            <a:rPr lang="en-GB" sz="1800" b="1" i="0" baseline="0" dirty="0"/>
            <a:t>Microsoft Teams allow us to interact by means of chat, video conferencing and file transfer. In the case of Greenfield Home Care Agency, Microsoft Teams will also offer a way in which office-based employees can communicate to the independent workers (carers) working in the community.</a:t>
          </a:r>
          <a:endParaRPr lang="en-GB" sz="1800" b="1" dirty="0"/>
        </a:p>
      </dgm:t>
    </dgm:pt>
    <dgm:pt modelId="{00FB0AF5-4DC6-E946-A1E8-6A15746192FB}" type="parTrans" cxnId="{B66AEA30-3646-1E41-B798-889BFAC6CE0F}">
      <dgm:prSet/>
      <dgm:spPr/>
      <dgm:t>
        <a:bodyPr/>
        <a:lstStyle/>
        <a:p>
          <a:endParaRPr lang="en-GB"/>
        </a:p>
      </dgm:t>
    </dgm:pt>
    <dgm:pt modelId="{82817705-3D19-9F45-944D-2323D91AE7A9}" type="sibTrans" cxnId="{B66AEA30-3646-1E41-B798-889BFAC6CE0F}">
      <dgm:prSet/>
      <dgm:spPr/>
      <dgm:t>
        <a:bodyPr/>
        <a:lstStyle/>
        <a:p>
          <a:endParaRPr lang="en-GB"/>
        </a:p>
      </dgm:t>
    </dgm:pt>
    <dgm:pt modelId="{49118173-00C3-6444-ADD2-730D0876926D}">
      <dgm:prSet custT="1"/>
      <dgm:spPr/>
      <dgm:t>
        <a:bodyPr/>
        <a:lstStyle/>
        <a:p>
          <a:endParaRPr lang="en-GB" sz="1800" b="1" i="0" baseline="0"/>
        </a:p>
        <a:p>
          <a:r>
            <a:rPr lang="en-GB" sz="1800" b="1" i="0" baseline="0" dirty="0"/>
            <a:t>The role of communication with regard to home care is quite essential and most of the time, the staff members will be located in various places. Microsoft Teams offer one platform through which information can be exchanged fast, safely, and enhance collaboration/communication between the staff members and mitigate misunderstandings.</a:t>
          </a:r>
          <a:endParaRPr lang="en-GB" sz="1800" b="1" dirty="0"/>
        </a:p>
      </dgm:t>
    </dgm:pt>
    <dgm:pt modelId="{4939581D-83AC-E34F-9F22-32F3115A9C90}" type="parTrans" cxnId="{B7E65734-AF48-B447-9514-3BB67ED8085E}">
      <dgm:prSet/>
      <dgm:spPr/>
      <dgm:t>
        <a:bodyPr/>
        <a:lstStyle/>
        <a:p>
          <a:endParaRPr lang="en-GB"/>
        </a:p>
      </dgm:t>
    </dgm:pt>
    <dgm:pt modelId="{2221626A-B4A1-9E49-AE31-4DE784CB93B8}" type="sibTrans" cxnId="{B7E65734-AF48-B447-9514-3BB67ED8085E}">
      <dgm:prSet/>
      <dgm:spPr/>
      <dgm:t>
        <a:bodyPr/>
        <a:lstStyle/>
        <a:p>
          <a:endParaRPr lang="en-GB"/>
        </a:p>
      </dgm:t>
    </dgm:pt>
    <dgm:pt modelId="{7A15231A-CE21-7B49-996E-4A7C48273698}" type="pres">
      <dgm:prSet presAssocID="{4DDF9BE8-6094-6840-8B89-86962C7EBAF2}" presName="Name0" presStyleCnt="0">
        <dgm:presLayoutVars>
          <dgm:chMax val="7"/>
          <dgm:dir/>
          <dgm:animOne val="branch"/>
        </dgm:presLayoutVars>
      </dgm:prSet>
      <dgm:spPr/>
    </dgm:pt>
    <dgm:pt modelId="{C0AF3C49-B4E2-9845-ACBB-03D6EDBED329}" type="pres">
      <dgm:prSet presAssocID="{F84F4A5B-E342-0B4B-B8A7-708203402F7E}" presName="parTx1" presStyleLbl="node1" presStyleIdx="0" presStyleCnt="2"/>
      <dgm:spPr/>
    </dgm:pt>
    <dgm:pt modelId="{149E2C98-AD4D-F042-9840-F86938F31F88}" type="pres">
      <dgm:prSet presAssocID="{49118173-00C3-6444-ADD2-730D0876926D}" presName="parTx2" presStyleLbl="node1" presStyleIdx="1" presStyleCnt="2"/>
      <dgm:spPr/>
    </dgm:pt>
  </dgm:ptLst>
  <dgm:cxnLst>
    <dgm:cxn modelId="{B66AEA30-3646-1E41-B798-889BFAC6CE0F}" srcId="{4DDF9BE8-6094-6840-8B89-86962C7EBAF2}" destId="{F84F4A5B-E342-0B4B-B8A7-708203402F7E}" srcOrd="0" destOrd="0" parTransId="{00FB0AF5-4DC6-E946-A1E8-6A15746192FB}" sibTransId="{82817705-3D19-9F45-944D-2323D91AE7A9}"/>
    <dgm:cxn modelId="{B7E65734-AF48-B447-9514-3BB67ED8085E}" srcId="{4DDF9BE8-6094-6840-8B89-86962C7EBAF2}" destId="{49118173-00C3-6444-ADD2-730D0876926D}" srcOrd="1" destOrd="0" parTransId="{4939581D-83AC-E34F-9F22-32F3115A9C90}" sibTransId="{2221626A-B4A1-9E49-AE31-4DE784CB93B8}"/>
    <dgm:cxn modelId="{37505F48-684C-8B4B-8ECC-28D26F2B32EC}" type="presOf" srcId="{49118173-00C3-6444-ADD2-730D0876926D}" destId="{149E2C98-AD4D-F042-9840-F86938F31F88}" srcOrd="0" destOrd="0" presId="urn:microsoft.com/office/officeart/2009/3/layout/SubStepProcess"/>
    <dgm:cxn modelId="{6A76B274-786A-F84E-A91B-424947759CAC}" type="presOf" srcId="{F84F4A5B-E342-0B4B-B8A7-708203402F7E}" destId="{C0AF3C49-B4E2-9845-ACBB-03D6EDBED329}" srcOrd="0" destOrd="0" presId="urn:microsoft.com/office/officeart/2009/3/layout/SubStepProcess"/>
    <dgm:cxn modelId="{A45D8396-5F42-0942-B432-DD705105D4D4}" type="presOf" srcId="{4DDF9BE8-6094-6840-8B89-86962C7EBAF2}" destId="{7A15231A-CE21-7B49-996E-4A7C48273698}" srcOrd="0" destOrd="0" presId="urn:microsoft.com/office/officeart/2009/3/layout/SubStepProcess"/>
    <dgm:cxn modelId="{F1B720BC-B044-C442-BF95-EE72E9521E66}" type="presParOf" srcId="{7A15231A-CE21-7B49-996E-4A7C48273698}" destId="{C0AF3C49-B4E2-9845-ACBB-03D6EDBED329}" srcOrd="0" destOrd="0" presId="urn:microsoft.com/office/officeart/2009/3/layout/SubStepProcess"/>
    <dgm:cxn modelId="{531F1583-CBC6-5D41-ACC9-59DA97CA7053}" type="presParOf" srcId="{7A15231A-CE21-7B49-996E-4A7C48273698}" destId="{149E2C98-AD4D-F042-9840-F86938F31F88}" srcOrd="1"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840920-1B4E-904A-BBA7-932012488673}" type="doc">
      <dgm:prSet loTypeId="urn:microsoft.com/office/officeart/2005/8/layout/process1" loCatId="" qsTypeId="urn:microsoft.com/office/officeart/2005/8/quickstyle/simple1" qsCatId="simple" csTypeId="urn:microsoft.com/office/officeart/2005/8/colors/accent1_2" csCatId="accent1" phldr="1"/>
      <dgm:spPr/>
    </dgm:pt>
    <dgm:pt modelId="{3741B217-5741-0347-8F3C-7F03B0BE2B12}">
      <dgm:prSet phldrT="[Text]"/>
      <dgm:spPr/>
      <dgm:t>
        <a:bodyPr/>
        <a:lstStyle/>
        <a:p>
          <a:r>
            <a:rPr lang="en-GB"/>
            <a:t>Time wasting</a:t>
          </a:r>
        </a:p>
      </dgm:t>
    </dgm:pt>
    <dgm:pt modelId="{EFA28E50-4611-5D43-ADA1-B2CA5581B567}" type="parTrans" cxnId="{1B5E588D-512B-2347-9409-84A3FD74FEC4}">
      <dgm:prSet/>
      <dgm:spPr/>
      <dgm:t>
        <a:bodyPr/>
        <a:lstStyle/>
        <a:p>
          <a:endParaRPr lang="en-GB"/>
        </a:p>
      </dgm:t>
    </dgm:pt>
    <dgm:pt modelId="{09E91079-9BE2-714B-A609-8550716CFFCB}" type="sibTrans" cxnId="{1B5E588D-512B-2347-9409-84A3FD74FEC4}">
      <dgm:prSet/>
      <dgm:spPr/>
      <dgm:t>
        <a:bodyPr/>
        <a:lstStyle/>
        <a:p>
          <a:endParaRPr lang="en-GB"/>
        </a:p>
      </dgm:t>
    </dgm:pt>
    <dgm:pt modelId="{ED008FEA-DFD9-124F-B37C-BE623D650DD8}">
      <dgm:prSet phldrT="[Text]"/>
      <dgm:spPr/>
      <dgm:t>
        <a:bodyPr/>
        <a:lstStyle/>
        <a:p>
          <a:r>
            <a:rPr lang="en-GB"/>
            <a:t>lack of communication </a:t>
          </a:r>
        </a:p>
      </dgm:t>
    </dgm:pt>
    <dgm:pt modelId="{60253901-A02F-874A-BCB1-C87DD54A6662}" type="parTrans" cxnId="{F246293E-9C8B-9648-A77E-960FFB2C3DAD}">
      <dgm:prSet/>
      <dgm:spPr/>
      <dgm:t>
        <a:bodyPr/>
        <a:lstStyle/>
        <a:p>
          <a:endParaRPr lang="en-GB"/>
        </a:p>
      </dgm:t>
    </dgm:pt>
    <dgm:pt modelId="{5B0DFB88-976D-A04E-A01A-53A861D49455}" type="sibTrans" cxnId="{F246293E-9C8B-9648-A77E-960FFB2C3DAD}">
      <dgm:prSet/>
      <dgm:spPr/>
      <dgm:t>
        <a:bodyPr/>
        <a:lstStyle/>
        <a:p>
          <a:endParaRPr lang="en-GB"/>
        </a:p>
      </dgm:t>
    </dgm:pt>
    <dgm:pt modelId="{6BCCE4EE-EF49-3F4B-80CB-A5A04C327D55}">
      <dgm:prSet phldrT="[Text]"/>
      <dgm:spPr/>
      <dgm:t>
        <a:bodyPr/>
        <a:lstStyle/>
        <a:p>
          <a:r>
            <a:rPr lang="en-GB"/>
            <a:t>Inefficient recording</a:t>
          </a:r>
        </a:p>
      </dgm:t>
    </dgm:pt>
    <dgm:pt modelId="{58EC1363-6182-BB46-B802-DCA5533835C4}" type="parTrans" cxnId="{5F435AA9-E6B4-5846-ABBD-8767CCE08E32}">
      <dgm:prSet/>
      <dgm:spPr/>
      <dgm:t>
        <a:bodyPr/>
        <a:lstStyle/>
        <a:p>
          <a:endParaRPr lang="en-GB"/>
        </a:p>
      </dgm:t>
    </dgm:pt>
    <dgm:pt modelId="{33C1DD03-A52C-BE49-A1C1-6F663C65E5B3}" type="sibTrans" cxnId="{5F435AA9-E6B4-5846-ABBD-8767CCE08E32}">
      <dgm:prSet/>
      <dgm:spPr/>
      <dgm:t>
        <a:bodyPr/>
        <a:lstStyle/>
        <a:p>
          <a:endParaRPr lang="en-GB"/>
        </a:p>
      </dgm:t>
    </dgm:pt>
    <dgm:pt modelId="{18F3C6AF-FE17-1E46-AF03-8B056DFEC0A2}" type="pres">
      <dgm:prSet presAssocID="{B7840920-1B4E-904A-BBA7-932012488673}" presName="Name0" presStyleCnt="0">
        <dgm:presLayoutVars>
          <dgm:dir/>
          <dgm:resizeHandles val="exact"/>
        </dgm:presLayoutVars>
      </dgm:prSet>
      <dgm:spPr/>
    </dgm:pt>
    <dgm:pt modelId="{3995FA95-207C-0444-B064-7E79F83AF1A5}" type="pres">
      <dgm:prSet presAssocID="{3741B217-5741-0347-8F3C-7F03B0BE2B12}" presName="node" presStyleLbl="node1" presStyleIdx="0" presStyleCnt="3" custLinFactNeighborX="-14374" custLinFactNeighborY="-46921">
        <dgm:presLayoutVars>
          <dgm:bulletEnabled val="1"/>
        </dgm:presLayoutVars>
      </dgm:prSet>
      <dgm:spPr/>
    </dgm:pt>
    <dgm:pt modelId="{A1B3EC3D-6998-2541-A0FB-41DA9498D712}" type="pres">
      <dgm:prSet presAssocID="{09E91079-9BE2-714B-A609-8550716CFFCB}" presName="sibTrans" presStyleLbl="sibTrans2D1" presStyleIdx="0" presStyleCnt="2"/>
      <dgm:spPr/>
    </dgm:pt>
    <dgm:pt modelId="{F6604AA7-5493-D647-81DE-CA9D510B1114}" type="pres">
      <dgm:prSet presAssocID="{09E91079-9BE2-714B-A609-8550716CFFCB}" presName="connectorText" presStyleLbl="sibTrans2D1" presStyleIdx="0" presStyleCnt="2"/>
      <dgm:spPr/>
    </dgm:pt>
    <dgm:pt modelId="{E07321E4-54E4-7740-9B87-23CB1862CE43}" type="pres">
      <dgm:prSet presAssocID="{ED008FEA-DFD9-124F-B37C-BE623D650DD8}" presName="node" presStyleLbl="node1" presStyleIdx="1" presStyleCnt="3" custLinFactNeighborX="-35428" custLinFactNeighborY="-46920">
        <dgm:presLayoutVars>
          <dgm:bulletEnabled val="1"/>
        </dgm:presLayoutVars>
      </dgm:prSet>
      <dgm:spPr/>
    </dgm:pt>
    <dgm:pt modelId="{A35C92E4-2776-1640-84CD-0C1DFA170158}" type="pres">
      <dgm:prSet presAssocID="{5B0DFB88-976D-A04E-A01A-53A861D49455}" presName="sibTrans" presStyleLbl="sibTrans2D1" presStyleIdx="1" presStyleCnt="2"/>
      <dgm:spPr/>
    </dgm:pt>
    <dgm:pt modelId="{1B663B82-AE22-A24C-9683-46705ED0DB41}" type="pres">
      <dgm:prSet presAssocID="{5B0DFB88-976D-A04E-A01A-53A861D49455}" presName="connectorText" presStyleLbl="sibTrans2D1" presStyleIdx="1" presStyleCnt="2"/>
      <dgm:spPr/>
    </dgm:pt>
    <dgm:pt modelId="{F01151DE-2251-B647-B08F-309467ED5410}" type="pres">
      <dgm:prSet presAssocID="{6BCCE4EE-EF49-3F4B-80CB-A5A04C327D55}" presName="node" presStyleLbl="node1" presStyleIdx="2" presStyleCnt="3" custLinFactNeighborX="-73607" custLinFactNeighborY="-46921">
        <dgm:presLayoutVars>
          <dgm:bulletEnabled val="1"/>
        </dgm:presLayoutVars>
      </dgm:prSet>
      <dgm:spPr/>
    </dgm:pt>
  </dgm:ptLst>
  <dgm:cxnLst>
    <dgm:cxn modelId="{E4D56920-0295-2142-9B07-47325CE7C0A8}" type="presOf" srcId="{09E91079-9BE2-714B-A609-8550716CFFCB}" destId="{A1B3EC3D-6998-2541-A0FB-41DA9498D712}" srcOrd="0" destOrd="0" presId="urn:microsoft.com/office/officeart/2005/8/layout/process1"/>
    <dgm:cxn modelId="{214ABF21-317D-EC4D-86DD-E3152AB36898}" type="presOf" srcId="{5B0DFB88-976D-A04E-A01A-53A861D49455}" destId="{A35C92E4-2776-1640-84CD-0C1DFA170158}" srcOrd="0" destOrd="0" presId="urn:microsoft.com/office/officeart/2005/8/layout/process1"/>
    <dgm:cxn modelId="{56C7B923-F39C-1E4C-8CD3-8D5A6D8223A0}" type="presOf" srcId="{5B0DFB88-976D-A04E-A01A-53A861D49455}" destId="{1B663B82-AE22-A24C-9683-46705ED0DB41}" srcOrd="1" destOrd="0" presId="urn:microsoft.com/office/officeart/2005/8/layout/process1"/>
    <dgm:cxn modelId="{F246293E-9C8B-9648-A77E-960FFB2C3DAD}" srcId="{B7840920-1B4E-904A-BBA7-932012488673}" destId="{ED008FEA-DFD9-124F-B37C-BE623D650DD8}" srcOrd="1" destOrd="0" parTransId="{60253901-A02F-874A-BCB1-C87DD54A6662}" sibTransId="{5B0DFB88-976D-A04E-A01A-53A861D49455}"/>
    <dgm:cxn modelId="{FE6E574B-7E02-FD4E-8E76-058736FBBB0F}" type="presOf" srcId="{ED008FEA-DFD9-124F-B37C-BE623D650DD8}" destId="{E07321E4-54E4-7740-9B87-23CB1862CE43}" srcOrd="0" destOrd="0" presId="urn:microsoft.com/office/officeart/2005/8/layout/process1"/>
    <dgm:cxn modelId="{5D1FD88A-2DA8-F246-94AC-4A8455AA92CF}" type="presOf" srcId="{B7840920-1B4E-904A-BBA7-932012488673}" destId="{18F3C6AF-FE17-1E46-AF03-8B056DFEC0A2}" srcOrd="0" destOrd="0" presId="urn:microsoft.com/office/officeart/2005/8/layout/process1"/>
    <dgm:cxn modelId="{A3B2288B-7301-1946-80BA-48E368374F88}" type="presOf" srcId="{09E91079-9BE2-714B-A609-8550716CFFCB}" destId="{F6604AA7-5493-D647-81DE-CA9D510B1114}" srcOrd="1" destOrd="0" presId="urn:microsoft.com/office/officeart/2005/8/layout/process1"/>
    <dgm:cxn modelId="{1B5E588D-512B-2347-9409-84A3FD74FEC4}" srcId="{B7840920-1B4E-904A-BBA7-932012488673}" destId="{3741B217-5741-0347-8F3C-7F03B0BE2B12}" srcOrd="0" destOrd="0" parTransId="{EFA28E50-4611-5D43-ADA1-B2CA5581B567}" sibTransId="{09E91079-9BE2-714B-A609-8550716CFFCB}"/>
    <dgm:cxn modelId="{4EB67D94-220D-D84B-B4CF-F42286D976E0}" type="presOf" srcId="{3741B217-5741-0347-8F3C-7F03B0BE2B12}" destId="{3995FA95-207C-0444-B064-7E79F83AF1A5}" srcOrd="0" destOrd="0" presId="urn:microsoft.com/office/officeart/2005/8/layout/process1"/>
    <dgm:cxn modelId="{92ECCC94-F9F9-814C-ACE1-8E9E723BBC82}" type="presOf" srcId="{6BCCE4EE-EF49-3F4B-80CB-A5A04C327D55}" destId="{F01151DE-2251-B647-B08F-309467ED5410}" srcOrd="0" destOrd="0" presId="urn:microsoft.com/office/officeart/2005/8/layout/process1"/>
    <dgm:cxn modelId="{5F435AA9-E6B4-5846-ABBD-8767CCE08E32}" srcId="{B7840920-1B4E-904A-BBA7-932012488673}" destId="{6BCCE4EE-EF49-3F4B-80CB-A5A04C327D55}" srcOrd="2" destOrd="0" parTransId="{58EC1363-6182-BB46-B802-DCA5533835C4}" sibTransId="{33C1DD03-A52C-BE49-A1C1-6F663C65E5B3}"/>
    <dgm:cxn modelId="{C7ED7DB8-3A66-0246-9834-59B92999E179}" type="presParOf" srcId="{18F3C6AF-FE17-1E46-AF03-8B056DFEC0A2}" destId="{3995FA95-207C-0444-B064-7E79F83AF1A5}" srcOrd="0" destOrd="0" presId="urn:microsoft.com/office/officeart/2005/8/layout/process1"/>
    <dgm:cxn modelId="{916E6A96-C062-1B40-81DC-C819FCAF7636}" type="presParOf" srcId="{18F3C6AF-FE17-1E46-AF03-8B056DFEC0A2}" destId="{A1B3EC3D-6998-2541-A0FB-41DA9498D712}" srcOrd="1" destOrd="0" presId="urn:microsoft.com/office/officeart/2005/8/layout/process1"/>
    <dgm:cxn modelId="{07CB29AA-A170-D14F-A565-66A18AE25540}" type="presParOf" srcId="{A1B3EC3D-6998-2541-A0FB-41DA9498D712}" destId="{F6604AA7-5493-D647-81DE-CA9D510B1114}" srcOrd="0" destOrd="0" presId="urn:microsoft.com/office/officeart/2005/8/layout/process1"/>
    <dgm:cxn modelId="{290FCC83-05E8-554A-AD8B-17A82B0D70B3}" type="presParOf" srcId="{18F3C6AF-FE17-1E46-AF03-8B056DFEC0A2}" destId="{E07321E4-54E4-7740-9B87-23CB1862CE43}" srcOrd="2" destOrd="0" presId="urn:microsoft.com/office/officeart/2005/8/layout/process1"/>
    <dgm:cxn modelId="{56519F3E-5DBA-E344-86A7-E55909ACE1B7}" type="presParOf" srcId="{18F3C6AF-FE17-1E46-AF03-8B056DFEC0A2}" destId="{A35C92E4-2776-1640-84CD-0C1DFA170158}" srcOrd="3" destOrd="0" presId="urn:microsoft.com/office/officeart/2005/8/layout/process1"/>
    <dgm:cxn modelId="{3FF34D56-4264-0945-A41A-E0C66ED71B73}" type="presParOf" srcId="{A35C92E4-2776-1640-84CD-0C1DFA170158}" destId="{1B663B82-AE22-A24C-9683-46705ED0DB41}" srcOrd="0" destOrd="0" presId="urn:microsoft.com/office/officeart/2005/8/layout/process1"/>
    <dgm:cxn modelId="{9FA3E191-C693-1D4E-B75C-56A757FA8EF9}" type="presParOf" srcId="{18F3C6AF-FE17-1E46-AF03-8B056DFEC0A2}" destId="{F01151DE-2251-B647-B08F-309467ED541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B9E45D-7AA8-2A4F-8FEE-56FFC4A9D800}"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GB"/>
        </a:p>
      </dgm:t>
    </dgm:pt>
    <dgm:pt modelId="{9F1CB659-BAC9-164C-8A0F-F8ED6BA0C52E}">
      <dgm:prSet/>
      <dgm:spPr>
        <a:solidFill>
          <a:srgbClr val="002060"/>
        </a:solidFill>
      </dgm:spPr>
      <dgm:t>
        <a:bodyPr/>
        <a:lstStyle/>
        <a:p>
          <a:r>
            <a:rPr lang="en-GB" b="1" i="0" baseline="0"/>
            <a:t>There are a number of benefits with Microsoft Teams and possible drawbacks with this system. Indicatively, there are employees who might be reluctant to utilise digital systems because they lack the experience or practise of using the system. Also, the problem of internet access will also persist in the way of efficient communication. Moreover, the number of notifications sent to consumers may result in an excess of data that potentially affects the capacity of the former to deliver services in a proper and efficient mode.</a:t>
          </a:r>
          <a:endParaRPr lang="en-GB"/>
        </a:p>
      </dgm:t>
    </dgm:pt>
    <dgm:pt modelId="{8A4D82BE-D5B4-7C47-859D-411AED94B5CD}" type="parTrans" cxnId="{504536EB-E2BB-484C-B5A4-7C80A877474E}">
      <dgm:prSet/>
      <dgm:spPr/>
      <dgm:t>
        <a:bodyPr/>
        <a:lstStyle/>
        <a:p>
          <a:endParaRPr lang="en-GB"/>
        </a:p>
      </dgm:t>
    </dgm:pt>
    <dgm:pt modelId="{08A976C1-04A0-6943-8732-66BE242C25DC}" type="sibTrans" cxnId="{504536EB-E2BB-484C-B5A4-7C80A877474E}">
      <dgm:prSet/>
      <dgm:spPr/>
      <dgm:t>
        <a:bodyPr/>
        <a:lstStyle/>
        <a:p>
          <a:endParaRPr lang="en-GB"/>
        </a:p>
      </dgm:t>
    </dgm:pt>
    <dgm:pt modelId="{54C6EC0F-B439-5C4C-ADFD-47FCE3DE59E6}">
      <dgm:prSet/>
      <dgm:spPr>
        <a:solidFill>
          <a:srgbClr val="002060"/>
        </a:solidFill>
      </dgm:spPr>
      <dgm:t>
        <a:bodyPr/>
        <a:lstStyle/>
        <a:p>
          <a:r>
            <a:rPr lang="en-GB" b="1" i="0" baseline="0"/>
            <a:t>Microsoft Teams is a terrific application that can be used to support communication with the employees of Greenfield Home Care Agency. In case all employees receive the necessary training and certain policies are established on the usage of Microsoft Teams, the organisation will significantly experience the improvement of the communication process and the level of collaboration as well as the overall service provision.</a:t>
          </a:r>
          <a:endParaRPr lang="en-GB"/>
        </a:p>
      </dgm:t>
    </dgm:pt>
    <dgm:pt modelId="{910714C8-B29B-DC46-9C13-7C06054247E4}" type="parTrans" cxnId="{426398DA-BD77-5144-A43F-E7A8414AFE0E}">
      <dgm:prSet/>
      <dgm:spPr/>
      <dgm:t>
        <a:bodyPr/>
        <a:lstStyle/>
        <a:p>
          <a:endParaRPr lang="en-GB"/>
        </a:p>
      </dgm:t>
    </dgm:pt>
    <dgm:pt modelId="{A72415F9-4C4E-9D49-AB9C-2FA01562E62B}" type="sibTrans" cxnId="{426398DA-BD77-5144-A43F-E7A8414AFE0E}">
      <dgm:prSet/>
      <dgm:spPr/>
      <dgm:t>
        <a:bodyPr/>
        <a:lstStyle/>
        <a:p>
          <a:endParaRPr lang="en-GB"/>
        </a:p>
      </dgm:t>
    </dgm:pt>
    <dgm:pt modelId="{F9B50F9C-9A56-CB43-88A4-9BF5951E3689}" type="pres">
      <dgm:prSet presAssocID="{78B9E45D-7AA8-2A4F-8FEE-56FFC4A9D800}" presName="linear" presStyleCnt="0">
        <dgm:presLayoutVars>
          <dgm:animLvl val="lvl"/>
          <dgm:resizeHandles val="exact"/>
        </dgm:presLayoutVars>
      </dgm:prSet>
      <dgm:spPr/>
    </dgm:pt>
    <dgm:pt modelId="{A9F18563-62E3-FE41-BE7D-FD7228A4C871}" type="pres">
      <dgm:prSet presAssocID="{9F1CB659-BAC9-164C-8A0F-F8ED6BA0C52E}" presName="parentText" presStyleLbl="node1" presStyleIdx="0" presStyleCnt="2" custLinFactY="-5087" custLinFactNeighborX="0" custLinFactNeighborY="-100000">
        <dgm:presLayoutVars>
          <dgm:chMax val="0"/>
          <dgm:bulletEnabled val="1"/>
        </dgm:presLayoutVars>
      </dgm:prSet>
      <dgm:spPr/>
    </dgm:pt>
    <dgm:pt modelId="{91F3D9BA-B915-5D4D-B6C8-C907E5FE4E10}" type="pres">
      <dgm:prSet presAssocID="{08A976C1-04A0-6943-8732-66BE242C25DC}" presName="spacer" presStyleCnt="0"/>
      <dgm:spPr/>
    </dgm:pt>
    <dgm:pt modelId="{DF546938-8CA2-2349-8C1D-5E1B7385F728}" type="pres">
      <dgm:prSet presAssocID="{54C6EC0F-B439-5C4C-ADFD-47FCE3DE59E6}" presName="parentText" presStyleLbl="node1" presStyleIdx="1" presStyleCnt="2">
        <dgm:presLayoutVars>
          <dgm:chMax val="0"/>
          <dgm:bulletEnabled val="1"/>
        </dgm:presLayoutVars>
      </dgm:prSet>
      <dgm:spPr/>
    </dgm:pt>
  </dgm:ptLst>
  <dgm:cxnLst>
    <dgm:cxn modelId="{9EF50C0A-AC0A-0940-991C-3A3E9CDF50E7}" type="presOf" srcId="{78B9E45D-7AA8-2A4F-8FEE-56FFC4A9D800}" destId="{F9B50F9C-9A56-CB43-88A4-9BF5951E3689}" srcOrd="0" destOrd="0" presId="urn:microsoft.com/office/officeart/2005/8/layout/vList2"/>
    <dgm:cxn modelId="{DCD4B084-5C0D-6B49-B3B2-CC73D261E6E8}" type="presOf" srcId="{54C6EC0F-B439-5C4C-ADFD-47FCE3DE59E6}" destId="{DF546938-8CA2-2349-8C1D-5E1B7385F728}" srcOrd="0" destOrd="0" presId="urn:microsoft.com/office/officeart/2005/8/layout/vList2"/>
    <dgm:cxn modelId="{99230FA2-1B1E-ED46-B2EE-6E5A5D973EB0}" type="presOf" srcId="{9F1CB659-BAC9-164C-8A0F-F8ED6BA0C52E}" destId="{A9F18563-62E3-FE41-BE7D-FD7228A4C871}" srcOrd="0" destOrd="0" presId="urn:microsoft.com/office/officeart/2005/8/layout/vList2"/>
    <dgm:cxn modelId="{426398DA-BD77-5144-A43F-E7A8414AFE0E}" srcId="{78B9E45D-7AA8-2A4F-8FEE-56FFC4A9D800}" destId="{54C6EC0F-B439-5C4C-ADFD-47FCE3DE59E6}" srcOrd="1" destOrd="0" parTransId="{910714C8-B29B-DC46-9C13-7C06054247E4}" sibTransId="{A72415F9-4C4E-9D49-AB9C-2FA01562E62B}"/>
    <dgm:cxn modelId="{504536EB-E2BB-484C-B5A4-7C80A877474E}" srcId="{78B9E45D-7AA8-2A4F-8FEE-56FFC4A9D800}" destId="{9F1CB659-BAC9-164C-8A0F-F8ED6BA0C52E}" srcOrd="0" destOrd="0" parTransId="{8A4D82BE-D5B4-7C47-859D-411AED94B5CD}" sibTransId="{08A976C1-04A0-6943-8732-66BE242C25DC}"/>
    <dgm:cxn modelId="{DCF2B020-8CB1-CA4F-9BCC-A5C16EA51898}" type="presParOf" srcId="{F9B50F9C-9A56-CB43-88A4-9BF5951E3689}" destId="{A9F18563-62E3-FE41-BE7D-FD7228A4C871}" srcOrd="0" destOrd="0" presId="urn:microsoft.com/office/officeart/2005/8/layout/vList2"/>
    <dgm:cxn modelId="{73658107-EB69-B94C-A394-ED801E245B20}" type="presParOf" srcId="{F9B50F9C-9A56-CB43-88A4-9BF5951E3689}" destId="{91F3D9BA-B915-5D4D-B6C8-C907E5FE4E10}" srcOrd="1" destOrd="0" presId="urn:microsoft.com/office/officeart/2005/8/layout/vList2"/>
    <dgm:cxn modelId="{E4613ED3-0686-134D-8B39-D61DDAA64DDF}" type="presParOf" srcId="{F9B50F9C-9A56-CB43-88A4-9BF5951E3689}" destId="{DF546938-8CA2-2349-8C1D-5E1B7385F72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D1C61F-E23E-1445-A4FF-ACF293948438}"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GB"/>
        </a:p>
      </dgm:t>
    </dgm:pt>
    <dgm:pt modelId="{8CB3AAEC-0468-B543-A2DA-D9A719282888}">
      <dgm:prSet/>
      <dgm:spPr/>
      <dgm:t>
        <a:bodyPr/>
        <a:lstStyle/>
        <a:p>
          <a:r>
            <a:rPr lang="en-GB" b="1" i="0" baseline="0"/>
            <a:t>The employees will be forced to come up with powerful passwords to all their employees accounts.</a:t>
          </a:r>
          <a:r>
            <a:rPr lang="en-GB" b="1">
              <a:latin typeface="Aptos Display" panose="02110004020202020204"/>
            </a:rPr>
            <a:t>security.org.(2026)</a:t>
          </a:r>
          <a:endParaRPr lang="en-GB" b="1"/>
        </a:p>
      </dgm:t>
    </dgm:pt>
    <dgm:pt modelId="{08BE3BBF-57F1-4B4E-ADA1-AB986F233607}" type="parTrans" cxnId="{52B08B2A-55DC-F54F-86E9-88C3A87C8BD9}">
      <dgm:prSet/>
      <dgm:spPr/>
      <dgm:t>
        <a:bodyPr/>
        <a:lstStyle/>
        <a:p>
          <a:endParaRPr lang="en-GB"/>
        </a:p>
      </dgm:t>
    </dgm:pt>
    <dgm:pt modelId="{264A148B-F83F-E843-B38A-AE35D52BCA31}" type="sibTrans" cxnId="{52B08B2A-55DC-F54F-86E9-88C3A87C8BD9}">
      <dgm:prSet/>
      <dgm:spPr/>
      <dgm:t>
        <a:bodyPr/>
        <a:lstStyle/>
        <a:p>
          <a:endParaRPr lang="en-GB"/>
        </a:p>
      </dgm:t>
    </dgm:pt>
    <dgm:pt modelId="{520860B4-2354-0445-8843-2C6173DD2385}">
      <dgm:prSet/>
      <dgm:spPr/>
      <dgm:t>
        <a:bodyPr/>
        <a:lstStyle/>
        <a:p>
          <a:pPr rtl="0"/>
          <a:r>
            <a:rPr lang="en-GB" b="1" i="0" baseline="0"/>
            <a:t>The employees will be required to perform multi-factor authentication to gain entry into email or other internal systems.</a:t>
          </a:r>
          <a:r>
            <a:rPr lang="en-GB" b="1">
              <a:latin typeface="Aptos Display" panose="02110004020202020204"/>
            </a:rPr>
            <a:t> Solms.(2013)</a:t>
          </a:r>
          <a:endParaRPr lang="en-GB"/>
        </a:p>
      </dgm:t>
    </dgm:pt>
    <dgm:pt modelId="{E4525E2A-5579-1747-AF5C-FD6AC86D1463}" type="parTrans" cxnId="{888E10E4-FFC1-B14B-8A01-BC84D1982EA8}">
      <dgm:prSet/>
      <dgm:spPr/>
      <dgm:t>
        <a:bodyPr/>
        <a:lstStyle/>
        <a:p>
          <a:endParaRPr lang="en-GB"/>
        </a:p>
      </dgm:t>
    </dgm:pt>
    <dgm:pt modelId="{80CDEB98-C003-704F-AE22-DC1A6910036F}" type="sibTrans" cxnId="{888E10E4-FFC1-B14B-8A01-BC84D1982EA8}">
      <dgm:prSet/>
      <dgm:spPr/>
      <dgm:t>
        <a:bodyPr/>
        <a:lstStyle/>
        <a:p>
          <a:endParaRPr lang="en-GB"/>
        </a:p>
      </dgm:t>
    </dgm:pt>
    <dgm:pt modelId="{88E9A8DF-E172-A74E-863E-4119B539D97A}">
      <dgm:prSet/>
      <dgm:spPr/>
      <dgm:t>
        <a:bodyPr/>
        <a:lstStyle/>
        <a:p>
          <a:r>
            <a:rPr lang="en-GB" b="1" i="0" baseline="0"/>
            <a:t>Role of every employee will help to restrict access to systems.</a:t>
          </a:r>
          <a:endParaRPr lang="en-GB"/>
        </a:p>
      </dgm:t>
    </dgm:pt>
    <dgm:pt modelId="{977E3F86-DB1B-E04F-A389-7F09B3330DFF}" type="parTrans" cxnId="{B11A7F91-F1F9-984B-B66F-1FD1581C1E46}">
      <dgm:prSet/>
      <dgm:spPr/>
      <dgm:t>
        <a:bodyPr/>
        <a:lstStyle/>
        <a:p>
          <a:endParaRPr lang="en-GB"/>
        </a:p>
      </dgm:t>
    </dgm:pt>
    <dgm:pt modelId="{C295C1D4-6204-A646-81C5-BCB7C652247D}" type="sibTrans" cxnId="{B11A7F91-F1F9-984B-B66F-1FD1581C1E46}">
      <dgm:prSet/>
      <dgm:spPr/>
      <dgm:t>
        <a:bodyPr/>
        <a:lstStyle/>
        <a:p>
          <a:endParaRPr lang="en-GB"/>
        </a:p>
      </dgm:t>
    </dgm:pt>
    <dgm:pt modelId="{56713C74-CA27-3149-9AB3-893A72A5107E}">
      <dgm:prSet/>
      <dgm:spPr/>
      <dgm:t>
        <a:bodyPr/>
        <a:lstStyle/>
        <a:p>
          <a:r>
            <a:rPr lang="en-GB" b="1" i="0" baseline="0"/>
            <a:t>There will be lockdowns on devices after they have been idle in a given time.</a:t>
          </a:r>
          <a:endParaRPr lang="en-GB"/>
        </a:p>
      </dgm:t>
    </dgm:pt>
    <dgm:pt modelId="{40397D1E-A716-8445-8EC7-3D82F7060938}" type="parTrans" cxnId="{473F26B4-A9EC-964D-B125-B869B10F6E0D}">
      <dgm:prSet/>
      <dgm:spPr/>
      <dgm:t>
        <a:bodyPr/>
        <a:lstStyle/>
        <a:p>
          <a:endParaRPr lang="en-GB"/>
        </a:p>
      </dgm:t>
    </dgm:pt>
    <dgm:pt modelId="{067DE205-A10C-DB4E-B220-16AD1659C8CF}" type="sibTrans" cxnId="{473F26B4-A9EC-964D-B125-B869B10F6E0D}">
      <dgm:prSet/>
      <dgm:spPr/>
      <dgm:t>
        <a:bodyPr/>
        <a:lstStyle/>
        <a:p>
          <a:endParaRPr lang="en-GB"/>
        </a:p>
      </dgm:t>
    </dgm:pt>
    <dgm:pt modelId="{76D8ABEE-8890-6248-8F2A-BEC90315C3A9}">
      <dgm:prSet/>
      <dgm:spPr/>
      <dgm:t>
        <a:bodyPr/>
        <a:lstStyle/>
        <a:p>
          <a:endParaRPr lang="en-GB"/>
        </a:p>
      </dgm:t>
    </dgm:pt>
    <dgm:pt modelId="{2C8DDBBF-C19B-0A4B-9DFC-D067C070F8C7}" type="parTrans" cxnId="{05A15EAB-16E4-3D4B-BCA9-468D6FA64CBF}">
      <dgm:prSet/>
      <dgm:spPr/>
      <dgm:t>
        <a:bodyPr/>
        <a:lstStyle/>
        <a:p>
          <a:endParaRPr lang="en-GB"/>
        </a:p>
      </dgm:t>
    </dgm:pt>
    <dgm:pt modelId="{4C81D92C-97D6-AC4C-964E-01D3047B102C}" type="sibTrans" cxnId="{05A15EAB-16E4-3D4B-BCA9-468D6FA64CBF}">
      <dgm:prSet/>
      <dgm:spPr/>
      <dgm:t>
        <a:bodyPr/>
        <a:lstStyle/>
        <a:p>
          <a:endParaRPr lang="en-GB"/>
        </a:p>
      </dgm:t>
    </dgm:pt>
    <dgm:pt modelId="{81404824-65FE-DC4B-A1A5-E44214C6B25B}" type="pres">
      <dgm:prSet presAssocID="{25D1C61F-E23E-1445-A4FF-ACF293948438}" presName="matrix" presStyleCnt="0">
        <dgm:presLayoutVars>
          <dgm:chMax val="1"/>
          <dgm:dir/>
          <dgm:resizeHandles val="exact"/>
        </dgm:presLayoutVars>
      </dgm:prSet>
      <dgm:spPr/>
    </dgm:pt>
    <dgm:pt modelId="{55A23191-E430-DB40-BE92-B1CE33430B1C}" type="pres">
      <dgm:prSet presAssocID="{25D1C61F-E23E-1445-A4FF-ACF293948438}" presName="diamond" presStyleLbl="bgShp" presStyleIdx="0" presStyleCnt="1"/>
      <dgm:spPr/>
    </dgm:pt>
    <dgm:pt modelId="{B966FF94-FC5F-7D42-9DE3-DA6D197EC156}" type="pres">
      <dgm:prSet presAssocID="{25D1C61F-E23E-1445-A4FF-ACF293948438}" presName="quad1" presStyleLbl="node1" presStyleIdx="0" presStyleCnt="4">
        <dgm:presLayoutVars>
          <dgm:chMax val="0"/>
          <dgm:chPref val="0"/>
          <dgm:bulletEnabled val="1"/>
        </dgm:presLayoutVars>
      </dgm:prSet>
      <dgm:spPr/>
    </dgm:pt>
    <dgm:pt modelId="{8CC7DE66-C737-7B46-A367-A9386F5DC15A}" type="pres">
      <dgm:prSet presAssocID="{25D1C61F-E23E-1445-A4FF-ACF293948438}" presName="quad2" presStyleLbl="node1" presStyleIdx="1" presStyleCnt="4">
        <dgm:presLayoutVars>
          <dgm:chMax val="0"/>
          <dgm:chPref val="0"/>
          <dgm:bulletEnabled val="1"/>
        </dgm:presLayoutVars>
      </dgm:prSet>
      <dgm:spPr/>
    </dgm:pt>
    <dgm:pt modelId="{28C122A5-4201-E64E-84D3-A37B50ABA8F1}" type="pres">
      <dgm:prSet presAssocID="{25D1C61F-E23E-1445-A4FF-ACF293948438}" presName="quad3" presStyleLbl="node1" presStyleIdx="2" presStyleCnt="4">
        <dgm:presLayoutVars>
          <dgm:chMax val="0"/>
          <dgm:chPref val="0"/>
          <dgm:bulletEnabled val="1"/>
        </dgm:presLayoutVars>
      </dgm:prSet>
      <dgm:spPr/>
    </dgm:pt>
    <dgm:pt modelId="{90FAF987-D675-3142-9CB6-391015DAACBE}" type="pres">
      <dgm:prSet presAssocID="{25D1C61F-E23E-1445-A4FF-ACF293948438}" presName="quad4" presStyleLbl="node1" presStyleIdx="3" presStyleCnt="4">
        <dgm:presLayoutVars>
          <dgm:chMax val="0"/>
          <dgm:chPref val="0"/>
          <dgm:bulletEnabled val="1"/>
        </dgm:presLayoutVars>
      </dgm:prSet>
      <dgm:spPr/>
    </dgm:pt>
  </dgm:ptLst>
  <dgm:cxnLst>
    <dgm:cxn modelId="{ACEB2200-845E-8343-8199-4BBD9D46FA0D}" type="presOf" srcId="{56713C74-CA27-3149-9AB3-893A72A5107E}" destId="{90FAF987-D675-3142-9CB6-391015DAACBE}" srcOrd="0" destOrd="0" presId="urn:microsoft.com/office/officeart/2005/8/layout/matrix3"/>
    <dgm:cxn modelId="{57A57605-5216-B841-BCBE-64F3FD4EBB59}" type="presOf" srcId="{8CB3AAEC-0468-B543-A2DA-D9A719282888}" destId="{B966FF94-FC5F-7D42-9DE3-DA6D197EC156}" srcOrd="0" destOrd="0" presId="urn:microsoft.com/office/officeart/2005/8/layout/matrix3"/>
    <dgm:cxn modelId="{FF323624-BC2D-8643-A6B1-27A10A33B064}" type="presOf" srcId="{25D1C61F-E23E-1445-A4FF-ACF293948438}" destId="{81404824-65FE-DC4B-A1A5-E44214C6B25B}" srcOrd="0" destOrd="0" presId="urn:microsoft.com/office/officeart/2005/8/layout/matrix3"/>
    <dgm:cxn modelId="{52B08B2A-55DC-F54F-86E9-88C3A87C8BD9}" srcId="{25D1C61F-E23E-1445-A4FF-ACF293948438}" destId="{8CB3AAEC-0468-B543-A2DA-D9A719282888}" srcOrd="0" destOrd="0" parTransId="{08BE3BBF-57F1-4B4E-ADA1-AB986F233607}" sibTransId="{264A148B-F83F-E843-B38A-AE35D52BCA31}"/>
    <dgm:cxn modelId="{B6738374-DC0E-9B40-8E3D-145C9F04443E}" type="presOf" srcId="{88E9A8DF-E172-A74E-863E-4119B539D97A}" destId="{28C122A5-4201-E64E-84D3-A37B50ABA8F1}" srcOrd="0" destOrd="0" presId="urn:microsoft.com/office/officeart/2005/8/layout/matrix3"/>
    <dgm:cxn modelId="{B11A7F91-F1F9-984B-B66F-1FD1581C1E46}" srcId="{25D1C61F-E23E-1445-A4FF-ACF293948438}" destId="{88E9A8DF-E172-A74E-863E-4119B539D97A}" srcOrd="2" destOrd="0" parTransId="{977E3F86-DB1B-E04F-A389-7F09B3330DFF}" sibTransId="{C295C1D4-6204-A646-81C5-BCB7C652247D}"/>
    <dgm:cxn modelId="{05A15EAB-16E4-3D4B-BCA9-468D6FA64CBF}" srcId="{25D1C61F-E23E-1445-A4FF-ACF293948438}" destId="{76D8ABEE-8890-6248-8F2A-BEC90315C3A9}" srcOrd="4" destOrd="0" parTransId="{2C8DDBBF-C19B-0A4B-9DFC-D067C070F8C7}" sibTransId="{4C81D92C-97D6-AC4C-964E-01D3047B102C}"/>
    <dgm:cxn modelId="{473F26B4-A9EC-964D-B125-B869B10F6E0D}" srcId="{25D1C61F-E23E-1445-A4FF-ACF293948438}" destId="{56713C74-CA27-3149-9AB3-893A72A5107E}" srcOrd="3" destOrd="0" parTransId="{40397D1E-A716-8445-8EC7-3D82F7060938}" sibTransId="{067DE205-A10C-DB4E-B220-16AD1659C8CF}"/>
    <dgm:cxn modelId="{7F57D1CC-1C9D-5940-91B9-A9DF9CFC06B4}" type="presOf" srcId="{520860B4-2354-0445-8843-2C6173DD2385}" destId="{8CC7DE66-C737-7B46-A367-A9386F5DC15A}" srcOrd="0" destOrd="0" presId="urn:microsoft.com/office/officeart/2005/8/layout/matrix3"/>
    <dgm:cxn modelId="{888E10E4-FFC1-B14B-8A01-BC84D1982EA8}" srcId="{25D1C61F-E23E-1445-A4FF-ACF293948438}" destId="{520860B4-2354-0445-8843-2C6173DD2385}" srcOrd="1" destOrd="0" parTransId="{E4525E2A-5579-1747-AF5C-FD6AC86D1463}" sibTransId="{80CDEB98-C003-704F-AE22-DC1A6910036F}"/>
    <dgm:cxn modelId="{50C91ABC-3249-D94F-9486-332597E4C1EA}" type="presParOf" srcId="{81404824-65FE-DC4B-A1A5-E44214C6B25B}" destId="{55A23191-E430-DB40-BE92-B1CE33430B1C}" srcOrd="0" destOrd="0" presId="urn:microsoft.com/office/officeart/2005/8/layout/matrix3"/>
    <dgm:cxn modelId="{509F1CAF-CC3C-1248-8AC4-DA095A0B9172}" type="presParOf" srcId="{81404824-65FE-DC4B-A1A5-E44214C6B25B}" destId="{B966FF94-FC5F-7D42-9DE3-DA6D197EC156}" srcOrd="1" destOrd="0" presId="urn:microsoft.com/office/officeart/2005/8/layout/matrix3"/>
    <dgm:cxn modelId="{45D48CD6-0043-2143-ABE8-4F3C55F43732}" type="presParOf" srcId="{81404824-65FE-DC4B-A1A5-E44214C6B25B}" destId="{8CC7DE66-C737-7B46-A367-A9386F5DC15A}" srcOrd="2" destOrd="0" presId="urn:microsoft.com/office/officeart/2005/8/layout/matrix3"/>
    <dgm:cxn modelId="{FD03C137-522D-3140-9461-0B7863D50804}" type="presParOf" srcId="{81404824-65FE-DC4B-A1A5-E44214C6B25B}" destId="{28C122A5-4201-E64E-84D3-A37B50ABA8F1}" srcOrd="3" destOrd="0" presId="urn:microsoft.com/office/officeart/2005/8/layout/matrix3"/>
    <dgm:cxn modelId="{DC358C2B-E68D-6846-A90A-B0CF6319D7DD}" type="presParOf" srcId="{81404824-65FE-DC4B-A1A5-E44214C6B25B}" destId="{90FAF987-D675-3142-9CB6-391015DAACBE}"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776D3A-95D0-0544-BBF8-8D38892DD98E}" type="doc">
      <dgm:prSet loTypeId="urn:microsoft.com/office/officeart/2005/8/layout/pyramid2" loCatId="pyramid" qsTypeId="urn:microsoft.com/office/officeart/2005/8/quickstyle/simple1" qsCatId="simple" csTypeId="urn:microsoft.com/office/officeart/2005/8/colors/colorful3" csCatId="colorful" phldr="1"/>
      <dgm:spPr/>
      <dgm:t>
        <a:bodyPr/>
        <a:lstStyle/>
        <a:p>
          <a:endParaRPr lang="en-GB"/>
        </a:p>
      </dgm:t>
    </dgm:pt>
    <dgm:pt modelId="{E6661022-289B-C441-AC4A-420AEFAD9A6E}">
      <dgm:prSet/>
      <dgm:spPr/>
      <dgm:t>
        <a:bodyPr/>
        <a:lstStyle/>
        <a:p>
          <a:r>
            <a:rPr lang="en-GB" b="1" i="0" baseline="0"/>
            <a:t>Staff will always treat their client data as confidential.</a:t>
          </a:r>
          <a:endParaRPr lang="en-GB" b="1"/>
        </a:p>
      </dgm:t>
    </dgm:pt>
    <dgm:pt modelId="{B096B2E3-8E5D-D94A-A447-8C46356BF910}" type="parTrans" cxnId="{E5472207-1AA3-FF48-987D-09119777E407}">
      <dgm:prSet/>
      <dgm:spPr/>
      <dgm:t>
        <a:bodyPr/>
        <a:lstStyle/>
        <a:p>
          <a:endParaRPr lang="en-GB"/>
        </a:p>
      </dgm:t>
    </dgm:pt>
    <dgm:pt modelId="{DE92002F-4905-4749-8763-DD9D6B2805B4}" type="sibTrans" cxnId="{E5472207-1AA3-FF48-987D-09119777E407}">
      <dgm:prSet/>
      <dgm:spPr/>
      <dgm:t>
        <a:bodyPr/>
        <a:lstStyle/>
        <a:p>
          <a:endParaRPr lang="en-GB"/>
        </a:p>
      </dgm:t>
    </dgm:pt>
    <dgm:pt modelId="{91790F45-8324-9C40-9178-8AB88CF4D623}">
      <dgm:prSet/>
      <dgm:spPr/>
      <dgm:t>
        <a:bodyPr/>
        <a:lstStyle/>
        <a:p>
          <a:r>
            <a:rPr lang="en-GB" b="1" i="0" baseline="0"/>
            <a:t>in encrypted systems. The information can only be stored </a:t>
          </a:r>
          <a:endParaRPr lang="en-GB" b="1"/>
        </a:p>
      </dgm:t>
    </dgm:pt>
    <dgm:pt modelId="{B465E485-7112-6C48-9166-446D45E2B163}" type="parTrans" cxnId="{8B15764F-02DC-914E-9C40-B776574B60DA}">
      <dgm:prSet/>
      <dgm:spPr/>
      <dgm:t>
        <a:bodyPr/>
        <a:lstStyle/>
        <a:p>
          <a:endParaRPr lang="en-GB"/>
        </a:p>
      </dgm:t>
    </dgm:pt>
    <dgm:pt modelId="{990236B6-0119-5947-86D1-AD58E19C70C3}" type="sibTrans" cxnId="{8B15764F-02DC-914E-9C40-B776574B60DA}">
      <dgm:prSet/>
      <dgm:spPr/>
      <dgm:t>
        <a:bodyPr/>
        <a:lstStyle/>
        <a:p>
          <a:endParaRPr lang="en-GB"/>
        </a:p>
      </dgm:t>
    </dgm:pt>
    <dgm:pt modelId="{F6A4A43E-4A96-0646-9852-985C78493AED}">
      <dgm:prSet/>
      <dgm:spPr/>
      <dgm:t>
        <a:bodyPr/>
        <a:lstStyle/>
        <a:p>
          <a:r>
            <a:rPr lang="en-GB" b="1" i="0" baseline="0"/>
            <a:t>The backup of data to secure servers will be done frequently.</a:t>
          </a:r>
          <a:endParaRPr lang="en-GB" b="1"/>
        </a:p>
      </dgm:t>
    </dgm:pt>
    <dgm:pt modelId="{96DE1560-2D1C-C84E-B94E-7EA03C7C37EA}" type="parTrans" cxnId="{1D205526-87DE-4F48-8E18-3D2A97D5FF41}">
      <dgm:prSet/>
      <dgm:spPr/>
      <dgm:t>
        <a:bodyPr/>
        <a:lstStyle/>
        <a:p>
          <a:endParaRPr lang="en-GB"/>
        </a:p>
      </dgm:t>
    </dgm:pt>
    <dgm:pt modelId="{E5239E53-A21B-E347-9E89-669DEB10D5AA}" type="sibTrans" cxnId="{1D205526-87DE-4F48-8E18-3D2A97D5FF41}">
      <dgm:prSet/>
      <dgm:spPr/>
      <dgm:t>
        <a:bodyPr/>
        <a:lstStyle/>
        <a:p>
          <a:endParaRPr lang="en-GB"/>
        </a:p>
      </dgm:t>
    </dgm:pt>
    <dgm:pt modelId="{3378F82C-AACD-6B42-99D6-AC6089053CE2}">
      <dgm:prSet/>
      <dgm:spPr/>
      <dgm:t>
        <a:bodyPr/>
        <a:lstStyle/>
        <a:p>
          <a:r>
            <a:rPr lang="en-GB" b="1" i="0" baseline="0"/>
            <a:t>Electronic files that are old will be erased in systems and they will destroy the shredded paper files.</a:t>
          </a:r>
          <a:endParaRPr lang="en-GB" b="1"/>
        </a:p>
      </dgm:t>
    </dgm:pt>
    <dgm:pt modelId="{3A388742-7A52-4B4B-B3A6-B8124A5ADEA1}" type="parTrans" cxnId="{5ED1F1E3-8E3C-3748-AB16-925CEF776CF2}">
      <dgm:prSet/>
      <dgm:spPr/>
      <dgm:t>
        <a:bodyPr/>
        <a:lstStyle/>
        <a:p>
          <a:endParaRPr lang="en-GB"/>
        </a:p>
      </dgm:t>
    </dgm:pt>
    <dgm:pt modelId="{E1B19B19-6796-FA42-9ED3-5DD069D05050}" type="sibTrans" cxnId="{5ED1F1E3-8E3C-3748-AB16-925CEF776CF2}">
      <dgm:prSet/>
      <dgm:spPr/>
      <dgm:t>
        <a:bodyPr/>
        <a:lstStyle/>
        <a:p>
          <a:endParaRPr lang="en-GB"/>
        </a:p>
      </dgm:t>
    </dgm:pt>
    <dgm:pt modelId="{3150CA07-C7AB-914D-891F-AE16870C78A6}">
      <dgm:prSet/>
      <dgm:spPr/>
      <dgm:t>
        <a:bodyPr/>
        <a:lstStyle/>
        <a:p>
          <a:pPr rtl="0"/>
          <a:r>
            <a:rPr lang="en-GB" b="0" i="0" baseline="0"/>
            <a:t>A </a:t>
          </a:r>
          <a:r>
            <a:rPr lang="en-GB" b="1" i="0" baseline="0"/>
            <a:t>collection of information about clients will be limited to the information required to fulfil </a:t>
          </a:r>
          <a:r>
            <a:rPr lang="en-GB" b="1" i="0" baseline="0">
              <a:latin typeface="Aptos Display" panose="02110004020202020204"/>
            </a:rPr>
            <a:t>.</a:t>
          </a:r>
          <a:r>
            <a:rPr lang="en-GB" b="1" i="0" baseline="0" err="1"/>
            <a:t>services.</a:t>
          </a:r>
          <a:r>
            <a:rPr lang="en-GB" sz="2800" b="0" err="1">
              <a:latin typeface="Aptos"/>
            </a:rPr>
            <a:t>International</a:t>
          </a:r>
          <a:r>
            <a:rPr lang="en-GB" sz="2800" b="0">
              <a:latin typeface="Aptos"/>
            </a:rPr>
            <a:t> Organization for Standardization.(2022)</a:t>
          </a:r>
        </a:p>
      </dgm:t>
    </dgm:pt>
    <dgm:pt modelId="{28C924F1-3F03-B949-97EF-E83C8670E9F9}" type="parTrans" cxnId="{3D28FF6C-BC5D-AC40-9394-5B9F4927E125}">
      <dgm:prSet/>
      <dgm:spPr/>
      <dgm:t>
        <a:bodyPr/>
        <a:lstStyle/>
        <a:p>
          <a:endParaRPr lang="en-GB"/>
        </a:p>
      </dgm:t>
    </dgm:pt>
    <dgm:pt modelId="{B6FEC0F8-0972-C549-A244-958052DB5383}" type="sibTrans" cxnId="{3D28FF6C-BC5D-AC40-9394-5B9F4927E125}">
      <dgm:prSet/>
      <dgm:spPr/>
      <dgm:t>
        <a:bodyPr/>
        <a:lstStyle/>
        <a:p>
          <a:endParaRPr lang="en-GB"/>
        </a:p>
      </dgm:t>
    </dgm:pt>
    <dgm:pt modelId="{9AFA7BB7-A38E-174D-9C1F-A6039B839EEE}" type="pres">
      <dgm:prSet presAssocID="{08776D3A-95D0-0544-BBF8-8D38892DD98E}" presName="compositeShape" presStyleCnt="0">
        <dgm:presLayoutVars>
          <dgm:dir/>
          <dgm:resizeHandles/>
        </dgm:presLayoutVars>
      </dgm:prSet>
      <dgm:spPr/>
    </dgm:pt>
    <dgm:pt modelId="{AAADF5C7-058C-824D-AF83-D4DB64E81E5A}" type="pres">
      <dgm:prSet presAssocID="{08776D3A-95D0-0544-BBF8-8D38892DD98E}" presName="pyramid" presStyleLbl="node1" presStyleIdx="0" presStyleCnt="1"/>
      <dgm:spPr/>
    </dgm:pt>
    <dgm:pt modelId="{2C83C330-AF50-0447-B17E-37D666BA431A}" type="pres">
      <dgm:prSet presAssocID="{08776D3A-95D0-0544-BBF8-8D38892DD98E}" presName="theList" presStyleCnt="0"/>
      <dgm:spPr/>
    </dgm:pt>
    <dgm:pt modelId="{DA1C4646-AB7A-7542-8AFD-6912152585E5}" type="pres">
      <dgm:prSet presAssocID="{E6661022-289B-C441-AC4A-420AEFAD9A6E}" presName="aNode" presStyleLbl="fgAcc1" presStyleIdx="0" presStyleCnt="5">
        <dgm:presLayoutVars>
          <dgm:bulletEnabled val="1"/>
        </dgm:presLayoutVars>
      </dgm:prSet>
      <dgm:spPr/>
    </dgm:pt>
    <dgm:pt modelId="{AA163814-79D9-7541-8A84-C10D8F4CE964}" type="pres">
      <dgm:prSet presAssocID="{E6661022-289B-C441-AC4A-420AEFAD9A6E}" presName="aSpace" presStyleCnt="0"/>
      <dgm:spPr/>
    </dgm:pt>
    <dgm:pt modelId="{E6466A92-269F-2040-A581-B26B978FF350}" type="pres">
      <dgm:prSet presAssocID="{91790F45-8324-9C40-9178-8AB88CF4D623}" presName="aNode" presStyleLbl="fgAcc1" presStyleIdx="1" presStyleCnt="5">
        <dgm:presLayoutVars>
          <dgm:bulletEnabled val="1"/>
        </dgm:presLayoutVars>
      </dgm:prSet>
      <dgm:spPr/>
    </dgm:pt>
    <dgm:pt modelId="{FAFB7EDA-2E8F-204F-BBF5-2FCD8E5C9A1C}" type="pres">
      <dgm:prSet presAssocID="{91790F45-8324-9C40-9178-8AB88CF4D623}" presName="aSpace" presStyleCnt="0"/>
      <dgm:spPr/>
    </dgm:pt>
    <dgm:pt modelId="{47E4D266-C087-2743-B23E-56DEAAA1132E}" type="pres">
      <dgm:prSet presAssocID="{F6A4A43E-4A96-0646-9852-985C78493AED}" presName="aNode" presStyleLbl="fgAcc1" presStyleIdx="2" presStyleCnt="5">
        <dgm:presLayoutVars>
          <dgm:bulletEnabled val="1"/>
        </dgm:presLayoutVars>
      </dgm:prSet>
      <dgm:spPr/>
    </dgm:pt>
    <dgm:pt modelId="{6CFAA341-7F3A-FC4B-82AE-0319F3459DD9}" type="pres">
      <dgm:prSet presAssocID="{F6A4A43E-4A96-0646-9852-985C78493AED}" presName="aSpace" presStyleCnt="0"/>
      <dgm:spPr/>
    </dgm:pt>
    <dgm:pt modelId="{0B4C49BD-78A6-0941-9DC1-137110F78DD4}" type="pres">
      <dgm:prSet presAssocID="{3378F82C-AACD-6B42-99D6-AC6089053CE2}" presName="aNode" presStyleLbl="fgAcc1" presStyleIdx="3" presStyleCnt="5">
        <dgm:presLayoutVars>
          <dgm:bulletEnabled val="1"/>
        </dgm:presLayoutVars>
      </dgm:prSet>
      <dgm:spPr/>
    </dgm:pt>
    <dgm:pt modelId="{740FA7EC-2CD2-AF4A-824F-A8287B50ED30}" type="pres">
      <dgm:prSet presAssocID="{3378F82C-AACD-6B42-99D6-AC6089053CE2}" presName="aSpace" presStyleCnt="0"/>
      <dgm:spPr/>
    </dgm:pt>
    <dgm:pt modelId="{9C6ED945-AD3F-7849-BA32-C480CFCF05A2}" type="pres">
      <dgm:prSet presAssocID="{3150CA07-C7AB-914D-891F-AE16870C78A6}" presName="aNode" presStyleLbl="fgAcc1" presStyleIdx="4" presStyleCnt="5">
        <dgm:presLayoutVars>
          <dgm:bulletEnabled val="1"/>
        </dgm:presLayoutVars>
      </dgm:prSet>
      <dgm:spPr/>
    </dgm:pt>
    <dgm:pt modelId="{0876E3A5-7494-F745-A1A1-05E9C4904D80}" type="pres">
      <dgm:prSet presAssocID="{3150CA07-C7AB-914D-891F-AE16870C78A6}" presName="aSpace" presStyleCnt="0"/>
      <dgm:spPr/>
    </dgm:pt>
  </dgm:ptLst>
  <dgm:cxnLst>
    <dgm:cxn modelId="{E5472207-1AA3-FF48-987D-09119777E407}" srcId="{08776D3A-95D0-0544-BBF8-8D38892DD98E}" destId="{E6661022-289B-C441-AC4A-420AEFAD9A6E}" srcOrd="0" destOrd="0" parTransId="{B096B2E3-8E5D-D94A-A447-8C46356BF910}" sibTransId="{DE92002F-4905-4749-8763-DD9D6B2805B4}"/>
    <dgm:cxn modelId="{1D205526-87DE-4F48-8E18-3D2A97D5FF41}" srcId="{08776D3A-95D0-0544-BBF8-8D38892DD98E}" destId="{F6A4A43E-4A96-0646-9852-985C78493AED}" srcOrd="2" destOrd="0" parTransId="{96DE1560-2D1C-C84E-B94E-7EA03C7C37EA}" sibTransId="{E5239E53-A21B-E347-9E89-669DEB10D5AA}"/>
    <dgm:cxn modelId="{B2DFD342-B022-0641-823A-7FC19B63AC82}" type="presOf" srcId="{91790F45-8324-9C40-9178-8AB88CF4D623}" destId="{E6466A92-269F-2040-A581-B26B978FF350}" srcOrd="0" destOrd="0" presId="urn:microsoft.com/office/officeart/2005/8/layout/pyramid2"/>
    <dgm:cxn modelId="{3D28FF6C-BC5D-AC40-9394-5B9F4927E125}" srcId="{08776D3A-95D0-0544-BBF8-8D38892DD98E}" destId="{3150CA07-C7AB-914D-891F-AE16870C78A6}" srcOrd="4" destOrd="0" parTransId="{28C924F1-3F03-B949-97EF-E83C8670E9F9}" sibTransId="{B6FEC0F8-0972-C549-A244-958052DB5383}"/>
    <dgm:cxn modelId="{8B15764F-02DC-914E-9C40-B776574B60DA}" srcId="{08776D3A-95D0-0544-BBF8-8D38892DD98E}" destId="{91790F45-8324-9C40-9178-8AB88CF4D623}" srcOrd="1" destOrd="0" parTransId="{B465E485-7112-6C48-9166-446D45E2B163}" sibTransId="{990236B6-0119-5947-86D1-AD58E19C70C3}"/>
    <dgm:cxn modelId="{4DC39050-20BB-8349-922A-E06336CE7060}" type="presOf" srcId="{E6661022-289B-C441-AC4A-420AEFAD9A6E}" destId="{DA1C4646-AB7A-7542-8AFD-6912152585E5}" srcOrd="0" destOrd="0" presId="urn:microsoft.com/office/officeart/2005/8/layout/pyramid2"/>
    <dgm:cxn modelId="{C3F46A8D-4749-0F45-86F9-5572EB4AF147}" type="presOf" srcId="{3378F82C-AACD-6B42-99D6-AC6089053CE2}" destId="{0B4C49BD-78A6-0941-9DC1-137110F78DD4}" srcOrd="0" destOrd="0" presId="urn:microsoft.com/office/officeart/2005/8/layout/pyramid2"/>
    <dgm:cxn modelId="{0FE3DA9F-2236-0845-8E75-83FAF1B71EB8}" type="presOf" srcId="{F6A4A43E-4A96-0646-9852-985C78493AED}" destId="{47E4D266-C087-2743-B23E-56DEAAA1132E}" srcOrd="0" destOrd="0" presId="urn:microsoft.com/office/officeart/2005/8/layout/pyramid2"/>
    <dgm:cxn modelId="{92C094C4-7252-0049-9F81-51CA3BD00EDD}" type="presOf" srcId="{3150CA07-C7AB-914D-891F-AE16870C78A6}" destId="{9C6ED945-AD3F-7849-BA32-C480CFCF05A2}" srcOrd="0" destOrd="0" presId="urn:microsoft.com/office/officeart/2005/8/layout/pyramid2"/>
    <dgm:cxn modelId="{E605CAC4-8DB8-3A4F-9D13-DE93CBE73F01}" type="presOf" srcId="{08776D3A-95D0-0544-BBF8-8D38892DD98E}" destId="{9AFA7BB7-A38E-174D-9C1F-A6039B839EEE}" srcOrd="0" destOrd="0" presId="urn:microsoft.com/office/officeart/2005/8/layout/pyramid2"/>
    <dgm:cxn modelId="{5ED1F1E3-8E3C-3748-AB16-925CEF776CF2}" srcId="{08776D3A-95D0-0544-BBF8-8D38892DD98E}" destId="{3378F82C-AACD-6B42-99D6-AC6089053CE2}" srcOrd="3" destOrd="0" parTransId="{3A388742-7A52-4B4B-B3A6-B8124A5ADEA1}" sibTransId="{E1B19B19-6796-FA42-9ED3-5DD069D05050}"/>
    <dgm:cxn modelId="{6DF77F2B-3773-2B42-89B5-AA662E3D6C5C}" type="presParOf" srcId="{9AFA7BB7-A38E-174D-9C1F-A6039B839EEE}" destId="{AAADF5C7-058C-824D-AF83-D4DB64E81E5A}" srcOrd="0" destOrd="0" presId="urn:microsoft.com/office/officeart/2005/8/layout/pyramid2"/>
    <dgm:cxn modelId="{E377FF8A-BC44-3D4D-A7A3-4D4DC8871B6F}" type="presParOf" srcId="{9AFA7BB7-A38E-174D-9C1F-A6039B839EEE}" destId="{2C83C330-AF50-0447-B17E-37D666BA431A}" srcOrd="1" destOrd="0" presId="urn:microsoft.com/office/officeart/2005/8/layout/pyramid2"/>
    <dgm:cxn modelId="{6E697D9A-A6E3-5643-956C-3F3E6DA05351}" type="presParOf" srcId="{2C83C330-AF50-0447-B17E-37D666BA431A}" destId="{DA1C4646-AB7A-7542-8AFD-6912152585E5}" srcOrd="0" destOrd="0" presId="urn:microsoft.com/office/officeart/2005/8/layout/pyramid2"/>
    <dgm:cxn modelId="{C5E79B42-7D70-5E4E-9264-8014B4E3CCDE}" type="presParOf" srcId="{2C83C330-AF50-0447-B17E-37D666BA431A}" destId="{AA163814-79D9-7541-8A84-C10D8F4CE964}" srcOrd="1" destOrd="0" presId="urn:microsoft.com/office/officeart/2005/8/layout/pyramid2"/>
    <dgm:cxn modelId="{9873E14D-8602-D849-BC05-24A2B3EC3584}" type="presParOf" srcId="{2C83C330-AF50-0447-B17E-37D666BA431A}" destId="{E6466A92-269F-2040-A581-B26B978FF350}" srcOrd="2" destOrd="0" presId="urn:microsoft.com/office/officeart/2005/8/layout/pyramid2"/>
    <dgm:cxn modelId="{CAA9079F-BE2C-B84A-AEEE-E08E88C43891}" type="presParOf" srcId="{2C83C330-AF50-0447-B17E-37D666BA431A}" destId="{FAFB7EDA-2E8F-204F-BBF5-2FCD8E5C9A1C}" srcOrd="3" destOrd="0" presId="urn:microsoft.com/office/officeart/2005/8/layout/pyramid2"/>
    <dgm:cxn modelId="{2E811322-BA96-5D4E-9CCC-DF6C620089CA}" type="presParOf" srcId="{2C83C330-AF50-0447-B17E-37D666BA431A}" destId="{47E4D266-C087-2743-B23E-56DEAAA1132E}" srcOrd="4" destOrd="0" presId="urn:microsoft.com/office/officeart/2005/8/layout/pyramid2"/>
    <dgm:cxn modelId="{69BF506F-1BF8-CB49-8063-DDF4DBD45E0C}" type="presParOf" srcId="{2C83C330-AF50-0447-B17E-37D666BA431A}" destId="{6CFAA341-7F3A-FC4B-82AE-0319F3459DD9}" srcOrd="5" destOrd="0" presId="urn:microsoft.com/office/officeart/2005/8/layout/pyramid2"/>
    <dgm:cxn modelId="{73E4D571-AA32-364A-A6BC-7656C94572AD}" type="presParOf" srcId="{2C83C330-AF50-0447-B17E-37D666BA431A}" destId="{0B4C49BD-78A6-0941-9DC1-137110F78DD4}" srcOrd="6" destOrd="0" presId="urn:microsoft.com/office/officeart/2005/8/layout/pyramid2"/>
    <dgm:cxn modelId="{A5F45837-3D29-B841-8464-1CB78A050582}" type="presParOf" srcId="{2C83C330-AF50-0447-B17E-37D666BA431A}" destId="{740FA7EC-2CD2-AF4A-824F-A8287B50ED30}" srcOrd="7" destOrd="0" presId="urn:microsoft.com/office/officeart/2005/8/layout/pyramid2"/>
    <dgm:cxn modelId="{D1AD13C6-4146-E44F-8FF4-4F17B6B5BB14}" type="presParOf" srcId="{2C83C330-AF50-0447-B17E-37D666BA431A}" destId="{9C6ED945-AD3F-7849-BA32-C480CFCF05A2}" srcOrd="8" destOrd="0" presId="urn:microsoft.com/office/officeart/2005/8/layout/pyramid2"/>
    <dgm:cxn modelId="{96B73A64-6790-9441-901D-8C8EF3A5A9C6}" type="presParOf" srcId="{2C83C330-AF50-0447-B17E-37D666BA431A}" destId="{0876E3A5-7494-F745-A1A1-05E9C4904D80}" srcOrd="9"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7C5361-230B-8742-A809-D3D1380180A1}">
      <dsp:nvSpPr>
        <dsp:cNvPr id="0" name=""/>
        <dsp:cNvSpPr/>
      </dsp:nvSpPr>
      <dsp:spPr>
        <a:xfrm>
          <a:off x="0" y="0"/>
          <a:ext cx="5173577" cy="5173577"/>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BCAE0-E57E-914B-A963-57F95E06E589}">
      <dsp:nvSpPr>
        <dsp:cNvPr id="0" name=""/>
        <dsp:cNvSpPr/>
      </dsp:nvSpPr>
      <dsp:spPr>
        <a:xfrm>
          <a:off x="2586788" y="0"/>
          <a:ext cx="8093240" cy="5173577"/>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i="0" kern="1200" baseline="0"/>
        </a:p>
        <a:p>
          <a:pPr marL="0" lvl="0" indent="0" algn="ctr" defTabSz="1066800">
            <a:lnSpc>
              <a:spcPct val="90000"/>
            </a:lnSpc>
            <a:spcBef>
              <a:spcPct val="0"/>
            </a:spcBef>
            <a:spcAft>
              <a:spcPct val="35000"/>
            </a:spcAft>
            <a:buNone/>
          </a:pPr>
          <a:r>
            <a:rPr lang="en-GB" sz="2400" b="1" i="0" kern="1200" baseline="0"/>
            <a:t>Microsoft PowerPoint is a tool that can be used to create presentations that will be used at the Greenfield Home Care Agency to communicate (share) training and care instructions and work updates to their employees. This is beneficial because employees are able to understand the information and deliver quality care to their elderly clients better than they would if they had to read or listen to a lot of written or spoken communications. </a:t>
          </a:r>
          <a:endParaRPr lang="en-GB" sz="2400" b="1" kern="1200"/>
        </a:p>
      </dsp:txBody>
      <dsp:txXfrm>
        <a:off x="2586788" y="0"/>
        <a:ext cx="8093240" cy="2457449"/>
      </dsp:txXfrm>
    </dsp:sp>
    <dsp:sp modelId="{C1210C3E-E34D-7149-A31C-8B7B5365B597}">
      <dsp:nvSpPr>
        <dsp:cNvPr id="0" name=""/>
        <dsp:cNvSpPr/>
      </dsp:nvSpPr>
      <dsp:spPr>
        <a:xfrm>
          <a:off x="1395614" y="1293257"/>
          <a:ext cx="2457449" cy="2457449"/>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1464B-8A0D-404D-9DB9-7F4E3646D9FB}">
      <dsp:nvSpPr>
        <dsp:cNvPr id="0" name=""/>
        <dsp:cNvSpPr/>
      </dsp:nvSpPr>
      <dsp:spPr>
        <a:xfrm>
          <a:off x="2586788" y="2843736"/>
          <a:ext cx="8093240" cy="1684876"/>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baseline="0"/>
            <a:t> </a:t>
          </a:r>
        </a:p>
        <a:p>
          <a:pPr marL="0" lvl="0" indent="0" algn="ctr" defTabSz="1066800">
            <a:lnSpc>
              <a:spcPct val="90000"/>
            </a:lnSpc>
            <a:spcBef>
              <a:spcPct val="0"/>
            </a:spcBef>
            <a:spcAft>
              <a:spcPct val="35000"/>
            </a:spcAft>
            <a:buNone/>
          </a:pPr>
          <a:r>
            <a:rPr lang="en-GB" sz="2400" b="1" i="0" kern="1200" baseline="0"/>
            <a:t>Using PowerPoint instead of paper also helps reduce the amount of paper the agency uses and allows them to communicate information to staff in multiple locations faster.</a:t>
          </a:r>
        </a:p>
        <a:p>
          <a:pPr marL="0" lvl="0" indent="0" algn="ctr" defTabSz="1066800">
            <a:lnSpc>
              <a:spcPct val="90000"/>
            </a:lnSpc>
            <a:spcBef>
              <a:spcPct val="0"/>
            </a:spcBef>
            <a:spcAft>
              <a:spcPct val="35000"/>
            </a:spcAft>
            <a:buNone/>
          </a:pPr>
          <a:r>
            <a:rPr lang="en-GB" sz="1400" kern="1200"/>
            <a:t>Microsoft. (2023). </a:t>
          </a:r>
        </a:p>
      </dsp:txBody>
      <dsp:txXfrm>
        <a:off x="2586788" y="2843736"/>
        <a:ext cx="8093240" cy="1684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56A7B-72DB-7048-942F-29658E522E5A}">
      <dsp:nvSpPr>
        <dsp:cNvPr id="0" name=""/>
        <dsp:cNvSpPr/>
      </dsp:nvSpPr>
      <dsp:spPr>
        <a:xfrm>
          <a:off x="0" y="64177"/>
          <a:ext cx="10515600" cy="2069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b="1" i="0" kern="1200" baseline="0">
              <a:solidFill>
                <a:srgbClr val="FFFFFF"/>
              </a:solidFill>
              <a:latin typeface="Aptos"/>
              <a:ea typeface="+mn-ea"/>
              <a:cs typeface="+mn-cs"/>
            </a:rPr>
            <a:t>Using PowerPoint allows managers to clearly present data, reduce errors in record-keeping and ensure consistency of all data which will save managers a great deal of their time (Laudon, 2021</a:t>
          </a:r>
          <a:r>
            <a:rPr lang="en-GB" sz="2900" b="1" kern="1200">
              <a:solidFill>
                <a:srgbClr val="FFFFFF"/>
              </a:solidFill>
              <a:latin typeface="Aptos"/>
              <a:ea typeface="+mn-ea"/>
              <a:cs typeface="+mn-cs"/>
            </a:rPr>
            <a:t>)</a:t>
          </a:r>
        </a:p>
      </dsp:txBody>
      <dsp:txXfrm>
        <a:off x="101036" y="165213"/>
        <a:ext cx="10313528" cy="1867658"/>
      </dsp:txXfrm>
    </dsp:sp>
    <dsp:sp modelId="{264ECC2B-2D73-8D4A-8AC6-CCAB5A079367}">
      <dsp:nvSpPr>
        <dsp:cNvPr id="0" name=""/>
        <dsp:cNvSpPr/>
      </dsp:nvSpPr>
      <dsp:spPr>
        <a:xfrm>
          <a:off x="0" y="2217428"/>
          <a:ext cx="10515600" cy="2069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i="0" kern="1200" baseline="0">
              <a:solidFill>
                <a:srgbClr val="FFFFFF"/>
              </a:solidFill>
              <a:latin typeface="Aptos" panose="02110004020202020204"/>
              <a:ea typeface="+mn-ea"/>
              <a:cs typeface="+mn-cs"/>
            </a:rPr>
            <a:t>Additionally, using PowerPoint enables managers to visually represent staff needs through the use of tables and charts; they may also display when employees were busiest, so that they can better manage their workload.</a:t>
          </a:r>
          <a:endParaRPr lang="en-GB" sz="2900" b="1" kern="1200">
            <a:solidFill>
              <a:srgbClr val="FFFFFF"/>
            </a:solidFill>
            <a:latin typeface="Aptos" panose="02110004020202020204"/>
            <a:ea typeface="+mn-ea"/>
            <a:cs typeface="+mn-cs"/>
          </a:endParaRPr>
        </a:p>
      </dsp:txBody>
      <dsp:txXfrm>
        <a:off x="101036" y="2318464"/>
        <a:ext cx="10313528" cy="18676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F3C49-B4E2-9845-ACBB-03D6EDBED329}">
      <dsp:nvSpPr>
        <dsp:cNvPr id="0" name=""/>
        <dsp:cNvSpPr/>
      </dsp:nvSpPr>
      <dsp:spPr>
        <a:xfrm>
          <a:off x="906464" y="0"/>
          <a:ext cx="4351336" cy="435133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b="1" i="0" kern="1200" baseline="0" dirty="0"/>
            <a:t>Microsoft Teams allow us to interact by means of chat, video conferencing and file transfer. In the case of Greenfield Home Care Agency, Microsoft Teams will also offer a way in which office-based employees can communicate to the independent workers (carers) working in the community.</a:t>
          </a:r>
          <a:endParaRPr lang="en-GB" sz="1800" b="1" kern="1200" dirty="0"/>
        </a:p>
      </dsp:txBody>
      <dsp:txXfrm>
        <a:off x="1543702" y="637238"/>
        <a:ext cx="3076860" cy="3076860"/>
      </dsp:txXfrm>
    </dsp:sp>
    <dsp:sp modelId="{149E2C98-AD4D-F042-9840-F86938F31F88}">
      <dsp:nvSpPr>
        <dsp:cNvPr id="0" name=""/>
        <dsp:cNvSpPr/>
      </dsp:nvSpPr>
      <dsp:spPr>
        <a:xfrm>
          <a:off x="5257800" y="0"/>
          <a:ext cx="4351336" cy="435133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b="1" i="0" kern="1200" baseline="0"/>
        </a:p>
        <a:p>
          <a:pPr marL="0" lvl="0" indent="0" algn="ctr" defTabSz="800100">
            <a:lnSpc>
              <a:spcPct val="90000"/>
            </a:lnSpc>
            <a:spcBef>
              <a:spcPct val="0"/>
            </a:spcBef>
            <a:spcAft>
              <a:spcPct val="35000"/>
            </a:spcAft>
            <a:buNone/>
          </a:pPr>
          <a:r>
            <a:rPr lang="en-GB" sz="1800" b="1" i="0" kern="1200" baseline="0" dirty="0"/>
            <a:t>The role of communication with regard to home care is quite essential and most of the time, the staff members will be located in various places. Microsoft Teams offer one platform through which information can be exchanged fast, safely, and enhance collaboration/communication between the staff members and mitigate misunderstandings.</a:t>
          </a:r>
          <a:endParaRPr lang="en-GB" sz="1800" b="1" kern="1200" dirty="0"/>
        </a:p>
      </dsp:txBody>
      <dsp:txXfrm>
        <a:off x="5895038" y="637238"/>
        <a:ext cx="3076860" cy="30768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95FA95-207C-0444-B064-7E79F83AF1A5}">
      <dsp:nvSpPr>
        <dsp:cNvPr id="0" name=""/>
        <dsp:cNvSpPr/>
      </dsp:nvSpPr>
      <dsp:spPr>
        <a:xfrm>
          <a:off x="0" y="62556"/>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Time wasting</a:t>
          </a:r>
        </a:p>
      </dsp:txBody>
      <dsp:txXfrm>
        <a:off x="39047" y="101603"/>
        <a:ext cx="2143835" cy="1255063"/>
      </dsp:txXfrm>
    </dsp:sp>
    <dsp:sp modelId="{A1B3EC3D-6998-2541-A0FB-41DA9498D712}">
      <dsp:nvSpPr>
        <dsp:cNvPr id="0" name=""/>
        <dsp:cNvSpPr/>
      </dsp:nvSpPr>
      <dsp:spPr>
        <a:xfrm rot="16">
          <a:off x="2367262" y="453623"/>
          <a:ext cx="308105" cy="5510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367262" y="563831"/>
        <a:ext cx="215674" cy="330622"/>
      </dsp:txXfrm>
    </dsp:sp>
    <dsp:sp modelId="{E07321E4-54E4-7740-9B87-23CB1862CE43}">
      <dsp:nvSpPr>
        <dsp:cNvPr id="0" name=""/>
        <dsp:cNvSpPr/>
      </dsp:nvSpPr>
      <dsp:spPr>
        <a:xfrm>
          <a:off x="2803261" y="62570"/>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lack of communication </a:t>
          </a:r>
        </a:p>
      </dsp:txBody>
      <dsp:txXfrm>
        <a:off x="2842308" y="101617"/>
        <a:ext cx="2143835" cy="1255063"/>
      </dsp:txXfrm>
    </dsp:sp>
    <dsp:sp modelId="{A35C92E4-2776-1640-84CD-0C1DFA170158}">
      <dsp:nvSpPr>
        <dsp:cNvPr id="0" name=""/>
        <dsp:cNvSpPr/>
      </dsp:nvSpPr>
      <dsp:spPr>
        <a:xfrm rot="21599983">
          <a:off x="5162552" y="453622"/>
          <a:ext cx="291207" cy="5510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5162552" y="563830"/>
        <a:ext cx="203845" cy="330622"/>
      </dsp:txXfrm>
    </dsp:sp>
    <dsp:sp modelId="{F01151DE-2251-B647-B08F-309467ED5410}">
      <dsp:nvSpPr>
        <dsp:cNvPr id="0" name=""/>
        <dsp:cNvSpPr/>
      </dsp:nvSpPr>
      <dsp:spPr>
        <a:xfrm>
          <a:off x="5574638" y="62556"/>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Inefficient recording</a:t>
          </a:r>
        </a:p>
      </dsp:txBody>
      <dsp:txXfrm>
        <a:off x="5613685" y="101603"/>
        <a:ext cx="2143835" cy="12550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18563-62E3-FE41-BE7D-FD7228A4C871}">
      <dsp:nvSpPr>
        <dsp:cNvPr id="0" name=""/>
        <dsp:cNvSpPr/>
      </dsp:nvSpPr>
      <dsp:spPr>
        <a:xfrm>
          <a:off x="0" y="0"/>
          <a:ext cx="10789631" cy="2457000"/>
        </a:xfrm>
        <a:prstGeom prst="roundRect">
          <a:avLst/>
        </a:prstGeom>
        <a:solidFill>
          <a:srgbClr val="00206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i="0" kern="1200" baseline="0"/>
            <a:t>There are a number of benefits with Microsoft Teams and possible drawbacks with this system. Indicatively, there are employees who might be reluctant to utilise digital systems because they lack the experience or practise of using the system. Also, the problem of internet access will also persist in the way of efficient communication. Moreover, the number of notifications sent to consumers may result in an excess of data that potentially affects the capacity of the former to deliver services in a proper and efficient mode.</a:t>
          </a:r>
          <a:endParaRPr lang="en-GB" sz="2100" kern="1200"/>
        </a:p>
      </dsp:txBody>
      <dsp:txXfrm>
        <a:off x="119941" y="119941"/>
        <a:ext cx="10549749" cy="2217118"/>
      </dsp:txXfrm>
    </dsp:sp>
    <dsp:sp modelId="{DF546938-8CA2-2349-8C1D-5E1B7385F728}">
      <dsp:nvSpPr>
        <dsp:cNvPr id="0" name=""/>
        <dsp:cNvSpPr/>
      </dsp:nvSpPr>
      <dsp:spPr>
        <a:xfrm>
          <a:off x="0" y="2559344"/>
          <a:ext cx="10789631" cy="2457000"/>
        </a:xfrm>
        <a:prstGeom prst="roundRect">
          <a:avLst/>
        </a:prstGeom>
        <a:solidFill>
          <a:srgbClr val="00206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i="0" kern="1200" baseline="0"/>
            <a:t>Microsoft Teams is a terrific application that can be used to support communication with the employees of Greenfield Home Care Agency. In case all employees receive the necessary training and certain policies are established on the usage of Microsoft Teams, the organisation will significantly experience the improvement of the communication process and the level of collaboration as well as the overall service provision.</a:t>
          </a:r>
          <a:endParaRPr lang="en-GB" sz="2100" kern="1200"/>
        </a:p>
      </dsp:txBody>
      <dsp:txXfrm>
        <a:off x="119941" y="2679285"/>
        <a:ext cx="10549749" cy="22171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23191-E430-DB40-BE92-B1CE33430B1C}">
      <dsp:nvSpPr>
        <dsp:cNvPr id="0" name=""/>
        <dsp:cNvSpPr/>
      </dsp:nvSpPr>
      <dsp:spPr>
        <a:xfrm>
          <a:off x="3185668" y="0"/>
          <a:ext cx="4486275" cy="448627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6FF94-FC5F-7D42-9DE3-DA6D197EC156}">
      <dsp:nvSpPr>
        <dsp:cNvPr id="0" name=""/>
        <dsp:cNvSpPr/>
      </dsp:nvSpPr>
      <dsp:spPr>
        <a:xfrm>
          <a:off x="3611864" y="426196"/>
          <a:ext cx="1749647" cy="174964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baseline="0"/>
            <a:t>The employees will be forced to come up with powerful passwords to all their employees accounts.</a:t>
          </a:r>
          <a:r>
            <a:rPr lang="en-GB" sz="900" b="1" kern="1200">
              <a:latin typeface="Aptos Display" panose="02110004020202020204"/>
            </a:rPr>
            <a:t>security.org.(2026)</a:t>
          </a:r>
          <a:endParaRPr lang="en-GB" sz="900" b="1" kern="1200"/>
        </a:p>
      </dsp:txBody>
      <dsp:txXfrm>
        <a:off x="3697275" y="511607"/>
        <a:ext cx="1578825" cy="1578825"/>
      </dsp:txXfrm>
    </dsp:sp>
    <dsp:sp modelId="{8CC7DE66-C737-7B46-A367-A9386F5DC15A}">
      <dsp:nvSpPr>
        <dsp:cNvPr id="0" name=""/>
        <dsp:cNvSpPr/>
      </dsp:nvSpPr>
      <dsp:spPr>
        <a:xfrm>
          <a:off x="5496099" y="426196"/>
          <a:ext cx="1749647" cy="1749647"/>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b="1" i="0" kern="1200" baseline="0"/>
            <a:t>The employees will be required to perform multi-factor authentication to gain entry into email or other internal systems.</a:t>
          </a:r>
          <a:r>
            <a:rPr lang="en-GB" sz="900" b="1" kern="1200">
              <a:latin typeface="Aptos Display" panose="02110004020202020204"/>
            </a:rPr>
            <a:t> Solms.(2013)</a:t>
          </a:r>
          <a:endParaRPr lang="en-GB" sz="900" kern="1200"/>
        </a:p>
      </dsp:txBody>
      <dsp:txXfrm>
        <a:off x="5581510" y="511607"/>
        <a:ext cx="1578825" cy="1578825"/>
      </dsp:txXfrm>
    </dsp:sp>
    <dsp:sp modelId="{28C122A5-4201-E64E-84D3-A37B50ABA8F1}">
      <dsp:nvSpPr>
        <dsp:cNvPr id="0" name=""/>
        <dsp:cNvSpPr/>
      </dsp:nvSpPr>
      <dsp:spPr>
        <a:xfrm>
          <a:off x="3611864" y="2310431"/>
          <a:ext cx="1749647" cy="1749647"/>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baseline="0"/>
            <a:t>Role of every employee will help to restrict access to systems.</a:t>
          </a:r>
          <a:endParaRPr lang="en-GB" sz="900" kern="1200"/>
        </a:p>
      </dsp:txBody>
      <dsp:txXfrm>
        <a:off x="3697275" y="2395842"/>
        <a:ext cx="1578825" cy="1578825"/>
      </dsp:txXfrm>
    </dsp:sp>
    <dsp:sp modelId="{90FAF987-D675-3142-9CB6-391015DAACBE}">
      <dsp:nvSpPr>
        <dsp:cNvPr id="0" name=""/>
        <dsp:cNvSpPr/>
      </dsp:nvSpPr>
      <dsp:spPr>
        <a:xfrm>
          <a:off x="5496099" y="2310431"/>
          <a:ext cx="1749647" cy="1749647"/>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baseline="0"/>
            <a:t>There will be lockdowns on devices after they have been idle in a given time.</a:t>
          </a:r>
          <a:endParaRPr lang="en-GB" sz="900" kern="1200"/>
        </a:p>
      </dsp:txBody>
      <dsp:txXfrm>
        <a:off x="5581510" y="2395842"/>
        <a:ext cx="1578825" cy="15788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DF5C7-058C-824D-AF83-D4DB64E81E5A}">
      <dsp:nvSpPr>
        <dsp:cNvPr id="0" name=""/>
        <dsp:cNvSpPr/>
      </dsp:nvSpPr>
      <dsp:spPr>
        <a:xfrm>
          <a:off x="2755781" y="0"/>
          <a:ext cx="4351336" cy="4351336"/>
        </a:xfrm>
        <a:prstGeom prst="triangl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1C4646-AB7A-7542-8AFD-6912152585E5}">
      <dsp:nvSpPr>
        <dsp:cNvPr id="0" name=""/>
        <dsp:cNvSpPr/>
      </dsp:nvSpPr>
      <dsp:spPr>
        <a:xfrm>
          <a:off x="4931449" y="435558"/>
          <a:ext cx="2828368" cy="618705"/>
        </a:xfrm>
        <a:prstGeom prst="round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i="0" kern="1200" baseline="0"/>
            <a:t>Staff will always treat their client data as confidential.</a:t>
          </a:r>
          <a:endParaRPr lang="en-GB" sz="800" b="1" kern="1200"/>
        </a:p>
      </dsp:txBody>
      <dsp:txXfrm>
        <a:off x="4961652" y="465761"/>
        <a:ext cx="2767962" cy="558299"/>
      </dsp:txXfrm>
    </dsp:sp>
    <dsp:sp modelId="{E6466A92-269F-2040-A581-B26B978FF350}">
      <dsp:nvSpPr>
        <dsp:cNvPr id="0" name=""/>
        <dsp:cNvSpPr/>
      </dsp:nvSpPr>
      <dsp:spPr>
        <a:xfrm>
          <a:off x="4931449" y="1131602"/>
          <a:ext cx="2828368" cy="618705"/>
        </a:xfrm>
        <a:prstGeom prst="roundRect">
          <a:avLst/>
        </a:prstGeom>
        <a:solidFill>
          <a:schemeClr val="lt1">
            <a:alpha val="90000"/>
            <a:hueOff val="0"/>
            <a:satOff val="0"/>
            <a:lumOff val="0"/>
            <a:alphaOff val="0"/>
          </a:schemeClr>
        </a:solidFill>
        <a:ln w="19050" cap="flat" cmpd="sng" algn="ctr">
          <a:solidFill>
            <a:schemeClr val="accent3">
              <a:hueOff val="1029291"/>
              <a:satOff val="6178"/>
              <a:lumOff val="47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i="0" kern="1200" baseline="0"/>
            <a:t>in encrypted systems. The information can only be stored </a:t>
          </a:r>
          <a:endParaRPr lang="en-GB" sz="800" b="1" kern="1200"/>
        </a:p>
      </dsp:txBody>
      <dsp:txXfrm>
        <a:off x="4961652" y="1161805"/>
        <a:ext cx="2767962" cy="558299"/>
      </dsp:txXfrm>
    </dsp:sp>
    <dsp:sp modelId="{47E4D266-C087-2743-B23E-56DEAAA1132E}">
      <dsp:nvSpPr>
        <dsp:cNvPr id="0" name=""/>
        <dsp:cNvSpPr/>
      </dsp:nvSpPr>
      <dsp:spPr>
        <a:xfrm>
          <a:off x="4931449" y="1827646"/>
          <a:ext cx="2828368" cy="618705"/>
        </a:xfrm>
        <a:prstGeom prst="roundRect">
          <a:avLst/>
        </a:prstGeom>
        <a:solidFill>
          <a:schemeClr val="lt1">
            <a:alpha val="90000"/>
            <a:hueOff val="0"/>
            <a:satOff val="0"/>
            <a:lumOff val="0"/>
            <a:alphaOff val="0"/>
          </a:schemeClr>
        </a:solidFill>
        <a:ln w="19050" cap="flat" cmpd="sng" algn="ctr">
          <a:solidFill>
            <a:schemeClr val="accent3">
              <a:hueOff val="2058582"/>
              <a:satOff val="12356"/>
              <a:lumOff val="94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i="0" kern="1200" baseline="0"/>
            <a:t>The backup of data to secure servers will be done frequently.</a:t>
          </a:r>
          <a:endParaRPr lang="en-GB" sz="800" b="1" kern="1200"/>
        </a:p>
      </dsp:txBody>
      <dsp:txXfrm>
        <a:off x="4961652" y="1857849"/>
        <a:ext cx="2767962" cy="558299"/>
      </dsp:txXfrm>
    </dsp:sp>
    <dsp:sp modelId="{0B4C49BD-78A6-0941-9DC1-137110F78DD4}">
      <dsp:nvSpPr>
        <dsp:cNvPr id="0" name=""/>
        <dsp:cNvSpPr/>
      </dsp:nvSpPr>
      <dsp:spPr>
        <a:xfrm>
          <a:off x="4931449" y="2523689"/>
          <a:ext cx="2828368" cy="618705"/>
        </a:xfrm>
        <a:prstGeom prst="roundRect">
          <a:avLst/>
        </a:prstGeom>
        <a:solidFill>
          <a:schemeClr val="lt1">
            <a:alpha val="90000"/>
            <a:hueOff val="0"/>
            <a:satOff val="0"/>
            <a:lumOff val="0"/>
            <a:alphaOff val="0"/>
          </a:schemeClr>
        </a:solidFill>
        <a:ln w="19050" cap="flat" cmpd="sng" algn="ctr">
          <a:solidFill>
            <a:schemeClr val="accent3">
              <a:hueOff val="3087872"/>
              <a:satOff val="18534"/>
              <a:lumOff val="141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i="0" kern="1200" baseline="0"/>
            <a:t>Electronic files that are old will be erased in systems and they will destroy the shredded paper files.</a:t>
          </a:r>
          <a:endParaRPr lang="en-GB" sz="800" b="1" kern="1200"/>
        </a:p>
      </dsp:txBody>
      <dsp:txXfrm>
        <a:off x="4961652" y="2553892"/>
        <a:ext cx="2767962" cy="558299"/>
      </dsp:txXfrm>
    </dsp:sp>
    <dsp:sp modelId="{9C6ED945-AD3F-7849-BA32-C480CFCF05A2}">
      <dsp:nvSpPr>
        <dsp:cNvPr id="0" name=""/>
        <dsp:cNvSpPr/>
      </dsp:nvSpPr>
      <dsp:spPr>
        <a:xfrm>
          <a:off x="4931449" y="3219733"/>
          <a:ext cx="2828368" cy="618705"/>
        </a:xfrm>
        <a:prstGeom prst="roundRect">
          <a:avLst/>
        </a:prstGeom>
        <a:solidFill>
          <a:schemeClr val="lt1">
            <a:alpha val="90000"/>
            <a:hueOff val="0"/>
            <a:satOff val="0"/>
            <a:lumOff val="0"/>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b="0" i="0" kern="1200" baseline="0"/>
            <a:t>A </a:t>
          </a:r>
          <a:r>
            <a:rPr lang="en-GB" sz="800" b="1" i="0" kern="1200" baseline="0"/>
            <a:t>collection of information about clients will be limited to the information required to fulfil </a:t>
          </a:r>
          <a:r>
            <a:rPr lang="en-GB" sz="800" b="1" i="0" kern="1200" baseline="0">
              <a:latin typeface="Aptos Display" panose="02110004020202020204"/>
            </a:rPr>
            <a:t>.</a:t>
          </a:r>
          <a:r>
            <a:rPr lang="en-GB" sz="800" b="1" i="0" kern="1200" baseline="0" err="1"/>
            <a:t>services.</a:t>
          </a:r>
          <a:r>
            <a:rPr lang="en-GB" sz="800" b="0" kern="1200" err="1">
              <a:latin typeface="Aptos"/>
            </a:rPr>
            <a:t>International</a:t>
          </a:r>
          <a:r>
            <a:rPr lang="en-GB" sz="800" b="0" kern="1200">
              <a:latin typeface="Aptos"/>
            </a:rPr>
            <a:t> Organization for Standardization.(2022)</a:t>
          </a:r>
        </a:p>
      </dsp:txBody>
      <dsp:txXfrm>
        <a:off x="4961652" y="3249936"/>
        <a:ext cx="2767962" cy="558299"/>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4276E1-BFBF-5D4C-BC0C-4476667A99E0}" type="datetimeFigureOut">
              <a:rPr lang="en-US" smtClean="0"/>
              <a:t>2/10/2026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DD1332-B610-8547-95DA-F3C173DA3400}" type="slidenum">
              <a:rPr lang="en-US" smtClean="0"/>
              <a:t>‹#›</a:t>
            </a:fld>
            <a:endParaRPr lang="en-US"/>
          </a:p>
        </p:txBody>
      </p:sp>
    </p:spTree>
    <p:extLst>
      <p:ext uri="{BB962C8B-B14F-4D97-AF65-F5344CB8AC3E}">
        <p14:creationId xmlns:p14="http://schemas.microsoft.com/office/powerpoint/2010/main" val="770205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2DD1332-B610-8547-95DA-F3C173DA3400}" type="slidenum">
              <a:rPr lang="en-US" smtClean="0"/>
              <a:t>1</a:t>
            </a:fld>
            <a:endParaRPr lang="en-US"/>
          </a:p>
        </p:txBody>
      </p:sp>
    </p:spTree>
    <p:extLst>
      <p:ext uri="{BB962C8B-B14F-4D97-AF65-F5344CB8AC3E}">
        <p14:creationId xmlns:p14="http://schemas.microsoft.com/office/powerpoint/2010/main" val="1603414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5A080-C07B-76F4-CCB9-E12D0B54A103}"/>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7932077D-330D-6CBF-9E36-8540C3CC502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8FDF3BEC-07A4-171D-6C14-EA3412E6C190}"/>
              </a:ext>
            </a:extLst>
          </p:cNvPr>
          <p:cNvSpPr txBox="1">
            <a:spLocks noGrp="1"/>
          </p:cNvSpPr>
          <p:nvPr>
            <p:ph type="dt" sz="half" idx="7"/>
          </p:nvPr>
        </p:nvSpPr>
        <p:spPr/>
        <p:txBody>
          <a:bodyPr/>
          <a:lstStyle>
            <a:lvl1pPr>
              <a:defRPr/>
            </a:lvl1pPr>
          </a:lstStyle>
          <a:p>
            <a:pPr lvl="0"/>
            <a:fld id="{69E0AE16-500B-8C46-908D-85B8570B87A1}" type="datetime1">
              <a:rPr lang="en-GB"/>
              <a:pPr lvl="0"/>
              <a:t>10/02/2026</a:t>
            </a:fld>
            <a:endParaRPr lang="en-GB"/>
          </a:p>
        </p:txBody>
      </p:sp>
      <p:sp>
        <p:nvSpPr>
          <p:cNvPr id="5" name="Footer Placeholder 4">
            <a:extLst>
              <a:ext uri="{FF2B5EF4-FFF2-40B4-BE49-F238E27FC236}">
                <a16:creationId xmlns:a16="http://schemas.microsoft.com/office/drawing/2014/main" id="{D8DEC3D6-E550-FD0F-D653-8DE6E3749D1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2673787-B7F0-48FD-39B7-2CF0582ADCB4}"/>
              </a:ext>
            </a:extLst>
          </p:cNvPr>
          <p:cNvSpPr txBox="1">
            <a:spLocks noGrp="1"/>
          </p:cNvSpPr>
          <p:nvPr>
            <p:ph type="sldNum" sz="quarter" idx="8"/>
          </p:nvPr>
        </p:nvSpPr>
        <p:spPr/>
        <p:txBody>
          <a:bodyPr/>
          <a:lstStyle>
            <a:lvl1pPr>
              <a:defRPr/>
            </a:lvl1pPr>
          </a:lstStyle>
          <a:p>
            <a:pPr lvl="0"/>
            <a:fld id="{042F9C6A-6748-684C-95AE-FC57CE899ADF}" type="slidenum">
              <a:t>‹#›</a:t>
            </a:fld>
            <a:endParaRPr lang="en-GB"/>
          </a:p>
        </p:txBody>
      </p:sp>
    </p:spTree>
    <p:extLst>
      <p:ext uri="{BB962C8B-B14F-4D97-AF65-F5344CB8AC3E}">
        <p14:creationId xmlns:p14="http://schemas.microsoft.com/office/powerpoint/2010/main" val="378813438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02B5E-6E60-A8B5-D181-4A02308EC254}"/>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5244DB3B-C3D4-8C64-DC07-74BC55FE0A3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2085BFE-237E-9912-D2B9-C490811D9CD6}"/>
              </a:ext>
            </a:extLst>
          </p:cNvPr>
          <p:cNvSpPr txBox="1">
            <a:spLocks noGrp="1"/>
          </p:cNvSpPr>
          <p:nvPr>
            <p:ph type="dt" sz="half" idx="7"/>
          </p:nvPr>
        </p:nvSpPr>
        <p:spPr/>
        <p:txBody>
          <a:bodyPr/>
          <a:lstStyle>
            <a:lvl1pPr>
              <a:defRPr/>
            </a:lvl1pPr>
          </a:lstStyle>
          <a:p>
            <a:pPr lvl="0"/>
            <a:fld id="{134D017D-4FB0-8E4A-A224-64A083183F23}" type="datetime1">
              <a:rPr lang="en-GB"/>
              <a:pPr lvl="0"/>
              <a:t>10/02/2026</a:t>
            </a:fld>
            <a:endParaRPr lang="en-GB"/>
          </a:p>
        </p:txBody>
      </p:sp>
      <p:sp>
        <p:nvSpPr>
          <p:cNvPr id="5" name="Footer Placeholder 4">
            <a:extLst>
              <a:ext uri="{FF2B5EF4-FFF2-40B4-BE49-F238E27FC236}">
                <a16:creationId xmlns:a16="http://schemas.microsoft.com/office/drawing/2014/main" id="{601D231F-613D-91ED-3455-238DE027B3D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8BC38E0-D8CD-D05A-A3CF-5F3C7E1EC741}"/>
              </a:ext>
            </a:extLst>
          </p:cNvPr>
          <p:cNvSpPr txBox="1">
            <a:spLocks noGrp="1"/>
          </p:cNvSpPr>
          <p:nvPr>
            <p:ph type="sldNum" sz="quarter" idx="8"/>
          </p:nvPr>
        </p:nvSpPr>
        <p:spPr/>
        <p:txBody>
          <a:bodyPr/>
          <a:lstStyle>
            <a:lvl1pPr>
              <a:defRPr/>
            </a:lvl1pPr>
          </a:lstStyle>
          <a:p>
            <a:pPr lvl="0"/>
            <a:fld id="{27701AC1-1E48-AF40-AECC-61EB9519C3D4}" type="slidenum">
              <a:t>‹#›</a:t>
            </a:fld>
            <a:endParaRPr lang="en-GB"/>
          </a:p>
        </p:txBody>
      </p:sp>
    </p:spTree>
    <p:extLst>
      <p:ext uri="{BB962C8B-B14F-4D97-AF65-F5344CB8AC3E}">
        <p14:creationId xmlns:p14="http://schemas.microsoft.com/office/powerpoint/2010/main" val="330761642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19819-CBC5-25C7-8CB3-915CC62E27BE}"/>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40477839-BA70-52A5-5ED2-5D5B7CCD9A28}"/>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B1AB7701-BFCE-504D-D1CA-55D7DBEF7E2A}"/>
              </a:ext>
            </a:extLst>
          </p:cNvPr>
          <p:cNvSpPr txBox="1">
            <a:spLocks noGrp="1"/>
          </p:cNvSpPr>
          <p:nvPr>
            <p:ph type="dt" sz="half" idx="7"/>
          </p:nvPr>
        </p:nvSpPr>
        <p:spPr/>
        <p:txBody>
          <a:bodyPr/>
          <a:lstStyle>
            <a:lvl1pPr>
              <a:defRPr/>
            </a:lvl1pPr>
          </a:lstStyle>
          <a:p>
            <a:pPr lvl="0"/>
            <a:fld id="{2FF628EC-AC1B-0F46-8710-2CC74D544A51}" type="datetime1">
              <a:rPr lang="en-GB"/>
              <a:pPr lvl="0"/>
              <a:t>10/02/2026</a:t>
            </a:fld>
            <a:endParaRPr lang="en-GB"/>
          </a:p>
        </p:txBody>
      </p:sp>
      <p:sp>
        <p:nvSpPr>
          <p:cNvPr id="5" name="Footer Placeholder 4">
            <a:extLst>
              <a:ext uri="{FF2B5EF4-FFF2-40B4-BE49-F238E27FC236}">
                <a16:creationId xmlns:a16="http://schemas.microsoft.com/office/drawing/2014/main" id="{5FC2DCB5-5E0E-50CA-97C1-0417D42915F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DC8E392-DB7D-C0BF-E76D-D88379EB202F}"/>
              </a:ext>
            </a:extLst>
          </p:cNvPr>
          <p:cNvSpPr txBox="1">
            <a:spLocks noGrp="1"/>
          </p:cNvSpPr>
          <p:nvPr>
            <p:ph type="sldNum" sz="quarter" idx="8"/>
          </p:nvPr>
        </p:nvSpPr>
        <p:spPr/>
        <p:txBody>
          <a:bodyPr/>
          <a:lstStyle>
            <a:lvl1pPr>
              <a:defRPr/>
            </a:lvl1pPr>
          </a:lstStyle>
          <a:p>
            <a:pPr lvl="0"/>
            <a:fld id="{68436174-A022-6F41-B0FC-C1B6261685FC}" type="slidenum">
              <a:t>‹#›</a:t>
            </a:fld>
            <a:endParaRPr lang="en-GB"/>
          </a:p>
        </p:txBody>
      </p:sp>
    </p:spTree>
    <p:extLst>
      <p:ext uri="{BB962C8B-B14F-4D97-AF65-F5344CB8AC3E}">
        <p14:creationId xmlns:p14="http://schemas.microsoft.com/office/powerpoint/2010/main" val="352277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B5912-DD38-2A52-BFA5-3CEF7409618B}"/>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F884CD0D-F26B-422D-95FF-40E7BE306FAF}"/>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586A69-A479-CECB-DBE1-2238AB16410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CA5D4EF-0241-EF9F-D30A-A5C5BF9EA4EE}"/>
              </a:ext>
            </a:extLst>
          </p:cNvPr>
          <p:cNvSpPr txBox="1">
            <a:spLocks noGrp="1"/>
          </p:cNvSpPr>
          <p:nvPr>
            <p:ph type="dt" sz="half" idx="7"/>
          </p:nvPr>
        </p:nvSpPr>
        <p:spPr/>
        <p:txBody>
          <a:bodyPr/>
          <a:lstStyle>
            <a:lvl1pPr>
              <a:defRPr/>
            </a:lvl1pPr>
          </a:lstStyle>
          <a:p>
            <a:pPr lvl="0"/>
            <a:fld id="{D97780A1-759D-FE42-83DA-D379ABC969EA}" type="datetime1">
              <a:rPr lang="en-GB"/>
              <a:pPr lvl="0"/>
              <a:t>10/02/2026</a:t>
            </a:fld>
            <a:endParaRPr lang="en-GB"/>
          </a:p>
        </p:txBody>
      </p:sp>
      <p:sp>
        <p:nvSpPr>
          <p:cNvPr id="6" name="Footer Placeholder 5">
            <a:extLst>
              <a:ext uri="{FF2B5EF4-FFF2-40B4-BE49-F238E27FC236}">
                <a16:creationId xmlns:a16="http://schemas.microsoft.com/office/drawing/2014/main" id="{39F51645-B8F1-5D0B-94CC-F84BE4F396E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A93B14B-26AB-5EAB-F3D7-A816138B3065}"/>
              </a:ext>
            </a:extLst>
          </p:cNvPr>
          <p:cNvSpPr txBox="1">
            <a:spLocks noGrp="1"/>
          </p:cNvSpPr>
          <p:nvPr>
            <p:ph type="sldNum" sz="quarter" idx="8"/>
          </p:nvPr>
        </p:nvSpPr>
        <p:spPr/>
        <p:txBody>
          <a:bodyPr/>
          <a:lstStyle>
            <a:lvl1pPr>
              <a:defRPr/>
            </a:lvl1pPr>
          </a:lstStyle>
          <a:p>
            <a:pPr lvl="0"/>
            <a:fld id="{C8AC0AD9-A811-C547-814F-0A615D12F6CA}" type="slidenum">
              <a:t>‹#›</a:t>
            </a:fld>
            <a:endParaRPr lang="en-GB"/>
          </a:p>
        </p:txBody>
      </p:sp>
    </p:spTree>
    <p:extLst>
      <p:ext uri="{BB962C8B-B14F-4D97-AF65-F5344CB8AC3E}">
        <p14:creationId xmlns:p14="http://schemas.microsoft.com/office/powerpoint/2010/main" val="3622022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F2E12-DEFC-BCC4-2AD9-23C050439073}"/>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AC2D7A30-EFA6-BCBA-3C97-46DD460D5F1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1CEC344F-8F60-B1A4-6CDB-7FD7BDF3270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2891C19-E69A-8478-2D60-08E90B7C7DDC}"/>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3BCC12A8-7BD0-1F75-E461-965283511558}"/>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226202E-E755-4CA4-BFDF-7C640016C30B}"/>
              </a:ext>
            </a:extLst>
          </p:cNvPr>
          <p:cNvSpPr txBox="1">
            <a:spLocks noGrp="1"/>
          </p:cNvSpPr>
          <p:nvPr>
            <p:ph type="dt" sz="half" idx="7"/>
          </p:nvPr>
        </p:nvSpPr>
        <p:spPr/>
        <p:txBody>
          <a:bodyPr/>
          <a:lstStyle>
            <a:lvl1pPr>
              <a:defRPr/>
            </a:lvl1pPr>
          </a:lstStyle>
          <a:p>
            <a:pPr lvl="0"/>
            <a:fld id="{7F45691C-2808-E948-9BEA-2CF6FF3DD4A6}" type="datetime1">
              <a:rPr lang="en-GB"/>
              <a:pPr lvl="0"/>
              <a:t>10/02/2026</a:t>
            </a:fld>
            <a:endParaRPr lang="en-GB"/>
          </a:p>
        </p:txBody>
      </p:sp>
      <p:sp>
        <p:nvSpPr>
          <p:cNvPr id="8" name="Footer Placeholder 7">
            <a:extLst>
              <a:ext uri="{FF2B5EF4-FFF2-40B4-BE49-F238E27FC236}">
                <a16:creationId xmlns:a16="http://schemas.microsoft.com/office/drawing/2014/main" id="{B4E6D512-223A-198E-460F-AEE9E7ED0A0C}"/>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957E28C-0B06-B388-7034-33A257B27855}"/>
              </a:ext>
            </a:extLst>
          </p:cNvPr>
          <p:cNvSpPr txBox="1">
            <a:spLocks noGrp="1"/>
          </p:cNvSpPr>
          <p:nvPr>
            <p:ph type="sldNum" sz="quarter" idx="8"/>
          </p:nvPr>
        </p:nvSpPr>
        <p:spPr/>
        <p:txBody>
          <a:bodyPr/>
          <a:lstStyle>
            <a:lvl1pPr>
              <a:defRPr/>
            </a:lvl1pPr>
          </a:lstStyle>
          <a:p>
            <a:pPr lvl="0"/>
            <a:fld id="{3237EC3C-5DC0-EF4F-948B-9E9C1B0D8357}" type="slidenum">
              <a:t>‹#›</a:t>
            </a:fld>
            <a:endParaRPr lang="en-GB"/>
          </a:p>
        </p:txBody>
      </p:sp>
    </p:spTree>
    <p:extLst>
      <p:ext uri="{BB962C8B-B14F-4D97-AF65-F5344CB8AC3E}">
        <p14:creationId xmlns:p14="http://schemas.microsoft.com/office/powerpoint/2010/main" val="1085211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93DF7-4720-7783-FC35-3CCF01FA0238}"/>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0C656B44-1B11-E62F-4B4C-02F46B82C61F}"/>
              </a:ext>
            </a:extLst>
          </p:cNvPr>
          <p:cNvSpPr txBox="1">
            <a:spLocks noGrp="1"/>
          </p:cNvSpPr>
          <p:nvPr>
            <p:ph type="dt" sz="half" idx="7"/>
          </p:nvPr>
        </p:nvSpPr>
        <p:spPr/>
        <p:txBody>
          <a:bodyPr/>
          <a:lstStyle>
            <a:lvl1pPr>
              <a:defRPr/>
            </a:lvl1pPr>
          </a:lstStyle>
          <a:p>
            <a:pPr lvl="0"/>
            <a:fld id="{402A099D-EC54-6647-B7D4-CD304D7D880A}" type="datetime1">
              <a:rPr lang="en-GB"/>
              <a:pPr lvl="0"/>
              <a:t>10/02/2026</a:t>
            </a:fld>
            <a:endParaRPr lang="en-GB"/>
          </a:p>
        </p:txBody>
      </p:sp>
      <p:sp>
        <p:nvSpPr>
          <p:cNvPr id="4" name="Footer Placeholder 3">
            <a:extLst>
              <a:ext uri="{FF2B5EF4-FFF2-40B4-BE49-F238E27FC236}">
                <a16:creationId xmlns:a16="http://schemas.microsoft.com/office/drawing/2014/main" id="{FD5CD169-9955-7F31-80E0-530DC80F214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1EDA497-C59F-7DF9-7594-C39C0359AAC1}"/>
              </a:ext>
            </a:extLst>
          </p:cNvPr>
          <p:cNvSpPr txBox="1">
            <a:spLocks noGrp="1"/>
          </p:cNvSpPr>
          <p:nvPr>
            <p:ph type="sldNum" sz="quarter" idx="8"/>
          </p:nvPr>
        </p:nvSpPr>
        <p:spPr/>
        <p:txBody>
          <a:bodyPr/>
          <a:lstStyle>
            <a:lvl1pPr>
              <a:defRPr/>
            </a:lvl1pPr>
          </a:lstStyle>
          <a:p>
            <a:pPr lvl="0"/>
            <a:fld id="{755B3A3C-6471-0D4F-B056-ABAE917FB819}" type="slidenum">
              <a:t>‹#›</a:t>
            </a:fld>
            <a:endParaRPr lang="en-GB"/>
          </a:p>
        </p:txBody>
      </p:sp>
    </p:spTree>
    <p:extLst>
      <p:ext uri="{BB962C8B-B14F-4D97-AF65-F5344CB8AC3E}">
        <p14:creationId xmlns:p14="http://schemas.microsoft.com/office/powerpoint/2010/main" val="744841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F60132-0C89-8E86-7A5D-7C0011480DDC}"/>
              </a:ext>
            </a:extLst>
          </p:cNvPr>
          <p:cNvSpPr txBox="1">
            <a:spLocks noGrp="1"/>
          </p:cNvSpPr>
          <p:nvPr>
            <p:ph type="dt" sz="half" idx="7"/>
          </p:nvPr>
        </p:nvSpPr>
        <p:spPr/>
        <p:txBody>
          <a:bodyPr/>
          <a:lstStyle>
            <a:lvl1pPr>
              <a:defRPr/>
            </a:lvl1pPr>
          </a:lstStyle>
          <a:p>
            <a:pPr lvl="0"/>
            <a:fld id="{983FC854-DE7F-8747-8CB3-FECECEFDCECA}" type="datetime1">
              <a:rPr lang="en-GB"/>
              <a:pPr lvl="0"/>
              <a:t>10/02/2026</a:t>
            </a:fld>
            <a:endParaRPr lang="en-GB"/>
          </a:p>
        </p:txBody>
      </p:sp>
      <p:sp>
        <p:nvSpPr>
          <p:cNvPr id="3" name="Footer Placeholder 2">
            <a:extLst>
              <a:ext uri="{FF2B5EF4-FFF2-40B4-BE49-F238E27FC236}">
                <a16:creationId xmlns:a16="http://schemas.microsoft.com/office/drawing/2014/main" id="{21F9E4B2-3D78-43A4-FACE-FAFE5D8D86AD}"/>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CD1B977F-BE88-384C-C5CA-557ABB6ACD16}"/>
              </a:ext>
            </a:extLst>
          </p:cNvPr>
          <p:cNvSpPr txBox="1">
            <a:spLocks noGrp="1"/>
          </p:cNvSpPr>
          <p:nvPr>
            <p:ph type="sldNum" sz="quarter" idx="8"/>
          </p:nvPr>
        </p:nvSpPr>
        <p:spPr/>
        <p:txBody>
          <a:bodyPr/>
          <a:lstStyle>
            <a:lvl1pPr>
              <a:defRPr/>
            </a:lvl1pPr>
          </a:lstStyle>
          <a:p>
            <a:pPr lvl="0"/>
            <a:fld id="{9BB9D7B1-77F9-8B45-9A75-BBB6B71FFA71}" type="slidenum">
              <a:t>‹#›</a:t>
            </a:fld>
            <a:endParaRPr lang="en-GB"/>
          </a:p>
        </p:txBody>
      </p:sp>
    </p:spTree>
    <p:extLst>
      <p:ext uri="{BB962C8B-B14F-4D97-AF65-F5344CB8AC3E}">
        <p14:creationId xmlns:p14="http://schemas.microsoft.com/office/powerpoint/2010/main" val="4184957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FD56E-F84A-66B4-CFCE-2A6C9AFB6302}"/>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48AD2C24-81CF-455A-83F3-E1DCD90833D4}"/>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C0FFBC7-CA1E-D206-EA8D-620D3CA9C29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97A6D09E-9ACD-1A65-421C-6404B1FC5F49}"/>
              </a:ext>
            </a:extLst>
          </p:cNvPr>
          <p:cNvSpPr txBox="1">
            <a:spLocks noGrp="1"/>
          </p:cNvSpPr>
          <p:nvPr>
            <p:ph type="dt" sz="half" idx="7"/>
          </p:nvPr>
        </p:nvSpPr>
        <p:spPr/>
        <p:txBody>
          <a:bodyPr/>
          <a:lstStyle>
            <a:lvl1pPr>
              <a:defRPr/>
            </a:lvl1pPr>
          </a:lstStyle>
          <a:p>
            <a:pPr lvl="0"/>
            <a:fld id="{5CD1A7E1-9FF8-324D-A9A3-0AF7645FFC4B}" type="datetime1">
              <a:rPr lang="en-GB"/>
              <a:pPr lvl="0"/>
              <a:t>10/02/2026</a:t>
            </a:fld>
            <a:endParaRPr lang="en-GB"/>
          </a:p>
        </p:txBody>
      </p:sp>
      <p:sp>
        <p:nvSpPr>
          <p:cNvPr id="6" name="Footer Placeholder 5">
            <a:extLst>
              <a:ext uri="{FF2B5EF4-FFF2-40B4-BE49-F238E27FC236}">
                <a16:creationId xmlns:a16="http://schemas.microsoft.com/office/drawing/2014/main" id="{2DE25107-A186-047C-B5AF-06EBED833CB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190938A-8348-4B08-55E5-2D67F619D1FF}"/>
              </a:ext>
            </a:extLst>
          </p:cNvPr>
          <p:cNvSpPr txBox="1">
            <a:spLocks noGrp="1"/>
          </p:cNvSpPr>
          <p:nvPr>
            <p:ph type="sldNum" sz="quarter" idx="8"/>
          </p:nvPr>
        </p:nvSpPr>
        <p:spPr/>
        <p:txBody>
          <a:bodyPr/>
          <a:lstStyle>
            <a:lvl1pPr>
              <a:defRPr/>
            </a:lvl1pPr>
          </a:lstStyle>
          <a:p>
            <a:pPr lvl="0"/>
            <a:fld id="{A511DF1B-A7CD-7148-81E8-4D450E560DA7}" type="slidenum">
              <a:t>‹#›</a:t>
            </a:fld>
            <a:endParaRPr lang="en-GB"/>
          </a:p>
        </p:txBody>
      </p:sp>
    </p:spTree>
    <p:extLst>
      <p:ext uri="{BB962C8B-B14F-4D97-AF65-F5344CB8AC3E}">
        <p14:creationId xmlns:p14="http://schemas.microsoft.com/office/powerpoint/2010/main" val="1718397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1ED3-F562-25D8-C2CE-BEBCE3EBF9B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0704846D-742B-374E-9DD9-069C63B3214F}"/>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28D1CFB8-B21F-663A-A231-96E6705EA2C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8CD5A42-C7CB-C989-CD37-3A74ED772166}"/>
              </a:ext>
            </a:extLst>
          </p:cNvPr>
          <p:cNvSpPr txBox="1">
            <a:spLocks noGrp="1"/>
          </p:cNvSpPr>
          <p:nvPr>
            <p:ph type="dt" sz="half" idx="7"/>
          </p:nvPr>
        </p:nvSpPr>
        <p:spPr/>
        <p:txBody>
          <a:bodyPr/>
          <a:lstStyle>
            <a:lvl1pPr>
              <a:defRPr/>
            </a:lvl1pPr>
          </a:lstStyle>
          <a:p>
            <a:pPr lvl="0"/>
            <a:fld id="{1EEFB2A2-0BB0-714D-BEF5-8AB2E2B72DD2}" type="datetime1">
              <a:rPr lang="en-GB"/>
              <a:pPr lvl="0"/>
              <a:t>10/02/2026</a:t>
            </a:fld>
            <a:endParaRPr lang="en-GB"/>
          </a:p>
        </p:txBody>
      </p:sp>
      <p:sp>
        <p:nvSpPr>
          <p:cNvPr id="6" name="Footer Placeholder 5">
            <a:extLst>
              <a:ext uri="{FF2B5EF4-FFF2-40B4-BE49-F238E27FC236}">
                <a16:creationId xmlns:a16="http://schemas.microsoft.com/office/drawing/2014/main" id="{23173C72-4BE5-AC34-5034-C5A539EC719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1C61982-6DAF-8DF8-5797-9C995CF99434}"/>
              </a:ext>
            </a:extLst>
          </p:cNvPr>
          <p:cNvSpPr txBox="1">
            <a:spLocks noGrp="1"/>
          </p:cNvSpPr>
          <p:nvPr>
            <p:ph type="sldNum" sz="quarter" idx="8"/>
          </p:nvPr>
        </p:nvSpPr>
        <p:spPr/>
        <p:txBody>
          <a:bodyPr/>
          <a:lstStyle>
            <a:lvl1pPr>
              <a:defRPr/>
            </a:lvl1pPr>
          </a:lstStyle>
          <a:p>
            <a:pPr lvl="0"/>
            <a:fld id="{F9A02735-345A-5C44-BCBE-C3A6CA223AC4}" type="slidenum">
              <a:t>‹#›</a:t>
            </a:fld>
            <a:endParaRPr lang="en-GB"/>
          </a:p>
        </p:txBody>
      </p:sp>
    </p:spTree>
    <p:extLst>
      <p:ext uri="{BB962C8B-B14F-4D97-AF65-F5344CB8AC3E}">
        <p14:creationId xmlns:p14="http://schemas.microsoft.com/office/powerpoint/2010/main" val="1306180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0B914-8DBF-CF03-E305-88CA3EB7A2C3}"/>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8181C9D5-C5A8-0FBF-85C3-B5C2C4C9EEB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2DEEB5-4F19-EC55-8893-C2886C2B28FF}"/>
              </a:ext>
            </a:extLst>
          </p:cNvPr>
          <p:cNvSpPr txBox="1">
            <a:spLocks noGrp="1"/>
          </p:cNvSpPr>
          <p:nvPr>
            <p:ph type="dt" sz="half" idx="7"/>
          </p:nvPr>
        </p:nvSpPr>
        <p:spPr/>
        <p:txBody>
          <a:bodyPr/>
          <a:lstStyle>
            <a:lvl1pPr>
              <a:defRPr/>
            </a:lvl1pPr>
          </a:lstStyle>
          <a:p>
            <a:pPr lvl="0"/>
            <a:fld id="{52391F7D-3DBB-A54C-B05D-8E13CAEE6227}" type="datetime1">
              <a:rPr lang="en-GB"/>
              <a:pPr lvl="0"/>
              <a:t>10/02/2026</a:t>
            </a:fld>
            <a:endParaRPr lang="en-GB"/>
          </a:p>
        </p:txBody>
      </p:sp>
      <p:sp>
        <p:nvSpPr>
          <p:cNvPr id="5" name="Footer Placeholder 4">
            <a:extLst>
              <a:ext uri="{FF2B5EF4-FFF2-40B4-BE49-F238E27FC236}">
                <a16:creationId xmlns:a16="http://schemas.microsoft.com/office/drawing/2014/main" id="{30B857E9-5496-3C6E-8825-817F1284EA3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E8BD464-1A8A-E2D8-8132-9FFBCCD0E268}"/>
              </a:ext>
            </a:extLst>
          </p:cNvPr>
          <p:cNvSpPr txBox="1">
            <a:spLocks noGrp="1"/>
          </p:cNvSpPr>
          <p:nvPr>
            <p:ph type="sldNum" sz="quarter" idx="8"/>
          </p:nvPr>
        </p:nvSpPr>
        <p:spPr/>
        <p:txBody>
          <a:bodyPr/>
          <a:lstStyle>
            <a:lvl1pPr>
              <a:defRPr/>
            </a:lvl1pPr>
          </a:lstStyle>
          <a:p>
            <a:pPr lvl="0"/>
            <a:fld id="{5B3DFC56-0CD6-7F4F-9E20-7738C57277E6}" type="slidenum">
              <a:t>‹#›</a:t>
            </a:fld>
            <a:endParaRPr lang="en-GB"/>
          </a:p>
        </p:txBody>
      </p:sp>
    </p:spTree>
    <p:extLst>
      <p:ext uri="{BB962C8B-B14F-4D97-AF65-F5344CB8AC3E}">
        <p14:creationId xmlns:p14="http://schemas.microsoft.com/office/powerpoint/2010/main" val="2301184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02796A-606A-0D19-DAD0-020183D23F53}"/>
              </a:ext>
            </a:extLst>
          </p:cNvPr>
          <p:cNvSpPr txBox="1">
            <a:spLocks noGrp="1"/>
          </p:cNvSpPr>
          <p:nvPr>
            <p:ph type="title" orient="vert"/>
          </p:nvPr>
        </p:nvSpPr>
        <p:spPr>
          <a:xfrm>
            <a:off x="8724903" y="365129"/>
            <a:ext cx="2628900"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26BFDEC4-96EC-4854-EFBB-60A35638072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86B10F-8B3A-9332-6F80-E4F7E9DE9B44}"/>
              </a:ext>
            </a:extLst>
          </p:cNvPr>
          <p:cNvSpPr txBox="1">
            <a:spLocks noGrp="1"/>
          </p:cNvSpPr>
          <p:nvPr>
            <p:ph type="dt" sz="half" idx="7"/>
          </p:nvPr>
        </p:nvSpPr>
        <p:spPr/>
        <p:txBody>
          <a:bodyPr/>
          <a:lstStyle>
            <a:lvl1pPr>
              <a:defRPr/>
            </a:lvl1pPr>
          </a:lstStyle>
          <a:p>
            <a:pPr lvl="0"/>
            <a:fld id="{2B399F06-8824-1545-8FD8-0F99AC10286C}" type="datetime1">
              <a:rPr lang="en-GB"/>
              <a:pPr lvl="0"/>
              <a:t>10/02/2026</a:t>
            </a:fld>
            <a:endParaRPr lang="en-GB"/>
          </a:p>
        </p:txBody>
      </p:sp>
      <p:sp>
        <p:nvSpPr>
          <p:cNvPr id="5" name="Footer Placeholder 4">
            <a:extLst>
              <a:ext uri="{FF2B5EF4-FFF2-40B4-BE49-F238E27FC236}">
                <a16:creationId xmlns:a16="http://schemas.microsoft.com/office/drawing/2014/main" id="{B9346051-80CE-9AE9-AB07-216E6B498FB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93CDA28-9769-0B57-6899-D6A524CEBEF1}"/>
              </a:ext>
            </a:extLst>
          </p:cNvPr>
          <p:cNvSpPr txBox="1">
            <a:spLocks noGrp="1"/>
          </p:cNvSpPr>
          <p:nvPr>
            <p:ph type="sldNum" sz="quarter" idx="8"/>
          </p:nvPr>
        </p:nvSpPr>
        <p:spPr/>
        <p:txBody>
          <a:bodyPr/>
          <a:lstStyle>
            <a:lvl1pPr>
              <a:defRPr/>
            </a:lvl1pPr>
          </a:lstStyle>
          <a:p>
            <a:pPr lvl="0"/>
            <a:fld id="{8D9BF16C-8893-8D42-9533-2C1D7CA067E5}" type="slidenum">
              <a:t>‹#›</a:t>
            </a:fld>
            <a:endParaRPr lang="en-GB"/>
          </a:p>
        </p:txBody>
      </p:sp>
    </p:spTree>
    <p:extLst>
      <p:ext uri="{BB962C8B-B14F-4D97-AF65-F5344CB8AC3E}">
        <p14:creationId xmlns:p14="http://schemas.microsoft.com/office/powerpoint/2010/main" val="614903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8B0BD0-CC8C-26B2-5DF2-0E423B04C61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EE848F38-0485-727E-79DD-6D4C8331E7A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AD616B-CD8F-4503-4BDC-0E400EF9E0A6}"/>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FAFC1733-9238-AA40-A082-21F0EAC3F8AB}" type="datetime1">
              <a:rPr lang="en-GB"/>
              <a:pPr lvl="0"/>
              <a:t>10/02/2026</a:t>
            </a:fld>
            <a:endParaRPr lang="en-GB"/>
          </a:p>
        </p:txBody>
      </p:sp>
      <p:sp>
        <p:nvSpPr>
          <p:cNvPr id="5" name="Footer Placeholder 4">
            <a:extLst>
              <a:ext uri="{FF2B5EF4-FFF2-40B4-BE49-F238E27FC236}">
                <a16:creationId xmlns:a16="http://schemas.microsoft.com/office/drawing/2014/main" id="{0838467E-8DCD-051D-ECBF-C3CB0564890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3D70FFE8-FBEA-FAC4-A24F-8C9E2278945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DBC195FE-B3CF-0445-B5C1-BF89B872677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slidehunter.com/powerpoint-templates/healthcare-powerpoint-template/"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pressbooks.library.ryerson.ca/communicationnursing/chapter/factors-influencing-interprofessional-communicatio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security.org/how-secure-is-my-password/#:~:text=Our%20%E2%80%9Chow%20secure%20is%20your,database%20of%20common%20weak%20password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31E4A-D977-62F8-76DB-AD5C713A85DD}"/>
              </a:ext>
            </a:extLst>
          </p:cNvPr>
          <p:cNvSpPr txBox="1">
            <a:spLocks noGrp="1"/>
          </p:cNvSpPr>
          <p:nvPr>
            <p:ph type="ctrTitle"/>
          </p:nvPr>
        </p:nvSpPr>
        <p:spPr>
          <a:xfrm>
            <a:off x="1082842" y="228601"/>
            <a:ext cx="9464845" cy="3083642"/>
          </a:xfrm>
        </p:spPr>
        <p:txBody>
          <a:bodyPr>
            <a:normAutofit fontScale="90000"/>
          </a:bodyPr>
          <a:lstStyle/>
          <a:p>
            <a:pPr lvl="0"/>
            <a:br>
              <a:rPr lang="en-GB" sz="2200" b="1" u="sng"/>
            </a:br>
            <a:br>
              <a:rPr lang="en-GB" sz="2200" b="1" u="sng"/>
            </a:br>
            <a:br>
              <a:rPr lang="en-GB" sz="2200" b="1" u="sng"/>
            </a:br>
            <a:br>
              <a:rPr lang="en-GB" sz="2700" b="1" u="sng"/>
            </a:br>
            <a:br>
              <a:rPr lang="en-GB" sz="2700" b="1" u="sng"/>
            </a:br>
            <a:br>
              <a:rPr lang="en-GB" sz="2700" b="1" u="sng"/>
            </a:br>
            <a:r>
              <a:rPr lang="en-GB" sz="2700" b="1" u="sng"/>
              <a:t>Name: </a:t>
            </a:r>
            <a:r>
              <a:rPr lang="en-GB" sz="2700" b="1" u="sng" err="1"/>
              <a:t>Samia,Saman,Terri</a:t>
            </a:r>
            <a:br>
              <a:rPr lang="en-GB" sz="2700" b="1" u="sng"/>
            </a:br>
            <a:r>
              <a:rPr lang="en-GB" sz="2700" b="1" u="sng"/>
              <a:t>Student Number: </a:t>
            </a:r>
            <a:br>
              <a:rPr lang="en-GB" sz="2700" b="1" u="sng"/>
            </a:br>
            <a:r>
              <a:rPr lang="en-GB" sz="2700" b="1" u="sng"/>
              <a:t>2526214, </a:t>
            </a:r>
            <a:r>
              <a:rPr lang="en-GB" sz="2700" b="1" u="sng">
                <a:solidFill>
                  <a:srgbClr val="FF0000"/>
                </a:solidFill>
              </a:rPr>
              <a:t>2519576</a:t>
            </a:r>
            <a:r>
              <a:rPr lang="en-GB" sz="2700" b="1" u="sng"/>
              <a:t>,</a:t>
            </a:r>
            <a:br>
              <a:rPr lang="en-GB" sz="2700" b="1" u="sng"/>
            </a:br>
            <a:r>
              <a:rPr lang="en-GB" sz="2700" b="1" u="sng">
                <a:solidFill>
                  <a:srgbClr val="7030A0"/>
                </a:solidFill>
              </a:rPr>
              <a:t>2016545</a:t>
            </a:r>
            <a:br>
              <a:rPr lang="en-GB" sz="2700" b="1" u="sng">
                <a:solidFill>
                  <a:srgbClr val="7030A0"/>
                </a:solidFill>
              </a:rPr>
            </a:br>
            <a:r>
              <a:rPr lang="en-GB" sz="2700" b="1" u="sng">
                <a:solidFill>
                  <a:schemeClr val="tx1"/>
                </a:solidFill>
              </a:rPr>
              <a:t>Module code: LCHS4007_BIRM</a:t>
            </a:r>
            <a:br>
              <a:rPr lang="en-GB" sz="2700" b="1" u="sng">
                <a:solidFill>
                  <a:schemeClr val="tx1"/>
                </a:solidFill>
              </a:rPr>
            </a:br>
            <a:r>
              <a:rPr lang="en-GB" sz="2700" b="1" u="sng">
                <a:solidFill>
                  <a:schemeClr val="tx1"/>
                </a:solidFill>
              </a:rPr>
              <a:t>Lecturer Name: Justin Okoli</a:t>
            </a:r>
            <a:br>
              <a:rPr lang="en-GB" sz="2700" b="1" u="sng">
                <a:solidFill>
                  <a:schemeClr val="tx1"/>
                </a:solidFill>
              </a:rPr>
            </a:br>
            <a:endParaRPr lang="en-GB" sz="2700" b="1" u="sng">
              <a:solidFill>
                <a:schemeClr val="tx1"/>
              </a:solidFill>
            </a:endParaRPr>
          </a:p>
        </p:txBody>
      </p:sp>
      <p:sp>
        <p:nvSpPr>
          <p:cNvPr id="3" name="Subtitle 2">
            <a:extLst>
              <a:ext uri="{FF2B5EF4-FFF2-40B4-BE49-F238E27FC236}">
                <a16:creationId xmlns:a16="http://schemas.microsoft.com/office/drawing/2014/main" id="{0A33B489-ADCA-18C7-8692-0FD3D0CC1599}"/>
              </a:ext>
            </a:extLst>
          </p:cNvPr>
          <p:cNvSpPr txBox="1">
            <a:spLocks noGrp="1"/>
          </p:cNvSpPr>
          <p:nvPr>
            <p:ph type="subTitle" idx="1"/>
          </p:nvPr>
        </p:nvSpPr>
        <p:spPr>
          <a:xfrm>
            <a:off x="1524000" y="3097679"/>
            <a:ext cx="9144000" cy="1655758"/>
          </a:xfrm>
        </p:spPr>
        <p:txBody>
          <a:bodyPr>
            <a:normAutofit/>
          </a:bodyPr>
          <a:lstStyle/>
          <a:p>
            <a:r>
              <a:rPr lang="en-US" sz="4400" b="1">
                <a:solidFill>
                  <a:srgbClr val="C00000"/>
                </a:solidFill>
              </a:rPr>
              <a:t>Greenfield Home Care Agency </a:t>
            </a:r>
          </a:p>
        </p:txBody>
      </p:sp>
      <p:pic>
        <p:nvPicPr>
          <p:cNvPr id="4" name="Picture 3" descr="Old Nursing Home Free Stock Photo - Public Domain Pictures">
            <a:extLst>
              <a:ext uri="{FF2B5EF4-FFF2-40B4-BE49-F238E27FC236}">
                <a16:creationId xmlns:a16="http://schemas.microsoft.com/office/drawing/2014/main" id="{B4083602-6950-67EE-BE4C-111FF576030F}"/>
              </a:ext>
            </a:extLst>
          </p:cNvPr>
          <p:cNvPicPr>
            <a:picLocks noChangeAspect="1"/>
          </p:cNvPicPr>
          <p:nvPr/>
        </p:nvPicPr>
        <p:blipFill>
          <a:blip r:embed="rId3"/>
          <a:srcRect t="1447" r="-2" b="-2"/>
          <a:stretch>
            <a:fillRect/>
          </a:stretch>
        </p:blipFill>
        <p:spPr>
          <a:xfrm>
            <a:off x="3939680" y="4145333"/>
            <a:ext cx="3542626" cy="2332868"/>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C5EF7-AE6C-2EAF-C8D5-80D43B4CDBE7}"/>
              </a:ext>
            </a:extLst>
          </p:cNvPr>
          <p:cNvSpPr txBox="1">
            <a:spLocks noGrp="1"/>
          </p:cNvSpPr>
          <p:nvPr>
            <p:ph type="title"/>
          </p:nvPr>
        </p:nvSpPr>
        <p:spPr>
          <a:xfrm>
            <a:off x="838197" y="0"/>
            <a:ext cx="10515600" cy="1690688"/>
          </a:xfrm>
        </p:spPr>
        <p:txBody>
          <a:bodyPr>
            <a:normAutofit fontScale="90000"/>
          </a:bodyPr>
          <a:lstStyle/>
          <a:p>
            <a:pPr lvl="0"/>
            <a:br>
              <a:rPr lang="en-GB" b="1" u="sng"/>
            </a:br>
            <a:r>
              <a:rPr lang="en-GB" b="1" u="sng"/>
              <a:t>Introduction to PowerPoint</a:t>
            </a:r>
            <a:br>
              <a:rPr lang="en-GB" b="1" u="sng"/>
            </a:br>
            <a:r>
              <a:rPr lang="en-GB" b="1" u="sng"/>
              <a:t>Group member 1-</a:t>
            </a:r>
            <a:br>
              <a:rPr lang="en-GB" b="1" u="sng"/>
            </a:br>
            <a:endParaRPr lang="en-GB" b="1" u="sng"/>
          </a:p>
        </p:txBody>
      </p:sp>
      <p:graphicFrame>
        <p:nvGraphicFramePr>
          <p:cNvPr id="4" name="Content Placeholder 3">
            <a:extLst>
              <a:ext uri="{FF2B5EF4-FFF2-40B4-BE49-F238E27FC236}">
                <a16:creationId xmlns:a16="http://schemas.microsoft.com/office/drawing/2014/main" id="{CF8E2920-4000-29AF-922B-280C74550471}"/>
              </a:ext>
            </a:extLst>
          </p:cNvPr>
          <p:cNvGraphicFramePr>
            <a:graphicFrameLocks noGrp="1"/>
          </p:cNvGraphicFramePr>
          <p:nvPr>
            <p:ph idx="1"/>
            <p:extLst>
              <p:ext uri="{D42A27DB-BD31-4B8C-83A1-F6EECF244321}">
                <p14:modId xmlns:p14="http://schemas.microsoft.com/office/powerpoint/2010/main" val="2710371466"/>
              </p:ext>
            </p:extLst>
          </p:nvPr>
        </p:nvGraphicFramePr>
        <p:xfrm>
          <a:off x="673768" y="1311442"/>
          <a:ext cx="10680029" cy="5173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0D64C-BE54-C582-3AC1-3C484EBF9BAE}"/>
              </a:ext>
            </a:extLst>
          </p:cNvPr>
          <p:cNvSpPr txBox="1">
            <a:spLocks noGrp="1"/>
          </p:cNvSpPr>
          <p:nvPr>
            <p:ph type="title"/>
          </p:nvPr>
        </p:nvSpPr>
        <p:spPr/>
        <p:txBody>
          <a:bodyPr/>
          <a:lstStyle/>
          <a:p>
            <a:pPr lvl="0"/>
            <a:r>
              <a:rPr lang="en-GB" b="1" u="sng"/>
              <a:t>Current practise against PowerPoint based approach</a:t>
            </a:r>
          </a:p>
        </p:txBody>
      </p:sp>
      <p:sp>
        <p:nvSpPr>
          <p:cNvPr id="3" name="Content Placeholder 2">
            <a:extLst>
              <a:ext uri="{FF2B5EF4-FFF2-40B4-BE49-F238E27FC236}">
                <a16:creationId xmlns:a16="http://schemas.microsoft.com/office/drawing/2014/main" id="{E651A2C5-9626-3048-028F-8C5ECDB6C901}"/>
              </a:ext>
            </a:extLst>
          </p:cNvPr>
          <p:cNvSpPr txBox="1">
            <a:spLocks noGrp="1"/>
          </p:cNvSpPr>
          <p:nvPr>
            <p:ph idx="1"/>
          </p:nvPr>
        </p:nvSpPr>
        <p:spPr/>
        <p:txBody>
          <a:bodyPr/>
          <a:lstStyle/>
          <a:p>
            <a:pPr lvl="0"/>
            <a:r>
              <a:rPr lang="en-GB"/>
              <a:t>Greenfield Home Care has staff use paper notes which causes mistakes and makes it hard to update each other on visits.</a:t>
            </a:r>
          </a:p>
          <a:p>
            <a:pPr lvl="0"/>
            <a:r>
              <a:rPr lang="en-GB"/>
              <a:t>PowerPoint lets them see schedules for their work, track when they have been to a patient, how many medications are taken by that patient and the amount of each, so that no one is in the dark, reducing errors.</a:t>
            </a:r>
          </a:p>
          <a:p>
            <a:pPr marL="0" lvl="0" indent="0">
              <a:buNone/>
            </a:pPr>
            <a:endParaRPr lang="en-GB"/>
          </a:p>
          <a:p>
            <a:pPr lvl="0"/>
            <a:endParaRPr lang="en-GB"/>
          </a:p>
        </p:txBody>
      </p:sp>
      <p:sp>
        <p:nvSpPr>
          <p:cNvPr id="4" name="TextBox 3">
            <a:extLst>
              <a:ext uri="{FF2B5EF4-FFF2-40B4-BE49-F238E27FC236}">
                <a16:creationId xmlns:a16="http://schemas.microsoft.com/office/drawing/2014/main" id="{DBC6F2F4-D956-6246-055C-E71A747625D6}"/>
              </a:ext>
            </a:extLst>
          </p:cNvPr>
          <p:cNvSpPr txBox="1"/>
          <p:nvPr/>
        </p:nvSpPr>
        <p:spPr>
          <a:xfrm>
            <a:off x="838197" y="4487901"/>
            <a:ext cx="8262258" cy="209288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Improved tasks: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Staff schedules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Visit tracers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Medication records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Content Placeholder 7" descr="A group of medical icons&#10;&#10;AI-generated content may be incorrect.">
            <a:extLst>
              <a:ext uri="{FF2B5EF4-FFF2-40B4-BE49-F238E27FC236}">
                <a16:creationId xmlns:a16="http://schemas.microsoft.com/office/drawing/2014/main" id="{50BE2779-E4E5-3167-3007-B29575ACE09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21701" y="4001295"/>
            <a:ext cx="4284036" cy="22540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DEF8F-5648-A05F-724E-37EC8B617D0F}"/>
              </a:ext>
            </a:extLst>
          </p:cNvPr>
          <p:cNvSpPr txBox="1">
            <a:spLocks noGrp="1"/>
          </p:cNvSpPr>
          <p:nvPr>
            <p:ph type="title"/>
          </p:nvPr>
        </p:nvSpPr>
        <p:spPr/>
        <p:txBody>
          <a:bodyPr>
            <a:normAutofit fontScale="90000"/>
          </a:bodyPr>
          <a:lstStyle/>
          <a:p>
            <a:br>
              <a:rPr lang="en-GB" b="1" u="sng"/>
            </a:br>
            <a:r>
              <a:rPr lang="en-GB" b="1" u="sng"/>
              <a:t>Benefits of using </a:t>
            </a:r>
            <a:r>
              <a:rPr lang="en-GB" b="1" u="sng" err="1"/>
              <a:t>Powerpoint</a:t>
            </a:r>
            <a:r>
              <a:rPr lang="en-GB" b="1" u="sng"/>
              <a:t> at Greenfield </a:t>
            </a:r>
            <a:br>
              <a:rPr lang="en-GB" b="1" u="sng"/>
            </a:br>
            <a:br>
              <a:rPr lang="en-GB"/>
            </a:br>
            <a:endParaRPr lang="en-GB" b="1" u="sng"/>
          </a:p>
        </p:txBody>
      </p:sp>
      <p:graphicFrame>
        <p:nvGraphicFramePr>
          <p:cNvPr id="4" name="Content Placeholder 3">
            <a:extLst>
              <a:ext uri="{FF2B5EF4-FFF2-40B4-BE49-F238E27FC236}">
                <a16:creationId xmlns:a16="http://schemas.microsoft.com/office/drawing/2014/main" id="{F8020151-888B-8A92-E933-7974269EE0A3}"/>
              </a:ext>
            </a:extLst>
          </p:cNvPr>
          <p:cNvGraphicFramePr>
            <a:graphicFrameLocks noGrp="1"/>
          </p:cNvGraphicFramePr>
          <p:nvPr>
            <p:ph idx="1"/>
            <p:extLst>
              <p:ext uri="{D42A27DB-BD31-4B8C-83A1-F6EECF244321}">
                <p14:modId xmlns:p14="http://schemas.microsoft.com/office/powerpoint/2010/main" val="3077487258"/>
              </p:ext>
            </p:extLst>
          </p:nvPr>
        </p:nvGraphicFramePr>
        <p:xfrm>
          <a:off x="838203" y="1825627"/>
          <a:ext cx="10515600" cy="4351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838EC-C45D-B319-8888-70F173EBB80E}"/>
              </a:ext>
            </a:extLst>
          </p:cNvPr>
          <p:cNvSpPr txBox="1">
            <a:spLocks noGrp="1"/>
          </p:cNvSpPr>
          <p:nvPr>
            <p:ph type="title"/>
          </p:nvPr>
        </p:nvSpPr>
        <p:spPr/>
        <p:txBody>
          <a:bodyPr>
            <a:normAutofit/>
          </a:bodyPr>
          <a:lstStyle/>
          <a:p>
            <a:r>
              <a:rPr lang="en-GB" b="1" u="sng"/>
              <a:t>Limitations and conclusion </a:t>
            </a:r>
            <a:br>
              <a:rPr lang="en-GB" b="1" u="sng"/>
            </a:br>
            <a:r>
              <a:rPr lang="en-GB" sz="1200"/>
              <a:t>OECD. (2020). </a:t>
            </a:r>
            <a:endParaRPr lang="en-GB" b="1" u="sng"/>
          </a:p>
        </p:txBody>
      </p:sp>
      <p:sp>
        <p:nvSpPr>
          <p:cNvPr id="3" name="Content Placeholder 2">
            <a:extLst>
              <a:ext uri="{FF2B5EF4-FFF2-40B4-BE49-F238E27FC236}">
                <a16:creationId xmlns:a16="http://schemas.microsoft.com/office/drawing/2014/main" id="{AC78F328-C9D4-BB7D-51D2-1C38B1B25B8C}"/>
              </a:ext>
            </a:extLst>
          </p:cNvPr>
          <p:cNvSpPr txBox="1">
            <a:spLocks noGrp="1"/>
          </p:cNvSpPr>
          <p:nvPr>
            <p:ph idx="1"/>
          </p:nvPr>
        </p:nvSpPr>
        <p:spPr>
          <a:xfrm>
            <a:off x="838200" y="2222668"/>
            <a:ext cx="10515600" cy="4351336"/>
          </a:xfrm>
        </p:spPr>
        <p:txBody>
          <a:bodyPr>
            <a:normAutofit/>
          </a:bodyPr>
          <a:lstStyle/>
          <a:p>
            <a:pPr lvl="0"/>
            <a:r>
              <a:rPr lang="en-GB">
                <a:solidFill>
                  <a:srgbClr val="00B050"/>
                </a:solidFill>
              </a:rPr>
              <a:t>While PowerPoint has helped Greenfield Home Care increase efficiency in many ways, it is limited by the potential for mistakes that occur when poorly designed slides are created, as well as the need to protect sensitive client information to maintain confidentiality.davis.(1989)</a:t>
            </a:r>
          </a:p>
          <a:p>
            <a:pPr lvl="0"/>
            <a:r>
              <a:rPr lang="en-GB">
                <a:solidFill>
                  <a:srgbClr val="00B050"/>
                </a:solidFill>
              </a:rPr>
              <a:t>To conclude, PowerPoint will provide a means of improving efficiency when appropriately utilized with clearly formatted slides and secure distribution of information to aid staff in maintaining organization and making informed decisions.oced.(2020)</a:t>
            </a:r>
          </a:p>
          <a:p>
            <a:pPr marL="0" lvl="0" indent="0">
              <a:buNone/>
            </a:pPr>
            <a:endParaRPr lang="en-GB">
              <a:solidFill>
                <a:srgbClr val="00B050"/>
              </a:solidFill>
            </a:endParaRPr>
          </a:p>
          <a:p>
            <a:pPr marL="0" lvl="0" indent="0">
              <a:buNone/>
            </a:pPr>
            <a:endParaRPr lang="en-GB">
              <a:solidFill>
                <a:srgbClr val="00B050"/>
              </a:solidFill>
            </a:endParaRPr>
          </a:p>
          <a:p>
            <a:pPr lvl="0"/>
            <a:endParaRPr lang="en-GB"/>
          </a:p>
        </p:txBody>
      </p:sp>
      <p:pic>
        <p:nvPicPr>
          <p:cNvPr id="4" name="Content Placeholder 7" descr="A diagram of a diagram&#10;&#10;AI-generated content may be incorrect.">
            <a:extLst>
              <a:ext uri="{FF2B5EF4-FFF2-40B4-BE49-F238E27FC236}">
                <a16:creationId xmlns:a16="http://schemas.microsoft.com/office/drawing/2014/main" id="{A0A62FBA-0E2A-605B-14D0-F87F7A39028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84432" y="172791"/>
            <a:ext cx="3729789" cy="209800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23C33-3607-8392-2E74-0E928BC2E0DD}"/>
              </a:ext>
            </a:extLst>
          </p:cNvPr>
          <p:cNvSpPr txBox="1">
            <a:spLocks noGrp="1"/>
          </p:cNvSpPr>
          <p:nvPr>
            <p:ph type="title"/>
          </p:nvPr>
        </p:nvSpPr>
        <p:spPr>
          <a:xfrm>
            <a:off x="1034140" y="2378985"/>
            <a:ext cx="10515600" cy="1325559"/>
          </a:xfrm>
        </p:spPr>
        <p:txBody>
          <a:bodyPr/>
          <a:lstStyle/>
          <a:p>
            <a:pPr lvl="0"/>
            <a:r>
              <a:rPr lang="en-GB" b="1" u="sng">
                <a:solidFill>
                  <a:srgbClr val="C00000"/>
                </a:solidFill>
              </a:rPr>
              <a:t>Group Member 2- Tool: Microsoft Teams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C1778-CE01-0B39-FD5E-EB872D2C7C13}"/>
              </a:ext>
            </a:extLst>
          </p:cNvPr>
          <p:cNvSpPr txBox="1">
            <a:spLocks noGrp="1"/>
          </p:cNvSpPr>
          <p:nvPr>
            <p:ph type="title"/>
          </p:nvPr>
        </p:nvSpPr>
        <p:spPr/>
        <p:txBody>
          <a:bodyPr>
            <a:normAutofit fontScale="90000"/>
          </a:bodyPr>
          <a:lstStyle/>
          <a:p>
            <a:r>
              <a:rPr lang="en-GB" b="1" u="sng" dirty="0"/>
              <a:t>Introduction to Microsoft Teams</a:t>
            </a:r>
            <a:br>
              <a:rPr lang="en-GB" b="1" u="sng"/>
            </a:br>
            <a:r>
              <a:rPr lang="en-GB" b="1" u="sng" dirty="0"/>
              <a:t> </a:t>
            </a:r>
            <a:br>
              <a:rPr lang="en-GB" b="1" u="sng" dirty="0"/>
            </a:br>
            <a:endParaRPr lang="en-GB" sz="2800">
              <a:latin typeface="Aptos"/>
            </a:endParaRPr>
          </a:p>
        </p:txBody>
      </p:sp>
      <p:graphicFrame>
        <p:nvGraphicFramePr>
          <p:cNvPr id="4" name="Content Placeholder 3">
            <a:extLst>
              <a:ext uri="{FF2B5EF4-FFF2-40B4-BE49-F238E27FC236}">
                <a16:creationId xmlns:a16="http://schemas.microsoft.com/office/drawing/2014/main" id="{937D2F52-39E5-52EE-217A-028FC6C2FDB6}"/>
              </a:ext>
            </a:extLst>
          </p:cNvPr>
          <p:cNvGraphicFramePr>
            <a:graphicFrameLocks noGrp="1"/>
          </p:cNvGraphicFramePr>
          <p:nvPr>
            <p:ph idx="1"/>
            <p:extLst>
              <p:ext uri="{D42A27DB-BD31-4B8C-83A1-F6EECF244321}">
                <p14:modId xmlns:p14="http://schemas.microsoft.com/office/powerpoint/2010/main" val="322723805"/>
              </p:ext>
            </p:extLst>
          </p:nvPr>
        </p:nvGraphicFramePr>
        <p:xfrm>
          <a:off x="707234" y="1682752"/>
          <a:ext cx="10515600" cy="4351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3BB7-61CB-31E3-663D-BEEE927EBC5E}"/>
              </a:ext>
            </a:extLst>
          </p:cNvPr>
          <p:cNvSpPr txBox="1">
            <a:spLocks noGrp="1"/>
          </p:cNvSpPr>
          <p:nvPr>
            <p:ph type="title"/>
          </p:nvPr>
        </p:nvSpPr>
        <p:spPr/>
        <p:txBody>
          <a:bodyPr>
            <a:normAutofit/>
          </a:bodyPr>
          <a:lstStyle/>
          <a:p>
            <a:r>
              <a:rPr lang="en-GB" b="1" u="sng" dirty="0">
                <a:solidFill>
                  <a:schemeClr val="accent1">
                    <a:lumMod val="75000"/>
                  </a:schemeClr>
                </a:solidFill>
              </a:rPr>
              <a:t>Communication Challenges at Greenfield</a:t>
            </a:r>
            <a:br>
              <a:rPr lang="en-GB" sz="1300" dirty="0"/>
            </a:br>
            <a:endParaRPr lang="en-GB" sz="1300" b="1" u="sng">
              <a:solidFill>
                <a:schemeClr val="accent1">
                  <a:lumMod val="75000"/>
                </a:schemeClr>
              </a:solidFill>
            </a:endParaRPr>
          </a:p>
        </p:txBody>
      </p:sp>
      <p:sp>
        <p:nvSpPr>
          <p:cNvPr id="3" name="Content Placeholder 2">
            <a:extLst>
              <a:ext uri="{FF2B5EF4-FFF2-40B4-BE49-F238E27FC236}">
                <a16:creationId xmlns:a16="http://schemas.microsoft.com/office/drawing/2014/main" id="{2116DFA6-BEC4-9626-3841-CCADE7D4DF1D}"/>
              </a:ext>
            </a:extLst>
          </p:cNvPr>
          <p:cNvSpPr txBox="1">
            <a:spLocks noGrp="1"/>
          </p:cNvSpPr>
          <p:nvPr>
            <p:ph idx="1"/>
          </p:nvPr>
        </p:nvSpPr>
        <p:spPr>
          <a:xfrm>
            <a:off x="553453" y="1383632"/>
            <a:ext cx="10800350" cy="4793331"/>
          </a:xfrm>
        </p:spPr>
        <p:txBody>
          <a:bodyPr>
            <a:normAutofit lnSpcReduction="10000"/>
          </a:bodyPr>
          <a:lstStyle/>
          <a:p>
            <a:pPr lvl="0">
              <a:lnSpc>
                <a:spcPct val="70000"/>
              </a:lnSpc>
            </a:pPr>
            <a:endParaRPr lang="en-GB" sz="2600"/>
          </a:p>
          <a:p>
            <a:pPr lvl="0">
              <a:lnSpc>
                <a:spcPct val="70000"/>
              </a:lnSpc>
            </a:pPr>
            <a:r>
              <a:rPr lang="en-GB" sz="2600" dirty="0"/>
              <a:t>At the present, the Greenfield Team uses email, as well as telephone contact, in a major manner. Though, most people will be aware of such a method, it has its weaknesses which may affect any </a:t>
            </a:r>
            <a:r>
              <a:rPr lang="en-GB" sz="2600"/>
              <a:t>home-based</a:t>
            </a:r>
            <a:r>
              <a:rPr lang="en-GB" sz="2600" dirty="0"/>
              <a:t> worker.</a:t>
            </a:r>
          </a:p>
          <a:p>
            <a:pPr lvl="0">
              <a:lnSpc>
                <a:spcPct val="70000"/>
              </a:lnSpc>
            </a:pPr>
            <a:endParaRPr lang="en-GB" sz="2600"/>
          </a:p>
          <a:p>
            <a:pPr lvl="0">
              <a:lnSpc>
                <a:spcPct val="70000"/>
              </a:lnSpc>
            </a:pPr>
            <a:r>
              <a:rPr lang="en-GB" sz="2600" dirty="0"/>
              <a:t> </a:t>
            </a:r>
          </a:p>
          <a:p>
            <a:pPr lvl="0">
              <a:lnSpc>
                <a:spcPct val="70000"/>
              </a:lnSpc>
            </a:pPr>
            <a:endParaRPr lang="en-GB" sz="2600"/>
          </a:p>
          <a:p>
            <a:pPr lvl="0">
              <a:lnSpc>
                <a:spcPct val="70000"/>
              </a:lnSpc>
            </a:pPr>
            <a:endParaRPr lang="en-GB" sz="2600"/>
          </a:p>
          <a:p>
            <a:pPr lvl="0">
              <a:lnSpc>
                <a:spcPct val="70000"/>
              </a:lnSpc>
            </a:pPr>
            <a:endParaRPr lang="en-GB" sz="2600"/>
          </a:p>
          <a:p>
            <a:pPr>
              <a:lnSpc>
                <a:spcPct val="70000"/>
              </a:lnSpc>
            </a:pPr>
            <a:r>
              <a:rPr lang="en-GB" sz="2600" dirty="0"/>
              <a:t>Microsoft Teams is the tool created to assist in this issue by means of a live messaging/communication platform that can be accessed via a single source. This will enable immediate sharing of messages, updates, and/or documentation to enable the carers to get timely information as they render services to people in their respective </a:t>
            </a:r>
            <a:r>
              <a:rPr lang="en-GB" sz="2600"/>
              <a:t>home (OCED, 2020).</a:t>
            </a:r>
          </a:p>
          <a:p>
            <a:pPr lvl="0">
              <a:lnSpc>
                <a:spcPct val="70000"/>
              </a:lnSpc>
            </a:pPr>
            <a:endParaRPr lang="en-GB" sz="2600"/>
          </a:p>
        </p:txBody>
      </p:sp>
      <p:graphicFrame>
        <p:nvGraphicFramePr>
          <p:cNvPr id="5" name="Diagram 4">
            <a:extLst>
              <a:ext uri="{FF2B5EF4-FFF2-40B4-BE49-F238E27FC236}">
                <a16:creationId xmlns:a16="http://schemas.microsoft.com/office/drawing/2014/main" id="{5F376B14-F90F-19E3-CD0A-E6BD9717DFF2}"/>
              </a:ext>
            </a:extLst>
          </p:cNvPr>
          <p:cNvGraphicFramePr/>
          <p:nvPr>
            <p:extLst>
              <p:ext uri="{D42A27DB-BD31-4B8C-83A1-F6EECF244321}">
                <p14:modId xmlns:p14="http://schemas.microsoft.com/office/powerpoint/2010/main" val="3914869117"/>
              </p:ext>
            </p:extLst>
          </p:nvPr>
        </p:nvGraphicFramePr>
        <p:xfrm>
          <a:off x="1191125" y="2646628"/>
          <a:ext cx="8458200" cy="2709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Scale>
                                      <p:cBhvr>
                                        <p:cTn id="7" dur="10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
                                        </p:tgtEl>
                                        <p:attrNameLst>
                                          <p:attrName>ppt_x</p:attrName>
                                          <p:attrName>ppt_y</p:attrName>
                                        </p:attrNameLst>
                                      </p:cBhvr>
                                    </p:animMotion>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BAF93-CD05-B793-9EB0-6B4BAB9D4B4F}"/>
              </a:ext>
            </a:extLst>
          </p:cNvPr>
          <p:cNvSpPr txBox="1">
            <a:spLocks noGrp="1"/>
          </p:cNvSpPr>
          <p:nvPr>
            <p:ph type="title"/>
          </p:nvPr>
        </p:nvSpPr>
        <p:spPr>
          <a:xfrm>
            <a:off x="466722" y="586855"/>
            <a:ext cx="3201366" cy="3387497"/>
          </a:xfrm>
        </p:spPr>
        <p:txBody>
          <a:bodyPr anchor="b">
            <a:normAutofit/>
          </a:bodyPr>
          <a:lstStyle/>
          <a:p>
            <a:pPr lvl="0" algn="r"/>
            <a:r>
              <a:rPr lang="en-GB" sz="4000" b="1" u="sng" dirty="0">
                <a:solidFill>
                  <a:srgbClr val="FFFFFF"/>
                </a:solidFill>
              </a:rPr>
              <a:t>Benefits Of Microsoft Teams</a:t>
            </a:r>
          </a:p>
        </p:txBody>
      </p:sp>
      <p:sp>
        <p:nvSpPr>
          <p:cNvPr id="29" name="Content Placeholder 2">
            <a:extLst>
              <a:ext uri="{FF2B5EF4-FFF2-40B4-BE49-F238E27FC236}">
                <a16:creationId xmlns:a16="http://schemas.microsoft.com/office/drawing/2014/main" id="{417D2264-3C85-B695-ED66-8D7CA4E9194A}"/>
              </a:ext>
            </a:extLst>
          </p:cNvPr>
          <p:cNvSpPr txBox="1">
            <a:spLocks noGrp="1"/>
          </p:cNvSpPr>
          <p:nvPr>
            <p:ph idx="1"/>
          </p:nvPr>
        </p:nvSpPr>
        <p:spPr>
          <a:xfrm>
            <a:off x="4810259" y="649480"/>
            <a:ext cx="6555347" cy="5546047"/>
          </a:xfrm>
        </p:spPr>
        <p:txBody>
          <a:bodyPr anchor="ctr">
            <a:normAutofit/>
          </a:bodyPr>
          <a:lstStyle/>
          <a:p>
            <a:pPr lvl="0"/>
            <a:r>
              <a:rPr lang="en-GB" sz="2000" b="1"/>
              <a:t>Microsoft Teams has numerous advantages such as the capability of carers to hold real time communication with their coordinators, messaging; and managers, to conduct virtual meetings and training sessions, without the employees having to visit the office to take part in such an occasion.</a:t>
            </a:r>
          </a:p>
          <a:p>
            <a:pPr lvl="0"/>
            <a:endParaRPr lang="en-GB" sz="2000" b="1"/>
          </a:p>
          <a:p>
            <a:pPr lvl="0"/>
            <a:r>
              <a:rPr lang="en-GB" sz="2000" b="1"/>
              <a:t>Moreover, Microsoft Teams also ensures the collaborative environment, in which staff is able to store and share secure care related documentation using other Microsoft 365 tools (via OneDrive, etc.). This enhances teamwork and makes sure that all the staff are on the same information.</a:t>
            </a:r>
          </a:p>
          <a:p>
            <a:pPr marL="0" indent="0">
              <a:buNone/>
            </a:pPr>
            <a:r>
              <a:rPr lang="en-GB" sz="2000"/>
              <a:t>(Microsoft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90473-1ECA-7E22-6015-887F35D4E1FE}"/>
              </a:ext>
            </a:extLst>
          </p:cNvPr>
          <p:cNvSpPr txBox="1">
            <a:spLocks noGrp="1"/>
          </p:cNvSpPr>
          <p:nvPr>
            <p:ph type="title"/>
          </p:nvPr>
        </p:nvSpPr>
        <p:spPr/>
        <p:txBody>
          <a:bodyPr/>
          <a:lstStyle/>
          <a:p>
            <a:r>
              <a:rPr lang="en-GB" b="1" i="1" u="sng" dirty="0"/>
              <a:t>Challenges and Conclusion      </a:t>
            </a:r>
          </a:p>
        </p:txBody>
      </p:sp>
      <p:graphicFrame>
        <p:nvGraphicFramePr>
          <p:cNvPr id="4" name="Content Placeholder 3">
            <a:extLst>
              <a:ext uri="{FF2B5EF4-FFF2-40B4-BE49-F238E27FC236}">
                <a16:creationId xmlns:a16="http://schemas.microsoft.com/office/drawing/2014/main" id="{053ABCEB-5878-3D97-B781-1EFB0AC10D44}"/>
              </a:ext>
            </a:extLst>
          </p:cNvPr>
          <p:cNvGraphicFramePr>
            <a:graphicFrameLocks noGrp="1"/>
          </p:cNvGraphicFramePr>
          <p:nvPr>
            <p:ph idx="1"/>
            <p:extLst>
              <p:ext uri="{D42A27DB-BD31-4B8C-83A1-F6EECF244321}">
                <p14:modId xmlns:p14="http://schemas.microsoft.com/office/powerpoint/2010/main" val="2534881216"/>
              </p:ext>
            </p:extLst>
          </p:nvPr>
        </p:nvGraphicFramePr>
        <p:xfrm>
          <a:off x="265386" y="1684693"/>
          <a:ext cx="10789631" cy="5058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63DC1A5E-D88B-0790-3B67-A4CD5B02DACA}"/>
              </a:ext>
            </a:extLst>
          </p:cNvPr>
          <p:cNvSpPr txBox="1">
            <a:spLocks noGrp="1"/>
          </p:cNvSpPr>
          <p:nvPr>
            <p:ph type="title"/>
          </p:nvPr>
        </p:nvSpPr>
        <p:spPr>
          <a:xfrm>
            <a:off x="838203" y="2585813"/>
            <a:ext cx="10515600" cy="1325559"/>
          </a:xfrm>
        </p:spPr>
        <p:txBody>
          <a:bodyPr/>
          <a:lstStyle/>
          <a:p>
            <a:pPr lvl="0"/>
            <a:r>
              <a:rPr lang="en-GB" b="1" u="sng">
                <a:solidFill>
                  <a:srgbClr val="C00000"/>
                </a:solidFill>
              </a:rPr>
              <a:t>Group Member 3 – Digital Safety Action Plan For Greenfield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50AE-0DAA-7446-EC42-894428267B3E}"/>
              </a:ext>
            </a:extLst>
          </p:cNvPr>
          <p:cNvSpPr txBox="1">
            <a:spLocks noGrp="1"/>
          </p:cNvSpPr>
          <p:nvPr>
            <p:ph type="title"/>
          </p:nvPr>
        </p:nvSpPr>
        <p:spPr/>
        <p:txBody>
          <a:bodyPr/>
          <a:lstStyle/>
          <a:p>
            <a:pPr lvl="0"/>
            <a:r>
              <a:rPr lang="en-GB" b="1" u="sng"/>
              <a:t>Goal 1: Secure Access </a:t>
            </a:r>
          </a:p>
        </p:txBody>
      </p:sp>
      <p:graphicFrame>
        <p:nvGraphicFramePr>
          <p:cNvPr id="4" name="Content Placeholder 3">
            <a:extLst>
              <a:ext uri="{FF2B5EF4-FFF2-40B4-BE49-F238E27FC236}">
                <a16:creationId xmlns:a16="http://schemas.microsoft.com/office/drawing/2014/main" id="{54D22904-C97F-9CDA-4C1A-01BE541AB2B5}"/>
              </a:ext>
            </a:extLst>
          </p:cNvPr>
          <p:cNvGraphicFramePr>
            <a:graphicFrameLocks noGrp="1"/>
          </p:cNvGraphicFramePr>
          <p:nvPr>
            <p:ph idx="1"/>
            <p:extLst>
              <p:ext uri="{D42A27DB-BD31-4B8C-83A1-F6EECF244321}">
                <p14:modId xmlns:p14="http://schemas.microsoft.com/office/powerpoint/2010/main" val="4240677108"/>
              </p:ext>
            </p:extLst>
          </p:nvPr>
        </p:nvGraphicFramePr>
        <p:xfrm>
          <a:off x="838202" y="1690687"/>
          <a:ext cx="10857611" cy="4486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11A57-BA8F-7645-3188-76C6FADF33D7}"/>
              </a:ext>
            </a:extLst>
          </p:cNvPr>
          <p:cNvSpPr txBox="1">
            <a:spLocks noGrp="1"/>
          </p:cNvSpPr>
          <p:nvPr>
            <p:ph type="title"/>
          </p:nvPr>
        </p:nvSpPr>
        <p:spPr/>
        <p:txBody>
          <a:bodyPr/>
          <a:lstStyle/>
          <a:p>
            <a:pPr lvl="0"/>
            <a:r>
              <a:rPr lang="en-GB" u="sng"/>
              <a:t>Goal 2: Email Awareness </a:t>
            </a:r>
          </a:p>
        </p:txBody>
      </p:sp>
      <p:sp>
        <p:nvSpPr>
          <p:cNvPr id="3" name="Content Placeholder 2">
            <a:extLst>
              <a:ext uri="{FF2B5EF4-FFF2-40B4-BE49-F238E27FC236}">
                <a16:creationId xmlns:a16="http://schemas.microsoft.com/office/drawing/2014/main" id="{335A13A2-AF94-64A6-C086-0368ABD48C10}"/>
              </a:ext>
            </a:extLst>
          </p:cNvPr>
          <p:cNvSpPr txBox="1">
            <a:spLocks noGrp="1"/>
          </p:cNvSpPr>
          <p:nvPr>
            <p:ph idx="1"/>
          </p:nvPr>
        </p:nvSpPr>
        <p:spPr/>
        <p:txBody>
          <a:bodyPr/>
          <a:lstStyle/>
          <a:p>
            <a:pPr lvl="0">
              <a:lnSpc>
                <a:spcPct val="80000"/>
              </a:lnSpc>
            </a:pPr>
            <a:r>
              <a:rPr lang="en-GB" b="1">
                <a:solidFill>
                  <a:srgbClr val="C00000"/>
                </a:solidFill>
              </a:rPr>
              <a:t>Employees will be trained to make them recognise phishing and scam emails.ncsc.(2024).</a:t>
            </a:r>
          </a:p>
          <a:p>
            <a:pPr lvl="0">
              <a:lnSpc>
                <a:spcPct val="80000"/>
              </a:lnSpc>
            </a:pPr>
            <a:r>
              <a:rPr lang="en-GB" b="1">
                <a:solidFill>
                  <a:srgbClr val="C00000"/>
                </a:solidFill>
              </a:rPr>
              <a:t>Every employee will be advised to report to the management in case they suspect an email to be suspicious.</a:t>
            </a:r>
          </a:p>
          <a:p>
            <a:pPr lvl="0">
              <a:lnSpc>
                <a:spcPct val="80000"/>
              </a:lnSpc>
            </a:pPr>
            <a:r>
              <a:rPr lang="en-GB" b="1">
                <a:solidFill>
                  <a:srgbClr val="C00000"/>
                </a:solidFill>
              </a:rPr>
              <a:t>The organisation will introduce spam philtres and malware philtres on all systems.</a:t>
            </a:r>
          </a:p>
          <a:p>
            <a:pPr lvl="0">
              <a:lnSpc>
                <a:spcPct val="80000"/>
              </a:lnSpc>
            </a:pPr>
            <a:r>
              <a:rPr lang="en-GB" b="1">
                <a:solidFill>
                  <a:srgbClr val="C00000"/>
                </a:solidFill>
              </a:rPr>
              <a:t>The information on clients must not be sent through email unless it is done in a secure manner.</a:t>
            </a:r>
          </a:p>
          <a:p>
            <a:pPr lvl="0">
              <a:lnSpc>
                <a:spcPct val="80000"/>
              </a:lnSpc>
            </a:pPr>
            <a:r>
              <a:rPr lang="en-GB" b="1">
                <a:solidFill>
                  <a:srgbClr val="C00000"/>
                </a:solidFill>
              </a:rPr>
              <a:t>The staff will receive reminders concerning safe emailing on a regular basis.</a:t>
            </a:r>
          </a:p>
          <a:p>
            <a:pPr lvl="0">
              <a:lnSpc>
                <a:spcPct val="80000"/>
              </a:lnSpc>
            </a:pPr>
            <a:endParaRPr lang="en-GB" b="1"/>
          </a:p>
          <a:p>
            <a:pPr lvl="0">
              <a:lnSpc>
                <a:spcPct val="80000"/>
              </a:lnSpc>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77F12-2C05-F8E5-1C6A-0239AAE8BD39}"/>
              </a:ext>
            </a:extLst>
          </p:cNvPr>
          <p:cNvSpPr txBox="1">
            <a:spLocks noGrp="1"/>
          </p:cNvSpPr>
          <p:nvPr>
            <p:ph type="title"/>
          </p:nvPr>
        </p:nvSpPr>
        <p:spPr/>
        <p:txBody>
          <a:bodyPr/>
          <a:lstStyle/>
          <a:p>
            <a:pPr lvl="0"/>
            <a:r>
              <a:rPr lang="en-GB" b="1" u="sng"/>
              <a:t>Goal 3: Data management </a:t>
            </a:r>
          </a:p>
        </p:txBody>
      </p:sp>
      <p:graphicFrame>
        <p:nvGraphicFramePr>
          <p:cNvPr id="4" name="Content Placeholder 3">
            <a:extLst>
              <a:ext uri="{FF2B5EF4-FFF2-40B4-BE49-F238E27FC236}">
                <a16:creationId xmlns:a16="http://schemas.microsoft.com/office/drawing/2014/main" id="{A37E98B0-D506-369B-7A32-DA55B4496A6C}"/>
              </a:ext>
            </a:extLst>
          </p:cNvPr>
          <p:cNvGraphicFramePr>
            <a:graphicFrameLocks noGrp="1"/>
          </p:cNvGraphicFramePr>
          <p:nvPr>
            <p:ph idx="1"/>
            <p:extLst>
              <p:ext uri="{D42A27DB-BD31-4B8C-83A1-F6EECF244321}">
                <p14:modId xmlns:p14="http://schemas.microsoft.com/office/powerpoint/2010/main" val="3383455735"/>
              </p:ext>
            </p:extLst>
          </p:nvPr>
        </p:nvGraphicFramePr>
        <p:xfrm>
          <a:off x="838203" y="1825627"/>
          <a:ext cx="10515600" cy="4351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C2368-24D6-AC7D-5574-7FDD854F5418}"/>
              </a:ext>
            </a:extLst>
          </p:cNvPr>
          <p:cNvSpPr txBox="1">
            <a:spLocks noGrp="1"/>
          </p:cNvSpPr>
          <p:nvPr>
            <p:ph type="title"/>
          </p:nvPr>
        </p:nvSpPr>
        <p:spPr/>
        <p:txBody>
          <a:bodyPr/>
          <a:lstStyle/>
          <a:p>
            <a:pPr lvl="0"/>
            <a:r>
              <a:rPr lang="en-GB" b="1" u="sng"/>
              <a:t>Goal 4: Confidentiality and Compliance</a:t>
            </a:r>
            <a:br>
              <a:rPr lang="en-GB"/>
            </a:br>
            <a:endParaRPr lang="en-GB"/>
          </a:p>
        </p:txBody>
      </p:sp>
      <p:sp>
        <p:nvSpPr>
          <p:cNvPr id="3" name="Content Placeholder 2">
            <a:extLst>
              <a:ext uri="{FF2B5EF4-FFF2-40B4-BE49-F238E27FC236}">
                <a16:creationId xmlns:a16="http://schemas.microsoft.com/office/drawing/2014/main" id="{5CE9687E-C3F9-BBFA-7081-444D3C7E4909}"/>
              </a:ext>
            </a:extLst>
          </p:cNvPr>
          <p:cNvSpPr txBox="1">
            <a:spLocks noGrp="1"/>
          </p:cNvSpPr>
          <p:nvPr>
            <p:ph idx="1"/>
          </p:nvPr>
        </p:nvSpPr>
        <p:spPr/>
        <p:txBody>
          <a:bodyPr/>
          <a:lstStyle/>
          <a:p>
            <a:pPr lvl="0"/>
            <a:r>
              <a:rPr lang="en-GB" b="1">
                <a:solidFill>
                  <a:schemeClr val="accent6">
                    <a:lumMod val="50000"/>
                  </a:schemeClr>
                </a:solidFill>
              </a:rPr>
              <a:t>Employees will have to sign confidentiality contracts.</a:t>
            </a:r>
          </a:p>
          <a:p>
            <a:pPr lvl="0"/>
            <a:r>
              <a:rPr lang="en-GB" b="1">
                <a:solidFill>
                  <a:schemeClr val="accent6">
                    <a:lumMod val="50000"/>
                  </a:schemeClr>
                </a:solidFill>
              </a:rPr>
              <a:t>The staff will adhere to the policies of the organisations as far as the protection of the client data is concerned.</a:t>
            </a:r>
          </a:p>
          <a:p>
            <a:pPr lvl="0"/>
            <a:r>
              <a:rPr lang="en-GB" b="1">
                <a:solidFill>
                  <a:schemeClr val="accent6">
                    <a:lumMod val="50000"/>
                  </a:schemeClr>
                </a:solidFill>
              </a:rPr>
              <a:t>All the possible data protection legislation (i.e. GDPR) will be </a:t>
            </a:r>
            <a:r>
              <a:rPr lang="en-GB" b="1" err="1">
                <a:solidFill>
                  <a:schemeClr val="accent6">
                    <a:lumMod val="50000"/>
                  </a:schemeClr>
                </a:solidFill>
              </a:rPr>
              <a:t>followed.GDPR</a:t>
            </a:r>
            <a:r>
              <a:rPr lang="en-GB" b="1">
                <a:solidFill>
                  <a:schemeClr val="accent6">
                    <a:lumMod val="50000"/>
                  </a:schemeClr>
                </a:solidFill>
              </a:rPr>
              <a:t>.(2018).</a:t>
            </a:r>
          </a:p>
          <a:p>
            <a:pPr lvl="0"/>
            <a:r>
              <a:rPr lang="en-GB" b="1">
                <a:solidFill>
                  <a:schemeClr val="accent6">
                    <a:lumMod val="50000"/>
                  </a:schemeClr>
                </a:solidFill>
              </a:rPr>
              <a:t>The process of responding to data breaches will be properly defined in organisation.</a:t>
            </a:r>
          </a:p>
          <a:p>
            <a:pPr lvl="0"/>
            <a:r>
              <a:rPr lang="en-GB" b="1">
                <a:solidFill>
                  <a:schemeClr val="accent6">
                    <a:lumMod val="50000"/>
                  </a:schemeClr>
                </a:solidFill>
              </a:rPr>
              <a:t>Organisational data protection will be examined on a regular basis.</a:t>
            </a:r>
          </a:p>
          <a:p>
            <a:pPr lvl="0"/>
            <a:endParaRPr lang="en-GB"/>
          </a:p>
          <a:p>
            <a:pPr lvl="0"/>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AD17-A323-A8E0-AF3E-CEFF0263E025}"/>
              </a:ext>
            </a:extLst>
          </p:cNvPr>
          <p:cNvSpPr txBox="1">
            <a:spLocks noGrp="1"/>
          </p:cNvSpPr>
          <p:nvPr>
            <p:ph type="title"/>
          </p:nvPr>
        </p:nvSpPr>
        <p:spPr/>
        <p:txBody>
          <a:bodyPr/>
          <a:lstStyle/>
          <a:p>
            <a:pPr lvl="0"/>
            <a:r>
              <a:rPr lang="en-GB" b="1" u="sng"/>
              <a:t>References </a:t>
            </a:r>
          </a:p>
        </p:txBody>
      </p:sp>
      <p:sp>
        <p:nvSpPr>
          <p:cNvPr id="3" name="Content Placeholder 2">
            <a:extLst>
              <a:ext uri="{FF2B5EF4-FFF2-40B4-BE49-F238E27FC236}">
                <a16:creationId xmlns:a16="http://schemas.microsoft.com/office/drawing/2014/main" id="{CE3C0371-05E3-612C-EB02-AA832F1BA3C5}"/>
              </a:ext>
            </a:extLst>
          </p:cNvPr>
          <p:cNvSpPr txBox="1">
            <a:spLocks noGrp="1"/>
          </p:cNvSpPr>
          <p:nvPr>
            <p:ph idx="1"/>
          </p:nvPr>
        </p:nvSpPr>
        <p:spPr/>
        <p:txBody>
          <a:bodyPr>
            <a:normAutofit/>
          </a:bodyPr>
          <a:lstStyle/>
          <a:p>
            <a:r>
              <a:rPr lang="en-GB"/>
              <a:t>ISO/IEC 27001 (2022). Information security management systems — Requirements. </a:t>
            </a:r>
            <a:endParaRPr lang="en-US"/>
          </a:p>
          <a:p>
            <a:pPr lvl="0"/>
            <a:r>
              <a:rPr lang="en-GB"/>
              <a:t>International Organization for Standardization.https://www.gov.uk/data-protection.(2018)</a:t>
            </a:r>
          </a:p>
          <a:p>
            <a:pPr lvl="0"/>
            <a:r>
              <a:rPr lang="en-GB"/>
              <a:t>von Solms, R., &amp; Van Niekerk, J. (2013). From information security to cyber security. Computers &amp; Security, 38, 97-102.</a:t>
            </a:r>
          </a:p>
          <a:p>
            <a:pPr lvl="0"/>
            <a:r>
              <a:rPr lang="en-GB"/>
              <a:t>https://www.ncsc.gov.uk/guidance/phishing</a:t>
            </a:r>
          </a:p>
          <a:p>
            <a:pPr lvl="0"/>
            <a:r>
              <a:rPr lang="en-US" sz="1300">
                <a:latin typeface="Neue Haas Grotesk Text Pro"/>
                <a:hlinkClick r:id="rId2"/>
              </a:rPr>
              <a:t>https://www.security.org/how-secure-is-my-password/#:~:text=Our%20%E2%80%9Chow%20secure%20is%20your,database%20of%20common%20weak%20passwords</a:t>
            </a:r>
            <a:r>
              <a:rPr lang="en-US" sz="1300">
                <a:latin typeface="Neue Haas Grotesk Text Pro"/>
              </a:rPr>
              <a:t>.</a:t>
            </a:r>
            <a:endParaRPr lang="en-GB"/>
          </a:p>
          <a:p>
            <a:pPr lvl="0"/>
            <a:endParaRPr lang="en-GB"/>
          </a:p>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06EEE-CF58-B871-F785-58871917D296}"/>
              </a:ext>
            </a:extLst>
          </p:cNvPr>
          <p:cNvSpPr txBox="1">
            <a:spLocks noGrp="1"/>
          </p:cNvSpPr>
          <p:nvPr>
            <p:ph type="title"/>
          </p:nvPr>
        </p:nvSpPr>
        <p:spPr/>
        <p:txBody>
          <a:bodyPr/>
          <a:lstStyle/>
          <a:p>
            <a:pPr lvl="0"/>
            <a:r>
              <a:rPr lang="en-GB" b="1" u="sng"/>
              <a:t>References </a:t>
            </a:r>
          </a:p>
        </p:txBody>
      </p:sp>
      <p:sp>
        <p:nvSpPr>
          <p:cNvPr id="3" name="Content Placeholder 2">
            <a:extLst>
              <a:ext uri="{FF2B5EF4-FFF2-40B4-BE49-F238E27FC236}">
                <a16:creationId xmlns:a16="http://schemas.microsoft.com/office/drawing/2014/main" id="{8CA83CA0-36DB-1C1B-D949-184A86363539}"/>
              </a:ext>
            </a:extLst>
          </p:cNvPr>
          <p:cNvSpPr txBox="1">
            <a:spLocks noGrp="1"/>
          </p:cNvSpPr>
          <p:nvPr>
            <p:ph idx="1"/>
          </p:nvPr>
        </p:nvSpPr>
        <p:spPr/>
        <p:txBody>
          <a:bodyPr/>
          <a:lstStyle/>
          <a:p>
            <a:pPr lvl="0"/>
            <a:r>
              <a:rPr lang="en-GB"/>
              <a:t>Davis, F., Bagozzi, R., &amp; Warshaw, P. (1989). User acceptance of computer technology: A comparison of two theoretical models. Management Science, 35(8), 982–1003.</a:t>
            </a:r>
          </a:p>
          <a:p>
            <a:pPr lvl="0"/>
            <a:r>
              <a:rPr lang="en-GB"/>
              <a:t>Microsoft. (2023). PowerPoint 365 documentation. Redmond: Microsoft.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F410D-EBB8-6999-3602-820D64DABED0}"/>
              </a:ext>
            </a:extLst>
          </p:cNvPr>
          <p:cNvSpPr txBox="1">
            <a:spLocks noGrp="1"/>
          </p:cNvSpPr>
          <p:nvPr>
            <p:ph type="title"/>
          </p:nvPr>
        </p:nvSpPr>
        <p:spPr/>
        <p:txBody>
          <a:bodyPr/>
          <a:lstStyle/>
          <a:p>
            <a:pPr lvl="0"/>
            <a:r>
              <a:rPr lang="en-GB" b="1" u="sng"/>
              <a:t>References </a:t>
            </a:r>
          </a:p>
        </p:txBody>
      </p:sp>
      <p:sp>
        <p:nvSpPr>
          <p:cNvPr id="3" name="Content Placeholder 2">
            <a:extLst>
              <a:ext uri="{FF2B5EF4-FFF2-40B4-BE49-F238E27FC236}">
                <a16:creationId xmlns:a16="http://schemas.microsoft.com/office/drawing/2014/main" id="{7D01BA6E-819F-C9DA-9F2A-71E949164949}"/>
              </a:ext>
            </a:extLst>
          </p:cNvPr>
          <p:cNvSpPr txBox="1">
            <a:spLocks noGrp="1"/>
          </p:cNvSpPr>
          <p:nvPr>
            <p:ph idx="1"/>
          </p:nvPr>
        </p:nvSpPr>
        <p:spPr/>
        <p:txBody>
          <a:bodyPr/>
          <a:lstStyle/>
          <a:p>
            <a:pPr marL="0" lvl="0" indent="0">
              <a:buNone/>
            </a:pPr>
            <a:endParaRPr lang="en-GB" dirty="0"/>
          </a:p>
          <a:p>
            <a:pPr lvl="0"/>
            <a:r>
              <a:rPr lang="en-GB" dirty="0"/>
              <a:t>Laudon, K.C. and Laudon, J.P. (2021) </a:t>
            </a:r>
            <a:r>
              <a:rPr lang="en-GB" i="1" dirty="0"/>
              <a:t>Management Information Systems: Managing the Digital Firm</a:t>
            </a:r>
            <a:r>
              <a:rPr lang="en-GB" dirty="0"/>
              <a:t>. 17th </a:t>
            </a:r>
            <a:r>
              <a:rPr lang="en-GB" dirty="0" err="1"/>
              <a:t>edn</a:t>
            </a:r>
            <a:r>
              <a:rPr lang="en-GB" dirty="0"/>
              <a:t>. Harlow: Pearson Education.</a:t>
            </a:r>
          </a:p>
          <a:p>
            <a:pPr lvl="0"/>
            <a:r>
              <a:rPr lang="en-GB" dirty="0"/>
              <a:t>Microsoft (2023) </a:t>
            </a:r>
            <a:r>
              <a:rPr lang="en-GB" i="1" dirty="0"/>
              <a:t>Microsoft Teams documentation</a:t>
            </a:r>
            <a:r>
              <a:rPr lang="en-GB" dirty="0"/>
              <a:t>. Redmond: Microsoft.</a:t>
            </a:r>
          </a:p>
          <a:p>
            <a:pPr lvl="0"/>
            <a:r>
              <a:rPr lang="en-GB" dirty="0"/>
              <a:t>OECD (2020) </a:t>
            </a:r>
            <a:r>
              <a:rPr lang="en-GB" i="1" dirty="0"/>
              <a:t>Digital transformation in healthcare</a:t>
            </a:r>
            <a:r>
              <a:rPr lang="en-GB" dirty="0"/>
              <a:t>. Paris: OECD Publishing.</a:t>
            </a:r>
          </a:p>
          <a:p>
            <a:pPr lvl="0"/>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1</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      Name: Samia,Saman,Terri Student Number:  2526214, 2519576, 2016545 Module code: LCHS4007_BIRM Lecturer Name: Justin Okoli </vt:lpstr>
      <vt:lpstr> Introduction to PowerPoint Group member 1- </vt:lpstr>
      <vt:lpstr>Current practise against PowerPoint based approach</vt:lpstr>
      <vt:lpstr> Benefits of using Powerpoint at Greenfield   </vt:lpstr>
      <vt:lpstr>Limitations and conclusion  OECD. (2020). </vt:lpstr>
      <vt:lpstr>Group Member 2- Tool: Microsoft Teams </vt:lpstr>
      <vt:lpstr>Introduction to Microsoft Teams   </vt:lpstr>
      <vt:lpstr>Communication Challenges at Greenfield </vt:lpstr>
      <vt:lpstr>Benefits Of Microsoft Teams</vt:lpstr>
      <vt:lpstr>Challenges and Conclusion      </vt:lpstr>
      <vt:lpstr>Group Member 3 – Digital Safety Action Plan For Greenfield</vt:lpstr>
      <vt:lpstr>Goal 1: Secure Access </vt:lpstr>
      <vt:lpstr>Goal 2: Email Awareness </vt:lpstr>
      <vt:lpstr>Goal 3: Data management </vt:lpstr>
      <vt:lpstr>Goal 4: Confidentiality and Compliance </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abid chaudry</dc:creator>
  <cp:revision>159</cp:revision>
  <dcterms:created xsi:type="dcterms:W3CDTF">2026-02-01T20:27:34Z</dcterms:created>
  <dcterms:modified xsi:type="dcterms:W3CDTF">2026-02-10T13:20:40Z</dcterms:modified>
</cp:coreProperties>
</file>