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2"/>
  </p:notesMasterIdLst>
  <p:handoutMasterIdLst>
    <p:handoutMasterId r:id="rId73"/>
  </p:handoutMasterIdLst>
  <p:sldIdLst>
    <p:sldId id="486" r:id="rId5"/>
    <p:sldId id="292" r:id="rId6"/>
    <p:sldId id="373" r:id="rId7"/>
    <p:sldId id="374" r:id="rId8"/>
    <p:sldId id="475" r:id="rId9"/>
    <p:sldId id="376" r:id="rId10"/>
    <p:sldId id="381" r:id="rId11"/>
    <p:sldId id="382" r:id="rId12"/>
    <p:sldId id="383" r:id="rId13"/>
    <p:sldId id="384" r:id="rId14"/>
    <p:sldId id="385" r:id="rId15"/>
    <p:sldId id="386" r:id="rId16"/>
    <p:sldId id="387" r:id="rId17"/>
    <p:sldId id="388" r:id="rId18"/>
    <p:sldId id="389" r:id="rId19"/>
    <p:sldId id="390" r:id="rId20"/>
    <p:sldId id="391" r:id="rId21"/>
    <p:sldId id="481" r:id="rId22"/>
    <p:sldId id="380" r:id="rId23"/>
    <p:sldId id="393" r:id="rId24"/>
    <p:sldId id="392" r:id="rId25"/>
    <p:sldId id="398" r:id="rId26"/>
    <p:sldId id="394" r:id="rId27"/>
    <p:sldId id="435" r:id="rId28"/>
    <p:sldId id="400" r:id="rId29"/>
    <p:sldId id="401" r:id="rId30"/>
    <p:sldId id="402" r:id="rId31"/>
    <p:sldId id="403" r:id="rId32"/>
    <p:sldId id="436" r:id="rId33"/>
    <p:sldId id="405" r:id="rId34"/>
    <p:sldId id="406" r:id="rId35"/>
    <p:sldId id="476" r:id="rId36"/>
    <p:sldId id="404" r:id="rId37"/>
    <p:sldId id="411" r:id="rId38"/>
    <p:sldId id="413" r:id="rId39"/>
    <p:sldId id="420" r:id="rId40"/>
    <p:sldId id="477" r:id="rId41"/>
    <p:sldId id="482" r:id="rId42"/>
    <p:sldId id="410" r:id="rId43"/>
    <p:sldId id="422" r:id="rId44"/>
    <p:sldId id="464" r:id="rId45"/>
    <p:sldId id="466" r:id="rId46"/>
    <p:sldId id="467" r:id="rId47"/>
    <p:sldId id="471" r:id="rId48"/>
    <p:sldId id="472" r:id="rId49"/>
    <p:sldId id="468" r:id="rId50"/>
    <p:sldId id="469" r:id="rId51"/>
    <p:sldId id="470" r:id="rId52"/>
    <p:sldId id="441" r:id="rId53"/>
    <p:sldId id="442" r:id="rId54"/>
    <p:sldId id="443" r:id="rId55"/>
    <p:sldId id="444" r:id="rId56"/>
    <p:sldId id="445" r:id="rId57"/>
    <p:sldId id="446" r:id="rId58"/>
    <p:sldId id="447" r:id="rId59"/>
    <p:sldId id="448" r:id="rId60"/>
    <p:sldId id="449" r:id="rId61"/>
    <p:sldId id="450" r:id="rId62"/>
    <p:sldId id="451" r:id="rId63"/>
    <p:sldId id="452" r:id="rId64"/>
    <p:sldId id="453" r:id="rId65"/>
    <p:sldId id="459" r:id="rId66"/>
    <p:sldId id="478" r:id="rId67"/>
    <p:sldId id="479" r:id="rId68"/>
    <p:sldId id="480" r:id="rId69"/>
    <p:sldId id="485" r:id="rId70"/>
    <p:sldId id="306"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8" autoAdjust="0"/>
    <p:restoredTop sz="95976" autoAdjust="0"/>
  </p:normalViewPr>
  <p:slideViewPr>
    <p:cSldViewPr>
      <p:cViewPr varScale="1">
        <p:scale>
          <a:sx n="78" d="100"/>
          <a:sy n="78" d="100"/>
        </p:scale>
        <p:origin x="1574"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19/12/2025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12/19/2025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67</a:t>
            </a:fld>
            <a:endParaRPr lang="en-US"/>
          </a:p>
        </p:txBody>
      </p:sp>
    </p:spTree>
    <p:extLst>
      <p:ext uri="{BB962C8B-B14F-4D97-AF65-F5344CB8AC3E}">
        <p14:creationId xmlns:p14="http://schemas.microsoft.com/office/powerpoint/2010/main" val="24377407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19/12/2025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19/12/2025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wtsd.hosted.panopto.com/Panopto/Pages/Viewer.aspx?id=70f06d72-1e2c-4a73-8e18-aee2011341a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moodle.uwtsd.ac.uk/mod/quiz/view.php?id=640847"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uwtsd.hosted.panopto.com/Panopto/Pages/Viewer.aspx?id=834a5f93-a61b-434a-a460-aee20112ee01"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moodle.uwtsd.ac.uk/mod/quiz/view.php?id=640848"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moodle.uwtsd.ac.uk/mod/quiz/view.php?id=640849"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socialsci.libretexts.org/Under_Construction/Book:_Human_Relations/Chapter_3:_Manage_Your_Stress/Section_3:"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s://moodle.uwtsd.ac.uk/mod/quiz/view.php?id=640850"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hyperlink" Target="https://moodle.uwtsd.ac.uk/mod/scorm/player.php?a=7377&amp;currentorg=articulate_rise&amp;scoid=16124&amp;sesskey=8lTY5SBgOC&amp;display=popup&amp;mode=normal"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hyperlink" Target="https://moodle.uwtsd.ac.uk/mod/scorm/player.php?a=7378&amp;currentorg=articulate_rise&amp;scoid=16126&amp;sesskey=8lTY5SBgOC&amp;display=popup&amp;mode=normal"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moodle.uwtsd.ac.uk/course/view.php?id=11811&amp;section=5"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606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dirty="0">
                <a:solidFill>
                  <a:srgbClr val="0070C0"/>
                </a:solidFill>
              </a:rPr>
              <a:t>In this session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457200" y="1417638"/>
            <a:ext cx="8229600" cy="4248473"/>
          </a:xfrm>
        </p:spPr>
        <p:txBody>
          <a:bodyPr>
            <a:normAutofit/>
          </a:bodyPr>
          <a:lstStyle/>
          <a:p>
            <a:pPr>
              <a:lnSpc>
                <a:spcPct val="150000"/>
              </a:lnSpc>
              <a:spcBef>
                <a:spcPts val="0"/>
              </a:spcBef>
              <a:buFont typeface="Wingdings" panose="05000000000000000000" pitchFamily="2" charset="2"/>
              <a:buChar char="Ø"/>
            </a:pPr>
            <a:r>
              <a:rPr lang="en-US" sz="3000" dirty="0"/>
              <a:t>Define critical writing</a:t>
            </a:r>
          </a:p>
          <a:p>
            <a:pPr>
              <a:lnSpc>
                <a:spcPct val="150000"/>
              </a:lnSpc>
              <a:spcBef>
                <a:spcPts val="0"/>
              </a:spcBef>
              <a:buFont typeface="Wingdings" panose="05000000000000000000" pitchFamily="2" charset="2"/>
              <a:buChar char="Ø"/>
            </a:pPr>
            <a:r>
              <a:rPr lang="en-US" sz="3000" dirty="0"/>
              <a:t>Paraphrasing, summarising and </a:t>
            </a:r>
            <a:r>
              <a:rPr lang="en-US" sz="3000" dirty="0" err="1"/>
              <a:t>synthesising</a:t>
            </a:r>
            <a:endParaRPr lang="en-US" sz="3000" dirty="0"/>
          </a:p>
          <a:p>
            <a:pPr>
              <a:lnSpc>
                <a:spcPct val="150000"/>
              </a:lnSpc>
              <a:spcBef>
                <a:spcPts val="0"/>
              </a:spcBef>
              <a:buFont typeface="Wingdings" panose="05000000000000000000" pitchFamily="2" charset="2"/>
              <a:buChar char="Ø"/>
            </a:pPr>
            <a:r>
              <a:rPr lang="en-US" sz="3000" dirty="0"/>
              <a:t>Plagiarism</a:t>
            </a:r>
          </a:p>
          <a:p>
            <a:pPr>
              <a:lnSpc>
                <a:spcPct val="150000"/>
              </a:lnSpc>
              <a:spcBef>
                <a:spcPts val="0"/>
              </a:spcBef>
              <a:buFont typeface="Wingdings" panose="05000000000000000000" pitchFamily="2" charset="2"/>
              <a:buChar char="Ø"/>
            </a:pPr>
            <a:r>
              <a:rPr lang="en-US" sz="3000" dirty="0"/>
              <a:t>Referencing</a:t>
            </a:r>
          </a:p>
          <a:p>
            <a:endParaRPr lang="en-US" dirty="0"/>
          </a:p>
        </p:txBody>
      </p:sp>
    </p:spTree>
    <p:extLst>
      <p:ext uri="{BB962C8B-B14F-4D97-AF65-F5344CB8AC3E}">
        <p14:creationId xmlns:p14="http://schemas.microsoft.com/office/powerpoint/2010/main" val="4085994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lstStyle/>
          <a:p>
            <a:r>
              <a:rPr lang="en-GB" dirty="0"/>
              <a:t>WHAT IS PARAPHRASING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251520" y="1417638"/>
            <a:ext cx="8435280" cy="1951496"/>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800" dirty="0">
                <a:latin typeface="Arial" panose="020B0604020202020204" pitchFamily="34" charset="0"/>
                <a:cs typeface="Arial" panose="020B0604020202020204" pitchFamily="34" charset="0"/>
              </a:rPr>
              <a:t>Paraphrasing means putting something that you have read or learnt into your own words.</a:t>
            </a:r>
          </a:p>
          <a:p>
            <a:pPr marL="342900" indent="-342900">
              <a:lnSpc>
                <a:spcPct val="150000"/>
              </a:lnSpc>
              <a:buFont typeface="Wingdings" panose="05000000000000000000" pitchFamily="2" charset="2"/>
              <a:buChar char="Ø"/>
            </a:pPr>
            <a:r>
              <a:rPr lang="en-GB" sz="2800" dirty="0">
                <a:latin typeface="Arial" panose="020B0604020202020204" pitchFamily="34" charset="0"/>
                <a:cs typeface="Arial" panose="020B0604020202020204" pitchFamily="34" charset="0"/>
              </a:rPr>
              <a:t>It is an essential skill in academic writing.</a:t>
            </a:r>
          </a:p>
        </p:txBody>
      </p:sp>
    </p:spTree>
    <p:extLst>
      <p:ext uri="{BB962C8B-B14F-4D97-AF65-F5344CB8AC3E}">
        <p14:creationId xmlns:p14="http://schemas.microsoft.com/office/powerpoint/2010/main" val="3509251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402857" y="-243408"/>
            <a:ext cx="8229600" cy="1143000"/>
          </a:xfrm>
        </p:spPr>
        <p:txBody>
          <a:bodyPr>
            <a:normAutofit/>
          </a:bodyPr>
          <a:lstStyle/>
          <a:p>
            <a:r>
              <a:rPr lang="en-GB" dirty="0"/>
              <a:t>What Is Paraphrasing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300017" y="5013176"/>
            <a:ext cx="8435280" cy="1477328"/>
          </a:xfrm>
          <a:prstGeom prst="rect">
            <a:avLst/>
          </a:prstGeom>
          <a:noFill/>
        </p:spPr>
        <p:txBody>
          <a:bodyPr wrap="square" rtlCol="0">
            <a:spAutoFit/>
          </a:bodyPr>
          <a:lstStyle/>
          <a:p>
            <a:r>
              <a:rPr lang="en-GB" dirty="0">
                <a:hlinkClick r:id="rId2"/>
              </a:rPr>
              <a:t>https://uwtsd.hosted.panopto.com/Panopto/Pages/Viewer.aspx?id=70f06d72-1e2c-4a73-8e18-aee2011341ac</a:t>
            </a:r>
            <a:endParaRPr lang="en-GB" dirty="0"/>
          </a:p>
          <a:p>
            <a:endParaRPr lang="en-GB" dirty="0"/>
          </a:p>
          <a:p>
            <a:endParaRPr lang="en-GB" dirty="0"/>
          </a:p>
          <a:p>
            <a:endParaRPr lang="en-GB" dirty="0"/>
          </a:p>
        </p:txBody>
      </p:sp>
      <p:pic>
        <p:nvPicPr>
          <p:cNvPr id="4" name="Picture 3">
            <a:hlinkClick r:id="rId2"/>
            <a:extLst>
              <a:ext uri="{FF2B5EF4-FFF2-40B4-BE49-F238E27FC236}">
                <a16:creationId xmlns:a16="http://schemas.microsoft.com/office/drawing/2014/main" id="{A2364765-9344-B7B6-7AD6-64A825944E42}"/>
              </a:ext>
            </a:extLst>
          </p:cNvPr>
          <p:cNvPicPr>
            <a:picLocks noChangeAspect="1"/>
          </p:cNvPicPr>
          <p:nvPr/>
        </p:nvPicPr>
        <p:blipFill>
          <a:blip r:embed="rId3"/>
          <a:stretch>
            <a:fillRect/>
          </a:stretch>
        </p:blipFill>
        <p:spPr>
          <a:xfrm>
            <a:off x="1475656" y="764704"/>
            <a:ext cx="6408000" cy="3589081"/>
          </a:xfrm>
          <a:prstGeom prst="rect">
            <a:avLst/>
          </a:prstGeom>
        </p:spPr>
      </p:pic>
      <p:sp>
        <p:nvSpPr>
          <p:cNvPr id="6" name="TextBox 5">
            <a:extLst>
              <a:ext uri="{FF2B5EF4-FFF2-40B4-BE49-F238E27FC236}">
                <a16:creationId xmlns:a16="http://schemas.microsoft.com/office/drawing/2014/main" id="{09168794-CE5C-0D02-1473-70680F1C6709}"/>
              </a:ext>
            </a:extLst>
          </p:cNvPr>
          <p:cNvSpPr txBox="1"/>
          <p:nvPr/>
        </p:nvSpPr>
        <p:spPr>
          <a:xfrm>
            <a:off x="402857" y="4653136"/>
            <a:ext cx="2080911" cy="369332"/>
          </a:xfrm>
          <a:prstGeom prst="rect">
            <a:avLst/>
          </a:prstGeom>
          <a:noFill/>
        </p:spPr>
        <p:txBody>
          <a:bodyPr wrap="square" rtlCol="0">
            <a:spAutoFit/>
          </a:bodyPr>
          <a:lstStyle/>
          <a:p>
            <a:r>
              <a:rPr lang="en-GB" b="1" dirty="0"/>
              <a:t>Video</a:t>
            </a:r>
          </a:p>
        </p:txBody>
      </p:sp>
    </p:spTree>
    <p:extLst>
      <p:ext uri="{BB962C8B-B14F-4D97-AF65-F5344CB8AC3E}">
        <p14:creationId xmlns:p14="http://schemas.microsoft.com/office/powerpoint/2010/main" val="2847831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95865-5C3F-1346-0D83-BE93B65AFDFA}"/>
              </a:ext>
            </a:extLst>
          </p:cNvPr>
          <p:cNvSpPr>
            <a:spLocks noGrp="1"/>
          </p:cNvSpPr>
          <p:nvPr>
            <p:ph type="title"/>
          </p:nvPr>
        </p:nvSpPr>
        <p:spPr/>
        <p:txBody>
          <a:bodyPr>
            <a:normAutofit fontScale="90000"/>
          </a:bodyPr>
          <a:lstStyle/>
          <a:p>
            <a:r>
              <a:rPr lang="en-GB" dirty="0"/>
              <a:t>Class Activity 1 – Paraphrasing Quiz</a:t>
            </a:r>
          </a:p>
        </p:txBody>
      </p:sp>
      <p:sp>
        <p:nvSpPr>
          <p:cNvPr id="3" name="Content Placeholder 2">
            <a:extLst>
              <a:ext uri="{FF2B5EF4-FFF2-40B4-BE49-F238E27FC236}">
                <a16:creationId xmlns:a16="http://schemas.microsoft.com/office/drawing/2014/main" id="{D30693E5-0AA9-EAC1-316A-872EACD4FE68}"/>
              </a:ext>
            </a:extLst>
          </p:cNvPr>
          <p:cNvSpPr>
            <a:spLocks noGrp="1"/>
          </p:cNvSpPr>
          <p:nvPr>
            <p:ph idx="1"/>
          </p:nvPr>
        </p:nvSpPr>
        <p:spPr/>
        <p:txBody>
          <a:bodyPr/>
          <a:lstStyle/>
          <a:p>
            <a:r>
              <a:rPr lang="en-GB" dirty="0"/>
              <a:t>Kindly attempt this quiz in class</a:t>
            </a:r>
          </a:p>
          <a:p>
            <a:endParaRPr lang="en-GB" dirty="0"/>
          </a:p>
          <a:p>
            <a:r>
              <a:rPr lang="en-GB" dirty="0">
                <a:hlinkClick r:id="rId2"/>
              </a:rPr>
              <a:t>https://moodle.uwtsd.ac.uk/mod/quiz/view.php?id=640847</a:t>
            </a:r>
            <a:endParaRPr lang="en-GB" dirty="0"/>
          </a:p>
          <a:p>
            <a:endParaRPr lang="en-GB" dirty="0"/>
          </a:p>
        </p:txBody>
      </p:sp>
    </p:spTree>
    <p:extLst>
      <p:ext uri="{BB962C8B-B14F-4D97-AF65-F5344CB8AC3E}">
        <p14:creationId xmlns:p14="http://schemas.microsoft.com/office/powerpoint/2010/main" val="238464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107504" y="-25630"/>
            <a:ext cx="8229600" cy="1143000"/>
          </a:xfrm>
        </p:spPr>
        <p:txBody>
          <a:bodyPr/>
          <a:lstStyle/>
          <a:p>
            <a:r>
              <a:rPr lang="en-GB" dirty="0"/>
              <a:t>WHAT IS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212765" y="1484784"/>
            <a:ext cx="8718470" cy="4732834"/>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Summarising is another way of using another writer’s work in your own words ; to summarise, you need to be able to paraphrase.</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Summarising consists of providing a brief overview of someone else’s idea.</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In academic writing you often have to summarise part of a book or journal article.</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Your summary maybe just one or two sentences, to explain the main idea of the article or compare it with another text, or it might be much longer, up to 50% of the original. </a:t>
            </a:r>
          </a:p>
          <a:p>
            <a:pPr marL="342900" indent="-342900">
              <a:lnSpc>
                <a:spcPct val="150000"/>
              </a:lnSpc>
              <a:buFont typeface="Wingdings" panose="05000000000000000000" pitchFamily="2" charset="2"/>
              <a:buChar char="Ø"/>
            </a:pPr>
            <a:endParaRPr lang="en-GB" sz="2400" b="1" dirty="0">
              <a:solidFill>
                <a:srgbClr val="7030A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394DE9B-4BCD-F33E-EF0D-FFAB95FA9015}"/>
              </a:ext>
            </a:extLst>
          </p:cNvPr>
          <p:cNvPicPr>
            <a:picLocks noChangeAspect="1"/>
          </p:cNvPicPr>
          <p:nvPr/>
        </p:nvPicPr>
        <p:blipFill rotWithShape="1">
          <a:blip r:embed="rId2"/>
          <a:srcRect l="48131" t="14537" r="11117" b="12321"/>
          <a:stretch/>
        </p:blipFill>
        <p:spPr>
          <a:xfrm>
            <a:off x="7599104" y="72969"/>
            <a:ext cx="1476000" cy="1411815"/>
          </a:xfrm>
          <a:prstGeom prst="rect">
            <a:avLst/>
          </a:prstGeom>
        </p:spPr>
      </p:pic>
    </p:spTree>
    <p:extLst>
      <p:ext uri="{BB962C8B-B14F-4D97-AF65-F5344CB8AC3E}">
        <p14:creationId xmlns:p14="http://schemas.microsoft.com/office/powerpoint/2010/main" val="2971441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180528" y="-99392"/>
            <a:ext cx="8229600" cy="1143000"/>
          </a:xfrm>
        </p:spPr>
        <p:txBody>
          <a:bodyPr/>
          <a:lstStyle/>
          <a:p>
            <a:r>
              <a:rPr lang="en-GB" dirty="0"/>
              <a:t>Five Steps To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354360" y="1340768"/>
            <a:ext cx="8435280" cy="3785652"/>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cannot just read a text and produce a summary.</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will likely miss many of the main points and include unnecessary detail.</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may also fail to paraphrase appropriately, leading to a charge of plagiarism.</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Instead, follow these steps: </a:t>
            </a:r>
          </a:p>
          <a:p>
            <a:endParaRPr lang="en-GB" sz="2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A207F1E-61F5-65A0-6113-3A10AE826C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5072" y="20416"/>
            <a:ext cx="1548000" cy="1320352"/>
          </a:xfrm>
          <a:prstGeom prst="rect">
            <a:avLst/>
          </a:prstGeom>
        </p:spPr>
      </p:pic>
    </p:spTree>
    <p:extLst>
      <p:ext uri="{BB962C8B-B14F-4D97-AF65-F5344CB8AC3E}">
        <p14:creationId xmlns:p14="http://schemas.microsoft.com/office/powerpoint/2010/main" val="2865742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108520" y="-171400"/>
            <a:ext cx="8229600" cy="1143000"/>
          </a:xfrm>
        </p:spPr>
        <p:txBody>
          <a:bodyPr/>
          <a:lstStyle/>
          <a:p>
            <a:r>
              <a:rPr lang="en-GB" dirty="0"/>
              <a:t>Five Steps To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215516" y="764704"/>
            <a:ext cx="8712968" cy="5563831"/>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Step 1</a:t>
            </a:r>
          </a:p>
          <a:p>
            <a:pPr>
              <a:lnSpc>
                <a:spcPct val="150000"/>
              </a:lnSpc>
            </a:pPr>
            <a:r>
              <a:rPr lang="en-GB" sz="2400" dirty="0">
                <a:latin typeface="Arial" panose="020B0604020202020204" pitchFamily="34" charset="0"/>
                <a:cs typeface="Arial" panose="020B0604020202020204" pitchFamily="34" charset="0"/>
              </a:rPr>
              <a:t>Skim the text, paying special attention to any headings or subheadings.</a:t>
            </a:r>
          </a:p>
          <a:p>
            <a:pPr>
              <a:lnSpc>
                <a:spcPct val="150000"/>
              </a:lnSpc>
            </a:pPr>
            <a:r>
              <a:rPr lang="en-GB" sz="2400" b="1" dirty="0">
                <a:latin typeface="Arial" panose="020B0604020202020204" pitchFamily="34" charset="0"/>
                <a:cs typeface="Arial" panose="020B0604020202020204" pitchFamily="34" charset="0"/>
              </a:rPr>
              <a:t>Step 2</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Read the text again more carefully, underlining/highlighting important information.</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Check any unknown words needed to understand the main points.</a:t>
            </a:r>
          </a:p>
          <a:p>
            <a:pPr>
              <a:lnSpc>
                <a:spcPct val="150000"/>
              </a:lnSpc>
            </a:pPr>
            <a:endParaRPr lang="en-GB" sz="2400" b="1" dirty="0">
              <a:solidFill>
                <a:srgbClr val="00B050"/>
              </a:solidFill>
              <a:latin typeface="Arial" panose="020B0604020202020204" pitchFamily="34" charset="0"/>
              <a:cs typeface="Arial" panose="020B0604020202020204" pitchFamily="34" charset="0"/>
            </a:endParaRPr>
          </a:p>
          <a:p>
            <a:pPr>
              <a:lnSpc>
                <a:spcPct val="150000"/>
              </a:lnSpc>
            </a:pPr>
            <a:endParaRPr lang="en-GB" sz="24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23872FE-B97E-4D93-33A5-904CDF4F805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4328" y="24102"/>
            <a:ext cx="1548000" cy="1320352"/>
          </a:xfrm>
          <a:prstGeom prst="rect">
            <a:avLst/>
          </a:prstGeom>
        </p:spPr>
      </p:pic>
    </p:spTree>
    <p:extLst>
      <p:ext uri="{BB962C8B-B14F-4D97-AF65-F5344CB8AC3E}">
        <p14:creationId xmlns:p14="http://schemas.microsoft.com/office/powerpoint/2010/main" val="3407284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96815" y="-186370"/>
            <a:ext cx="8229600" cy="1143000"/>
          </a:xfrm>
        </p:spPr>
        <p:txBody>
          <a:bodyPr/>
          <a:lstStyle/>
          <a:p>
            <a:r>
              <a:rPr lang="en-GB" dirty="0"/>
              <a:t>Five Steps To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16724" y="684278"/>
            <a:ext cx="8631739" cy="5355312"/>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Step 3</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Make notes of the main points and supporting points.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Remember to use your own words so that you can paraphrase and avoid plagiarism.</a:t>
            </a:r>
          </a:p>
          <a:p>
            <a:pPr>
              <a:lnSpc>
                <a:spcPct val="150000"/>
              </a:lnSpc>
            </a:pPr>
            <a:r>
              <a:rPr lang="en-GB" sz="2400" b="1" dirty="0">
                <a:latin typeface="Arial" panose="020B0604020202020204" pitchFamily="34" charset="0"/>
                <a:cs typeface="Arial" panose="020B0604020202020204" pitchFamily="34" charset="0"/>
              </a:rPr>
              <a:t>Step 4</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Write the summary using your notes.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Make sure you do not add anything which does not appear in the original (e.g., your own comments).</a:t>
            </a:r>
          </a:p>
          <a:p>
            <a:pPr marL="342900" indent="-342900">
              <a:lnSpc>
                <a:spcPct val="150000"/>
              </a:lnSpc>
              <a:buFont typeface="Wingdings" panose="05000000000000000000" pitchFamily="2" charset="2"/>
              <a:buChar char="Ø"/>
            </a:pPr>
            <a:endParaRPr lang="en-GB" sz="2400" b="1" dirty="0">
              <a:solidFill>
                <a:srgbClr val="7030A0"/>
              </a:solidFill>
              <a:latin typeface="Arial" panose="020B0604020202020204" pitchFamily="34" charset="0"/>
              <a:cs typeface="Arial" panose="020B0604020202020204" pitchFamily="34" charset="0"/>
            </a:endParaRPr>
          </a:p>
          <a:p>
            <a:endParaRPr lang="en-GB" dirty="0"/>
          </a:p>
        </p:txBody>
      </p:sp>
      <p:pic>
        <p:nvPicPr>
          <p:cNvPr id="3" name="Picture 2">
            <a:extLst>
              <a:ext uri="{FF2B5EF4-FFF2-40B4-BE49-F238E27FC236}">
                <a16:creationId xmlns:a16="http://schemas.microsoft.com/office/drawing/2014/main" id="{F0CBD602-0F8A-920E-02B6-D60EBC040E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4328" y="24102"/>
            <a:ext cx="1548000" cy="1320352"/>
          </a:xfrm>
          <a:prstGeom prst="rect">
            <a:avLst/>
          </a:prstGeom>
        </p:spPr>
      </p:pic>
    </p:spTree>
    <p:extLst>
      <p:ext uri="{BB962C8B-B14F-4D97-AF65-F5344CB8AC3E}">
        <p14:creationId xmlns:p14="http://schemas.microsoft.com/office/powerpoint/2010/main" val="2720224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0276" y="-268141"/>
            <a:ext cx="8229600" cy="1143000"/>
          </a:xfrm>
        </p:spPr>
        <p:txBody>
          <a:bodyPr/>
          <a:lstStyle/>
          <a:p>
            <a:r>
              <a:rPr lang="en-GB" dirty="0"/>
              <a:t>Five Steps To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32068" y="874859"/>
            <a:ext cx="8784976" cy="2239844"/>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Step 5</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Check the summary to make sure you have covered all the main points.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Make sure you have included a reference to the source.</a:t>
            </a:r>
          </a:p>
        </p:txBody>
      </p:sp>
      <p:pic>
        <p:nvPicPr>
          <p:cNvPr id="3" name="Picture 2">
            <a:extLst>
              <a:ext uri="{FF2B5EF4-FFF2-40B4-BE49-F238E27FC236}">
                <a16:creationId xmlns:a16="http://schemas.microsoft.com/office/drawing/2014/main" id="{012DB4BF-3405-4E06-C2D7-0CDAB95D10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4328" y="24102"/>
            <a:ext cx="1548000" cy="1320352"/>
          </a:xfrm>
          <a:prstGeom prst="rect">
            <a:avLst/>
          </a:prstGeom>
        </p:spPr>
      </p:pic>
    </p:spTree>
    <p:extLst>
      <p:ext uri="{BB962C8B-B14F-4D97-AF65-F5344CB8AC3E}">
        <p14:creationId xmlns:p14="http://schemas.microsoft.com/office/powerpoint/2010/main" val="910427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10344" y="116632"/>
            <a:ext cx="8229600" cy="1143000"/>
          </a:xfrm>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1405527"/>
            <a:ext cx="8435280" cy="3901837"/>
          </a:xfrm>
          <a:prstGeom prst="rect">
            <a:avLst/>
          </a:prstGeom>
          <a:noFill/>
        </p:spPr>
        <p:txBody>
          <a:bodyPr wrap="square" rtlCol="0">
            <a:spAutoFit/>
          </a:bodyPr>
          <a:lstStyle/>
          <a:p>
            <a:pPr>
              <a:lnSpc>
                <a:spcPct val="150000"/>
              </a:lnSpc>
            </a:pPr>
            <a:r>
              <a:rPr lang="en-GB" sz="2400" dirty="0">
                <a:latin typeface="Arial" panose="020B0604020202020204" pitchFamily="34" charset="0"/>
                <a:cs typeface="Arial" panose="020B0604020202020204" pitchFamily="34" charset="0"/>
              </a:rPr>
              <a:t>Although most of the language in the summary will depend on the content.</a:t>
            </a:r>
          </a:p>
          <a:p>
            <a:pPr>
              <a:lnSpc>
                <a:spcPct val="150000"/>
              </a:lnSpc>
            </a:pPr>
            <a:r>
              <a:rPr lang="en-GB" sz="2400" dirty="0">
                <a:latin typeface="Arial" panose="020B0604020202020204" pitchFamily="34" charset="0"/>
                <a:cs typeface="Arial" panose="020B0604020202020204" pitchFamily="34" charset="0"/>
              </a:rPr>
              <a:t>There are some formulaic phrases which can be used in a summary to make it clearer.</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Frame</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Reminder Phrases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Transition Signals</a:t>
            </a:r>
          </a:p>
        </p:txBody>
      </p:sp>
      <p:pic>
        <p:nvPicPr>
          <p:cNvPr id="3" name="Picture 2">
            <a:extLst>
              <a:ext uri="{FF2B5EF4-FFF2-40B4-BE49-F238E27FC236}">
                <a16:creationId xmlns:a16="http://schemas.microsoft.com/office/drawing/2014/main" id="{5F677790-EEEC-79B4-5F71-0CB42189E2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4671" y="200661"/>
            <a:ext cx="1548000" cy="1320352"/>
          </a:xfrm>
          <a:prstGeom prst="rect">
            <a:avLst/>
          </a:prstGeom>
        </p:spPr>
      </p:pic>
    </p:spTree>
    <p:extLst>
      <p:ext uri="{BB962C8B-B14F-4D97-AF65-F5344CB8AC3E}">
        <p14:creationId xmlns:p14="http://schemas.microsoft.com/office/powerpoint/2010/main" val="1236294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73756" y="0"/>
            <a:ext cx="8229600" cy="1143000"/>
          </a:xfrm>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251520" y="1196752"/>
            <a:ext cx="8784976" cy="3901837"/>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Frame</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The frame begins the summary.</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It is the main idea of the source.</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This is usually included in the first sentence, with a reference to the author (through a citation or footnote/endnote) and the main idea or argument of the text.</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will also need to use a reporting verb. </a:t>
            </a:r>
          </a:p>
        </p:txBody>
      </p:sp>
      <p:pic>
        <p:nvPicPr>
          <p:cNvPr id="3" name="Picture 2">
            <a:extLst>
              <a:ext uri="{FF2B5EF4-FFF2-40B4-BE49-F238E27FC236}">
                <a16:creationId xmlns:a16="http://schemas.microsoft.com/office/drawing/2014/main" id="{FEBA5EA6-6B53-C039-03E4-EA3F0164F5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6296" y="0"/>
            <a:ext cx="1548000" cy="1320352"/>
          </a:xfrm>
          <a:prstGeom prst="rect">
            <a:avLst/>
          </a:prstGeom>
        </p:spPr>
      </p:pic>
    </p:spTree>
    <p:extLst>
      <p:ext uri="{BB962C8B-B14F-4D97-AF65-F5344CB8AC3E}">
        <p14:creationId xmlns:p14="http://schemas.microsoft.com/office/powerpoint/2010/main" val="3299387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09598" y="0"/>
            <a:ext cx="8229600" cy="1143000"/>
          </a:xfrm>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206758" y="1052736"/>
            <a:ext cx="8627644" cy="4455835"/>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Frame</a:t>
            </a:r>
          </a:p>
          <a:p>
            <a:pPr>
              <a:lnSpc>
                <a:spcPct val="150000"/>
              </a:lnSpc>
            </a:pPr>
            <a:r>
              <a:rPr lang="en-GB" sz="2400" dirty="0">
                <a:latin typeface="Arial" panose="020B0604020202020204" pitchFamily="34" charset="0"/>
                <a:cs typeface="Arial" panose="020B0604020202020204" pitchFamily="34" charset="0"/>
              </a:rPr>
              <a:t>Some examples of frames are shown below, for an article titled “The Global Warming Crisis” by </a:t>
            </a:r>
            <a:r>
              <a:rPr lang="en-GB" sz="2400" dirty="0" err="1">
                <a:latin typeface="Arial" panose="020B0604020202020204" pitchFamily="34" charset="0"/>
                <a:cs typeface="Arial" panose="020B0604020202020204" pitchFamily="34" charset="0"/>
              </a:rPr>
              <a:t>F.Brown</a:t>
            </a:r>
            <a:r>
              <a:rPr lang="en-GB" sz="2400" dirty="0">
                <a:latin typeface="Arial" panose="020B0604020202020204" pitchFamily="34" charset="0"/>
                <a:cs typeface="Arial" panose="020B0604020202020204" pitchFamily="34" charset="0"/>
              </a:rPr>
              <a:t> , published in 2014. These use the Harvard style of referencing.</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According to Brown (2014)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Brown’s(2014) article on global warming discusses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Brown *2014), in his article ‘The Global Warming Crisis’, argues that ……… </a:t>
            </a:r>
          </a:p>
        </p:txBody>
      </p:sp>
      <p:pic>
        <p:nvPicPr>
          <p:cNvPr id="3" name="Picture 2">
            <a:extLst>
              <a:ext uri="{FF2B5EF4-FFF2-40B4-BE49-F238E27FC236}">
                <a16:creationId xmlns:a16="http://schemas.microsoft.com/office/drawing/2014/main" id="{DCBB6C2F-C1B3-5895-6F6C-FBE6D566F3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65007" y="30333"/>
            <a:ext cx="1548000" cy="1320352"/>
          </a:xfrm>
          <a:prstGeom prst="rect">
            <a:avLst/>
          </a:prstGeom>
        </p:spPr>
      </p:pic>
    </p:spTree>
    <p:extLst>
      <p:ext uri="{BB962C8B-B14F-4D97-AF65-F5344CB8AC3E}">
        <p14:creationId xmlns:p14="http://schemas.microsoft.com/office/powerpoint/2010/main" val="1453551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1405527"/>
            <a:ext cx="8435280" cy="3347840"/>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Reminder Phrases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It is useful to remind the reader, especially in a longer summary, that you are summarising another text.</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Using these phrases also helps to avoid plagiarism, as they include a citation. </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Therefore making clear that the ideas are not your own.</a:t>
            </a:r>
          </a:p>
        </p:txBody>
      </p:sp>
      <p:pic>
        <p:nvPicPr>
          <p:cNvPr id="3" name="Picture 2">
            <a:extLst>
              <a:ext uri="{FF2B5EF4-FFF2-40B4-BE49-F238E27FC236}">
                <a16:creationId xmlns:a16="http://schemas.microsoft.com/office/drawing/2014/main" id="{F76065A0-A3D5-CD98-7DE8-489023EEFF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480" y="101724"/>
            <a:ext cx="1548000" cy="1320352"/>
          </a:xfrm>
          <a:prstGeom prst="rect">
            <a:avLst/>
          </a:prstGeom>
        </p:spPr>
      </p:pic>
    </p:spTree>
    <p:extLst>
      <p:ext uri="{BB962C8B-B14F-4D97-AF65-F5344CB8AC3E}">
        <p14:creationId xmlns:p14="http://schemas.microsoft.com/office/powerpoint/2010/main" val="1192022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51520" y="116632"/>
            <a:ext cx="8229600" cy="1143000"/>
          </a:xfrm>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1405527"/>
            <a:ext cx="9036496" cy="3901837"/>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Reminder Phrases</a:t>
            </a:r>
          </a:p>
          <a:p>
            <a:pPr>
              <a:lnSpc>
                <a:spcPct val="150000"/>
              </a:lnSpc>
            </a:pPr>
            <a:r>
              <a:rPr lang="en-GB" sz="2400" dirty="0">
                <a:latin typeface="Arial" panose="020B0604020202020204" pitchFamily="34" charset="0"/>
                <a:cs typeface="Arial" panose="020B0604020202020204" pitchFamily="34" charset="0"/>
              </a:rPr>
              <a:t>These examples use the Harvard style of referencing.</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The author goes on to say that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The article further states that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The author further states that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Brown (2014) also states/maintains/argues/believes that …….</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Brown (2014) concludes that…….. </a:t>
            </a:r>
          </a:p>
        </p:txBody>
      </p:sp>
      <p:pic>
        <p:nvPicPr>
          <p:cNvPr id="3" name="Picture 2">
            <a:extLst>
              <a:ext uri="{FF2B5EF4-FFF2-40B4-BE49-F238E27FC236}">
                <a16:creationId xmlns:a16="http://schemas.microsoft.com/office/drawing/2014/main" id="{3936A356-1B19-7EF7-113F-EBF65705A1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480" y="230284"/>
            <a:ext cx="1548000" cy="1320352"/>
          </a:xfrm>
          <a:prstGeom prst="rect">
            <a:avLst/>
          </a:prstGeom>
        </p:spPr>
      </p:pic>
    </p:spTree>
    <p:extLst>
      <p:ext uri="{BB962C8B-B14F-4D97-AF65-F5344CB8AC3E}">
        <p14:creationId xmlns:p14="http://schemas.microsoft.com/office/powerpoint/2010/main" val="1101308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1405527"/>
            <a:ext cx="8435280" cy="2239844"/>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Transition Signals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Pay attention to the organisation of the original text and use appropriate transition signals when organising the ideas in your summary.</a:t>
            </a:r>
          </a:p>
        </p:txBody>
      </p:sp>
      <p:pic>
        <p:nvPicPr>
          <p:cNvPr id="3" name="Picture 2">
            <a:extLst>
              <a:ext uri="{FF2B5EF4-FFF2-40B4-BE49-F238E27FC236}">
                <a16:creationId xmlns:a16="http://schemas.microsoft.com/office/drawing/2014/main" id="{65A9E96F-2505-D25D-CF0E-E6CADAC38F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8953" y="274638"/>
            <a:ext cx="1548000" cy="1320352"/>
          </a:xfrm>
          <a:prstGeom prst="rect">
            <a:avLst/>
          </a:prstGeom>
        </p:spPr>
      </p:pic>
    </p:spTree>
    <p:extLst>
      <p:ext uri="{BB962C8B-B14F-4D97-AF65-F5344CB8AC3E}">
        <p14:creationId xmlns:p14="http://schemas.microsoft.com/office/powerpoint/2010/main" val="3438795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457200" y="35348"/>
            <a:ext cx="8229600" cy="1143000"/>
          </a:xfrm>
        </p:spPr>
        <p:txBody>
          <a:bodyPr>
            <a:normAutofit fontScale="90000"/>
          </a:bodyPr>
          <a:lstStyle/>
          <a:p>
            <a:r>
              <a:rPr lang="en-GB" dirty="0"/>
              <a:t>Language To Use When Summarising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30980" y="1201082"/>
            <a:ext cx="8789491" cy="3901837"/>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Transition Signals</a:t>
            </a:r>
          </a:p>
          <a:p>
            <a:pPr>
              <a:lnSpc>
                <a:spcPct val="150000"/>
              </a:lnSpc>
            </a:pPr>
            <a:r>
              <a:rPr lang="en-GB" sz="2400" dirty="0">
                <a:latin typeface="Arial" panose="020B0604020202020204" pitchFamily="34" charset="0"/>
                <a:cs typeface="Arial" panose="020B0604020202020204" pitchFamily="34" charset="0"/>
              </a:rPr>
              <a:t>For example, you may need:</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Comparison and contrast signals (on the other hand; in contrast, as opposed to)</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Cause and effect signals (as a result; therefore, may be due to)</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Classification signals (similarly; likewise; in the same way).</a:t>
            </a:r>
          </a:p>
        </p:txBody>
      </p:sp>
      <p:pic>
        <p:nvPicPr>
          <p:cNvPr id="3" name="Picture 2">
            <a:extLst>
              <a:ext uri="{FF2B5EF4-FFF2-40B4-BE49-F238E27FC236}">
                <a16:creationId xmlns:a16="http://schemas.microsoft.com/office/drawing/2014/main" id="{C41CBDD3-F184-C4C9-1F09-608F5169B3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06944" y="188640"/>
            <a:ext cx="1548000" cy="1320352"/>
          </a:xfrm>
          <a:prstGeom prst="rect">
            <a:avLst/>
          </a:prstGeom>
        </p:spPr>
      </p:pic>
    </p:spTree>
    <p:extLst>
      <p:ext uri="{BB962C8B-B14F-4D97-AF65-F5344CB8AC3E}">
        <p14:creationId xmlns:p14="http://schemas.microsoft.com/office/powerpoint/2010/main" val="2195306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5CADC83-66BA-2D61-9E31-D5420525D628}"/>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15 MINUTES BREAK</a:t>
            </a:r>
          </a:p>
        </p:txBody>
      </p:sp>
    </p:spTree>
    <p:extLst>
      <p:ext uri="{BB962C8B-B14F-4D97-AF65-F5344CB8AC3E}">
        <p14:creationId xmlns:p14="http://schemas.microsoft.com/office/powerpoint/2010/main" val="3239268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lstStyle/>
          <a:p>
            <a:r>
              <a:rPr lang="en-GB" dirty="0"/>
              <a:t>INTRODUCING SYNTHESIS</a:t>
            </a:r>
          </a:p>
        </p:txBody>
      </p:sp>
      <p:sp>
        <p:nvSpPr>
          <p:cNvPr id="5" name="TextBox 4">
            <a:extLst>
              <a:ext uri="{FF2B5EF4-FFF2-40B4-BE49-F238E27FC236}">
                <a16:creationId xmlns:a16="http://schemas.microsoft.com/office/drawing/2014/main" id="{FF21B1AA-EF6B-C4AD-84F7-97EADC4E9596}"/>
              </a:ext>
            </a:extLst>
          </p:cNvPr>
          <p:cNvSpPr txBox="1"/>
          <p:nvPr/>
        </p:nvSpPr>
        <p:spPr>
          <a:xfrm>
            <a:off x="251520" y="1417638"/>
            <a:ext cx="8435280" cy="1685846"/>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Another method to incorporate other people’s work into your own is synthesis.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Synthesis is something you already do in everyday life.</a:t>
            </a:r>
          </a:p>
        </p:txBody>
      </p:sp>
    </p:spTree>
    <p:extLst>
      <p:ext uri="{BB962C8B-B14F-4D97-AF65-F5344CB8AC3E}">
        <p14:creationId xmlns:p14="http://schemas.microsoft.com/office/powerpoint/2010/main" val="2656382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23528" y="-296862"/>
            <a:ext cx="8229600" cy="1143000"/>
          </a:xfrm>
        </p:spPr>
        <p:txBody>
          <a:bodyPr>
            <a:normAutofit/>
          </a:bodyPr>
          <a:lstStyle/>
          <a:p>
            <a:r>
              <a:rPr lang="en-GB" dirty="0"/>
              <a:t>Introducing Synthesis</a:t>
            </a:r>
          </a:p>
        </p:txBody>
      </p:sp>
      <p:pic>
        <p:nvPicPr>
          <p:cNvPr id="3" name="Synthesizing Information">
            <a:hlinkClick r:id="" action="ppaction://media"/>
            <a:extLst>
              <a:ext uri="{FF2B5EF4-FFF2-40B4-BE49-F238E27FC236}">
                <a16:creationId xmlns:a16="http://schemas.microsoft.com/office/drawing/2014/main" id="{9D1C3B61-68AE-F0BC-20D9-9ADCFF9A939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20688"/>
            <a:ext cx="9144000" cy="5143500"/>
          </a:xfrm>
          <a:prstGeom prst="rect">
            <a:avLst/>
          </a:prstGeom>
        </p:spPr>
      </p:pic>
    </p:spTree>
    <p:extLst>
      <p:ext uri="{BB962C8B-B14F-4D97-AF65-F5344CB8AC3E}">
        <p14:creationId xmlns:p14="http://schemas.microsoft.com/office/powerpoint/2010/main" val="356539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16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36959" y="-315416"/>
            <a:ext cx="8229600" cy="1143000"/>
          </a:xfrm>
        </p:spPr>
        <p:txBody>
          <a:bodyPr>
            <a:normAutofit/>
          </a:bodyPr>
          <a:lstStyle/>
          <a:p>
            <a:r>
              <a:rPr lang="en-GB" dirty="0"/>
              <a:t>What Is Synthesis</a:t>
            </a:r>
          </a:p>
        </p:txBody>
      </p:sp>
      <p:sp>
        <p:nvSpPr>
          <p:cNvPr id="5" name="TextBox 4">
            <a:extLst>
              <a:ext uri="{FF2B5EF4-FFF2-40B4-BE49-F238E27FC236}">
                <a16:creationId xmlns:a16="http://schemas.microsoft.com/office/drawing/2014/main" id="{FF21B1AA-EF6B-C4AD-84F7-97EADC4E9596}"/>
              </a:ext>
            </a:extLst>
          </p:cNvPr>
          <p:cNvSpPr txBox="1"/>
          <p:nvPr/>
        </p:nvSpPr>
        <p:spPr>
          <a:xfrm>
            <a:off x="99291" y="569853"/>
            <a:ext cx="3384376" cy="6117829"/>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Synthesising ideas follows a structure like that of a Russian Doll.</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When you begin the process, you are the smallest doll (doll 1). </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But as you read more and gain knowledge, you are continuing to add extra layers to your ideas and opinions (doll 2).</a:t>
            </a:r>
          </a:p>
          <a:p>
            <a:pPr marL="342900" indent="-342900">
              <a:lnSpc>
                <a:spcPct val="150000"/>
              </a:lnSpc>
              <a:buFont typeface="Wingdings" panose="05000000000000000000" pitchFamily="2" charset="2"/>
              <a:buChar char="Ø"/>
            </a:pPr>
            <a:endParaRPr lang="en-GB" sz="2000" dirty="0">
              <a:latin typeface="Arial" panose="020B0604020202020204" pitchFamily="34" charset="0"/>
              <a:cs typeface="Arial" panose="020B0604020202020204" pitchFamily="34" charset="0"/>
            </a:endParaRPr>
          </a:p>
          <a:p>
            <a:pPr>
              <a:lnSpc>
                <a:spcPct val="150000"/>
              </a:lnSpc>
            </a:pPr>
            <a:endParaRPr lang="en-GB" sz="2400" b="1" dirty="0">
              <a:solidFill>
                <a:srgbClr val="FF0000"/>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E99BF6C-EEE2-330D-FDBC-02DE1546F835}"/>
              </a:ext>
            </a:extLst>
          </p:cNvPr>
          <p:cNvPicPr>
            <a:picLocks noChangeAspect="1"/>
          </p:cNvPicPr>
          <p:nvPr/>
        </p:nvPicPr>
        <p:blipFill rotWithShape="1">
          <a:blip r:embed="rId2"/>
          <a:srcRect l="40453" t="14041" r="12298" b="11709"/>
          <a:stretch/>
        </p:blipFill>
        <p:spPr>
          <a:xfrm>
            <a:off x="3345999" y="620688"/>
            <a:ext cx="5760640" cy="4824536"/>
          </a:xfrm>
          <a:prstGeom prst="rect">
            <a:avLst/>
          </a:prstGeom>
        </p:spPr>
      </p:pic>
    </p:spTree>
    <p:extLst>
      <p:ext uri="{BB962C8B-B14F-4D97-AF65-F5344CB8AC3E}">
        <p14:creationId xmlns:p14="http://schemas.microsoft.com/office/powerpoint/2010/main" val="4169981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36959" y="-315416"/>
            <a:ext cx="8229600" cy="1143000"/>
          </a:xfrm>
        </p:spPr>
        <p:txBody>
          <a:bodyPr>
            <a:normAutofit/>
          </a:bodyPr>
          <a:lstStyle/>
          <a:p>
            <a:r>
              <a:rPr lang="en-GB" dirty="0"/>
              <a:t>What Is Synthesis</a:t>
            </a:r>
          </a:p>
        </p:txBody>
      </p:sp>
      <p:pic>
        <p:nvPicPr>
          <p:cNvPr id="4" name="Picture 3">
            <a:extLst>
              <a:ext uri="{FF2B5EF4-FFF2-40B4-BE49-F238E27FC236}">
                <a16:creationId xmlns:a16="http://schemas.microsoft.com/office/drawing/2014/main" id="{DE99BF6C-EEE2-330D-FDBC-02DE1546F835}"/>
              </a:ext>
            </a:extLst>
          </p:cNvPr>
          <p:cNvPicPr>
            <a:picLocks noChangeAspect="1"/>
          </p:cNvPicPr>
          <p:nvPr/>
        </p:nvPicPr>
        <p:blipFill rotWithShape="1">
          <a:blip r:embed="rId2"/>
          <a:srcRect l="40453" t="14041" r="12298" b="11709"/>
          <a:stretch/>
        </p:blipFill>
        <p:spPr>
          <a:xfrm>
            <a:off x="3995935" y="548680"/>
            <a:ext cx="5112000" cy="4281300"/>
          </a:xfrm>
          <a:prstGeom prst="rect">
            <a:avLst/>
          </a:prstGeom>
        </p:spPr>
      </p:pic>
      <p:sp>
        <p:nvSpPr>
          <p:cNvPr id="6" name="TextBox 5">
            <a:extLst>
              <a:ext uri="{FF2B5EF4-FFF2-40B4-BE49-F238E27FC236}">
                <a16:creationId xmlns:a16="http://schemas.microsoft.com/office/drawing/2014/main" id="{CCF21692-F792-01E2-3738-914D877EEC76}"/>
              </a:ext>
            </a:extLst>
          </p:cNvPr>
          <p:cNvSpPr txBox="1"/>
          <p:nvPr/>
        </p:nvSpPr>
        <p:spPr>
          <a:xfrm>
            <a:off x="236958" y="476672"/>
            <a:ext cx="3758977" cy="5113644"/>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These new ideas and perspective combine with your own thoughts, and you eventually become the biggest doll (doll 3), with all of these ideas underpinning your new viewpoint.</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With academic synthesis, you are adding layers to inform and support your thought process. </a:t>
            </a:r>
          </a:p>
        </p:txBody>
      </p:sp>
    </p:spTree>
    <p:extLst>
      <p:ext uri="{BB962C8B-B14F-4D97-AF65-F5344CB8AC3E}">
        <p14:creationId xmlns:p14="http://schemas.microsoft.com/office/powerpoint/2010/main" val="22915325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96552" y="-85118"/>
            <a:ext cx="8229600" cy="1143000"/>
          </a:xfrm>
        </p:spPr>
        <p:txBody>
          <a:bodyPr/>
          <a:lstStyle/>
          <a:p>
            <a:r>
              <a:rPr lang="en-GB" dirty="0"/>
              <a:t>Synthesis In Writing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980728"/>
            <a:ext cx="8692367" cy="3901837"/>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In writing, you must demonstrate that you have read and understood the reliable and unbiased findings of other professionals and established academics into the topic.</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This may mean pooling together information from different sources that share the same viewpoint and integrating this into your words, making sure not to distort their meaning, content or message.</a:t>
            </a:r>
          </a:p>
        </p:txBody>
      </p:sp>
      <p:pic>
        <p:nvPicPr>
          <p:cNvPr id="7" name="Picture 6" descr="A person sitting on the floor reading books&#10;&#10;Description automatically generated">
            <a:extLst>
              <a:ext uri="{FF2B5EF4-FFF2-40B4-BE49-F238E27FC236}">
                <a16:creationId xmlns:a16="http://schemas.microsoft.com/office/drawing/2014/main" id="{73185CBC-B449-6A5B-A4AD-91D2035C7A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55854"/>
            <a:ext cx="1548000" cy="1032495"/>
          </a:xfrm>
          <a:prstGeom prst="rect">
            <a:avLst/>
          </a:prstGeom>
        </p:spPr>
      </p:pic>
    </p:spTree>
    <p:extLst>
      <p:ext uri="{BB962C8B-B14F-4D97-AF65-F5344CB8AC3E}">
        <p14:creationId xmlns:p14="http://schemas.microsoft.com/office/powerpoint/2010/main" val="1793723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743" y="-243408"/>
            <a:ext cx="8229600" cy="1143000"/>
          </a:xfrm>
        </p:spPr>
        <p:txBody>
          <a:bodyPr/>
          <a:lstStyle/>
          <a:p>
            <a:r>
              <a:rPr lang="en-GB" dirty="0"/>
              <a:t>Synthesis In Writing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07504" y="1102619"/>
            <a:ext cx="8928992" cy="4455835"/>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This allows you to support your own ideas, and may help you draw attention to something that has not been discussed before or is particularly significant in the context of your work.</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could also synthesise ideas by linking together sources that agree on a point and then comparing and contrasting these with other sources that may disagree.</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 This can help to prove your point further.</a:t>
            </a:r>
          </a:p>
          <a:p>
            <a:pPr marL="342900" indent="-342900">
              <a:lnSpc>
                <a:spcPct val="150000"/>
              </a:lnSpc>
              <a:buFont typeface="Wingdings" panose="05000000000000000000" pitchFamily="2" charset="2"/>
              <a:buChar char="Ø"/>
            </a:pPr>
            <a:endParaRPr lang="en-GB" sz="2400" b="1" dirty="0">
              <a:solidFill>
                <a:srgbClr val="00B050"/>
              </a:solidFill>
              <a:latin typeface="Arial" panose="020B0604020202020204" pitchFamily="34" charset="0"/>
              <a:cs typeface="Arial" panose="020B0604020202020204" pitchFamily="34" charset="0"/>
            </a:endParaRPr>
          </a:p>
        </p:txBody>
      </p:sp>
      <p:pic>
        <p:nvPicPr>
          <p:cNvPr id="3" name="Picture 2" descr="A person sitting on the floor reading books&#10;&#10;Description automatically generated">
            <a:extLst>
              <a:ext uri="{FF2B5EF4-FFF2-40B4-BE49-F238E27FC236}">
                <a16:creationId xmlns:a16="http://schemas.microsoft.com/office/drawing/2014/main" id="{25B8205E-43C6-5AD2-50FB-6EE60849FD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55854"/>
            <a:ext cx="1548000" cy="1032495"/>
          </a:xfrm>
          <a:prstGeom prst="rect">
            <a:avLst/>
          </a:prstGeom>
        </p:spPr>
      </p:pic>
    </p:spTree>
    <p:extLst>
      <p:ext uri="{BB962C8B-B14F-4D97-AF65-F5344CB8AC3E}">
        <p14:creationId xmlns:p14="http://schemas.microsoft.com/office/powerpoint/2010/main" val="9379354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51520" y="-315416"/>
            <a:ext cx="8229600" cy="1143000"/>
          </a:xfrm>
        </p:spPr>
        <p:txBody>
          <a:bodyPr/>
          <a:lstStyle/>
          <a:p>
            <a:r>
              <a:rPr lang="en-GB" dirty="0"/>
              <a:t>Synthesis In Writing</a:t>
            </a:r>
          </a:p>
        </p:txBody>
      </p:sp>
      <p:sp>
        <p:nvSpPr>
          <p:cNvPr id="4" name="TextBox 3">
            <a:extLst>
              <a:ext uri="{FF2B5EF4-FFF2-40B4-BE49-F238E27FC236}">
                <a16:creationId xmlns:a16="http://schemas.microsoft.com/office/drawing/2014/main" id="{662AFFE1-5543-42F5-A0FB-34EB628CB1A4}"/>
              </a:ext>
            </a:extLst>
          </p:cNvPr>
          <p:cNvSpPr txBox="1"/>
          <p:nvPr/>
        </p:nvSpPr>
        <p:spPr>
          <a:xfrm>
            <a:off x="251520" y="827584"/>
            <a:ext cx="8568952" cy="4455835"/>
          </a:xfrm>
          <a:prstGeom prst="rect">
            <a:avLst/>
          </a:prstGeom>
          <a:noFill/>
        </p:spPr>
        <p:txBody>
          <a:bodyPr wrap="square" rtlCol="0">
            <a:spAutoFit/>
          </a:bodyPr>
          <a:lstStyle/>
          <a:p>
            <a:pPr>
              <a:lnSpc>
                <a:spcPct val="150000"/>
              </a:lnSpc>
            </a:pPr>
            <a:r>
              <a:rPr lang="en-GB" sz="2400" dirty="0">
                <a:latin typeface="Arial" panose="020B0604020202020204" pitchFamily="34" charset="0"/>
                <a:cs typeface="Arial" panose="020B0604020202020204" pitchFamily="34" charset="0"/>
              </a:rPr>
              <a:t>Select one of these two opinions to form your smallest Russian Doll viewpoint.</a:t>
            </a:r>
          </a:p>
          <a:p>
            <a:pPr>
              <a:lnSpc>
                <a:spcPct val="150000"/>
              </a:lnSpc>
            </a:pPr>
            <a:endParaRPr lang="en-GB" sz="2400" dirty="0">
              <a:latin typeface="Arial" panose="020B0604020202020204" pitchFamily="34" charset="0"/>
              <a:cs typeface="Arial" panose="020B0604020202020204" pitchFamily="34" charset="0"/>
            </a:endParaRPr>
          </a:p>
          <a:p>
            <a:pPr>
              <a:lnSpc>
                <a:spcPct val="150000"/>
              </a:lnSpc>
            </a:pPr>
            <a:r>
              <a:rPr lang="en-GB" sz="2400" dirty="0">
                <a:latin typeface="Arial" panose="020B0604020202020204" pitchFamily="34" charset="0"/>
                <a:cs typeface="Arial" panose="020B0604020202020204" pitchFamily="34" charset="0"/>
              </a:rPr>
              <a:t>Step 1</a:t>
            </a:r>
          </a:p>
          <a:p>
            <a:pPr>
              <a:lnSpc>
                <a:spcPct val="150000"/>
              </a:lnSpc>
            </a:pPr>
            <a:r>
              <a:rPr lang="en-GB" sz="2400" b="1" dirty="0">
                <a:latin typeface="Arial" panose="020B0604020202020204" pitchFamily="34" charset="0"/>
                <a:cs typeface="Arial" panose="020B0604020202020204" pitchFamily="34" charset="0"/>
              </a:rPr>
              <a:t>Opinion A</a:t>
            </a:r>
            <a:r>
              <a:rPr lang="en-GB" sz="2400" dirty="0">
                <a:latin typeface="Arial" panose="020B0604020202020204" pitchFamily="34" charset="0"/>
                <a:cs typeface="Arial" panose="020B0604020202020204" pitchFamily="34" charset="0"/>
              </a:rPr>
              <a:t> : Recycling at home is really important and helps to reverse climate change</a:t>
            </a:r>
          </a:p>
          <a:p>
            <a:pPr>
              <a:lnSpc>
                <a:spcPct val="150000"/>
              </a:lnSpc>
            </a:pPr>
            <a:r>
              <a:rPr lang="en-GB" sz="2400" b="1" dirty="0">
                <a:latin typeface="Arial" panose="020B0604020202020204" pitchFamily="34" charset="0"/>
                <a:cs typeface="Arial" panose="020B0604020202020204" pitchFamily="34" charset="0"/>
              </a:rPr>
              <a:t>Opinion B</a:t>
            </a:r>
            <a:r>
              <a:rPr lang="en-GB" sz="2400" dirty="0">
                <a:latin typeface="Arial" panose="020B0604020202020204" pitchFamily="34" charset="0"/>
                <a:cs typeface="Arial" panose="020B0604020202020204" pitchFamily="34" charset="0"/>
              </a:rPr>
              <a:t> : Recycling at home is a waste of time. It does not help to reverse climate change.</a:t>
            </a:r>
          </a:p>
        </p:txBody>
      </p:sp>
    </p:spTree>
    <p:extLst>
      <p:ext uri="{BB962C8B-B14F-4D97-AF65-F5344CB8AC3E}">
        <p14:creationId xmlns:p14="http://schemas.microsoft.com/office/powerpoint/2010/main" val="2254688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51520" y="-315416"/>
            <a:ext cx="8229600" cy="1143000"/>
          </a:xfrm>
        </p:spPr>
        <p:txBody>
          <a:bodyPr/>
          <a:lstStyle/>
          <a:p>
            <a:r>
              <a:rPr lang="en-GB" dirty="0"/>
              <a:t>Synthesis In Writing</a:t>
            </a:r>
          </a:p>
        </p:txBody>
      </p:sp>
      <p:sp>
        <p:nvSpPr>
          <p:cNvPr id="4" name="TextBox 3">
            <a:extLst>
              <a:ext uri="{FF2B5EF4-FFF2-40B4-BE49-F238E27FC236}">
                <a16:creationId xmlns:a16="http://schemas.microsoft.com/office/drawing/2014/main" id="{662AFFE1-5543-42F5-A0FB-34EB628CB1A4}"/>
              </a:ext>
            </a:extLst>
          </p:cNvPr>
          <p:cNvSpPr txBox="1"/>
          <p:nvPr/>
        </p:nvSpPr>
        <p:spPr>
          <a:xfrm>
            <a:off x="251985" y="548680"/>
            <a:ext cx="8568952" cy="5009833"/>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Step 2</a:t>
            </a:r>
          </a:p>
          <a:p>
            <a:pPr>
              <a:lnSpc>
                <a:spcPct val="150000"/>
              </a:lnSpc>
            </a:pPr>
            <a:r>
              <a:rPr lang="en-GB" sz="2400" dirty="0">
                <a:latin typeface="Arial" panose="020B0604020202020204" pitchFamily="34" charset="0"/>
                <a:cs typeface="Arial" panose="020B0604020202020204" pitchFamily="34" charset="0"/>
              </a:rPr>
              <a:t>Read through the following viewpoints on recycling.</a:t>
            </a:r>
          </a:p>
          <a:p>
            <a:pPr>
              <a:lnSpc>
                <a:spcPct val="150000"/>
              </a:lnSpc>
            </a:pPr>
            <a:r>
              <a:rPr lang="en-GB" sz="2400" dirty="0">
                <a:latin typeface="Arial" panose="020B0604020202020204" pitchFamily="34" charset="0"/>
                <a:cs typeface="Arial" panose="020B0604020202020204" pitchFamily="34" charset="0"/>
              </a:rPr>
              <a:t>Each viewpoint contains some evidence that may either reinforce or contradict your original viewpoint:</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View#1 : Recycling conserves energy and helps reduce the harmful effects of landfill</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View #2 : There are better ways to reduce waste</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View #3 : Carbon footprint</a:t>
            </a:r>
          </a:p>
          <a:p>
            <a:pPr marL="342900" indent="-342900">
              <a:lnSpc>
                <a:spcPct val="150000"/>
              </a:lnSpc>
              <a:buFont typeface="Wingdings" panose="05000000000000000000" pitchFamily="2" charset="2"/>
              <a:buChar char="ü"/>
            </a:pPr>
            <a:r>
              <a:rPr lang="en-GB" sz="2400" dirty="0">
                <a:latin typeface="Arial" panose="020B0604020202020204" pitchFamily="34" charset="0"/>
                <a:cs typeface="Arial" panose="020B0604020202020204" pitchFamily="34" charset="0"/>
              </a:rPr>
              <a:t>View #4 : Recycling+</a:t>
            </a:r>
          </a:p>
        </p:txBody>
      </p:sp>
    </p:spTree>
    <p:extLst>
      <p:ext uri="{BB962C8B-B14F-4D97-AF65-F5344CB8AC3E}">
        <p14:creationId xmlns:p14="http://schemas.microsoft.com/office/powerpoint/2010/main" val="3900205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51520" y="-315416"/>
            <a:ext cx="8229600" cy="1143000"/>
          </a:xfrm>
        </p:spPr>
        <p:txBody>
          <a:bodyPr/>
          <a:lstStyle/>
          <a:p>
            <a:r>
              <a:rPr lang="en-GB" dirty="0"/>
              <a:t>Synthesis In Writing</a:t>
            </a:r>
          </a:p>
        </p:txBody>
      </p:sp>
      <p:sp>
        <p:nvSpPr>
          <p:cNvPr id="4" name="TextBox 3">
            <a:extLst>
              <a:ext uri="{FF2B5EF4-FFF2-40B4-BE49-F238E27FC236}">
                <a16:creationId xmlns:a16="http://schemas.microsoft.com/office/drawing/2014/main" id="{662AFFE1-5543-42F5-A0FB-34EB628CB1A4}"/>
              </a:ext>
            </a:extLst>
          </p:cNvPr>
          <p:cNvSpPr txBox="1"/>
          <p:nvPr/>
        </p:nvSpPr>
        <p:spPr>
          <a:xfrm>
            <a:off x="28629" y="59136"/>
            <a:ext cx="8892480" cy="5661871"/>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Step 3</a:t>
            </a:r>
          </a:p>
          <a:p>
            <a:pPr>
              <a:lnSpc>
                <a:spcPct val="150000"/>
              </a:lnSpc>
            </a:pPr>
            <a:r>
              <a:rPr lang="en-GB" sz="2200" dirty="0">
                <a:latin typeface="Arial" panose="020B0604020202020204" pitchFamily="34" charset="0"/>
                <a:cs typeface="Arial" panose="020B0604020202020204" pitchFamily="34" charset="0"/>
              </a:rPr>
              <a:t>Complete the following sentences</a:t>
            </a:r>
          </a:p>
          <a:p>
            <a:pPr marL="342900" indent="-342900">
              <a:lnSpc>
                <a:spcPct val="150000"/>
              </a:lnSpc>
              <a:buFont typeface="Wingdings" panose="05000000000000000000" pitchFamily="2" charset="2"/>
              <a:buChar char="ü"/>
            </a:pPr>
            <a:r>
              <a:rPr lang="en-GB" sz="2200" dirty="0">
                <a:latin typeface="Arial" panose="020B0604020202020204" pitchFamily="34" charset="0"/>
                <a:cs typeface="Arial" panose="020B0604020202020204" pitchFamily="34" charset="0"/>
              </a:rPr>
              <a:t>When I began this task, I thought that ……. [Thoughts based on your choice of opinion]</a:t>
            </a:r>
          </a:p>
          <a:p>
            <a:pPr marL="342900" indent="-342900">
              <a:lnSpc>
                <a:spcPct val="150000"/>
              </a:lnSpc>
              <a:buFont typeface="Wingdings" panose="05000000000000000000" pitchFamily="2" charset="2"/>
              <a:buChar char="ü"/>
            </a:pPr>
            <a:r>
              <a:rPr lang="en-GB" sz="2200" dirty="0">
                <a:latin typeface="Arial" panose="020B0604020202020204" pitchFamily="34" charset="0"/>
                <a:cs typeface="Arial" panose="020B0604020202020204" pitchFamily="34" charset="0"/>
              </a:rPr>
              <a:t>My first source says that …….[Explain the key points of the first view]</a:t>
            </a:r>
          </a:p>
          <a:p>
            <a:pPr marL="342900" indent="-342900">
              <a:lnSpc>
                <a:spcPct val="150000"/>
              </a:lnSpc>
              <a:buFont typeface="Wingdings" panose="05000000000000000000" pitchFamily="2" charset="2"/>
              <a:buChar char="ü"/>
            </a:pPr>
            <a:r>
              <a:rPr lang="en-GB" sz="2200" dirty="0">
                <a:latin typeface="Arial" panose="020B0604020202020204" pitchFamily="34" charset="0"/>
                <a:cs typeface="Arial" panose="020B0604020202020204" pitchFamily="34" charset="0"/>
              </a:rPr>
              <a:t>My second source says that…..[Explain the key points of the second view]</a:t>
            </a:r>
          </a:p>
          <a:p>
            <a:pPr marL="342900" indent="-342900">
              <a:lnSpc>
                <a:spcPct val="150000"/>
              </a:lnSpc>
              <a:buFont typeface="Wingdings" panose="05000000000000000000" pitchFamily="2" charset="2"/>
              <a:buChar char="ü"/>
            </a:pPr>
            <a:r>
              <a:rPr lang="en-GB" sz="2200" dirty="0">
                <a:latin typeface="Arial" panose="020B0604020202020204" pitchFamily="34" charset="0"/>
                <a:cs typeface="Arial" panose="020B0604020202020204" pitchFamily="34" charset="0"/>
              </a:rPr>
              <a:t>Taking all of this information into consideration, I now think that…….[Write your new viewpoint which may have been reinforced by new information or changed]</a:t>
            </a:r>
          </a:p>
        </p:txBody>
      </p:sp>
    </p:spTree>
    <p:extLst>
      <p:ext uri="{BB962C8B-B14F-4D97-AF65-F5344CB8AC3E}">
        <p14:creationId xmlns:p14="http://schemas.microsoft.com/office/powerpoint/2010/main" val="22239691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850703" y="-315416"/>
            <a:ext cx="8229600" cy="1143000"/>
          </a:xfrm>
        </p:spPr>
        <p:txBody>
          <a:bodyPr/>
          <a:lstStyle/>
          <a:p>
            <a:r>
              <a:rPr lang="en-GB" dirty="0"/>
              <a:t>Synthesis In Writing</a:t>
            </a:r>
          </a:p>
        </p:txBody>
      </p:sp>
      <p:sp>
        <p:nvSpPr>
          <p:cNvPr id="4" name="TextBox 3">
            <a:extLst>
              <a:ext uri="{FF2B5EF4-FFF2-40B4-BE49-F238E27FC236}">
                <a16:creationId xmlns:a16="http://schemas.microsoft.com/office/drawing/2014/main" id="{662AFFE1-5543-42F5-A0FB-34EB628CB1A4}"/>
              </a:ext>
            </a:extLst>
          </p:cNvPr>
          <p:cNvSpPr txBox="1"/>
          <p:nvPr/>
        </p:nvSpPr>
        <p:spPr>
          <a:xfrm>
            <a:off x="63697" y="458252"/>
            <a:ext cx="8568952"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Example of a good answer</a:t>
            </a:r>
          </a:p>
        </p:txBody>
      </p:sp>
      <p:pic>
        <p:nvPicPr>
          <p:cNvPr id="3" name="Picture 2">
            <a:extLst>
              <a:ext uri="{FF2B5EF4-FFF2-40B4-BE49-F238E27FC236}">
                <a16:creationId xmlns:a16="http://schemas.microsoft.com/office/drawing/2014/main" id="{8C00E2D7-BED7-5407-30AD-0744EC97D6BD}"/>
              </a:ext>
            </a:extLst>
          </p:cNvPr>
          <p:cNvPicPr>
            <a:picLocks noChangeAspect="1"/>
          </p:cNvPicPr>
          <p:nvPr/>
        </p:nvPicPr>
        <p:blipFill rotWithShape="1">
          <a:blip r:embed="rId2"/>
          <a:srcRect l="49920" t="25161" r="12888" b="13429"/>
          <a:stretch/>
        </p:blipFill>
        <p:spPr>
          <a:xfrm>
            <a:off x="1478644" y="827584"/>
            <a:ext cx="5436000" cy="4783733"/>
          </a:xfrm>
          <a:prstGeom prst="rect">
            <a:avLst/>
          </a:prstGeom>
        </p:spPr>
      </p:pic>
    </p:spTree>
    <p:extLst>
      <p:ext uri="{BB962C8B-B14F-4D97-AF65-F5344CB8AC3E}">
        <p14:creationId xmlns:p14="http://schemas.microsoft.com/office/powerpoint/2010/main" val="12919285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54360" y="-243408"/>
            <a:ext cx="8229600" cy="1143000"/>
          </a:xfrm>
        </p:spPr>
        <p:txBody>
          <a:bodyPr/>
          <a:lstStyle/>
          <a:p>
            <a:r>
              <a:rPr lang="en-GB" dirty="0"/>
              <a:t>PLAGIARISM</a:t>
            </a:r>
          </a:p>
        </p:txBody>
      </p:sp>
      <p:sp>
        <p:nvSpPr>
          <p:cNvPr id="5" name="TextBox 4">
            <a:extLst>
              <a:ext uri="{FF2B5EF4-FFF2-40B4-BE49-F238E27FC236}">
                <a16:creationId xmlns:a16="http://schemas.microsoft.com/office/drawing/2014/main" id="{FF21B1AA-EF6B-C4AD-84F7-97EADC4E9596}"/>
              </a:ext>
            </a:extLst>
          </p:cNvPr>
          <p:cNvSpPr txBox="1"/>
          <p:nvPr/>
        </p:nvSpPr>
        <p:spPr>
          <a:xfrm>
            <a:off x="8039" y="569771"/>
            <a:ext cx="8964488" cy="5563831"/>
          </a:xfrm>
          <a:prstGeom prst="rect">
            <a:avLst/>
          </a:prstGeom>
          <a:noFill/>
        </p:spPr>
        <p:txBody>
          <a:bodyPr wrap="square" rtlCol="0">
            <a:spAutoFit/>
          </a:bodyPr>
          <a:lstStyle/>
          <a:p>
            <a:pPr>
              <a:lnSpc>
                <a:spcPct val="150000"/>
              </a:lnSpc>
            </a:pPr>
            <a:r>
              <a:rPr lang="en-GB" sz="2400" dirty="0">
                <a:latin typeface="Arial" panose="020B0604020202020204" pitchFamily="34" charset="0"/>
                <a:cs typeface="Arial" panose="020B0604020202020204" pitchFamily="34" charset="0"/>
              </a:rPr>
              <a:t>Aca</a:t>
            </a:r>
            <a:r>
              <a:rPr lang="en-GB" sz="2400" b="1" dirty="0">
                <a:latin typeface="Arial" panose="020B0604020202020204" pitchFamily="34" charset="0"/>
                <a:cs typeface="Arial" panose="020B0604020202020204" pitchFamily="34" charset="0"/>
              </a:rPr>
              <a:t>demic Writing</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Throughout your studies, you are expected to demonstrate academic integrity.</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Academic integrity means acting with values of honesty, trust, fairness, respect and responsibility in learning, teaching and research.</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It is important for students, teachers, researchers and professional staff to act in an honest way, be responsible for their actions, and show fairness in every part of their work.</a:t>
            </a:r>
          </a:p>
          <a:p>
            <a:pPr marL="342900" indent="-342900">
              <a:lnSpc>
                <a:spcPct val="150000"/>
              </a:lnSpc>
              <a:buFont typeface="Wingdings" panose="05000000000000000000" pitchFamily="2" charset="2"/>
              <a:buChar char="Ø"/>
            </a:pPr>
            <a:endParaRPr lang="en-GB" sz="2400" b="1" dirty="0">
              <a:solidFill>
                <a:srgbClr val="00B050"/>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2CC94A7-FB1B-6C2E-591F-594A5E68AFFA}"/>
              </a:ext>
            </a:extLst>
          </p:cNvPr>
          <p:cNvPicPr>
            <a:picLocks noChangeAspect="1"/>
          </p:cNvPicPr>
          <p:nvPr/>
        </p:nvPicPr>
        <p:blipFill rotWithShape="1">
          <a:blip r:embed="rId2"/>
          <a:srcRect l="48131" t="14537" r="11415" b="11212"/>
          <a:stretch/>
        </p:blipFill>
        <p:spPr>
          <a:xfrm>
            <a:off x="6156176" y="55069"/>
            <a:ext cx="1116000" cy="1091681"/>
          </a:xfrm>
          <a:prstGeom prst="rect">
            <a:avLst/>
          </a:prstGeom>
        </p:spPr>
      </p:pic>
    </p:spTree>
    <p:extLst>
      <p:ext uri="{BB962C8B-B14F-4D97-AF65-F5344CB8AC3E}">
        <p14:creationId xmlns:p14="http://schemas.microsoft.com/office/powerpoint/2010/main" val="25770831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54360" y="-243408"/>
            <a:ext cx="8229600" cy="1143000"/>
          </a:xfrm>
        </p:spPr>
        <p:txBody>
          <a:bodyPr/>
          <a:lstStyle/>
          <a:p>
            <a:r>
              <a:rPr lang="en-GB" dirty="0"/>
              <a:t>Plagiarism and its Consequences</a:t>
            </a:r>
          </a:p>
        </p:txBody>
      </p:sp>
      <p:sp>
        <p:nvSpPr>
          <p:cNvPr id="5" name="TextBox 4">
            <a:extLst>
              <a:ext uri="{FF2B5EF4-FFF2-40B4-BE49-F238E27FC236}">
                <a16:creationId xmlns:a16="http://schemas.microsoft.com/office/drawing/2014/main" id="{FF21B1AA-EF6B-C4AD-84F7-97EADC4E9596}"/>
              </a:ext>
            </a:extLst>
          </p:cNvPr>
          <p:cNvSpPr txBox="1"/>
          <p:nvPr/>
        </p:nvSpPr>
        <p:spPr>
          <a:xfrm>
            <a:off x="148680" y="714926"/>
            <a:ext cx="8435280" cy="5009833"/>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An important part of academic integrating is making sure you avoid plagiarism.</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UWTSD’s Academic Misconduct Policy (2020-21, p.2) defines plagiarism as “presenting someone else’s work or ideas as the student’s own”</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Plagiarism is an example of Academic for which there are penalties.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You can read more about it in the policy – UWTSD Academic Misconduct Policy.  </a:t>
            </a:r>
          </a:p>
        </p:txBody>
      </p:sp>
    </p:spTree>
    <p:extLst>
      <p:ext uri="{BB962C8B-B14F-4D97-AF65-F5344CB8AC3E}">
        <p14:creationId xmlns:p14="http://schemas.microsoft.com/office/powerpoint/2010/main" val="3428196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54360" y="-243408"/>
            <a:ext cx="8229600" cy="1143000"/>
          </a:xfrm>
        </p:spPr>
        <p:txBody>
          <a:bodyPr>
            <a:normAutofit/>
          </a:bodyPr>
          <a:lstStyle/>
          <a:p>
            <a:r>
              <a:rPr lang="en-GB" dirty="0"/>
              <a:t>Types Of Plagiarism</a:t>
            </a:r>
          </a:p>
        </p:txBody>
      </p:sp>
      <p:sp>
        <p:nvSpPr>
          <p:cNvPr id="5" name="TextBox 4">
            <a:extLst>
              <a:ext uri="{FF2B5EF4-FFF2-40B4-BE49-F238E27FC236}">
                <a16:creationId xmlns:a16="http://schemas.microsoft.com/office/drawing/2014/main" id="{FF21B1AA-EF6B-C4AD-84F7-97EADC4E9596}"/>
              </a:ext>
            </a:extLst>
          </p:cNvPr>
          <p:cNvSpPr txBox="1"/>
          <p:nvPr/>
        </p:nvSpPr>
        <p:spPr>
          <a:xfrm>
            <a:off x="148680" y="620688"/>
            <a:ext cx="8435280" cy="581697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Be aware that plagiarism can take different form</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Video:</a:t>
            </a:r>
          </a:p>
          <a:p>
            <a:endParaRPr lang="en-GB" dirty="0"/>
          </a:p>
          <a:p>
            <a:r>
              <a:rPr lang="en-GB" dirty="0">
                <a:hlinkClick r:id="rId2"/>
              </a:rPr>
              <a:t>https://uwtsd.hosted.panopto.com/Panopto/Pages/Viewer.aspx?id=834a5f93-a61b-434a-a460-aee20112ee01</a:t>
            </a:r>
            <a:endParaRPr lang="en-GB" dirty="0"/>
          </a:p>
          <a:p>
            <a:endParaRPr lang="en-GB" dirty="0"/>
          </a:p>
          <a:p>
            <a:endParaRPr lang="en-GB" dirty="0"/>
          </a:p>
          <a:p>
            <a:endParaRPr lang="en-GB" dirty="0"/>
          </a:p>
        </p:txBody>
      </p:sp>
      <p:pic>
        <p:nvPicPr>
          <p:cNvPr id="4" name="Picture 3">
            <a:hlinkClick r:id="rId2"/>
            <a:extLst>
              <a:ext uri="{FF2B5EF4-FFF2-40B4-BE49-F238E27FC236}">
                <a16:creationId xmlns:a16="http://schemas.microsoft.com/office/drawing/2014/main" id="{0CC0D69F-773B-D6C4-A92B-25FC8705ACCE}"/>
              </a:ext>
            </a:extLst>
          </p:cNvPr>
          <p:cNvPicPr>
            <a:picLocks noChangeAspect="1"/>
          </p:cNvPicPr>
          <p:nvPr/>
        </p:nvPicPr>
        <p:blipFill>
          <a:blip r:embed="rId3"/>
          <a:stretch>
            <a:fillRect/>
          </a:stretch>
        </p:blipFill>
        <p:spPr>
          <a:xfrm>
            <a:off x="1331640" y="1196752"/>
            <a:ext cx="5508000" cy="3047902"/>
          </a:xfrm>
          <a:prstGeom prst="rect">
            <a:avLst/>
          </a:prstGeom>
        </p:spPr>
      </p:pic>
    </p:spTree>
    <p:extLst>
      <p:ext uri="{BB962C8B-B14F-4D97-AF65-F5344CB8AC3E}">
        <p14:creationId xmlns:p14="http://schemas.microsoft.com/office/powerpoint/2010/main" val="4163155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8F53F-3D2E-7717-623E-BF950A3404CF}"/>
              </a:ext>
            </a:extLst>
          </p:cNvPr>
          <p:cNvSpPr>
            <a:spLocks noGrp="1"/>
          </p:cNvSpPr>
          <p:nvPr>
            <p:ph type="title"/>
          </p:nvPr>
        </p:nvSpPr>
        <p:spPr>
          <a:xfrm>
            <a:off x="539552" y="-243408"/>
            <a:ext cx="8229600" cy="1143000"/>
          </a:xfrm>
        </p:spPr>
        <p:txBody>
          <a:bodyPr/>
          <a:lstStyle/>
          <a:p>
            <a:r>
              <a:rPr lang="en-GB" dirty="0"/>
              <a:t>Class Activity 2 – Plagiarism Quiz</a:t>
            </a:r>
          </a:p>
        </p:txBody>
      </p:sp>
      <p:sp>
        <p:nvSpPr>
          <p:cNvPr id="3" name="Content Placeholder 2">
            <a:extLst>
              <a:ext uri="{FF2B5EF4-FFF2-40B4-BE49-F238E27FC236}">
                <a16:creationId xmlns:a16="http://schemas.microsoft.com/office/drawing/2014/main" id="{A7A49E1F-DCB1-BA1E-F7C3-511963E5F95E}"/>
              </a:ext>
            </a:extLst>
          </p:cNvPr>
          <p:cNvSpPr>
            <a:spLocks noGrp="1"/>
          </p:cNvSpPr>
          <p:nvPr>
            <p:ph idx="1"/>
          </p:nvPr>
        </p:nvSpPr>
        <p:spPr>
          <a:xfrm>
            <a:off x="374848" y="899592"/>
            <a:ext cx="8229600" cy="3917032"/>
          </a:xfrm>
        </p:spPr>
        <p:txBody>
          <a:bodyPr/>
          <a:lstStyle/>
          <a:p>
            <a:r>
              <a:rPr lang="en-GB" dirty="0"/>
              <a:t>Kindly attempt this quiz in class</a:t>
            </a:r>
          </a:p>
          <a:p>
            <a:endParaRPr lang="en-GB" dirty="0"/>
          </a:p>
          <a:p>
            <a:r>
              <a:rPr lang="en-GB" dirty="0">
                <a:hlinkClick r:id="rId2"/>
              </a:rPr>
              <a:t>https://moodle.uwtsd.ac.uk/mod/quiz/view.php?id=640848</a:t>
            </a:r>
            <a:endParaRPr lang="en-GB" dirty="0"/>
          </a:p>
          <a:p>
            <a:endParaRPr lang="en-GB" dirty="0"/>
          </a:p>
        </p:txBody>
      </p:sp>
    </p:spTree>
    <p:extLst>
      <p:ext uri="{BB962C8B-B14F-4D97-AF65-F5344CB8AC3E}">
        <p14:creationId xmlns:p14="http://schemas.microsoft.com/office/powerpoint/2010/main" val="5918347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fontScale="90000"/>
          </a:bodyPr>
          <a:lstStyle/>
          <a:p>
            <a:r>
              <a:rPr lang="en-GB" dirty="0"/>
              <a:t>How to avoid plagiarism when you paraphrase</a:t>
            </a:r>
          </a:p>
        </p:txBody>
      </p:sp>
      <p:sp>
        <p:nvSpPr>
          <p:cNvPr id="5" name="TextBox 4">
            <a:extLst>
              <a:ext uri="{FF2B5EF4-FFF2-40B4-BE49-F238E27FC236}">
                <a16:creationId xmlns:a16="http://schemas.microsoft.com/office/drawing/2014/main" id="{FF21B1AA-EF6B-C4AD-84F7-97EADC4E9596}"/>
              </a:ext>
            </a:extLst>
          </p:cNvPr>
          <p:cNvSpPr txBox="1"/>
          <p:nvPr/>
        </p:nvSpPr>
        <p:spPr>
          <a:xfrm>
            <a:off x="251520" y="1417638"/>
            <a:ext cx="8435280" cy="3901837"/>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1) Give credit</a:t>
            </a:r>
          </a:p>
          <a:p>
            <a:pPr>
              <a:lnSpc>
                <a:spcPct val="150000"/>
              </a:lnSpc>
            </a:pPr>
            <a:r>
              <a:rPr lang="en-GB" sz="2400" dirty="0">
                <a:latin typeface="Arial" panose="020B0604020202020204" pitchFamily="34" charset="0"/>
                <a:cs typeface="Arial" panose="020B0604020202020204" pitchFamily="34" charset="0"/>
              </a:rPr>
              <a:t>Give credit whenever you:</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Use another person’s ideas, opinions, or theories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Quote, paraphrase or summarise another person’s spoken or written words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Use pieces of information, such as statistics, graphs, drawings, that are not common knowledge  </a:t>
            </a:r>
          </a:p>
        </p:txBody>
      </p:sp>
    </p:spTree>
    <p:extLst>
      <p:ext uri="{BB962C8B-B14F-4D97-AF65-F5344CB8AC3E}">
        <p14:creationId xmlns:p14="http://schemas.microsoft.com/office/powerpoint/2010/main" val="2607776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457200" y="1793"/>
            <a:ext cx="8229600" cy="1143000"/>
          </a:xfrm>
        </p:spPr>
        <p:txBody>
          <a:bodyPr>
            <a:normAutofit fontScale="90000"/>
          </a:bodyPr>
          <a:lstStyle/>
          <a:p>
            <a:r>
              <a:rPr lang="en-GB" dirty="0"/>
              <a:t>How to avoid plagiarism when you paraphrase</a:t>
            </a:r>
          </a:p>
        </p:txBody>
      </p:sp>
      <p:sp>
        <p:nvSpPr>
          <p:cNvPr id="5" name="TextBox 4">
            <a:extLst>
              <a:ext uri="{FF2B5EF4-FFF2-40B4-BE49-F238E27FC236}">
                <a16:creationId xmlns:a16="http://schemas.microsoft.com/office/drawing/2014/main" id="{FF21B1AA-EF6B-C4AD-84F7-97EADC4E9596}"/>
              </a:ext>
            </a:extLst>
          </p:cNvPr>
          <p:cNvSpPr txBox="1"/>
          <p:nvPr/>
        </p:nvSpPr>
        <p:spPr>
          <a:xfrm>
            <a:off x="0" y="1112227"/>
            <a:ext cx="8712968" cy="5148332"/>
          </a:xfrm>
          <a:prstGeom prst="rect">
            <a:avLst/>
          </a:prstGeom>
          <a:noFill/>
        </p:spPr>
        <p:txBody>
          <a:bodyPr wrap="square" rtlCol="0">
            <a:spAutoFit/>
          </a:bodyPr>
          <a:lstStyle/>
          <a:p>
            <a:pPr>
              <a:lnSpc>
                <a:spcPct val="150000"/>
              </a:lnSpc>
            </a:pPr>
            <a:r>
              <a:rPr lang="en-GB" sz="2200" b="1" dirty="0">
                <a:latin typeface="Arial" panose="020B0604020202020204" pitchFamily="34" charset="0"/>
                <a:cs typeface="Arial" panose="020B0604020202020204" pitchFamily="34" charset="0"/>
              </a:rPr>
              <a:t>2) Quote correctly</a:t>
            </a:r>
          </a:p>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When using direct quotes, make sure that they are formatted and referenced appropriately.</a:t>
            </a:r>
          </a:p>
          <a:p>
            <a:pPr>
              <a:lnSpc>
                <a:spcPct val="150000"/>
              </a:lnSpc>
            </a:pPr>
            <a:r>
              <a:rPr lang="en-GB" sz="2200" b="1" dirty="0">
                <a:latin typeface="Arial" panose="020B0604020202020204" pitchFamily="34" charset="0"/>
                <a:cs typeface="Arial" panose="020B0604020202020204" pitchFamily="34" charset="0"/>
              </a:rPr>
              <a:t>3) Paraphrase and summarise</a:t>
            </a:r>
          </a:p>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Try to paraphrase and summarise ideas and arguments in your own words</a:t>
            </a:r>
          </a:p>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Don’t just copy text or rearrange a few words here and there</a:t>
            </a:r>
          </a:p>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Always check your paraphrase or summary against the original text</a:t>
            </a:r>
          </a:p>
          <a:p>
            <a:pPr>
              <a:lnSpc>
                <a:spcPct val="150000"/>
              </a:lnSpc>
            </a:pPr>
            <a:endParaRPr lang="en-GB" sz="2400" b="1"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93191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fontScale="90000"/>
          </a:bodyPr>
          <a:lstStyle/>
          <a:p>
            <a:r>
              <a:rPr lang="en-GB" dirty="0"/>
              <a:t>How to avoid plagiarism when you paraphrase</a:t>
            </a:r>
          </a:p>
        </p:txBody>
      </p:sp>
      <p:sp>
        <p:nvSpPr>
          <p:cNvPr id="5" name="TextBox 4">
            <a:extLst>
              <a:ext uri="{FF2B5EF4-FFF2-40B4-BE49-F238E27FC236}">
                <a16:creationId xmlns:a16="http://schemas.microsoft.com/office/drawing/2014/main" id="{FF21B1AA-EF6B-C4AD-84F7-97EADC4E9596}"/>
              </a:ext>
            </a:extLst>
          </p:cNvPr>
          <p:cNvSpPr txBox="1"/>
          <p:nvPr/>
        </p:nvSpPr>
        <p:spPr>
          <a:xfrm>
            <a:off x="251520" y="1417638"/>
            <a:ext cx="8435280" cy="4455835"/>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4) Make notes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Keep a record of the sources as you go along.</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This will make it easier to collate your references when writing your assignments. </a:t>
            </a:r>
          </a:p>
          <a:p>
            <a:pPr>
              <a:lnSpc>
                <a:spcPct val="150000"/>
              </a:lnSpc>
            </a:pPr>
            <a:r>
              <a:rPr lang="en-GB" sz="2400" b="1" dirty="0">
                <a:latin typeface="Arial" panose="020B0604020202020204" pitchFamily="34" charset="0"/>
                <a:cs typeface="Arial" panose="020B0604020202020204" pitchFamily="34" charset="0"/>
              </a:rPr>
              <a:t>5) Reference correctly</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Reference your assignments following the appropriate university guidelines relevant to your subject area</a:t>
            </a:r>
          </a:p>
          <a:p>
            <a:pPr marL="342900" indent="-342900">
              <a:lnSpc>
                <a:spcPct val="150000"/>
              </a:lnSpc>
              <a:buFont typeface="Wingdings" panose="05000000000000000000" pitchFamily="2" charset="2"/>
              <a:buChar char="Ø"/>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76343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54360" y="-237664"/>
            <a:ext cx="8229600" cy="1143000"/>
          </a:xfrm>
        </p:spPr>
        <p:txBody>
          <a:bodyPr>
            <a:normAutofit/>
          </a:bodyPr>
          <a:lstStyle/>
          <a:p>
            <a:r>
              <a:rPr lang="en-GB" dirty="0"/>
              <a:t>Top tips for avoiding plagiarism</a:t>
            </a:r>
          </a:p>
        </p:txBody>
      </p:sp>
      <p:sp>
        <p:nvSpPr>
          <p:cNvPr id="5" name="TextBox 4">
            <a:extLst>
              <a:ext uri="{FF2B5EF4-FFF2-40B4-BE49-F238E27FC236}">
                <a16:creationId xmlns:a16="http://schemas.microsoft.com/office/drawing/2014/main" id="{FF21B1AA-EF6B-C4AD-84F7-97EADC4E9596}"/>
              </a:ext>
            </a:extLst>
          </p:cNvPr>
          <p:cNvSpPr txBox="1"/>
          <p:nvPr/>
        </p:nvSpPr>
        <p:spPr>
          <a:xfrm>
            <a:off x="354360" y="836712"/>
            <a:ext cx="8435280" cy="4536819"/>
          </a:xfrm>
          <a:prstGeom prst="rect">
            <a:avLst/>
          </a:prstGeom>
          <a:noFill/>
        </p:spPr>
        <p:txBody>
          <a:bodyPr wrap="square" rtlCol="0">
            <a:spAutoFit/>
          </a:bodyPr>
          <a:lstStyle/>
          <a:p>
            <a:pPr>
              <a:lnSpc>
                <a:spcPct val="150000"/>
              </a:lnSpc>
            </a:pPr>
            <a:r>
              <a:rPr lang="en-GB" sz="2800" dirty="0">
                <a:latin typeface="Arial" panose="020B0604020202020204" pitchFamily="34" charset="0"/>
                <a:cs typeface="Arial" panose="020B0604020202020204" pitchFamily="34" charset="0"/>
              </a:rPr>
              <a:t>When you paraphrase, ensure that:</a:t>
            </a:r>
          </a:p>
          <a:p>
            <a:pPr marL="457200" indent="-457200">
              <a:lnSpc>
                <a:spcPct val="150000"/>
              </a:lnSpc>
              <a:buFont typeface="Wingdings" panose="05000000000000000000" pitchFamily="2" charset="2"/>
              <a:buChar char="Ø"/>
            </a:pPr>
            <a:r>
              <a:rPr lang="en-GB" sz="2800" dirty="0">
                <a:latin typeface="Arial" panose="020B0604020202020204" pitchFamily="34" charset="0"/>
                <a:cs typeface="Arial" panose="020B0604020202020204" pitchFamily="34" charset="0"/>
              </a:rPr>
              <a:t>You properly acknowledge the author</a:t>
            </a:r>
          </a:p>
          <a:p>
            <a:pPr marL="457200" indent="-457200">
              <a:lnSpc>
                <a:spcPct val="150000"/>
              </a:lnSpc>
              <a:buFont typeface="Wingdings" panose="05000000000000000000" pitchFamily="2" charset="2"/>
              <a:buChar char="Ø"/>
            </a:pPr>
            <a:r>
              <a:rPr lang="en-GB" sz="2800" dirty="0">
                <a:latin typeface="Arial" panose="020B0604020202020204" pitchFamily="34" charset="0"/>
                <a:cs typeface="Arial" panose="020B0604020202020204" pitchFamily="34" charset="0"/>
              </a:rPr>
              <a:t>The text is not close to the original as this could count as plagiarism even if you correctly cite the source.</a:t>
            </a:r>
          </a:p>
          <a:p>
            <a:pPr marL="457200" indent="-457200">
              <a:lnSpc>
                <a:spcPct val="150000"/>
              </a:lnSpc>
              <a:buFont typeface="Wingdings" panose="05000000000000000000" pitchFamily="2" charset="2"/>
              <a:buChar char="Ø"/>
            </a:pPr>
            <a:r>
              <a:rPr lang="en-GB" sz="2800" dirty="0">
                <a:latin typeface="Arial" panose="020B0604020202020204" pitchFamily="34" charset="0"/>
                <a:cs typeface="Arial" panose="020B0604020202020204" pitchFamily="34" charset="0"/>
              </a:rPr>
              <a:t>Always put the ideas you are referring to into your own words.</a:t>
            </a:r>
          </a:p>
        </p:txBody>
      </p:sp>
    </p:spTree>
    <p:extLst>
      <p:ext uri="{BB962C8B-B14F-4D97-AF65-F5344CB8AC3E}">
        <p14:creationId xmlns:p14="http://schemas.microsoft.com/office/powerpoint/2010/main" val="4532700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4096-1D9A-79D4-4AC5-0F66082BA940}"/>
              </a:ext>
            </a:extLst>
          </p:cNvPr>
          <p:cNvSpPr>
            <a:spLocks noGrp="1"/>
          </p:cNvSpPr>
          <p:nvPr>
            <p:ph type="title"/>
          </p:nvPr>
        </p:nvSpPr>
        <p:spPr/>
        <p:txBody>
          <a:bodyPr>
            <a:normAutofit fontScale="90000"/>
          </a:bodyPr>
          <a:lstStyle/>
          <a:p>
            <a:r>
              <a:rPr lang="en-GB" dirty="0"/>
              <a:t>Class Activity 3 : Plagiarism vs Paraphrasing Quiz</a:t>
            </a:r>
          </a:p>
        </p:txBody>
      </p:sp>
      <p:sp>
        <p:nvSpPr>
          <p:cNvPr id="3" name="Content Placeholder 2">
            <a:extLst>
              <a:ext uri="{FF2B5EF4-FFF2-40B4-BE49-F238E27FC236}">
                <a16:creationId xmlns:a16="http://schemas.microsoft.com/office/drawing/2014/main" id="{6FC94678-9031-0FC6-A9DD-F20149968276}"/>
              </a:ext>
            </a:extLst>
          </p:cNvPr>
          <p:cNvSpPr>
            <a:spLocks noGrp="1"/>
          </p:cNvSpPr>
          <p:nvPr>
            <p:ph idx="1"/>
          </p:nvPr>
        </p:nvSpPr>
        <p:spPr/>
        <p:txBody>
          <a:bodyPr/>
          <a:lstStyle/>
          <a:p>
            <a:r>
              <a:rPr lang="en-GB" dirty="0"/>
              <a:t>Kindly attempt this quiz in class</a:t>
            </a:r>
          </a:p>
          <a:p>
            <a:endParaRPr lang="en-GB" dirty="0"/>
          </a:p>
          <a:p>
            <a:r>
              <a:rPr lang="en-GB" dirty="0">
                <a:hlinkClick r:id="rId2"/>
              </a:rPr>
              <a:t>https://moodle.uwtsd.ac.uk/mod/quiz/view.php?id=640849</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8540020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F4601-7FC5-7646-4BA3-DFF634411B43}"/>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15 MINUTES BREAK</a:t>
            </a:r>
          </a:p>
        </p:txBody>
      </p:sp>
    </p:spTree>
    <p:extLst>
      <p:ext uri="{BB962C8B-B14F-4D97-AF65-F5344CB8AC3E}">
        <p14:creationId xmlns:p14="http://schemas.microsoft.com/office/powerpoint/2010/main" val="3378453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108520" y="-315416"/>
            <a:ext cx="8229600" cy="1143000"/>
          </a:xfrm>
        </p:spPr>
        <p:txBody>
          <a:bodyPr>
            <a:normAutofit/>
          </a:bodyPr>
          <a:lstStyle/>
          <a:p>
            <a:r>
              <a:rPr lang="en-GB" dirty="0"/>
              <a:t>WHAT IS REFERENCING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138532" y="1268760"/>
            <a:ext cx="8897964" cy="4455835"/>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Referencing is:</a:t>
            </a:r>
          </a:p>
          <a:p>
            <a:pPr>
              <a:lnSpc>
                <a:spcPct val="150000"/>
              </a:lnSpc>
            </a:pPr>
            <a:r>
              <a:rPr lang="en-GB" sz="2400" dirty="0">
                <a:latin typeface="Arial" panose="020B0604020202020204" pitchFamily="34" charset="0"/>
                <a:cs typeface="Arial" panose="020B0604020202020204" pitchFamily="34" charset="0"/>
              </a:rPr>
              <a:t>Acknowledging when you use someone else’s words, ideas, images or research in your own work.</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Providing details that will enable those reading your work to access the resources you used. </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These details must be presented in a recognised and consistent way, also known as a referencing style.</a:t>
            </a:r>
          </a:p>
          <a:p>
            <a:pPr>
              <a:lnSpc>
                <a:spcPct val="150000"/>
              </a:lnSpc>
            </a:pPr>
            <a:endParaRPr lang="en-GB" sz="24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E1748E6-7BC3-721F-8125-4D6733C426A5}"/>
              </a:ext>
            </a:extLst>
          </p:cNvPr>
          <p:cNvPicPr>
            <a:picLocks noChangeAspect="1"/>
          </p:cNvPicPr>
          <p:nvPr/>
        </p:nvPicPr>
        <p:blipFill rotWithShape="1">
          <a:blip r:embed="rId2"/>
          <a:srcRect l="48132" t="14537" r="11706" b="12321"/>
          <a:stretch/>
        </p:blipFill>
        <p:spPr>
          <a:xfrm>
            <a:off x="7236296" y="23929"/>
            <a:ext cx="1656000" cy="1607309"/>
          </a:xfrm>
          <a:prstGeom prst="rect">
            <a:avLst/>
          </a:prstGeom>
        </p:spPr>
      </p:pic>
    </p:spTree>
    <p:extLst>
      <p:ext uri="{BB962C8B-B14F-4D97-AF65-F5344CB8AC3E}">
        <p14:creationId xmlns:p14="http://schemas.microsoft.com/office/powerpoint/2010/main" val="13057309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251520" y="-243408"/>
            <a:ext cx="8229600" cy="1143000"/>
          </a:xfrm>
        </p:spPr>
        <p:txBody>
          <a:bodyPr>
            <a:normAutofit/>
          </a:bodyPr>
          <a:lstStyle/>
          <a:p>
            <a:r>
              <a:rPr lang="en-GB" dirty="0"/>
              <a:t>The importance of Referencing</a:t>
            </a:r>
          </a:p>
        </p:txBody>
      </p:sp>
      <p:sp>
        <p:nvSpPr>
          <p:cNvPr id="5" name="TextBox 4">
            <a:extLst>
              <a:ext uri="{FF2B5EF4-FFF2-40B4-BE49-F238E27FC236}">
                <a16:creationId xmlns:a16="http://schemas.microsoft.com/office/drawing/2014/main" id="{FF21B1AA-EF6B-C4AD-84F7-97EADC4E9596}"/>
              </a:ext>
            </a:extLst>
          </p:cNvPr>
          <p:cNvSpPr txBox="1"/>
          <p:nvPr/>
        </p:nvSpPr>
        <p:spPr>
          <a:xfrm>
            <a:off x="72037" y="534182"/>
            <a:ext cx="8910618" cy="2060885"/>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Plagiarism is effectively disrespecting another person, as you are breaking the trust between the original writer and the person that reads the work.</a:t>
            </a:r>
          </a:p>
          <a:p>
            <a:pPr marL="342900" indent="-342900">
              <a:lnSpc>
                <a:spcPct val="150000"/>
              </a:lnSpc>
              <a:buFont typeface="Wingdings" panose="05000000000000000000" pitchFamily="2" charset="2"/>
              <a:buChar char="Ø"/>
            </a:pPr>
            <a:r>
              <a:rPr lang="en-GB" sz="2200" dirty="0">
                <a:latin typeface="Arial" panose="020B0604020202020204" pitchFamily="34" charset="0"/>
                <a:cs typeface="Arial" panose="020B0604020202020204" pitchFamily="34" charset="0"/>
              </a:rPr>
              <a:t>There are several reasons why it is important to reference correctly.</a:t>
            </a:r>
          </a:p>
        </p:txBody>
      </p:sp>
      <p:pic>
        <p:nvPicPr>
          <p:cNvPr id="3" name="Picture 2">
            <a:extLst>
              <a:ext uri="{FF2B5EF4-FFF2-40B4-BE49-F238E27FC236}">
                <a16:creationId xmlns:a16="http://schemas.microsoft.com/office/drawing/2014/main" id="{53406257-B0E4-4D79-2C1D-937258DDB0E5}"/>
              </a:ext>
            </a:extLst>
          </p:cNvPr>
          <p:cNvPicPr>
            <a:picLocks noChangeAspect="1"/>
          </p:cNvPicPr>
          <p:nvPr/>
        </p:nvPicPr>
        <p:blipFill rotWithShape="1">
          <a:blip r:embed="rId2"/>
          <a:srcRect l="8859" t="44280" r="65154" b="11703"/>
          <a:stretch/>
        </p:blipFill>
        <p:spPr>
          <a:xfrm>
            <a:off x="109874" y="3055886"/>
            <a:ext cx="2916000" cy="2632275"/>
          </a:xfrm>
          <a:prstGeom prst="rect">
            <a:avLst/>
          </a:prstGeom>
        </p:spPr>
      </p:pic>
      <p:pic>
        <p:nvPicPr>
          <p:cNvPr id="4" name="Picture 3">
            <a:extLst>
              <a:ext uri="{FF2B5EF4-FFF2-40B4-BE49-F238E27FC236}">
                <a16:creationId xmlns:a16="http://schemas.microsoft.com/office/drawing/2014/main" id="{2FB02A87-C63D-DE38-B1C3-F8766A1CFE62}"/>
              </a:ext>
            </a:extLst>
          </p:cNvPr>
          <p:cNvPicPr>
            <a:picLocks noChangeAspect="1"/>
          </p:cNvPicPr>
          <p:nvPr/>
        </p:nvPicPr>
        <p:blipFill rotWithShape="1">
          <a:blip r:embed="rId2"/>
          <a:srcRect l="35728" t="45567" r="38285" b="12321"/>
          <a:stretch/>
        </p:blipFill>
        <p:spPr>
          <a:xfrm>
            <a:off x="3187403" y="3055886"/>
            <a:ext cx="2916000" cy="2518363"/>
          </a:xfrm>
          <a:prstGeom prst="rect">
            <a:avLst/>
          </a:prstGeom>
        </p:spPr>
      </p:pic>
      <p:pic>
        <p:nvPicPr>
          <p:cNvPr id="6" name="Picture 5">
            <a:extLst>
              <a:ext uri="{FF2B5EF4-FFF2-40B4-BE49-F238E27FC236}">
                <a16:creationId xmlns:a16="http://schemas.microsoft.com/office/drawing/2014/main" id="{22BABA01-8AA7-3B90-AC49-857474A6B6E4}"/>
              </a:ext>
            </a:extLst>
          </p:cNvPr>
          <p:cNvPicPr>
            <a:picLocks noChangeAspect="1"/>
          </p:cNvPicPr>
          <p:nvPr/>
        </p:nvPicPr>
        <p:blipFill rotWithShape="1">
          <a:blip r:embed="rId2"/>
          <a:srcRect l="61715" t="45567" r="12298" b="12321"/>
          <a:stretch/>
        </p:blipFill>
        <p:spPr>
          <a:xfrm>
            <a:off x="6226126" y="3149159"/>
            <a:ext cx="2808000" cy="2425090"/>
          </a:xfrm>
          <a:prstGeom prst="rect">
            <a:avLst/>
          </a:prstGeom>
        </p:spPr>
      </p:pic>
    </p:spTree>
    <p:extLst>
      <p:ext uri="{BB962C8B-B14F-4D97-AF65-F5344CB8AC3E}">
        <p14:creationId xmlns:p14="http://schemas.microsoft.com/office/powerpoint/2010/main" val="41556473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a:bodyPr>
          <a:lstStyle/>
          <a:p>
            <a:r>
              <a:rPr lang="en-GB" dirty="0"/>
              <a:t>When do I need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457200" y="1417638"/>
            <a:ext cx="8147248" cy="2239844"/>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Quotes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Paraphrase and summary</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Images</a:t>
            </a:r>
          </a:p>
          <a:p>
            <a:pPr marL="342900" indent="-342900">
              <a:lnSpc>
                <a:spcPct val="150000"/>
              </a:lnSpc>
              <a:buFont typeface="Wingdings" panose="05000000000000000000" pitchFamily="2" charset="2"/>
              <a:buChar char="Ø"/>
            </a:pPr>
            <a:r>
              <a:rPr lang="en-GB" sz="2400" dirty="0">
                <a:latin typeface="Arial" panose="020B0604020202020204" pitchFamily="34" charset="0"/>
                <a:cs typeface="Arial" panose="020B0604020202020204" pitchFamily="34" charset="0"/>
              </a:rPr>
              <a:t>Data</a:t>
            </a:r>
          </a:p>
        </p:txBody>
      </p:sp>
    </p:spTree>
    <p:extLst>
      <p:ext uri="{BB962C8B-B14F-4D97-AF65-F5344CB8AC3E}">
        <p14:creationId xmlns:p14="http://schemas.microsoft.com/office/powerpoint/2010/main" val="41262393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74848" y="-315416"/>
            <a:ext cx="8229600" cy="1143000"/>
          </a:xfrm>
        </p:spPr>
        <p:txBody>
          <a:bodyPr>
            <a:normAutofit/>
          </a:bodyPr>
          <a:lstStyle/>
          <a:p>
            <a:r>
              <a:rPr lang="en-GB" dirty="0"/>
              <a:t>When do I need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323528" y="476672"/>
            <a:ext cx="8147248" cy="3901774"/>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Quotes</a:t>
            </a:r>
          </a:p>
          <a:p>
            <a:pPr>
              <a:lnSpc>
                <a:spcPct val="150000"/>
              </a:lnSpc>
            </a:pPr>
            <a:r>
              <a:rPr lang="en-GB" sz="2400" dirty="0">
                <a:latin typeface="Arial" panose="020B0604020202020204" pitchFamily="34" charset="0"/>
                <a:cs typeface="Arial" panose="020B0604020202020204" pitchFamily="34" charset="0"/>
              </a:rPr>
              <a:t>A quotation is where you take the exact wording as written by another author and insert it into your work. </a:t>
            </a:r>
          </a:p>
          <a:p>
            <a:pPr>
              <a:lnSpc>
                <a:spcPct val="150000"/>
              </a:lnSpc>
            </a:pPr>
            <a:r>
              <a:rPr lang="en-GB" sz="2400" dirty="0">
                <a:latin typeface="Arial" panose="020B0604020202020204" pitchFamily="34" charset="0"/>
                <a:cs typeface="Arial" panose="020B0604020202020204" pitchFamily="34" charset="0"/>
              </a:rPr>
              <a:t>“</a:t>
            </a:r>
            <a:r>
              <a:rPr lang="en-GB" sz="2400" dirty="0"/>
              <a:t>Keywords are one of the most important elements of your webpage. In fact before you start optimizing your website you need to choose the keywords your page is going to target.</a:t>
            </a:r>
            <a:r>
              <a:rPr lang="en-GB" sz="2400" dirty="0">
                <a:latin typeface="Arial" panose="020B0604020202020204" pitchFamily="34" charset="0"/>
                <a:cs typeface="Arial" panose="020B0604020202020204" pitchFamily="34" charset="0"/>
              </a:rPr>
              <a:t>”, (Sean 2016).</a:t>
            </a:r>
          </a:p>
        </p:txBody>
      </p:sp>
    </p:spTree>
    <p:extLst>
      <p:ext uri="{BB962C8B-B14F-4D97-AF65-F5344CB8AC3E}">
        <p14:creationId xmlns:p14="http://schemas.microsoft.com/office/powerpoint/2010/main" val="6013552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67055" y="-171400"/>
            <a:ext cx="8229600" cy="1143000"/>
          </a:xfrm>
        </p:spPr>
        <p:txBody>
          <a:bodyPr>
            <a:normAutofit/>
          </a:bodyPr>
          <a:lstStyle/>
          <a:p>
            <a:r>
              <a:rPr lang="en-GB" dirty="0"/>
              <a:t>When do I need a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179512" y="836712"/>
            <a:ext cx="8147248" cy="2793842"/>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Paraphrase and summary</a:t>
            </a:r>
          </a:p>
          <a:p>
            <a:pPr>
              <a:lnSpc>
                <a:spcPct val="150000"/>
              </a:lnSpc>
            </a:pPr>
            <a:r>
              <a:rPr lang="en-GB" sz="2400" dirty="0">
                <a:latin typeface="Arial" panose="020B0604020202020204" pitchFamily="34" charset="0"/>
                <a:cs typeface="Arial" panose="020B0604020202020204" pitchFamily="34" charset="0"/>
              </a:rPr>
              <a:t>Paraphrasing is taking someone else’s idea and putting it into your own words.</a:t>
            </a:r>
          </a:p>
          <a:p>
            <a:pPr>
              <a:lnSpc>
                <a:spcPct val="150000"/>
              </a:lnSpc>
            </a:pPr>
            <a:r>
              <a:rPr lang="en-GB" sz="2400" dirty="0">
                <a:latin typeface="Arial" panose="020B0604020202020204" pitchFamily="34" charset="0"/>
                <a:cs typeface="Arial" panose="020B0604020202020204" pitchFamily="34" charset="0"/>
              </a:rPr>
              <a:t>Summarising is providing a brief overview of someone else’s idea. </a:t>
            </a:r>
          </a:p>
        </p:txBody>
      </p:sp>
    </p:spTree>
    <p:extLst>
      <p:ext uri="{BB962C8B-B14F-4D97-AF65-F5344CB8AC3E}">
        <p14:creationId xmlns:p14="http://schemas.microsoft.com/office/powerpoint/2010/main" val="32723689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67055" y="-171400"/>
            <a:ext cx="8229600" cy="1143000"/>
          </a:xfrm>
        </p:spPr>
        <p:txBody>
          <a:bodyPr>
            <a:normAutofit/>
          </a:bodyPr>
          <a:lstStyle/>
          <a:p>
            <a:r>
              <a:rPr lang="en-GB" dirty="0"/>
              <a:t>When do I need a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347351" y="682675"/>
            <a:ext cx="8147248" cy="577850"/>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Paraphrase and summary</a:t>
            </a:r>
          </a:p>
        </p:txBody>
      </p:sp>
      <p:sp>
        <p:nvSpPr>
          <p:cNvPr id="3" name="TextBox 2">
            <a:extLst>
              <a:ext uri="{FF2B5EF4-FFF2-40B4-BE49-F238E27FC236}">
                <a16:creationId xmlns:a16="http://schemas.microsoft.com/office/drawing/2014/main" id="{8061A4A3-550A-4FC7-4E23-39A58649B10E}"/>
              </a:ext>
            </a:extLst>
          </p:cNvPr>
          <p:cNvSpPr txBox="1"/>
          <p:nvPr/>
        </p:nvSpPr>
        <p:spPr>
          <a:xfrm>
            <a:off x="179512" y="1201082"/>
            <a:ext cx="4004340" cy="4455835"/>
          </a:xfrm>
          <a:prstGeom prst="rect">
            <a:avLst/>
          </a:prstGeom>
          <a:noFill/>
        </p:spPr>
        <p:txBody>
          <a:bodyPr wrap="square" rtlCol="0">
            <a:spAutoFit/>
          </a:bodyPr>
          <a:lstStyle/>
          <a:p>
            <a:pPr>
              <a:lnSpc>
                <a:spcPct val="150000"/>
              </a:lnSpc>
            </a:pPr>
            <a:r>
              <a:rPr lang="en-GB" sz="2400" b="1" dirty="0">
                <a:solidFill>
                  <a:srgbClr val="FF0000"/>
                </a:solidFill>
                <a:latin typeface="Arial" panose="020B0604020202020204" pitchFamily="34" charset="0"/>
                <a:cs typeface="Arial" panose="020B0604020202020204" pitchFamily="34" charset="0"/>
              </a:rPr>
              <a:t>Keywords are one of the most important elements of your webpage. In fact before you start optimizing your website you need to choose the keywords your page is going to target</a:t>
            </a:r>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8E98A66-4496-D119-1F0A-8735AD2CF8D2}"/>
              </a:ext>
            </a:extLst>
          </p:cNvPr>
          <p:cNvSpPr txBox="1"/>
          <p:nvPr/>
        </p:nvSpPr>
        <p:spPr>
          <a:xfrm>
            <a:off x="4715731" y="749707"/>
            <a:ext cx="4240679" cy="5009833"/>
          </a:xfrm>
          <a:prstGeom prst="rect">
            <a:avLst/>
          </a:prstGeom>
          <a:noFill/>
        </p:spPr>
        <p:txBody>
          <a:bodyPr wrap="square" rtlCol="0">
            <a:spAutoFit/>
          </a:bodyPr>
          <a:lstStyle/>
          <a:p>
            <a:pPr>
              <a:lnSpc>
                <a:spcPct val="150000"/>
              </a:lnSpc>
            </a:pPr>
            <a:r>
              <a:rPr lang="en-GB" sz="2400" b="1" dirty="0">
                <a:solidFill>
                  <a:srgbClr val="00B050"/>
                </a:solidFill>
                <a:latin typeface="Arial" panose="020B0604020202020204" pitchFamily="34" charset="0"/>
                <a:cs typeface="Arial" panose="020B0604020202020204" pitchFamily="34" charset="0"/>
              </a:rPr>
              <a:t>Paraphrasing</a:t>
            </a:r>
          </a:p>
          <a:p>
            <a:pPr>
              <a:lnSpc>
                <a:spcPct val="150000"/>
              </a:lnSpc>
            </a:pPr>
            <a:r>
              <a:rPr lang="en-GB" sz="2400" b="1" dirty="0">
                <a:solidFill>
                  <a:srgbClr val="00B050"/>
                </a:solidFill>
                <a:latin typeface="Arial" panose="020B0604020202020204" pitchFamily="34" charset="0"/>
                <a:cs typeface="Arial" panose="020B0604020202020204" pitchFamily="34" charset="0"/>
              </a:rPr>
              <a:t>One of the most crucial components of any website is its keyword content. In reality, you must select the keywords your page will target before you begin optimising your website (Sean 2016).</a:t>
            </a:r>
          </a:p>
        </p:txBody>
      </p:sp>
    </p:spTree>
    <p:extLst>
      <p:ext uri="{BB962C8B-B14F-4D97-AF65-F5344CB8AC3E}">
        <p14:creationId xmlns:p14="http://schemas.microsoft.com/office/powerpoint/2010/main" val="1360213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67055" y="-171400"/>
            <a:ext cx="8229600" cy="1143000"/>
          </a:xfrm>
        </p:spPr>
        <p:txBody>
          <a:bodyPr>
            <a:normAutofit/>
          </a:bodyPr>
          <a:lstStyle/>
          <a:p>
            <a:r>
              <a:rPr lang="en-GB" dirty="0"/>
              <a:t>When do I need a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347351" y="682675"/>
            <a:ext cx="8147248" cy="577850"/>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Paraphrase and summary</a:t>
            </a:r>
          </a:p>
        </p:txBody>
      </p:sp>
      <p:sp>
        <p:nvSpPr>
          <p:cNvPr id="3" name="TextBox 2">
            <a:extLst>
              <a:ext uri="{FF2B5EF4-FFF2-40B4-BE49-F238E27FC236}">
                <a16:creationId xmlns:a16="http://schemas.microsoft.com/office/drawing/2014/main" id="{8061A4A3-550A-4FC7-4E23-39A58649B10E}"/>
              </a:ext>
            </a:extLst>
          </p:cNvPr>
          <p:cNvSpPr txBox="1"/>
          <p:nvPr/>
        </p:nvSpPr>
        <p:spPr>
          <a:xfrm>
            <a:off x="245295" y="1201082"/>
            <a:ext cx="3894657" cy="4455835"/>
          </a:xfrm>
          <a:prstGeom prst="rect">
            <a:avLst/>
          </a:prstGeom>
          <a:noFill/>
        </p:spPr>
        <p:txBody>
          <a:bodyPr wrap="square" rtlCol="0">
            <a:spAutoFit/>
          </a:bodyPr>
          <a:lstStyle/>
          <a:p>
            <a:pPr>
              <a:lnSpc>
                <a:spcPct val="150000"/>
              </a:lnSpc>
            </a:pPr>
            <a:r>
              <a:rPr lang="en-GB" sz="2400" b="1" dirty="0">
                <a:solidFill>
                  <a:srgbClr val="FF0000"/>
                </a:solidFill>
                <a:latin typeface="Arial" panose="020B0604020202020204" pitchFamily="34" charset="0"/>
                <a:cs typeface="Arial" panose="020B0604020202020204" pitchFamily="34" charset="0"/>
              </a:rPr>
              <a:t>Keywords are one of the most important elements of your webpage. In fact before you start optimizing your website you need to choose the keywords your page is going to target</a:t>
            </a:r>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8E98A66-4496-D119-1F0A-8735AD2CF8D2}"/>
              </a:ext>
            </a:extLst>
          </p:cNvPr>
          <p:cNvSpPr txBox="1"/>
          <p:nvPr/>
        </p:nvSpPr>
        <p:spPr>
          <a:xfrm>
            <a:off x="4562620" y="764704"/>
            <a:ext cx="4240679" cy="4455835"/>
          </a:xfrm>
          <a:prstGeom prst="rect">
            <a:avLst/>
          </a:prstGeom>
          <a:noFill/>
        </p:spPr>
        <p:txBody>
          <a:bodyPr wrap="square" rtlCol="0">
            <a:spAutoFit/>
          </a:bodyPr>
          <a:lstStyle/>
          <a:p>
            <a:pPr>
              <a:lnSpc>
                <a:spcPct val="150000"/>
              </a:lnSpc>
            </a:pPr>
            <a:r>
              <a:rPr lang="en-GB" sz="2400" b="1" dirty="0">
                <a:solidFill>
                  <a:srgbClr val="00B050"/>
                </a:solidFill>
                <a:latin typeface="Arial" panose="020B0604020202020204" pitchFamily="34" charset="0"/>
                <a:cs typeface="Arial" panose="020B0604020202020204" pitchFamily="34" charset="0"/>
              </a:rPr>
              <a:t>Summarising</a:t>
            </a:r>
          </a:p>
          <a:p>
            <a:pPr>
              <a:lnSpc>
                <a:spcPct val="150000"/>
              </a:lnSpc>
            </a:pPr>
            <a:r>
              <a:rPr lang="en-GB" sz="2400" b="1" dirty="0">
                <a:solidFill>
                  <a:srgbClr val="00B050"/>
                </a:solidFill>
                <a:latin typeface="Arial" panose="020B0604020202020204" pitchFamily="34" charset="0"/>
                <a:cs typeface="Arial" panose="020B0604020202020204" pitchFamily="34" charset="0"/>
              </a:rPr>
              <a:t>Keywords are crucial for optimizing your webpage, and it's essential to select the keywords your page will target before starting the optimization process (Sean 2016).</a:t>
            </a:r>
          </a:p>
        </p:txBody>
      </p:sp>
    </p:spTree>
    <p:extLst>
      <p:ext uri="{BB962C8B-B14F-4D97-AF65-F5344CB8AC3E}">
        <p14:creationId xmlns:p14="http://schemas.microsoft.com/office/powerpoint/2010/main" val="14916415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a:xfrm>
            <a:off x="374848" y="-171400"/>
            <a:ext cx="8229600" cy="1143000"/>
          </a:xfrm>
        </p:spPr>
        <p:txBody>
          <a:bodyPr>
            <a:normAutofit/>
          </a:bodyPr>
          <a:lstStyle/>
          <a:p>
            <a:r>
              <a:rPr lang="en-GB" dirty="0"/>
              <a:t>When do I need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251520" y="431206"/>
            <a:ext cx="8147248" cy="1685846"/>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Images</a:t>
            </a:r>
          </a:p>
          <a:p>
            <a:pPr>
              <a:lnSpc>
                <a:spcPct val="150000"/>
              </a:lnSpc>
            </a:pPr>
            <a:r>
              <a:rPr lang="en-GB" sz="2400" dirty="0">
                <a:latin typeface="Arial" panose="020B0604020202020204" pitchFamily="34" charset="0"/>
                <a:cs typeface="Arial" panose="020B0604020202020204" pitchFamily="34" charset="0"/>
              </a:rPr>
              <a:t>You should provide references for any photographs, images or illustrations that appear in your work.</a:t>
            </a:r>
          </a:p>
        </p:txBody>
      </p:sp>
      <p:pic>
        <p:nvPicPr>
          <p:cNvPr id="6" name="Picture 5" descr="A group of people in a room&#10;&#10;Description automatically generated">
            <a:extLst>
              <a:ext uri="{FF2B5EF4-FFF2-40B4-BE49-F238E27FC236}">
                <a16:creationId xmlns:a16="http://schemas.microsoft.com/office/drawing/2014/main" id="{8CD356E9-1C69-DC07-39E9-B8025355E0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1144" y="2097671"/>
            <a:ext cx="4608000" cy="3054067"/>
          </a:xfrm>
          <a:prstGeom prst="rect">
            <a:avLst/>
          </a:prstGeom>
        </p:spPr>
      </p:pic>
      <p:sp>
        <p:nvSpPr>
          <p:cNvPr id="7" name="TextBox 6">
            <a:extLst>
              <a:ext uri="{FF2B5EF4-FFF2-40B4-BE49-F238E27FC236}">
                <a16:creationId xmlns:a16="http://schemas.microsoft.com/office/drawing/2014/main" id="{2B83CCBB-DBF9-5EB3-F05F-332E699EBE45}"/>
              </a:ext>
            </a:extLst>
          </p:cNvPr>
          <p:cNvSpPr txBox="1"/>
          <p:nvPr/>
        </p:nvSpPr>
        <p:spPr>
          <a:xfrm>
            <a:off x="2802416" y="5151738"/>
            <a:ext cx="432048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Photo Credit : Sean 2016</a:t>
            </a:r>
          </a:p>
        </p:txBody>
      </p:sp>
    </p:spTree>
    <p:extLst>
      <p:ext uri="{BB962C8B-B14F-4D97-AF65-F5344CB8AC3E}">
        <p14:creationId xmlns:p14="http://schemas.microsoft.com/office/powerpoint/2010/main" val="35272188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8B22B-A639-4149-C46F-2F1524F4F5C4}"/>
              </a:ext>
            </a:extLst>
          </p:cNvPr>
          <p:cNvSpPr>
            <a:spLocks noGrp="1"/>
          </p:cNvSpPr>
          <p:nvPr>
            <p:ph type="title"/>
          </p:nvPr>
        </p:nvSpPr>
        <p:spPr/>
        <p:txBody>
          <a:bodyPr>
            <a:normAutofit/>
          </a:bodyPr>
          <a:lstStyle/>
          <a:p>
            <a:r>
              <a:rPr lang="en-GB" dirty="0"/>
              <a:t>When do I need reference?</a:t>
            </a:r>
          </a:p>
        </p:txBody>
      </p:sp>
      <p:sp>
        <p:nvSpPr>
          <p:cNvPr id="4" name="TextBox 3">
            <a:extLst>
              <a:ext uri="{FF2B5EF4-FFF2-40B4-BE49-F238E27FC236}">
                <a16:creationId xmlns:a16="http://schemas.microsoft.com/office/drawing/2014/main" id="{88074CBF-C66F-9BC9-45F8-64A604CF0A3A}"/>
              </a:ext>
            </a:extLst>
          </p:cNvPr>
          <p:cNvSpPr txBox="1"/>
          <p:nvPr/>
        </p:nvSpPr>
        <p:spPr>
          <a:xfrm>
            <a:off x="179512" y="1268760"/>
            <a:ext cx="3682752" cy="3347840"/>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Data</a:t>
            </a:r>
          </a:p>
          <a:p>
            <a:pPr>
              <a:lnSpc>
                <a:spcPct val="150000"/>
              </a:lnSpc>
            </a:pPr>
            <a:r>
              <a:rPr lang="en-GB" sz="2400" dirty="0">
                <a:latin typeface="Arial" panose="020B0604020202020204" pitchFamily="34" charset="0"/>
                <a:cs typeface="Arial" panose="020B0604020202020204" pitchFamily="34" charset="0"/>
              </a:rPr>
              <a:t>You should provide references for any data that you include in your work, including graphs, tables and statistics.</a:t>
            </a:r>
          </a:p>
        </p:txBody>
      </p:sp>
      <p:pic>
        <p:nvPicPr>
          <p:cNvPr id="6" name="Picture 5" descr="A pie chart showing hours&#10;&#10;Description automatically generated">
            <a:extLst>
              <a:ext uri="{FF2B5EF4-FFF2-40B4-BE49-F238E27FC236}">
                <a16:creationId xmlns:a16="http://schemas.microsoft.com/office/drawing/2014/main" id="{500CCF17-F2D3-1B19-3AB6-B1FB78163B8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006482" y="1484784"/>
            <a:ext cx="4572000" cy="3521711"/>
          </a:xfrm>
          <a:prstGeom prst="rect">
            <a:avLst/>
          </a:prstGeom>
        </p:spPr>
      </p:pic>
      <p:sp>
        <p:nvSpPr>
          <p:cNvPr id="8" name="TextBox 7">
            <a:extLst>
              <a:ext uri="{FF2B5EF4-FFF2-40B4-BE49-F238E27FC236}">
                <a16:creationId xmlns:a16="http://schemas.microsoft.com/office/drawing/2014/main" id="{8E9E8CEA-E061-95BA-B87D-BFD30DC08B4F}"/>
              </a:ext>
            </a:extLst>
          </p:cNvPr>
          <p:cNvSpPr txBox="1"/>
          <p:nvPr/>
        </p:nvSpPr>
        <p:spPr>
          <a:xfrm>
            <a:off x="5652120" y="5068898"/>
            <a:ext cx="324036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Sean 2016</a:t>
            </a:r>
          </a:p>
        </p:txBody>
      </p:sp>
    </p:spTree>
    <p:extLst>
      <p:ext uri="{BB962C8B-B14F-4D97-AF65-F5344CB8AC3E}">
        <p14:creationId xmlns:p14="http://schemas.microsoft.com/office/powerpoint/2010/main" val="33086019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F8008-3E95-5667-4ABE-675E81B4C6BD}"/>
              </a:ext>
            </a:extLst>
          </p:cNvPr>
          <p:cNvSpPr>
            <a:spLocks noGrp="1"/>
          </p:cNvSpPr>
          <p:nvPr>
            <p:ph type="title"/>
          </p:nvPr>
        </p:nvSpPr>
        <p:spPr>
          <a:xfrm>
            <a:off x="395536" y="-387424"/>
            <a:ext cx="8229600" cy="1143000"/>
          </a:xfrm>
        </p:spPr>
        <p:txBody>
          <a:bodyPr/>
          <a:lstStyle/>
          <a:p>
            <a:r>
              <a:rPr lang="en-GB" dirty="0"/>
              <a:t>Referencing Styles</a:t>
            </a:r>
          </a:p>
        </p:txBody>
      </p:sp>
      <p:sp>
        <p:nvSpPr>
          <p:cNvPr id="3" name="Content Placeholder 2">
            <a:extLst>
              <a:ext uri="{FF2B5EF4-FFF2-40B4-BE49-F238E27FC236}">
                <a16:creationId xmlns:a16="http://schemas.microsoft.com/office/drawing/2014/main" id="{F6A2BB15-0A93-3A21-7AC3-2F58124926FD}"/>
              </a:ext>
            </a:extLst>
          </p:cNvPr>
          <p:cNvSpPr>
            <a:spLocks noGrp="1"/>
          </p:cNvSpPr>
          <p:nvPr>
            <p:ph idx="1"/>
          </p:nvPr>
        </p:nvSpPr>
        <p:spPr>
          <a:xfrm>
            <a:off x="251520" y="620688"/>
            <a:ext cx="8229600" cy="3917032"/>
          </a:xfrm>
        </p:spPr>
        <p:txBody>
          <a:bodyPr>
            <a:normAutofit fontScale="92500" lnSpcReduction="10000"/>
          </a:bodyPr>
          <a:lstStyle/>
          <a:p>
            <a:pPr marL="0" indent="0">
              <a:lnSpc>
                <a:spcPct val="150000"/>
              </a:lnSpc>
              <a:spcBef>
                <a:spcPts val="0"/>
              </a:spcBef>
              <a:buNone/>
            </a:pPr>
            <a:r>
              <a:rPr lang="en-GB" sz="2400" dirty="0">
                <a:latin typeface="Arial" panose="020B0604020202020204" pitchFamily="34" charset="0"/>
                <a:cs typeface="Arial" panose="020B0604020202020204" pitchFamily="34" charset="0"/>
              </a:rPr>
              <a:t>There are many different sets of rules on how to reference, these are known as referencing styles or standards.</a:t>
            </a:r>
          </a:p>
          <a:p>
            <a:pPr marL="0" indent="0">
              <a:lnSpc>
                <a:spcPct val="150000"/>
              </a:lnSpc>
              <a:spcBef>
                <a:spcPts val="0"/>
              </a:spcBef>
              <a:buNone/>
            </a:pPr>
            <a:r>
              <a:rPr lang="en-GB" sz="2400" dirty="0">
                <a:latin typeface="Arial" panose="020B0604020202020204" pitchFamily="34" charset="0"/>
                <a:cs typeface="Arial" panose="020B0604020202020204" pitchFamily="34" charset="0"/>
              </a:rPr>
              <a:t>Depending on your discipline, you will be using one of the following:</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Harvard</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APA</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IEEE</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MHRA</a:t>
            </a:r>
          </a:p>
        </p:txBody>
      </p:sp>
    </p:spTree>
    <p:extLst>
      <p:ext uri="{BB962C8B-B14F-4D97-AF65-F5344CB8AC3E}">
        <p14:creationId xmlns:p14="http://schemas.microsoft.com/office/powerpoint/2010/main" val="41795264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96226-3CEC-0458-0B69-C77517ADED76}"/>
              </a:ext>
            </a:extLst>
          </p:cNvPr>
          <p:cNvSpPr>
            <a:spLocks noGrp="1"/>
          </p:cNvSpPr>
          <p:nvPr>
            <p:ph type="title"/>
          </p:nvPr>
        </p:nvSpPr>
        <p:spPr>
          <a:xfrm>
            <a:off x="251520" y="-243408"/>
            <a:ext cx="8229600" cy="1143000"/>
          </a:xfrm>
        </p:spPr>
        <p:txBody>
          <a:bodyPr/>
          <a:lstStyle/>
          <a:p>
            <a:r>
              <a:rPr lang="en-GB" dirty="0"/>
              <a:t>APA: the basics</a:t>
            </a:r>
          </a:p>
        </p:txBody>
      </p:sp>
      <p:sp>
        <p:nvSpPr>
          <p:cNvPr id="3" name="Content Placeholder 2">
            <a:extLst>
              <a:ext uri="{FF2B5EF4-FFF2-40B4-BE49-F238E27FC236}">
                <a16:creationId xmlns:a16="http://schemas.microsoft.com/office/drawing/2014/main" id="{A80BAC40-BF4E-5D01-C79F-63653681BC7B}"/>
              </a:ext>
            </a:extLst>
          </p:cNvPr>
          <p:cNvSpPr>
            <a:spLocks noGrp="1"/>
          </p:cNvSpPr>
          <p:nvPr>
            <p:ph idx="1"/>
          </p:nvPr>
        </p:nvSpPr>
        <p:spPr>
          <a:xfrm>
            <a:off x="313184" y="692696"/>
            <a:ext cx="8579296" cy="4752528"/>
          </a:xfrm>
        </p:spPr>
        <p:txBody>
          <a:bodyPr>
            <a:normAutofit fontScale="85000" lnSpcReduction="10000"/>
          </a:bodyPr>
          <a:lstStyle/>
          <a:p>
            <a:pPr marL="0" indent="0">
              <a:lnSpc>
                <a:spcPct val="160000"/>
              </a:lnSpc>
              <a:spcBef>
                <a:spcPts val="0"/>
              </a:spcBef>
              <a:buNone/>
            </a:pPr>
            <a:r>
              <a:rPr lang="en-GB" dirty="0">
                <a:latin typeface="Arial" panose="020B0604020202020204" pitchFamily="34" charset="0"/>
                <a:cs typeface="Arial" panose="020B0604020202020204" pitchFamily="34" charset="0"/>
              </a:rPr>
              <a:t>APA is an acronym for the American Psychological Association.</a:t>
            </a:r>
          </a:p>
          <a:p>
            <a:pPr marL="0" indent="0">
              <a:lnSpc>
                <a:spcPct val="160000"/>
              </a:lnSpc>
              <a:spcBef>
                <a:spcPts val="0"/>
              </a:spcBef>
              <a:buNone/>
            </a:pPr>
            <a:r>
              <a:rPr lang="en-GB" dirty="0">
                <a:latin typeface="Arial" panose="020B0604020202020204" pitchFamily="34" charset="0"/>
                <a:cs typeface="Arial" panose="020B0604020202020204" pitchFamily="34" charset="0"/>
              </a:rPr>
              <a:t>This referencing style is generally used in the discipline of psychology.</a:t>
            </a:r>
          </a:p>
          <a:p>
            <a:pPr marL="0" indent="0">
              <a:lnSpc>
                <a:spcPct val="160000"/>
              </a:lnSpc>
              <a:spcBef>
                <a:spcPts val="0"/>
              </a:spcBef>
              <a:buNone/>
            </a:pPr>
            <a:r>
              <a:rPr lang="en-GB" dirty="0">
                <a:latin typeface="Arial" panose="020B0604020202020204" pitchFamily="34" charset="0"/>
                <a:cs typeface="Arial" panose="020B0604020202020204" pitchFamily="34" charset="0"/>
              </a:rPr>
              <a:t>The APA referencing style consists of two elements: </a:t>
            </a:r>
          </a:p>
          <a:p>
            <a:pPr>
              <a:lnSpc>
                <a:spcPct val="16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In-text citation</a:t>
            </a:r>
          </a:p>
          <a:p>
            <a:pPr>
              <a:lnSpc>
                <a:spcPct val="16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Reference list</a:t>
            </a:r>
          </a:p>
        </p:txBody>
      </p:sp>
    </p:spTree>
    <p:extLst>
      <p:ext uri="{BB962C8B-B14F-4D97-AF65-F5344CB8AC3E}">
        <p14:creationId xmlns:p14="http://schemas.microsoft.com/office/powerpoint/2010/main" val="10694598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9324B-9A26-EF18-0B0E-006634792628}"/>
              </a:ext>
            </a:extLst>
          </p:cNvPr>
          <p:cNvSpPr>
            <a:spLocks noGrp="1"/>
          </p:cNvSpPr>
          <p:nvPr>
            <p:ph type="title"/>
          </p:nvPr>
        </p:nvSpPr>
        <p:spPr>
          <a:xfrm>
            <a:off x="251520" y="-243408"/>
            <a:ext cx="8229600" cy="1143000"/>
          </a:xfrm>
        </p:spPr>
        <p:txBody>
          <a:bodyPr/>
          <a:lstStyle/>
          <a:p>
            <a:r>
              <a:rPr lang="en-GB" dirty="0"/>
              <a:t>APA: the basics</a:t>
            </a:r>
          </a:p>
        </p:txBody>
      </p:sp>
      <p:sp>
        <p:nvSpPr>
          <p:cNvPr id="3" name="Content Placeholder 2">
            <a:extLst>
              <a:ext uri="{FF2B5EF4-FFF2-40B4-BE49-F238E27FC236}">
                <a16:creationId xmlns:a16="http://schemas.microsoft.com/office/drawing/2014/main" id="{E5F6E34A-73E9-683B-6CBF-0C1F6FEF7740}"/>
              </a:ext>
            </a:extLst>
          </p:cNvPr>
          <p:cNvSpPr>
            <a:spLocks noGrp="1"/>
          </p:cNvSpPr>
          <p:nvPr>
            <p:ph idx="1"/>
          </p:nvPr>
        </p:nvSpPr>
        <p:spPr>
          <a:xfrm>
            <a:off x="26274" y="873390"/>
            <a:ext cx="8722189" cy="4715850"/>
          </a:xfrm>
        </p:spPr>
        <p:txBody>
          <a:bodyPr>
            <a:normAutofit fontScale="62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In-text citation</a:t>
            </a:r>
          </a:p>
          <a:p>
            <a:pPr marL="0" indent="0">
              <a:lnSpc>
                <a:spcPct val="170000"/>
              </a:lnSpc>
              <a:spcBef>
                <a:spcPts val="0"/>
              </a:spcBef>
              <a:buNone/>
            </a:pPr>
            <a:r>
              <a:rPr lang="en-GB" dirty="0">
                <a:latin typeface="Arial" panose="020B0604020202020204" pitchFamily="34" charset="0"/>
                <a:cs typeface="Arial" panose="020B0604020202020204" pitchFamily="34" charset="0"/>
              </a:rPr>
              <a:t>Brief details of the source being used, are inserted within the text of the assignment.</a:t>
            </a:r>
          </a:p>
          <a:p>
            <a:pPr marL="0" indent="0">
              <a:lnSpc>
                <a:spcPct val="170000"/>
              </a:lnSpc>
              <a:spcBef>
                <a:spcPts val="0"/>
              </a:spcBef>
              <a:buNone/>
            </a:pPr>
            <a:r>
              <a:rPr lang="en-GB" dirty="0">
                <a:latin typeface="Arial" panose="020B0604020202020204" pitchFamily="34" charset="0"/>
                <a:cs typeface="Arial" panose="020B0604020202020204" pitchFamily="34" charset="0"/>
              </a:rPr>
              <a:t>The purpose of a citation is to direct the reader to a full reference at the end of the work.</a:t>
            </a:r>
          </a:p>
          <a:p>
            <a:pPr marL="0" indent="0">
              <a:lnSpc>
                <a:spcPct val="170000"/>
              </a:lnSpc>
              <a:spcBef>
                <a:spcPts val="0"/>
              </a:spcBef>
              <a:buNone/>
            </a:pPr>
            <a:r>
              <a:rPr lang="en-GB" dirty="0">
                <a:latin typeface="Arial" panose="020B0604020202020204" pitchFamily="34" charset="0"/>
                <a:cs typeface="Arial" panose="020B0604020202020204" pitchFamily="34" charset="0"/>
              </a:rPr>
              <a:t>An in-text citation should include: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author’s surname, which you can omit you already mentioned in the body of your work;</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year of publication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 page number when citing a quotation</a:t>
            </a:r>
            <a:r>
              <a:rPr lang="en-GB" dirty="0"/>
              <a:t>.</a:t>
            </a:r>
          </a:p>
        </p:txBody>
      </p:sp>
    </p:spTree>
    <p:extLst>
      <p:ext uri="{BB962C8B-B14F-4D97-AF65-F5344CB8AC3E}">
        <p14:creationId xmlns:p14="http://schemas.microsoft.com/office/powerpoint/2010/main" val="3308109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3116E-F3AF-8493-612E-4B17EFD9890E}"/>
              </a:ext>
            </a:extLst>
          </p:cNvPr>
          <p:cNvSpPr>
            <a:spLocks noGrp="1"/>
          </p:cNvSpPr>
          <p:nvPr>
            <p:ph type="title"/>
          </p:nvPr>
        </p:nvSpPr>
        <p:spPr>
          <a:xfrm>
            <a:off x="-4650" y="-243408"/>
            <a:ext cx="8229600" cy="1143000"/>
          </a:xfrm>
        </p:spPr>
        <p:txBody>
          <a:bodyPr/>
          <a:lstStyle/>
          <a:p>
            <a:r>
              <a:rPr lang="en-GB" dirty="0"/>
              <a:t>APA: the basics</a:t>
            </a:r>
          </a:p>
        </p:txBody>
      </p:sp>
      <p:sp>
        <p:nvSpPr>
          <p:cNvPr id="3" name="Content Placeholder 2">
            <a:extLst>
              <a:ext uri="{FF2B5EF4-FFF2-40B4-BE49-F238E27FC236}">
                <a16:creationId xmlns:a16="http://schemas.microsoft.com/office/drawing/2014/main" id="{202D06C0-735F-A6CB-21EB-0700E288B7B5}"/>
              </a:ext>
            </a:extLst>
          </p:cNvPr>
          <p:cNvSpPr>
            <a:spLocks noGrp="1"/>
          </p:cNvSpPr>
          <p:nvPr>
            <p:ph idx="1"/>
          </p:nvPr>
        </p:nvSpPr>
        <p:spPr>
          <a:xfrm>
            <a:off x="102332" y="328092"/>
            <a:ext cx="8939336" cy="5616624"/>
          </a:xfrm>
        </p:spPr>
        <p:txBody>
          <a:bodyPr>
            <a:normAutofit fontScale="550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Reference List</a:t>
            </a:r>
          </a:p>
          <a:p>
            <a:pPr>
              <a:lnSpc>
                <a:spcPct val="170000"/>
              </a:lnSpc>
              <a:spcBef>
                <a:spcPts val="0"/>
              </a:spcBef>
            </a:pPr>
            <a:r>
              <a:rPr lang="en-GB" dirty="0">
                <a:latin typeface="Arial" panose="020B0604020202020204" pitchFamily="34" charset="0"/>
                <a:cs typeface="Arial" panose="020B0604020202020204" pitchFamily="34" charset="0"/>
              </a:rPr>
              <a:t>Full details of the sources used directly within your assignment, compiled as an alphabetical list by author, at the end of your work.</a:t>
            </a:r>
          </a:p>
          <a:p>
            <a:pPr>
              <a:lnSpc>
                <a:spcPct val="170000"/>
              </a:lnSpc>
              <a:spcBef>
                <a:spcPts val="0"/>
              </a:spcBef>
            </a:pPr>
            <a:r>
              <a:rPr lang="en-GB" dirty="0">
                <a:latin typeface="Arial" panose="020B0604020202020204" pitchFamily="34" charset="0"/>
                <a:cs typeface="Arial" panose="020B0604020202020204" pitchFamily="34" charset="0"/>
              </a:rPr>
              <a:t>An APA reference should include the following information to enable the reader to locate the original source:.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Authors/editors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Year of publication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Title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Publisher information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If necessary, include the DOI (Digital Object Identifier) or URL when referencing an electronic resource.</a:t>
            </a:r>
          </a:p>
          <a:p>
            <a:pPr>
              <a:lnSpc>
                <a:spcPct val="170000"/>
              </a:lnSpc>
              <a:spcBef>
                <a:spcPts val="0"/>
              </a:spcBef>
            </a:pPr>
            <a:r>
              <a:rPr lang="en-GB" dirty="0">
                <a:latin typeface="Arial" panose="020B0604020202020204" pitchFamily="34" charset="0"/>
                <a:cs typeface="Arial" panose="020B0604020202020204" pitchFamily="34" charset="0"/>
              </a:rPr>
              <a:t>Your reference list should be double spaced with a hanging indent 0.5 inches for each entry. </a:t>
            </a:r>
          </a:p>
        </p:txBody>
      </p:sp>
    </p:spTree>
    <p:extLst>
      <p:ext uri="{BB962C8B-B14F-4D97-AF65-F5344CB8AC3E}">
        <p14:creationId xmlns:p14="http://schemas.microsoft.com/office/powerpoint/2010/main" val="20977082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EB2D9-EFE4-41CD-61A5-1C2391EA5AA9}"/>
              </a:ext>
            </a:extLst>
          </p:cNvPr>
          <p:cNvSpPr>
            <a:spLocks noGrp="1"/>
          </p:cNvSpPr>
          <p:nvPr>
            <p:ph type="title"/>
          </p:nvPr>
        </p:nvSpPr>
        <p:spPr>
          <a:xfrm>
            <a:off x="488736" y="-171400"/>
            <a:ext cx="8229600" cy="1143000"/>
          </a:xfrm>
        </p:spPr>
        <p:txBody>
          <a:bodyPr/>
          <a:lstStyle/>
          <a:p>
            <a:r>
              <a:rPr lang="en-GB" dirty="0"/>
              <a:t>Harvard: the basics</a:t>
            </a:r>
          </a:p>
        </p:txBody>
      </p:sp>
      <p:sp>
        <p:nvSpPr>
          <p:cNvPr id="3" name="Content Placeholder 2">
            <a:extLst>
              <a:ext uri="{FF2B5EF4-FFF2-40B4-BE49-F238E27FC236}">
                <a16:creationId xmlns:a16="http://schemas.microsoft.com/office/drawing/2014/main" id="{697CDFF4-1706-E5D9-E156-0471FD0F92EB}"/>
              </a:ext>
            </a:extLst>
          </p:cNvPr>
          <p:cNvSpPr>
            <a:spLocks noGrp="1"/>
          </p:cNvSpPr>
          <p:nvPr>
            <p:ph idx="1"/>
          </p:nvPr>
        </p:nvSpPr>
        <p:spPr>
          <a:xfrm>
            <a:off x="0" y="764704"/>
            <a:ext cx="8964488" cy="3917032"/>
          </a:xfrm>
        </p:spPr>
        <p:txBody>
          <a:bodyPr>
            <a:normAutofit fontScale="92500" lnSpcReduction="10000"/>
          </a:bodyPr>
          <a:lstStyle/>
          <a:p>
            <a:pPr marL="0" indent="0">
              <a:lnSpc>
                <a:spcPct val="150000"/>
              </a:lnSpc>
              <a:spcBef>
                <a:spcPts val="0"/>
              </a:spcBef>
              <a:buNone/>
            </a:pPr>
            <a:r>
              <a:rPr lang="en-GB" dirty="0">
                <a:latin typeface="Arial" panose="020B0604020202020204" pitchFamily="34" charset="0"/>
                <a:cs typeface="Arial" panose="020B0604020202020204" pitchFamily="34" charset="0"/>
              </a:rPr>
              <a:t>This is the style of referencing most commonly used within UWTSD.</a:t>
            </a:r>
          </a:p>
          <a:p>
            <a:pPr marL="0" indent="0">
              <a:lnSpc>
                <a:spcPct val="150000"/>
              </a:lnSpc>
              <a:spcBef>
                <a:spcPts val="0"/>
              </a:spcBef>
              <a:buNone/>
            </a:pPr>
            <a:r>
              <a:rPr lang="en-GB" dirty="0">
                <a:latin typeface="Arial" panose="020B0604020202020204" pitchFamily="34" charset="0"/>
                <a:cs typeface="Arial" panose="020B0604020202020204" pitchFamily="34" charset="0"/>
              </a:rPr>
              <a:t>The Harvard referencing style consists of two elements:</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In-text citation</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Reference list or bibliography</a:t>
            </a:r>
          </a:p>
        </p:txBody>
      </p:sp>
    </p:spTree>
    <p:extLst>
      <p:ext uri="{BB962C8B-B14F-4D97-AF65-F5344CB8AC3E}">
        <p14:creationId xmlns:p14="http://schemas.microsoft.com/office/powerpoint/2010/main" val="3405862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4AE62-7A1A-5129-A412-273973CC156B}"/>
              </a:ext>
            </a:extLst>
          </p:cNvPr>
          <p:cNvSpPr>
            <a:spLocks noGrp="1"/>
          </p:cNvSpPr>
          <p:nvPr>
            <p:ph type="title"/>
          </p:nvPr>
        </p:nvSpPr>
        <p:spPr>
          <a:xfrm>
            <a:off x="332420" y="-315416"/>
            <a:ext cx="8229600" cy="1143000"/>
          </a:xfrm>
        </p:spPr>
        <p:txBody>
          <a:bodyPr/>
          <a:lstStyle/>
          <a:p>
            <a:r>
              <a:rPr lang="en-GB" dirty="0"/>
              <a:t>Harvard: the basics</a:t>
            </a:r>
          </a:p>
        </p:txBody>
      </p:sp>
      <p:sp>
        <p:nvSpPr>
          <p:cNvPr id="3" name="Content Placeholder 2">
            <a:extLst>
              <a:ext uri="{FF2B5EF4-FFF2-40B4-BE49-F238E27FC236}">
                <a16:creationId xmlns:a16="http://schemas.microsoft.com/office/drawing/2014/main" id="{39C6EB76-AC6D-7DB4-3396-C8477056729A}"/>
              </a:ext>
            </a:extLst>
          </p:cNvPr>
          <p:cNvSpPr>
            <a:spLocks noGrp="1"/>
          </p:cNvSpPr>
          <p:nvPr>
            <p:ph idx="1"/>
          </p:nvPr>
        </p:nvSpPr>
        <p:spPr>
          <a:xfrm>
            <a:off x="219962" y="548680"/>
            <a:ext cx="8704076" cy="5328592"/>
          </a:xfrm>
        </p:spPr>
        <p:txBody>
          <a:bodyPr>
            <a:normAutofit fontScale="62500" lnSpcReduction="20000"/>
          </a:bodyPr>
          <a:lstStyle/>
          <a:p>
            <a:pPr marL="0" indent="0">
              <a:lnSpc>
                <a:spcPct val="170000"/>
              </a:lnSpc>
              <a:spcBef>
                <a:spcPts val="0"/>
              </a:spcBef>
              <a:buNone/>
            </a:pPr>
            <a:r>
              <a:rPr lang="en-GB" b="1" dirty="0"/>
              <a:t>In-text Citation</a:t>
            </a:r>
          </a:p>
          <a:p>
            <a:pPr marL="0" indent="0">
              <a:lnSpc>
                <a:spcPct val="170000"/>
              </a:lnSpc>
              <a:spcBef>
                <a:spcPts val="0"/>
              </a:spcBef>
              <a:buNone/>
            </a:pPr>
            <a:r>
              <a:rPr lang="en-GB" dirty="0"/>
              <a:t>Brief details of the source being used, are inserted within the text of the assignment.</a:t>
            </a:r>
          </a:p>
          <a:p>
            <a:pPr marL="0" indent="0">
              <a:lnSpc>
                <a:spcPct val="170000"/>
              </a:lnSpc>
              <a:spcBef>
                <a:spcPts val="0"/>
              </a:spcBef>
              <a:buNone/>
            </a:pPr>
            <a:r>
              <a:rPr lang="en-GB" dirty="0"/>
              <a:t>The purpose of a citation is to direct the reader to a full reference at the end of the work.</a:t>
            </a:r>
          </a:p>
          <a:p>
            <a:pPr marL="0" indent="0">
              <a:lnSpc>
                <a:spcPct val="170000"/>
              </a:lnSpc>
              <a:spcBef>
                <a:spcPts val="0"/>
              </a:spcBef>
              <a:buNone/>
            </a:pPr>
            <a:r>
              <a:rPr lang="en-GB" dirty="0"/>
              <a:t>An in-text citation generally includes:</a:t>
            </a:r>
          </a:p>
          <a:p>
            <a:pPr>
              <a:lnSpc>
                <a:spcPct val="170000"/>
              </a:lnSpc>
              <a:spcBef>
                <a:spcPts val="0"/>
              </a:spcBef>
              <a:buFont typeface="Wingdings" panose="05000000000000000000" pitchFamily="2" charset="2"/>
              <a:buChar char="Ø"/>
            </a:pPr>
            <a:r>
              <a:rPr lang="en-GB" dirty="0"/>
              <a:t>the author’s surname, which you can omit you already mentioned in the body of your work;</a:t>
            </a:r>
          </a:p>
          <a:p>
            <a:pPr>
              <a:lnSpc>
                <a:spcPct val="170000"/>
              </a:lnSpc>
              <a:spcBef>
                <a:spcPts val="0"/>
              </a:spcBef>
              <a:buFont typeface="Wingdings" panose="05000000000000000000" pitchFamily="2" charset="2"/>
              <a:buChar char="Ø"/>
            </a:pPr>
            <a:r>
              <a:rPr lang="en-GB" dirty="0"/>
              <a:t>the year of publication;</a:t>
            </a:r>
          </a:p>
          <a:p>
            <a:pPr>
              <a:lnSpc>
                <a:spcPct val="170000"/>
              </a:lnSpc>
              <a:spcBef>
                <a:spcPts val="0"/>
              </a:spcBef>
              <a:buFont typeface="Wingdings" panose="05000000000000000000" pitchFamily="2" charset="2"/>
              <a:buChar char="Ø"/>
            </a:pPr>
            <a:r>
              <a:rPr lang="en-GB" dirty="0"/>
              <a:t>a page number when citing a quotation or referring to a very specific section of the text. </a:t>
            </a:r>
          </a:p>
        </p:txBody>
      </p:sp>
    </p:spTree>
    <p:extLst>
      <p:ext uri="{BB962C8B-B14F-4D97-AF65-F5344CB8AC3E}">
        <p14:creationId xmlns:p14="http://schemas.microsoft.com/office/powerpoint/2010/main" val="6291487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143E3-9FE7-556F-45DD-DECFC8A76717}"/>
              </a:ext>
            </a:extLst>
          </p:cNvPr>
          <p:cNvSpPr>
            <a:spLocks noGrp="1"/>
          </p:cNvSpPr>
          <p:nvPr>
            <p:ph type="title"/>
          </p:nvPr>
        </p:nvSpPr>
        <p:spPr>
          <a:xfrm>
            <a:off x="107504" y="-243408"/>
            <a:ext cx="8229600" cy="1143000"/>
          </a:xfrm>
        </p:spPr>
        <p:txBody>
          <a:bodyPr/>
          <a:lstStyle/>
          <a:p>
            <a:r>
              <a:rPr lang="en-GB" dirty="0"/>
              <a:t>Harvard: the basics</a:t>
            </a:r>
          </a:p>
        </p:txBody>
      </p:sp>
      <p:sp>
        <p:nvSpPr>
          <p:cNvPr id="3" name="Content Placeholder 2">
            <a:extLst>
              <a:ext uri="{FF2B5EF4-FFF2-40B4-BE49-F238E27FC236}">
                <a16:creationId xmlns:a16="http://schemas.microsoft.com/office/drawing/2014/main" id="{D2196FB0-81A4-2350-1CEB-9BFD128C4980}"/>
              </a:ext>
            </a:extLst>
          </p:cNvPr>
          <p:cNvSpPr>
            <a:spLocks noGrp="1"/>
          </p:cNvSpPr>
          <p:nvPr>
            <p:ph idx="1"/>
          </p:nvPr>
        </p:nvSpPr>
        <p:spPr>
          <a:xfrm>
            <a:off x="323528" y="476672"/>
            <a:ext cx="8496944" cy="5279344"/>
          </a:xfrm>
        </p:spPr>
        <p:txBody>
          <a:bodyPr>
            <a:normAutofit fontScale="47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Reference list or bibliography</a:t>
            </a:r>
          </a:p>
          <a:p>
            <a:pPr marL="0" indent="0">
              <a:lnSpc>
                <a:spcPct val="170000"/>
              </a:lnSpc>
              <a:spcBef>
                <a:spcPts val="0"/>
              </a:spcBef>
              <a:buNone/>
            </a:pPr>
            <a:r>
              <a:rPr lang="en-GB" dirty="0">
                <a:latin typeface="Arial" panose="020B0604020202020204" pitchFamily="34" charset="0"/>
                <a:cs typeface="Arial" panose="020B0604020202020204" pitchFamily="34" charset="0"/>
              </a:rPr>
              <a:t>Reference list: Full details of the sources used directly within your assignment, compiled as an alphabetical list at the end of your work.</a:t>
            </a:r>
          </a:p>
          <a:p>
            <a:pPr marL="0" indent="0">
              <a:lnSpc>
                <a:spcPct val="170000"/>
              </a:lnSpc>
              <a:spcBef>
                <a:spcPts val="0"/>
              </a:spcBef>
              <a:buNone/>
            </a:pPr>
            <a:r>
              <a:rPr lang="en-GB" dirty="0">
                <a:latin typeface="Arial" panose="020B0604020202020204" pitchFamily="34" charset="0"/>
                <a:cs typeface="Arial" panose="020B0604020202020204" pitchFamily="34" charset="0"/>
              </a:rPr>
              <a:t>Bibliography: A list of all texts read for your assignment, whether you have cited them or not, compiled as an alphabetical list at the end of your work. A bibliography is not always required.</a:t>
            </a:r>
          </a:p>
          <a:p>
            <a:pPr marL="0" indent="0">
              <a:lnSpc>
                <a:spcPct val="170000"/>
              </a:lnSpc>
              <a:spcBef>
                <a:spcPts val="0"/>
              </a:spcBef>
              <a:buNone/>
            </a:pPr>
            <a:r>
              <a:rPr lang="en-GB" dirty="0">
                <a:latin typeface="Arial" panose="020B0604020202020204" pitchFamily="34" charset="0"/>
                <a:cs typeface="Arial" panose="020B0604020202020204" pitchFamily="34" charset="0"/>
              </a:rPr>
              <a:t>A Harvard reference should include the following information, to enable the reader to locate the original source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Authors/editors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Year of publication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Title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Publisher information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If necessary, include the DOI (Digital Object Identifier) or URL when referencing an electronic source. </a:t>
            </a:r>
          </a:p>
        </p:txBody>
      </p:sp>
    </p:spTree>
    <p:extLst>
      <p:ext uri="{BB962C8B-B14F-4D97-AF65-F5344CB8AC3E}">
        <p14:creationId xmlns:p14="http://schemas.microsoft.com/office/powerpoint/2010/main" val="21543208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7881F-A173-2BC2-458A-5E52DF27EC1D}"/>
              </a:ext>
            </a:extLst>
          </p:cNvPr>
          <p:cNvSpPr>
            <a:spLocks noGrp="1"/>
          </p:cNvSpPr>
          <p:nvPr>
            <p:ph type="title"/>
          </p:nvPr>
        </p:nvSpPr>
        <p:spPr>
          <a:xfrm>
            <a:off x="179512" y="-296862"/>
            <a:ext cx="8229600" cy="1143000"/>
          </a:xfrm>
        </p:spPr>
        <p:txBody>
          <a:bodyPr/>
          <a:lstStyle/>
          <a:p>
            <a:r>
              <a:rPr lang="en-GB" dirty="0"/>
              <a:t>IEEE : the basics</a:t>
            </a:r>
          </a:p>
        </p:txBody>
      </p:sp>
      <p:sp>
        <p:nvSpPr>
          <p:cNvPr id="3" name="Content Placeholder 2">
            <a:extLst>
              <a:ext uri="{FF2B5EF4-FFF2-40B4-BE49-F238E27FC236}">
                <a16:creationId xmlns:a16="http://schemas.microsoft.com/office/drawing/2014/main" id="{B02D3B33-4813-F280-FB6F-62DC7CF3504D}"/>
              </a:ext>
            </a:extLst>
          </p:cNvPr>
          <p:cNvSpPr>
            <a:spLocks noGrp="1"/>
          </p:cNvSpPr>
          <p:nvPr>
            <p:ph idx="1"/>
          </p:nvPr>
        </p:nvSpPr>
        <p:spPr>
          <a:xfrm>
            <a:off x="395536" y="846138"/>
            <a:ext cx="8568952" cy="3917032"/>
          </a:xfrm>
        </p:spPr>
        <p:txBody>
          <a:bodyPr>
            <a:normAutofit fontScale="92500" lnSpcReduction="10000"/>
          </a:bodyPr>
          <a:lstStyle/>
          <a:p>
            <a:pPr marL="0" indent="0">
              <a:lnSpc>
                <a:spcPct val="150000"/>
              </a:lnSpc>
              <a:spcBef>
                <a:spcPts val="0"/>
              </a:spcBef>
              <a:buNone/>
            </a:pPr>
            <a:r>
              <a:rPr lang="en-GB" dirty="0">
                <a:latin typeface="Arial" panose="020B0604020202020204" pitchFamily="34" charset="0"/>
                <a:cs typeface="Arial" panose="020B0604020202020204" pitchFamily="34" charset="0"/>
              </a:rPr>
              <a:t>This is the style of referencing used by computing courses at UWTSD.</a:t>
            </a:r>
          </a:p>
          <a:p>
            <a:pPr marL="0" indent="0">
              <a:lnSpc>
                <a:spcPct val="150000"/>
              </a:lnSpc>
              <a:spcBef>
                <a:spcPts val="0"/>
              </a:spcBef>
              <a:buNone/>
            </a:pPr>
            <a:r>
              <a:rPr lang="en-GB" dirty="0">
                <a:latin typeface="Arial" panose="020B0604020202020204" pitchFamily="34" charset="0"/>
                <a:cs typeface="Arial" panose="020B0604020202020204" pitchFamily="34" charset="0"/>
              </a:rPr>
              <a:t>The IEEE referencing style consists of two elements:</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In-text citation</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Reference list or bibliography</a:t>
            </a:r>
          </a:p>
        </p:txBody>
      </p:sp>
    </p:spTree>
    <p:extLst>
      <p:ext uri="{BB962C8B-B14F-4D97-AF65-F5344CB8AC3E}">
        <p14:creationId xmlns:p14="http://schemas.microsoft.com/office/powerpoint/2010/main" val="2229826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84995-08F7-543B-F5A7-A7D88D92778E}"/>
              </a:ext>
            </a:extLst>
          </p:cNvPr>
          <p:cNvSpPr>
            <a:spLocks noGrp="1"/>
          </p:cNvSpPr>
          <p:nvPr>
            <p:ph type="title"/>
          </p:nvPr>
        </p:nvSpPr>
        <p:spPr>
          <a:xfrm>
            <a:off x="35575" y="-243408"/>
            <a:ext cx="8229600" cy="1143000"/>
          </a:xfrm>
        </p:spPr>
        <p:txBody>
          <a:bodyPr/>
          <a:lstStyle/>
          <a:p>
            <a:r>
              <a:rPr lang="en-GB" dirty="0"/>
              <a:t>IEEE : the basics</a:t>
            </a:r>
          </a:p>
        </p:txBody>
      </p:sp>
      <p:sp>
        <p:nvSpPr>
          <p:cNvPr id="3" name="Content Placeholder 2">
            <a:extLst>
              <a:ext uri="{FF2B5EF4-FFF2-40B4-BE49-F238E27FC236}">
                <a16:creationId xmlns:a16="http://schemas.microsoft.com/office/drawing/2014/main" id="{E15DEE1A-1EED-627E-CF41-1F41F577CCE9}"/>
              </a:ext>
            </a:extLst>
          </p:cNvPr>
          <p:cNvSpPr>
            <a:spLocks noGrp="1"/>
          </p:cNvSpPr>
          <p:nvPr>
            <p:ph idx="1"/>
          </p:nvPr>
        </p:nvSpPr>
        <p:spPr>
          <a:xfrm>
            <a:off x="179512" y="764704"/>
            <a:ext cx="8640960" cy="3917032"/>
          </a:xfrm>
        </p:spPr>
        <p:txBody>
          <a:bodyPr>
            <a:normAutofit fontScale="92500"/>
          </a:bodyPr>
          <a:lstStyle/>
          <a:p>
            <a:pPr marL="0" indent="0">
              <a:lnSpc>
                <a:spcPct val="150000"/>
              </a:lnSpc>
              <a:spcBef>
                <a:spcPts val="0"/>
              </a:spcBef>
              <a:buNone/>
            </a:pPr>
            <a:r>
              <a:rPr lang="en-GB" b="1" dirty="0">
                <a:latin typeface="Arial" panose="020B0604020202020204" pitchFamily="34" charset="0"/>
                <a:cs typeface="Arial" panose="020B0604020202020204" pitchFamily="34" charset="0"/>
              </a:rPr>
              <a:t>In-text citation</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[Number] of the source being used, inserted within the text of the assignment. </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purpose of a citation is to direct the reader to a full reference at the end of the work.</a:t>
            </a:r>
          </a:p>
        </p:txBody>
      </p:sp>
    </p:spTree>
    <p:extLst>
      <p:ext uri="{BB962C8B-B14F-4D97-AF65-F5344CB8AC3E}">
        <p14:creationId xmlns:p14="http://schemas.microsoft.com/office/powerpoint/2010/main" val="16972826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58578-775E-55F1-7F29-29477C30D5B1}"/>
              </a:ext>
            </a:extLst>
          </p:cNvPr>
          <p:cNvSpPr>
            <a:spLocks noGrp="1"/>
          </p:cNvSpPr>
          <p:nvPr>
            <p:ph type="title"/>
          </p:nvPr>
        </p:nvSpPr>
        <p:spPr>
          <a:xfrm>
            <a:off x="241176" y="-342899"/>
            <a:ext cx="8229600" cy="1143000"/>
          </a:xfrm>
        </p:spPr>
        <p:txBody>
          <a:bodyPr/>
          <a:lstStyle/>
          <a:p>
            <a:r>
              <a:rPr lang="en-GB" dirty="0"/>
              <a:t>IEEE : the basics</a:t>
            </a:r>
          </a:p>
        </p:txBody>
      </p:sp>
      <p:sp>
        <p:nvSpPr>
          <p:cNvPr id="3" name="Content Placeholder 2">
            <a:extLst>
              <a:ext uri="{FF2B5EF4-FFF2-40B4-BE49-F238E27FC236}">
                <a16:creationId xmlns:a16="http://schemas.microsoft.com/office/drawing/2014/main" id="{54E7ECF7-A35C-99C0-C994-9D5C93D0261B}"/>
              </a:ext>
            </a:extLst>
          </p:cNvPr>
          <p:cNvSpPr>
            <a:spLocks noGrp="1"/>
          </p:cNvSpPr>
          <p:nvPr>
            <p:ph idx="1"/>
          </p:nvPr>
        </p:nvSpPr>
        <p:spPr>
          <a:xfrm>
            <a:off x="323528" y="692696"/>
            <a:ext cx="8579296" cy="5112568"/>
          </a:xfrm>
        </p:spPr>
        <p:txBody>
          <a:bodyPr>
            <a:normAutofit fontScale="47500" lnSpcReduction="20000"/>
          </a:bodyPr>
          <a:lstStyle/>
          <a:p>
            <a:pPr marL="0" indent="0">
              <a:lnSpc>
                <a:spcPct val="170000"/>
              </a:lnSpc>
              <a:spcBef>
                <a:spcPts val="0"/>
              </a:spcBef>
              <a:buNone/>
            </a:pPr>
            <a:r>
              <a:rPr lang="en-GB" b="1" dirty="0"/>
              <a:t>Reference list or bibliography</a:t>
            </a:r>
          </a:p>
          <a:p>
            <a:pPr marL="0" indent="0">
              <a:lnSpc>
                <a:spcPct val="170000"/>
              </a:lnSpc>
              <a:spcBef>
                <a:spcPts val="0"/>
              </a:spcBef>
              <a:buNone/>
            </a:pPr>
            <a:r>
              <a:rPr lang="en-GB" dirty="0"/>
              <a:t>Reference list: Full details of the sources used directly within the assignment, compiled as a numerical list at the end of the work.</a:t>
            </a:r>
          </a:p>
          <a:p>
            <a:pPr marL="0" indent="0">
              <a:lnSpc>
                <a:spcPct val="170000"/>
              </a:lnSpc>
              <a:spcBef>
                <a:spcPts val="0"/>
              </a:spcBef>
              <a:buNone/>
            </a:pPr>
            <a:r>
              <a:rPr lang="en-GB" dirty="0"/>
              <a:t>Bibliography: A list of all texts for your assignment, whether you have cited them or not. A bibliography is not always required.</a:t>
            </a:r>
          </a:p>
          <a:p>
            <a:pPr marL="0" indent="0">
              <a:lnSpc>
                <a:spcPct val="170000"/>
              </a:lnSpc>
              <a:spcBef>
                <a:spcPts val="0"/>
              </a:spcBef>
              <a:buNone/>
            </a:pPr>
            <a:r>
              <a:rPr lang="en-GB" dirty="0"/>
              <a:t>An IEEE reference should include the following information to enable the reader to locate the original source:</a:t>
            </a:r>
          </a:p>
          <a:p>
            <a:pPr>
              <a:lnSpc>
                <a:spcPct val="170000"/>
              </a:lnSpc>
              <a:spcBef>
                <a:spcPts val="0"/>
              </a:spcBef>
              <a:buFont typeface="Wingdings" panose="05000000000000000000" pitchFamily="2" charset="2"/>
              <a:buChar char="Ø"/>
            </a:pPr>
            <a:r>
              <a:rPr lang="en-GB" dirty="0"/>
              <a:t>Authors/editors</a:t>
            </a:r>
          </a:p>
          <a:p>
            <a:pPr>
              <a:lnSpc>
                <a:spcPct val="170000"/>
              </a:lnSpc>
              <a:spcBef>
                <a:spcPts val="0"/>
              </a:spcBef>
              <a:buFont typeface="Wingdings" panose="05000000000000000000" pitchFamily="2" charset="2"/>
              <a:buChar char="Ø"/>
            </a:pPr>
            <a:r>
              <a:rPr lang="en-GB" dirty="0"/>
              <a:t>Year of publication</a:t>
            </a:r>
          </a:p>
          <a:p>
            <a:pPr>
              <a:lnSpc>
                <a:spcPct val="170000"/>
              </a:lnSpc>
              <a:spcBef>
                <a:spcPts val="0"/>
              </a:spcBef>
              <a:buFont typeface="Wingdings" panose="05000000000000000000" pitchFamily="2" charset="2"/>
              <a:buChar char="Ø"/>
            </a:pPr>
            <a:r>
              <a:rPr lang="en-GB" dirty="0"/>
              <a:t>Title</a:t>
            </a:r>
          </a:p>
          <a:p>
            <a:pPr>
              <a:lnSpc>
                <a:spcPct val="170000"/>
              </a:lnSpc>
              <a:spcBef>
                <a:spcPts val="0"/>
              </a:spcBef>
              <a:buFont typeface="Wingdings" panose="05000000000000000000" pitchFamily="2" charset="2"/>
              <a:buChar char="Ø"/>
            </a:pPr>
            <a:r>
              <a:rPr lang="en-GB" dirty="0"/>
              <a:t>Publisher information</a:t>
            </a:r>
          </a:p>
          <a:p>
            <a:pPr>
              <a:lnSpc>
                <a:spcPct val="170000"/>
              </a:lnSpc>
              <a:spcBef>
                <a:spcPts val="0"/>
              </a:spcBef>
              <a:buFont typeface="Wingdings" panose="05000000000000000000" pitchFamily="2" charset="2"/>
              <a:buChar char="Ø"/>
            </a:pPr>
            <a:r>
              <a:rPr lang="en-GB" dirty="0"/>
              <a:t>URL and date accesses, or DOI (Digital Object Identifier) when referencing an electronic resource.</a:t>
            </a:r>
          </a:p>
        </p:txBody>
      </p:sp>
    </p:spTree>
    <p:extLst>
      <p:ext uri="{BB962C8B-B14F-4D97-AF65-F5344CB8AC3E}">
        <p14:creationId xmlns:p14="http://schemas.microsoft.com/office/powerpoint/2010/main" val="18555370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B561A-09C1-C5FF-292F-8EF3FA33C9BA}"/>
              </a:ext>
            </a:extLst>
          </p:cNvPr>
          <p:cNvSpPr>
            <a:spLocks noGrp="1"/>
          </p:cNvSpPr>
          <p:nvPr>
            <p:ph type="title"/>
          </p:nvPr>
        </p:nvSpPr>
        <p:spPr>
          <a:xfrm>
            <a:off x="251520" y="-243408"/>
            <a:ext cx="8229600" cy="1143000"/>
          </a:xfrm>
        </p:spPr>
        <p:txBody>
          <a:bodyPr/>
          <a:lstStyle/>
          <a:p>
            <a:r>
              <a:rPr lang="en-GB" dirty="0"/>
              <a:t>MHRA : the basics</a:t>
            </a:r>
          </a:p>
        </p:txBody>
      </p:sp>
      <p:sp>
        <p:nvSpPr>
          <p:cNvPr id="3" name="Content Placeholder 2">
            <a:extLst>
              <a:ext uri="{FF2B5EF4-FFF2-40B4-BE49-F238E27FC236}">
                <a16:creationId xmlns:a16="http://schemas.microsoft.com/office/drawing/2014/main" id="{238EC9C8-F0F1-FE48-504A-DA1A3D47755C}"/>
              </a:ext>
            </a:extLst>
          </p:cNvPr>
          <p:cNvSpPr>
            <a:spLocks noGrp="1"/>
          </p:cNvSpPr>
          <p:nvPr>
            <p:ph idx="1"/>
          </p:nvPr>
        </p:nvSpPr>
        <p:spPr>
          <a:xfrm>
            <a:off x="125760" y="620688"/>
            <a:ext cx="8892480" cy="4896544"/>
          </a:xfrm>
        </p:spPr>
        <p:txBody>
          <a:bodyPr>
            <a:normAutofit lnSpcReduction="10000"/>
          </a:bodyPr>
          <a:lstStyle/>
          <a:p>
            <a:pPr marL="0" indent="0">
              <a:lnSpc>
                <a:spcPct val="150000"/>
              </a:lnSpc>
              <a:spcBef>
                <a:spcPts val="0"/>
              </a:spcBef>
              <a:buNone/>
            </a:pPr>
            <a:r>
              <a:rPr lang="en-GB" dirty="0">
                <a:latin typeface="Arial" panose="020B0604020202020204" pitchFamily="34" charset="0"/>
                <a:cs typeface="Arial" panose="020B0604020202020204" pitchFamily="34" charset="0"/>
              </a:rPr>
              <a:t>This style is often used in humanities. MHRA stands for Modern Humanities Research Association.</a:t>
            </a:r>
          </a:p>
          <a:p>
            <a:pPr marL="0" indent="0">
              <a:lnSpc>
                <a:spcPct val="150000"/>
              </a:lnSpc>
              <a:spcBef>
                <a:spcPts val="0"/>
              </a:spcBef>
              <a:buNone/>
            </a:pPr>
            <a:r>
              <a:rPr lang="en-GB" dirty="0">
                <a:latin typeface="Arial" panose="020B0604020202020204" pitchFamily="34" charset="0"/>
                <a:cs typeface="Arial" panose="020B0604020202020204" pitchFamily="34" charset="0"/>
              </a:rPr>
              <a:t>The MHRA referencing style consists of two elements:</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Footnote/endnote</a:t>
            </a:r>
          </a:p>
          <a:p>
            <a:pPr>
              <a:lnSpc>
                <a:spcPct val="15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Reference list or bibliography</a:t>
            </a:r>
          </a:p>
        </p:txBody>
      </p:sp>
    </p:spTree>
    <p:extLst>
      <p:ext uri="{BB962C8B-B14F-4D97-AF65-F5344CB8AC3E}">
        <p14:creationId xmlns:p14="http://schemas.microsoft.com/office/powerpoint/2010/main" val="26705200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492DC-3AC3-6101-48CB-569E3302C3D2}"/>
              </a:ext>
            </a:extLst>
          </p:cNvPr>
          <p:cNvSpPr>
            <a:spLocks noGrp="1"/>
          </p:cNvSpPr>
          <p:nvPr>
            <p:ph type="title"/>
          </p:nvPr>
        </p:nvSpPr>
        <p:spPr>
          <a:xfrm>
            <a:off x="323528" y="-243408"/>
            <a:ext cx="8229600" cy="1143000"/>
          </a:xfrm>
        </p:spPr>
        <p:txBody>
          <a:bodyPr/>
          <a:lstStyle/>
          <a:p>
            <a:r>
              <a:rPr lang="en-GB" dirty="0"/>
              <a:t>MHRA : the basics</a:t>
            </a:r>
          </a:p>
        </p:txBody>
      </p:sp>
      <p:sp>
        <p:nvSpPr>
          <p:cNvPr id="3" name="Content Placeholder 2">
            <a:extLst>
              <a:ext uri="{FF2B5EF4-FFF2-40B4-BE49-F238E27FC236}">
                <a16:creationId xmlns:a16="http://schemas.microsoft.com/office/drawing/2014/main" id="{083D813E-D3C1-E38C-FC05-FF7C4201CE1F}"/>
              </a:ext>
            </a:extLst>
          </p:cNvPr>
          <p:cNvSpPr>
            <a:spLocks noGrp="1"/>
          </p:cNvSpPr>
          <p:nvPr>
            <p:ph idx="1"/>
          </p:nvPr>
        </p:nvSpPr>
        <p:spPr>
          <a:xfrm>
            <a:off x="321163" y="764704"/>
            <a:ext cx="8499309" cy="3917032"/>
          </a:xfrm>
        </p:spPr>
        <p:txBody>
          <a:bodyPr>
            <a:normAutofit fontScale="47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Footnote/endnote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It contains details of the source being used and is linked to numbers in your text.</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purpose is to direct the reader to the reference at the end of the work. Footnotes appear at the bottom of each page, whereas endnotes appear at the end of each chapter.</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Note that the first time you cite s source, you should give full details in the footnote/endnote. Any further references to that source can be abbreviated to the author’s surname, the first few words of a title, and a page number.</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If you are referencing the same source consecutively,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the same as the preceding reference, you can use ‘ibid’ and a page number. This should only be done where there is no possibility of confusion. For example:</a:t>
            </a:r>
          </a:p>
        </p:txBody>
      </p:sp>
      <p:pic>
        <p:nvPicPr>
          <p:cNvPr id="4" name="Picture 3">
            <a:extLst>
              <a:ext uri="{FF2B5EF4-FFF2-40B4-BE49-F238E27FC236}">
                <a16:creationId xmlns:a16="http://schemas.microsoft.com/office/drawing/2014/main" id="{A70AC5AC-80FA-335B-CA5F-7A4B519E8D66}"/>
              </a:ext>
            </a:extLst>
          </p:cNvPr>
          <p:cNvPicPr>
            <a:picLocks noChangeAspect="1"/>
          </p:cNvPicPr>
          <p:nvPr/>
        </p:nvPicPr>
        <p:blipFill>
          <a:blip r:embed="rId2"/>
          <a:srcRect l="41934" t="66493" r="15542" b="14667"/>
          <a:stretch/>
        </p:blipFill>
        <p:spPr>
          <a:xfrm>
            <a:off x="539552" y="4365104"/>
            <a:ext cx="5184576" cy="1224136"/>
          </a:xfrm>
          <a:prstGeom prst="rect">
            <a:avLst/>
          </a:prstGeom>
        </p:spPr>
      </p:pic>
    </p:spTree>
    <p:extLst>
      <p:ext uri="{BB962C8B-B14F-4D97-AF65-F5344CB8AC3E}">
        <p14:creationId xmlns:p14="http://schemas.microsoft.com/office/powerpoint/2010/main" val="31872796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50E49-D26E-6DFE-E530-4A74C240E47C}"/>
              </a:ext>
            </a:extLst>
          </p:cNvPr>
          <p:cNvSpPr>
            <a:spLocks noGrp="1"/>
          </p:cNvSpPr>
          <p:nvPr>
            <p:ph type="title"/>
          </p:nvPr>
        </p:nvSpPr>
        <p:spPr>
          <a:xfrm>
            <a:off x="457200" y="-387424"/>
            <a:ext cx="8229600" cy="1143000"/>
          </a:xfrm>
        </p:spPr>
        <p:txBody>
          <a:bodyPr/>
          <a:lstStyle/>
          <a:p>
            <a:r>
              <a:rPr lang="en-GB" dirty="0"/>
              <a:t>MHRA : the basics</a:t>
            </a:r>
          </a:p>
        </p:txBody>
      </p:sp>
      <p:sp>
        <p:nvSpPr>
          <p:cNvPr id="3" name="Content Placeholder 2">
            <a:extLst>
              <a:ext uri="{FF2B5EF4-FFF2-40B4-BE49-F238E27FC236}">
                <a16:creationId xmlns:a16="http://schemas.microsoft.com/office/drawing/2014/main" id="{2CDC6AD9-C1F9-54DB-B2C8-EC81D3654CF5}"/>
              </a:ext>
            </a:extLst>
          </p:cNvPr>
          <p:cNvSpPr>
            <a:spLocks noGrp="1"/>
          </p:cNvSpPr>
          <p:nvPr>
            <p:ph idx="1"/>
          </p:nvPr>
        </p:nvSpPr>
        <p:spPr>
          <a:xfrm>
            <a:off x="287016" y="188640"/>
            <a:ext cx="8856984" cy="5904656"/>
          </a:xfrm>
        </p:spPr>
        <p:txBody>
          <a:bodyPr>
            <a:noAutofit/>
          </a:bodyPr>
          <a:lstStyle/>
          <a:p>
            <a:pPr marL="0" indent="0">
              <a:lnSpc>
                <a:spcPct val="170000"/>
              </a:lnSpc>
              <a:spcBef>
                <a:spcPts val="0"/>
              </a:spcBef>
              <a:buNone/>
            </a:pPr>
            <a:r>
              <a:rPr lang="en-GB" sz="1600" b="1" dirty="0">
                <a:latin typeface="Arial" panose="020B0604020202020204" pitchFamily="34" charset="0"/>
                <a:cs typeface="Arial" panose="020B0604020202020204" pitchFamily="34" charset="0"/>
              </a:rPr>
              <a:t>Reference list or bibliography</a:t>
            </a:r>
          </a:p>
          <a:p>
            <a:pPr marL="0" indent="0">
              <a:lnSpc>
                <a:spcPct val="170000"/>
              </a:lnSpc>
              <a:spcBef>
                <a:spcPts val="0"/>
              </a:spcBef>
              <a:buNone/>
            </a:pPr>
            <a:r>
              <a:rPr lang="en-GB" sz="1600" dirty="0">
                <a:latin typeface="Arial" panose="020B0604020202020204" pitchFamily="34" charset="0"/>
                <a:cs typeface="Arial" panose="020B0604020202020204" pitchFamily="34" charset="0"/>
              </a:rPr>
              <a:t>Reference list: Full details of the sources used directly within the assignment, compiled as an alphabetical list at the end of the work.</a:t>
            </a:r>
          </a:p>
          <a:p>
            <a:pPr marL="0" indent="0">
              <a:lnSpc>
                <a:spcPct val="170000"/>
              </a:lnSpc>
              <a:spcBef>
                <a:spcPts val="0"/>
              </a:spcBef>
              <a:buNone/>
            </a:pPr>
            <a:r>
              <a:rPr lang="en-GB" sz="1600" dirty="0">
                <a:latin typeface="Arial" panose="020B0604020202020204" pitchFamily="34" charset="0"/>
                <a:cs typeface="Arial" panose="020B0604020202020204" pitchFamily="34" charset="0"/>
              </a:rPr>
              <a:t>Bibliography: A list of all texts read for your assignment, whether you have cited them or not, compiled as an alphabetical list at the end of the work. A bibliography is not always required.</a:t>
            </a:r>
          </a:p>
          <a:p>
            <a:pPr marL="0" indent="0">
              <a:lnSpc>
                <a:spcPct val="170000"/>
              </a:lnSpc>
              <a:spcBef>
                <a:spcPts val="0"/>
              </a:spcBef>
              <a:buNone/>
            </a:pPr>
            <a:r>
              <a:rPr lang="en-GB" sz="1600" dirty="0">
                <a:latin typeface="Arial" panose="020B0604020202020204" pitchFamily="34" charset="0"/>
                <a:cs typeface="Arial" panose="020B0604020202020204" pitchFamily="34" charset="0"/>
              </a:rPr>
              <a:t>An MHRA reference should include the following information to enable the reader to locate the source:</a:t>
            </a:r>
          </a:p>
          <a:p>
            <a:pPr>
              <a:lnSpc>
                <a:spcPct val="170000"/>
              </a:lnSpc>
              <a:spcBef>
                <a:spcPts val="0"/>
              </a:spcBef>
              <a:buFont typeface="Wingdings" panose="05000000000000000000" pitchFamily="2" charset="2"/>
              <a:buChar char="Ø"/>
            </a:pPr>
            <a:r>
              <a:rPr lang="en-GB" sz="1600" dirty="0">
                <a:latin typeface="Arial" panose="020B0604020202020204" pitchFamily="34" charset="0"/>
                <a:cs typeface="Arial" panose="020B0604020202020204" pitchFamily="34" charset="0"/>
              </a:rPr>
              <a:t>Authors/editors</a:t>
            </a:r>
          </a:p>
          <a:p>
            <a:pPr>
              <a:lnSpc>
                <a:spcPct val="170000"/>
              </a:lnSpc>
              <a:spcBef>
                <a:spcPts val="0"/>
              </a:spcBef>
              <a:buFont typeface="Wingdings" panose="05000000000000000000" pitchFamily="2" charset="2"/>
              <a:buChar char="Ø"/>
            </a:pPr>
            <a:r>
              <a:rPr lang="en-GB" sz="1600" dirty="0">
                <a:latin typeface="Arial" panose="020B0604020202020204" pitchFamily="34" charset="0"/>
                <a:cs typeface="Arial" panose="020B0604020202020204" pitchFamily="34" charset="0"/>
              </a:rPr>
              <a:t>Year of publication</a:t>
            </a:r>
          </a:p>
          <a:p>
            <a:pPr>
              <a:lnSpc>
                <a:spcPct val="170000"/>
              </a:lnSpc>
              <a:spcBef>
                <a:spcPts val="0"/>
              </a:spcBef>
              <a:buFont typeface="Wingdings" panose="05000000000000000000" pitchFamily="2" charset="2"/>
              <a:buChar char="Ø"/>
            </a:pPr>
            <a:r>
              <a:rPr lang="en-GB" sz="1600" dirty="0">
                <a:latin typeface="Arial" panose="020B0604020202020204" pitchFamily="34" charset="0"/>
                <a:cs typeface="Arial" panose="020B0604020202020204" pitchFamily="34" charset="0"/>
              </a:rPr>
              <a:t>Title </a:t>
            </a:r>
          </a:p>
          <a:p>
            <a:pPr>
              <a:lnSpc>
                <a:spcPct val="170000"/>
              </a:lnSpc>
              <a:spcBef>
                <a:spcPts val="0"/>
              </a:spcBef>
              <a:buFont typeface="Wingdings" panose="05000000000000000000" pitchFamily="2" charset="2"/>
              <a:buChar char="Ø"/>
            </a:pPr>
            <a:r>
              <a:rPr lang="en-GB" sz="1600" dirty="0">
                <a:latin typeface="Arial" panose="020B0604020202020204" pitchFamily="34" charset="0"/>
                <a:cs typeface="Arial" panose="020B0604020202020204" pitchFamily="34" charset="0"/>
              </a:rPr>
              <a:t>Publisher information</a:t>
            </a:r>
          </a:p>
          <a:p>
            <a:pPr>
              <a:lnSpc>
                <a:spcPct val="170000"/>
              </a:lnSpc>
              <a:spcBef>
                <a:spcPts val="0"/>
              </a:spcBef>
              <a:buFont typeface="Wingdings" panose="05000000000000000000" pitchFamily="2" charset="2"/>
              <a:buChar char="Ø"/>
            </a:pPr>
            <a:r>
              <a:rPr lang="en-GB" sz="1600" dirty="0">
                <a:latin typeface="Arial" panose="020B0604020202020204" pitchFamily="34" charset="0"/>
                <a:cs typeface="Arial" panose="020B0604020202020204" pitchFamily="34" charset="0"/>
              </a:rPr>
              <a:t>URL and date accessed or DOI (Digital Object Identifier) when referencing an electronic resource. </a:t>
            </a:r>
          </a:p>
        </p:txBody>
      </p:sp>
    </p:spTree>
    <p:extLst>
      <p:ext uri="{BB962C8B-B14F-4D97-AF65-F5344CB8AC3E}">
        <p14:creationId xmlns:p14="http://schemas.microsoft.com/office/powerpoint/2010/main" val="26303931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43F4A-6173-1396-2943-673E59B28C09}"/>
              </a:ext>
            </a:extLst>
          </p:cNvPr>
          <p:cNvSpPr>
            <a:spLocks noGrp="1"/>
          </p:cNvSpPr>
          <p:nvPr>
            <p:ph type="title"/>
          </p:nvPr>
        </p:nvSpPr>
        <p:spPr/>
        <p:txBody>
          <a:bodyPr/>
          <a:lstStyle/>
          <a:p>
            <a:r>
              <a:rPr lang="en-GB" dirty="0"/>
              <a:t>MHRA : the basics</a:t>
            </a:r>
          </a:p>
        </p:txBody>
      </p:sp>
      <p:sp>
        <p:nvSpPr>
          <p:cNvPr id="3" name="Content Placeholder 2">
            <a:extLst>
              <a:ext uri="{FF2B5EF4-FFF2-40B4-BE49-F238E27FC236}">
                <a16:creationId xmlns:a16="http://schemas.microsoft.com/office/drawing/2014/main" id="{1CC9E2CF-63B2-A9BE-C488-2E18489FF9CE}"/>
              </a:ext>
            </a:extLst>
          </p:cNvPr>
          <p:cNvSpPr>
            <a:spLocks noGrp="1"/>
          </p:cNvSpPr>
          <p:nvPr>
            <p:ph idx="1"/>
          </p:nvPr>
        </p:nvSpPr>
        <p:spPr/>
        <p:txBody>
          <a:bodyPr/>
          <a:lstStyle/>
          <a:p>
            <a:r>
              <a:rPr lang="en-GB" dirty="0"/>
              <a:t>In what order should information appear?</a:t>
            </a:r>
          </a:p>
        </p:txBody>
      </p:sp>
      <p:pic>
        <p:nvPicPr>
          <p:cNvPr id="4" name="Picture 3">
            <a:extLst>
              <a:ext uri="{FF2B5EF4-FFF2-40B4-BE49-F238E27FC236}">
                <a16:creationId xmlns:a16="http://schemas.microsoft.com/office/drawing/2014/main" id="{2349578A-78EF-FC11-2E89-519C2217FF6B}"/>
              </a:ext>
            </a:extLst>
          </p:cNvPr>
          <p:cNvPicPr>
            <a:picLocks noChangeAspect="1"/>
          </p:cNvPicPr>
          <p:nvPr/>
        </p:nvPicPr>
        <p:blipFill>
          <a:blip r:embed="rId2"/>
          <a:srcRect l="8268" t="26176" r="11998" b="12278"/>
          <a:stretch/>
        </p:blipFill>
        <p:spPr>
          <a:xfrm>
            <a:off x="395536" y="1335698"/>
            <a:ext cx="8568000" cy="3524656"/>
          </a:xfrm>
          <a:prstGeom prst="rect">
            <a:avLst/>
          </a:prstGeom>
        </p:spPr>
      </p:pic>
    </p:spTree>
    <p:extLst>
      <p:ext uri="{BB962C8B-B14F-4D97-AF65-F5344CB8AC3E}">
        <p14:creationId xmlns:p14="http://schemas.microsoft.com/office/powerpoint/2010/main" val="23394838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CDA7D-0581-9C64-5506-06B4138E2705}"/>
              </a:ext>
            </a:extLst>
          </p:cNvPr>
          <p:cNvSpPr>
            <a:spLocks noGrp="1"/>
          </p:cNvSpPr>
          <p:nvPr>
            <p:ph type="title"/>
          </p:nvPr>
        </p:nvSpPr>
        <p:spPr>
          <a:xfrm>
            <a:off x="457200" y="0"/>
            <a:ext cx="8229600" cy="1143000"/>
          </a:xfrm>
        </p:spPr>
        <p:txBody>
          <a:bodyPr>
            <a:normAutofit fontScale="90000"/>
          </a:bodyPr>
          <a:lstStyle/>
          <a:p>
            <a:r>
              <a:rPr lang="en-GB" dirty="0"/>
              <a:t>Top tips to improve your referencing</a:t>
            </a:r>
          </a:p>
        </p:txBody>
      </p:sp>
      <p:sp>
        <p:nvSpPr>
          <p:cNvPr id="3" name="Content Placeholder 2">
            <a:extLst>
              <a:ext uri="{FF2B5EF4-FFF2-40B4-BE49-F238E27FC236}">
                <a16:creationId xmlns:a16="http://schemas.microsoft.com/office/drawing/2014/main" id="{287C6EB5-F10A-8830-E535-5373287B0388}"/>
              </a:ext>
            </a:extLst>
          </p:cNvPr>
          <p:cNvSpPr>
            <a:spLocks noGrp="1"/>
          </p:cNvSpPr>
          <p:nvPr>
            <p:ph idx="1"/>
          </p:nvPr>
        </p:nvSpPr>
        <p:spPr>
          <a:xfrm>
            <a:off x="251520" y="1143000"/>
            <a:ext cx="8640960" cy="4806280"/>
          </a:xfrm>
        </p:spPr>
        <p:txBody>
          <a:bodyPr>
            <a:normAutofit fontScale="62500" lnSpcReduction="20000"/>
          </a:bodyPr>
          <a:lstStyle/>
          <a:p>
            <a:pPr marL="0" indent="0">
              <a:lnSpc>
                <a:spcPct val="170000"/>
              </a:lnSpc>
              <a:spcBef>
                <a:spcPts val="0"/>
              </a:spcBef>
              <a:buNone/>
            </a:pPr>
            <a:r>
              <a:rPr lang="en-GB" dirty="0">
                <a:latin typeface="Arial" panose="020B0604020202020204" pitchFamily="34" charset="0"/>
                <a:cs typeface="Arial" panose="020B0604020202020204" pitchFamily="34" charset="0"/>
              </a:rPr>
              <a:t>Referencing might seem complicated at first, but remember that it is a skill that you will develop </a:t>
            </a:r>
            <a:r>
              <a:rPr lang="en-GB" b="1" dirty="0">
                <a:latin typeface="Arial" panose="020B0604020202020204" pitchFamily="34" charset="0"/>
                <a:cs typeface="Arial" panose="020B0604020202020204" pitchFamily="34" charset="0"/>
              </a:rPr>
              <a:t>through practice</a:t>
            </a:r>
            <a:r>
              <a:rPr lang="en-GB" dirty="0">
                <a:latin typeface="Arial" panose="020B0604020202020204" pitchFamily="34" charset="0"/>
                <a:cs typeface="Arial" panose="020B0604020202020204" pitchFamily="34" charset="0"/>
              </a:rPr>
              <a:t>.</a:t>
            </a:r>
          </a:p>
          <a:p>
            <a:pPr marL="0" indent="0">
              <a:lnSpc>
                <a:spcPct val="170000"/>
              </a:lnSpc>
              <a:spcBef>
                <a:spcPts val="0"/>
              </a:spcBef>
              <a:buNone/>
            </a:pPr>
            <a:r>
              <a:rPr lang="en-GB" dirty="0">
                <a:latin typeface="Arial" panose="020B0604020202020204" pitchFamily="34" charset="0"/>
                <a:cs typeface="Arial" panose="020B0604020202020204" pitchFamily="34" charset="0"/>
              </a:rPr>
              <a:t>Here are a few things to keep in mind:</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Be </a:t>
            </a:r>
            <a:r>
              <a:rPr lang="en-GB" b="1" dirty="0">
                <a:latin typeface="Arial" panose="020B0604020202020204" pitchFamily="34" charset="0"/>
                <a:cs typeface="Arial" panose="020B0604020202020204" pitchFamily="34" charset="0"/>
              </a:rPr>
              <a:t>aware</a:t>
            </a:r>
            <a:r>
              <a:rPr lang="en-GB" dirty="0">
                <a:latin typeface="Arial" panose="020B0604020202020204" pitchFamily="34" charset="0"/>
                <a:cs typeface="Arial" panose="020B0604020202020204" pitchFamily="34" charset="0"/>
              </a:rPr>
              <a:t>. Read and understand the basics before you begin.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Be </a:t>
            </a:r>
            <a:r>
              <a:rPr lang="en-GB" b="1" dirty="0">
                <a:latin typeface="Arial" panose="020B0604020202020204" pitchFamily="34" charset="0"/>
                <a:cs typeface="Arial" panose="020B0604020202020204" pitchFamily="34" charset="0"/>
              </a:rPr>
              <a:t>organised</a:t>
            </a:r>
            <a:r>
              <a:rPr lang="en-GB" dirty="0">
                <a:latin typeface="Arial" panose="020B0604020202020204" pitchFamily="34" charset="0"/>
                <a:cs typeface="Arial" panose="020B0604020202020204" pitchFamily="34" charset="0"/>
              </a:rPr>
              <a:t>. Keep a record of all sources as you find and use them.</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Be </a:t>
            </a:r>
            <a:r>
              <a:rPr lang="en-GB" b="1" dirty="0">
                <a:latin typeface="Arial" panose="020B0604020202020204" pitchFamily="34" charset="0"/>
                <a:cs typeface="Arial" panose="020B0604020202020204" pitchFamily="34" charset="0"/>
              </a:rPr>
              <a:t>consistent</a:t>
            </a:r>
            <a:r>
              <a:rPr lang="en-GB" dirty="0">
                <a:latin typeface="Arial" panose="020B0604020202020204" pitchFamily="34" charset="0"/>
                <a:cs typeface="Arial" panose="020B0604020202020204" pitchFamily="34" charset="0"/>
              </a:rPr>
              <a:t> in the records you keep and in the way you reference.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Be </a:t>
            </a:r>
            <a:r>
              <a:rPr lang="en-GB" b="1" dirty="0">
                <a:latin typeface="Arial" panose="020B0604020202020204" pitchFamily="34" charset="0"/>
                <a:cs typeface="Arial" panose="020B0604020202020204" pitchFamily="34" charset="0"/>
              </a:rPr>
              <a:t>positive</a:t>
            </a:r>
            <a:r>
              <a:rPr lang="en-GB" dirty="0">
                <a:latin typeface="Arial" panose="020B0604020202020204" pitchFamily="34" charset="0"/>
                <a:cs typeface="Arial" panose="020B0604020202020204" pitchFamily="34" charset="0"/>
              </a:rPr>
              <a:t>. When used properly, references strengthen and enhance your writing.</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Be </a:t>
            </a:r>
            <a:r>
              <a:rPr lang="en-GB" b="1" dirty="0">
                <a:latin typeface="Arial" panose="020B0604020202020204" pitchFamily="34" charset="0"/>
                <a:cs typeface="Arial" panose="020B0604020202020204" pitchFamily="34" charset="0"/>
              </a:rPr>
              <a:t>thorough</a:t>
            </a:r>
            <a:r>
              <a:rPr lang="en-GB" dirty="0">
                <a:latin typeface="Arial" panose="020B0604020202020204" pitchFamily="34" charset="0"/>
                <a:cs typeface="Arial" panose="020B0604020202020204" pitchFamily="34" charset="0"/>
              </a:rPr>
              <a:t>. Check your references before submitting your assignment.</a:t>
            </a:r>
          </a:p>
        </p:txBody>
      </p:sp>
    </p:spTree>
    <p:extLst>
      <p:ext uri="{BB962C8B-B14F-4D97-AF65-F5344CB8AC3E}">
        <p14:creationId xmlns:p14="http://schemas.microsoft.com/office/powerpoint/2010/main" val="41729779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E1D3-3769-D6C1-5594-92EA737463C3}"/>
              </a:ext>
            </a:extLst>
          </p:cNvPr>
          <p:cNvSpPr>
            <a:spLocks noGrp="1"/>
          </p:cNvSpPr>
          <p:nvPr>
            <p:ph type="title"/>
          </p:nvPr>
        </p:nvSpPr>
        <p:spPr/>
        <p:txBody>
          <a:bodyPr/>
          <a:lstStyle/>
          <a:p>
            <a:r>
              <a:rPr lang="en-GB" dirty="0"/>
              <a:t>Class Activity 4 - Referencing</a:t>
            </a:r>
          </a:p>
        </p:txBody>
      </p:sp>
      <p:sp>
        <p:nvSpPr>
          <p:cNvPr id="3" name="Content Placeholder 2">
            <a:extLst>
              <a:ext uri="{FF2B5EF4-FFF2-40B4-BE49-F238E27FC236}">
                <a16:creationId xmlns:a16="http://schemas.microsoft.com/office/drawing/2014/main" id="{6F4B36C1-6DE6-49DA-6155-A264A122432B}"/>
              </a:ext>
            </a:extLst>
          </p:cNvPr>
          <p:cNvSpPr>
            <a:spLocks noGrp="1"/>
          </p:cNvSpPr>
          <p:nvPr>
            <p:ph idx="1"/>
          </p:nvPr>
        </p:nvSpPr>
        <p:spPr/>
        <p:txBody>
          <a:bodyPr/>
          <a:lstStyle/>
          <a:p>
            <a:r>
              <a:rPr lang="en-GB" dirty="0"/>
              <a:t>Kindly attempt the quiz in class</a:t>
            </a:r>
          </a:p>
          <a:p>
            <a:endParaRPr lang="en-GB" dirty="0"/>
          </a:p>
          <a:p>
            <a:r>
              <a:rPr lang="en-GB" dirty="0">
                <a:hlinkClick r:id="rId2"/>
              </a:rPr>
              <a:t>https://moodle.uwtsd.ac.uk/mod/quiz/view.php?id=640850</a:t>
            </a:r>
            <a:endParaRPr lang="en-GB" dirty="0"/>
          </a:p>
          <a:p>
            <a:endParaRPr lang="en-GB" dirty="0"/>
          </a:p>
        </p:txBody>
      </p:sp>
    </p:spTree>
    <p:extLst>
      <p:ext uri="{BB962C8B-B14F-4D97-AF65-F5344CB8AC3E}">
        <p14:creationId xmlns:p14="http://schemas.microsoft.com/office/powerpoint/2010/main" val="23128253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52CDA-4C7F-17B6-DF28-C56E9CDCB6B2}"/>
              </a:ext>
            </a:extLst>
          </p:cNvPr>
          <p:cNvSpPr>
            <a:spLocks noGrp="1"/>
          </p:cNvSpPr>
          <p:nvPr>
            <p:ph type="title"/>
          </p:nvPr>
        </p:nvSpPr>
        <p:spPr/>
        <p:txBody>
          <a:bodyPr>
            <a:normAutofit fontScale="90000"/>
          </a:bodyPr>
          <a:lstStyle/>
          <a:p>
            <a:r>
              <a:rPr lang="en-GB" dirty="0"/>
              <a:t>Homework : </a:t>
            </a:r>
            <a:r>
              <a:rPr lang="en-GB" b="1" i="0" dirty="0">
                <a:effectLst/>
                <a:latin typeface="var(--font-family-head)"/>
              </a:rPr>
              <a:t>Academic Integrity &amp; Avoiding Plagiarism</a:t>
            </a:r>
            <a:endParaRPr lang="en-GB" dirty="0"/>
          </a:p>
        </p:txBody>
      </p:sp>
      <p:sp>
        <p:nvSpPr>
          <p:cNvPr id="3" name="Content Placeholder 2">
            <a:extLst>
              <a:ext uri="{FF2B5EF4-FFF2-40B4-BE49-F238E27FC236}">
                <a16:creationId xmlns:a16="http://schemas.microsoft.com/office/drawing/2014/main" id="{9AFE623D-5D72-4FF5-8F1B-BF1AE7642CF2}"/>
              </a:ext>
            </a:extLst>
          </p:cNvPr>
          <p:cNvSpPr>
            <a:spLocks noGrp="1"/>
          </p:cNvSpPr>
          <p:nvPr>
            <p:ph idx="1"/>
          </p:nvPr>
        </p:nvSpPr>
        <p:spPr/>
        <p:txBody>
          <a:bodyPr>
            <a:normAutofit/>
          </a:bodyPr>
          <a:lstStyle/>
          <a:p>
            <a:pPr>
              <a:lnSpc>
                <a:spcPct val="150000"/>
              </a:lnSpc>
              <a:spcBef>
                <a:spcPts val="0"/>
              </a:spcBef>
            </a:pPr>
            <a:r>
              <a:rPr lang="en-GB" sz="2000" kern="100" dirty="0">
                <a:effectLst/>
                <a:latin typeface="Arial" panose="020B0604020202020204" pitchFamily="34" charset="0"/>
                <a:ea typeface="DengXian" panose="02010600030101010101" pitchFamily="2" charset="-122"/>
                <a:cs typeface="Arial" panose="020B0604020202020204" pitchFamily="34" charset="0"/>
              </a:rPr>
              <a:t>Kindly click on the link below to start the course or use the QR Code</a:t>
            </a:r>
            <a:endParaRPr lang="en-GB" sz="2000" kern="100" dirty="0">
              <a:latin typeface="Arial" panose="020B0604020202020204" pitchFamily="34" charset="0"/>
              <a:ea typeface="DengXian" panose="02010600030101010101" pitchFamily="2" charset="-122"/>
              <a:cs typeface="Arial" panose="020B0604020202020204" pitchFamily="34" charset="0"/>
            </a:endParaRPr>
          </a:p>
          <a:p>
            <a:pPr algn="l" rtl="0" fontAlgn="base">
              <a:lnSpc>
                <a:spcPct val="150000"/>
              </a:lnSpc>
              <a:spcBef>
                <a:spcPts val="0"/>
              </a:spcBef>
              <a:buFont typeface="Arial" panose="020B0604020202020204" pitchFamily="34" charset="0"/>
              <a:buChar char="•"/>
            </a:pPr>
            <a:r>
              <a:rPr lang="en-GB" sz="2000" b="0" i="0" u="sng" strike="noStrike" dirty="0">
                <a:solidFill>
                  <a:srgbClr val="467886"/>
                </a:solidFill>
                <a:effectLst/>
                <a:latin typeface="Arial" panose="020B0604020202020204" pitchFamily="34" charset="0"/>
                <a:cs typeface="Arial" panose="020B0604020202020204" pitchFamily="34" charset="0"/>
                <a:hlinkClick r:id="rId2"/>
              </a:rPr>
              <a:t>moodle.uwtsd.ac.uk/mod/</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scorm</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player.php?a</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=7377&amp;currentorg=</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articulate_rise&amp;scoid</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=16124&amp;sesskey=8lTY5SBgOC&amp;display=</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popup&amp;mode</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=normal</a:t>
            </a:r>
            <a:r>
              <a:rPr lang="en-GB" sz="2000" b="0" i="0" dirty="0">
                <a:solidFill>
                  <a:srgbClr val="000000"/>
                </a:solidFill>
                <a:effectLst/>
                <a:latin typeface="Arial" panose="020B0604020202020204" pitchFamily="34" charset="0"/>
                <a:cs typeface="Arial" panose="020B0604020202020204" pitchFamily="34" charset="0"/>
              </a:rPr>
              <a:t>​</a:t>
            </a:r>
          </a:p>
          <a:p>
            <a:pPr>
              <a:lnSpc>
                <a:spcPct val="150000"/>
              </a:lnSpc>
              <a:spcBef>
                <a:spcPts val="0"/>
              </a:spcBef>
            </a:pPr>
            <a:r>
              <a:rPr lang="en-GB" sz="2000" dirty="0">
                <a:latin typeface="Arial" panose="020B0604020202020204" pitchFamily="34" charset="0"/>
                <a:cs typeface="Arial" panose="020B0604020202020204" pitchFamily="34" charset="0"/>
              </a:rPr>
              <a:t>This should be completed before the next class</a:t>
            </a:r>
          </a:p>
          <a:p>
            <a:endParaRPr lang="en-GB" dirty="0"/>
          </a:p>
        </p:txBody>
      </p:sp>
      <p:pic>
        <p:nvPicPr>
          <p:cNvPr id="6" name="Picture 5" descr="A qr code on a white background&#10;&#10;Description automatically generated">
            <a:extLst>
              <a:ext uri="{FF2B5EF4-FFF2-40B4-BE49-F238E27FC236}">
                <a16:creationId xmlns:a16="http://schemas.microsoft.com/office/drawing/2014/main" id="{011F3AD2-B867-FCC4-0D9B-E9E0CAADB4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232" y="3717032"/>
            <a:ext cx="1692000" cy="1704812"/>
          </a:xfrm>
          <a:prstGeom prst="rect">
            <a:avLst/>
          </a:prstGeom>
        </p:spPr>
      </p:pic>
      <p:sp>
        <p:nvSpPr>
          <p:cNvPr id="4" name="TextBox 3">
            <a:extLst>
              <a:ext uri="{FF2B5EF4-FFF2-40B4-BE49-F238E27FC236}">
                <a16:creationId xmlns:a16="http://schemas.microsoft.com/office/drawing/2014/main" id="{73390266-45DD-E803-9CE1-E6F60B0AD2DE}"/>
              </a:ext>
            </a:extLst>
          </p:cNvPr>
          <p:cNvSpPr txBox="1"/>
          <p:nvPr/>
        </p:nvSpPr>
        <p:spPr>
          <a:xfrm>
            <a:off x="395536" y="4435308"/>
            <a:ext cx="6665912" cy="958660"/>
          </a:xfrm>
          <a:prstGeom prst="rect">
            <a:avLst/>
          </a:prstGeom>
          <a:noFill/>
        </p:spPr>
        <p:txBody>
          <a:bodyPr wrap="square" rtlCol="0">
            <a:spAutoFit/>
          </a:bodyPr>
          <a:lstStyle/>
          <a:p>
            <a:pPr>
              <a:lnSpc>
                <a:spcPct val="150000"/>
              </a:lnSpc>
            </a:pPr>
            <a:r>
              <a:rPr lang="en-GB" sz="2000" dirty="0">
                <a:solidFill>
                  <a:srgbClr val="FF0000"/>
                </a:solidFill>
                <a:latin typeface="Arial" panose="020B0604020202020204" pitchFamily="34" charset="0"/>
                <a:cs typeface="Arial" panose="020B0604020202020204" pitchFamily="34" charset="0"/>
              </a:rPr>
              <a:t>Once completed, please send a screenshot of your badge to your lecturer via email.</a:t>
            </a:r>
          </a:p>
        </p:txBody>
      </p:sp>
    </p:spTree>
    <p:extLst>
      <p:ext uri="{BB962C8B-B14F-4D97-AF65-F5344CB8AC3E}">
        <p14:creationId xmlns:p14="http://schemas.microsoft.com/office/powerpoint/2010/main" val="7394626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7092C-57D5-4FEC-3FB7-56FE98DA33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E1F5C6-80E4-5C2D-A9D6-9A7A2D2E144A}"/>
              </a:ext>
            </a:extLst>
          </p:cNvPr>
          <p:cNvSpPr>
            <a:spLocks noGrp="1"/>
          </p:cNvSpPr>
          <p:nvPr>
            <p:ph type="title"/>
          </p:nvPr>
        </p:nvSpPr>
        <p:spPr/>
        <p:txBody>
          <a:bodyPr>
            <a:normAutofit fontScale="90000"/>
          </a:bodyPr>
          <a:lstStyle/>
          <a:p>
            <a:r>
              <a:rPr lang="en-GB" dirty="0"/>
              <a:t>Homework : </a:t>
            </a:r>
            <a:r>
              <a:rPr lang="en-GB" b="1" i="0" dirty="0">
                <a:effectLst/>
                <a:latin typeface="var(--font-family-head)"/>
              </a:rPr>
              <a:t>Referencing – The Basics</a:t>
            </a:r>
            <a:endParaRPr lang="en-GB" dirty="0"/>
          </a:p>
        </p:txBody>
      </p:sp>
      <p:sp>
        <p:nvSpPr>
          <p:cNvPr id="3" name="Content Placeholder 2">
            <a:extLst>
              <a:ext uri="{FF2B5EF4-FFF2-40B4-BE49-F238E27FC236}">
                <a16:creationId xmlns:a16="http://schemas.microsoft.com/office/drawing/2014/main" id="{107CAA86-9B74-99CB-9BBA-1ABD4000E943}"/>
              </a:ext>
            </a:extLst>
          </p:cNvPr>
          <p:cNvSpPr>
            <a:spLocks noGrp="1"/>
          </p:cNvSpPr>
          <p:nvPr>
            <p:ph idx="1"/>
          </p:nvPr>
        </p:nvSpPr>
        <p:spPr/>
        <p:txBody>
          <a:bodyPr>
            <a:normAutofit/>
          </a:bodyPr>
          <a:lstStyle/>
          <a:p>
            <a:pPr>
              <a:lnSpc>
                <a:spcPct val="150000"/>
              </a:lnSpc>
              <a:spcBef>
                <a:spcPts val="0"/>
              </a:spcBef>
            </a:pPr>
            <a:r>
              <a:rPr lang="en-GB" sz="2000" kern="100" dirty="0">
                <a:effectLst/>
                <a:latin typeface="Arial" panose="020B0604020202020204" pitchFamily="34" charset="0"/>
                <a:ea typeface="DengXian" panose="02010600030101010101" pitchFamily="2" charset="-122"/>
                <a:cs typeface="Arial" panose="020B0604020202020204" pitchFamily="34" charset="0"/>
              </a:rPr>
              <a:t>Kindly click on the link below to start the course or use the QR Code</a:t>
            </a:r>
            <a:endParaRPr lang="en-GB" sz="2000" kern="100" dirty="0">
              <a:latin typeface="Arial" panose="020B0604020202020204" pitchFamily="34" charset="0"/>
              <a:ea typeface="DengXian" panose="02010600030101010101" pitchFamily="2" charset="-122"/>
              <a:cs typeface="Arial" panose="020B0604020202020204" pitchFamily="34" charset="0"/>
            </a:endParaRPr>
          </a:p>
          <a:p>
            <a:pPr algn="l" rtl="0" fontAlgn="base">
              <a:lnSpc>
                <a:spcPct val="150000"/>
              </a:lnSpc>
              <a:spcBef>
                <a:spcPts val="0"/>
              </a:spcBef>
              <a:buFont typeface="Arial" panose="020B0604020202020204" pitchFamily="34" charset="0"/>
              <a:buChar char="•"/>
            </a:pPr>
            <a:r>
              <a:rPr lang="en-GB" sz="1800" b="0" i="0" u="sng" strike="noStrike" dirty="0">
                <a:solidFill>
                  <a:srgbClr val="467886"/>
                </a:solidFill>
                <a:effectLst/>
                <a:latin typeface="Arial" panose="020B0604020202020204" pitchFamily="34" charset="0"/>
                <a:cs typeface="Arial" panose="020B0604020202020204" pitchFamily="34" charset="0"/>
                <a:hlinkClick r:id="rId2"/>
              </a:rPr>
              <a:t>moodle.uwtsd.ac.uk/mod/</a:t>
            </a:r>
            <a:r>
              <a:rPr lang="en-GB" sz="1800" b="0" i="0" u="sng" strike="noStrike" dirty="0" err="1">
                <a:solidFill>
                  <a:srgbClr val="467886"/>
                </a:solidFill>
                <a:effectLst/>
                <a:latin typeface="Arial" panose="020B0604020202020204" pitchFamily="34" charset="0"/>
                <a:cs typeface="Arial" panose="020B0604020202020204" pitchFamily="34" charset="0"/>
                <a:hlinkClick r:id="rId2"/>
              </a:rPr>
              <a:t>scorm</a:t>
            </a:r>
            <a:r>
              <a:rPr lang="en-GB" sz="1800" b="0" i="0" u="sng" strike="noStrike" dirty="0">
                <a:solidFill>
                  <a:srgbClr val="467886"/>
                </a:solidFill>
                <a:effectLst/>
                <a:latin typeface="Arial" panose="020B0604020202020204" pitchFamily="34" charset="0"/>
                <a:cs typeface="Arial" panose="020B0604020202020204" pitchFamily="34" charset="0"/>
                <a:hlinkClick r:id="rId2"/>
              </a:rPr>
              <a:t>/</a:t>
            </a:r>
            <a:r>
              <a:rPr lang="en-GB" sz="1800" b="0" i="0" u="sng" strike="noStrike" dirty="0" err="1">
                <a:solidFill>
                  <a:srgbClr val="467886"/>
                </a:solidFill>
                <a:effectLst/>
                <a:latin typeface="Arial" panose="020B0604020202020204" pitchFamily="34" charset="0"/>
                <a:cs typeface="Arial" panose="020B0604020202020204" pitchFamily="34" charset="0"/>
                <a:hlinkClick r:id="rId2"/>
              </a:rPr>
              <a:t>player.php?a</a:t>
            </a:r>
            <a:r>
              <a:rPr lang="en-GB" sz="1800" b="0" i="0" u="sng" strike="noStrike" dirty="0">
                <a:solidFill>
                  <a:srgbClr val="467886"/>
                </a:solidFill>
                <a:effectLst/>
                <a:latin typeface="Arial" panose="020B0604020202020204" pitchFamily="34" charset="0"/>
                <a:cs typeface="Arial" panose="020B0604020202020204" pitchFamily="34" charset="0"/>
                <a:hlinkClick r:id="rId2"/>
              </a:rPr>
              <a:t>=7378&amp;currentorg=</a:t>
            </a:r>
            <a:r>
              <a:rPr lang="en-GB" sz="1800" b="0" i="0" u="sng" strike="noStrike" dirty="0" err="1">
                <a:solidFill>
                  <a:srgbClr val="467886"/>
                </a:solidFill>
                <a:effectLst/>
                <a:latin typeface="Arial" panose="020B0604020202020204" pitchFamily="34" charset="0"/>
                <a:cs typeface="Arial" panose="020B0604020202020204" pitchFamily="34" charset="0"/>
                <a:hlinkClick r:id="rId2"/>
              </a:rPr>
              <a:t>articulate_rise&amp;scoid</a:t>
            </a:r>
            <a:r>
              <a:rPr lang="en-GB" sz="1800" b="0" i="0" u="sng" strike="noStrike" dirty="0">
                <a:solidFill>
                  <a:srgbClr val="467886"/>
                </a:solidFill>
                <a:effectLst/>
                <a:latin typeface="Arial" panose="020B0604020202020204" pitchFamily="34" charset="0"/>
                <a:cs typeface="Arial" panose="020B0604020202020204" pitchFamily="34" charset="0"/>
                <a:hlinkClick r:id="rId2"/>
              </a:rPr>
              <a:t>=16126&amp;sesskey=8lTY5SBgOC&amp;display=</a:t>
            </a:r>
            <a:r>
              <a:rPr lang="en-GB" sz="1800" b="0" i="0" u="sng" strike="noStrike" dirty="0" err="1">
                <a:solidFill>
                  <a:srgbClr val="467886"/>
                </a:solidFill>
                <a:effectLst/>
                <a:latin typeface="Arial" panose="020B0604020202020204" pitchFamily="34" charset="0"/>
                <a:cs typeface="Arial" panose="020B0604020202020204" pitchFamily="34" charset="0"/>
                <a:hlinkClick r:id="rId2"/>
              </a:rPr>
              <a:t>popup&amp;mode</a:t>
            </a:r>
            <a:r>
              <a:rPr lang="en-GB" sz="1800" b="0" i="0" u="sng" strike="noStrike" dirty="0">
                <a:solidFill>
                  <a:srgbClr val="467886"/>
                </a:solidFill>
                <a:effectLst/>
                <a:latin typeface="Arial" panose="020B0604020202020204" pitchFamily="34" charset="0"/>
                <a:cs typeface="Arial" panose="020B0604020202020204" pitchFamily="34" charset="0"/>
                <a:hlinkClick r:id="rId2"/>
              </a:rPr>
              <a:t>=normal</a:t>
            </a:r>
            <a:r>
              <a:rPr lang="en-GB" sz="1800" b="0" i="0" dirty="0">
                <a:solidFill>
                  <a:srgbClr val="000000"/>
                </a:solidFill>
                <a:effectLst/>
                <a:latin typeface="Arial" panose="020B0604020202020204" pitchFamily="34" charset="0"/>
                <a:cs typeface="Arial" panose="020B0604020202020204" pitchFamily="34" charset="0"/>
              </a:rPr>
              <a:t>​</a:t>
            </a:r>
            <a:endParaRPr lang="en-GB" sz="1200" b="0" i="0" dirty="0">
              <a:solidFill>
                <a:srgbClr val="000000"/>
              </a:solidFill>
              <a:effectLst/>
              <a:latin typeface="Arial" panose="020B0604020202020204" pitchFamily="34" charset="0"/>
              <a:cs typeface="Arial" panose="020B0604020202020204" pitchFamily="34" charset="0"/>
            </a:endParaRPr>
          </a:p>
          <a:p>
            <a:pPr>
              <a:lnSpc>
                <a:spcPct val="150000"/>
              </a:lnSpc>
              <a:spcBef>
                <a:spcPts val="0"/>
              </a:spcBef>
            </a:pPr>
            <a:r>
              <a:rPr lang="en-GB" sz="2000" dirty="0">
                <a:latin typeface="Arial" panose="020B0604020202020204" pitchFamily="34" charset="0"/>
                <a:cs typeface="Arial" panose="020B0604020202020204" pitchFamily="34" charset="0"/>
              </a:rPr>
              <a:t>This should be completed before the next class</a:t>
            </a:r>
          </a:p>
          <a:p>
            <a:endParaRPr lang="en-GB" dirty="0"/>
          </a:p>
        </p:txBody>
      </p:sp>
      <p:pic>
        <p:nvPicPr>
          <p:cNvPr id="5" name="Picture 4" descr="A qr code on a white background&#10;&#10;Description automatically generated">
            <a:extLst>
              <a:ext uri="{FF2B5EF4-FFF2-40B4-BE49-F238E27FC236}">
                <a16:creationId xmlns:a16="http://schemas.microsoft.com/office/drawing/2014/main" id="{6B0B7D14-1D52-865F-03D6-8574DD2B88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184" y="3345076"/>
            <a:ext cx="2268000" cy="2207314"/>
          </a:xfrm>
          <a:prstGeom prst="rect">
            <a:avLst/>
          </a:prstGeom>
        </p:spPr>
      </p:pic>
      <p:sp>
        <p:nvSpPr>
          <p:cNvPr id="4" name="TextBox 3">
            <a:extLst>
              <a:ext uri="{FF2B5EF4-FFF2-40B4-BE49-F238E27FC236}">
                <a16:creationId xmlns:a16="http://schemas.microsoft.com/office/drawing/2014/main" id="{0A47517C-BFE4-C58E-441D-47639E79A32F}"/>
              </a:ext>
            </a:extLst>
          </p:cNvPr>
          <p:cNvSpPr txBox="1"/>
          <p:nvPr/>
        </p:nvSpPr>
        <p:spPr>
          <a:xfrm>
            <a:off x="251520" y="4448733"/>
            <a:ext cx="6665912" cy="958660"/>
          </a:xfrm>
          <a:prstGeom prst="rect">
            <a:avLst/>
          </a:prstGeom>
          <a:noFill/>
        </p:spPr>
        <p:txBody>
          <a:bodyPr wrap="square" rtlCol="0">
            <a:spAutoFit/>
          </a:bodyPr>
          <a:lstStyle/>
          <a:p>
            <a:pPr>
              <a:lnSpc>
                <a:spcPct val="150000"/>
              </a:lnSpc>
            </a:pPr>
            <a:r>
              <a:rPr lang="en-GB" sz="2000" dirty="0">
                <a:solidFill>
                  <a:srgbClr val="FF0000"/>
                </a:solidFill>
                <a:latin typeface="Arial" panose="020B0604020202020204" pitchFamily="34" charset="0"/>
                <a:cs typeface="Arial" panose="020B0604020202020204" pitchFamily="34" charset="0"/>
              </a:rPr>
              <a:t>Once completed, please send a screenshot of your badge to your lecturer via email.</a:t>
            </a:r>
          </a:p>
        </p:txBody>
      </p:sp>
    </p:spTree>
    <p:extLst>
      <p:ext uri="{BB962C8B-B14F-4D97-AF65-F5344CB8AC3E}">
        <p14:creationId xmlns:p14="http://schemas.microsoft.com/office/powerpoint/2010/main" val="13294743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E9CC2-B1E7-A398-F898-0DC346D57A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1450BF-8FBC-C1D9-7CF5-B97E5A5FCB1A}"/>
              </a:ext>
            </a:extLst>
          </p:cNvPr>
          <p:cNvSpPr>
            <a:spLocks noGrp="1"/>
          </p:cNvSpPr>
          <p:nvPr>
            <p:ph type="title"/>
          </p:nvPr>
        </p:nvSpPr>
        <p:spPr/>
        <p:txBody>
          <a:bodyPr>
            <a:normAutofit fontScale="90000"/>
          </a:bodyPr>
          <a:lstStyle/>
          <a:p>
            <a:r>
              <a:rPr lang="en-GB" dirty="0"/>
              <a:t>Homework : </a:t>
            </a:r>
            <a:r>
              <a:rPr lang="en-GB" b="1" i="0" dirty="0">
                <a:effectLst/>
                <a:latin typeface="var(--font-family-head)"/>
              </a:rPr>
              <a:t>How to Reference - IEEE</a:t>
            </a:r>
            <a:endParaRPr lang="en-GB" dirty="0"/>
          </a:p>
        </p:txBody>
      </p:sp>
      <p:sp>
        <p:nvSpPr>
          <p:cNvPr id="3" name="Content Placeholder 2">
            <a:extLst>
              <a:ext uri="{FF2B5EF4-FFF2-40B4-BE49-F238E27FC236}">
                <a16:creationId xmlns:a16="http://schemas.microsoft.com/office/drawing/2014/main" id="{5187BF41-E217-2884-79C8-95C12D3138EB}"/>
              </a:ext>
            </a:extLst>
          </p:cNvPr>
          <p:cNvSpPr>
            <a:spLocks noGrp="1"/>
          </p:cNvSpPr>
          <p:nvPr>
            <p:ph idx="1"/>
          </p:nvPr>
        </p:nvSpPr>
        <p:spPr/>
        <p:txBody>
          <a:bodyPr>
            <a:normAutofit/>
          </a:bodyPr>
          <a:lstStyle/>
          <a:p>
            <a:pPr>
              <a:lnSpc>
                <a:spcPct val="150000"/>
              </a:lnSpc>
              <a:spcBef>
                <a:spcPts val="0"/>
              </a:spcBef>
            </a:pPr>
            <a:r>
              <a:rPr lang="en-GB" sz="2000" kern="100" dirty="0">
                <a:effectLst/>
                <a:latin typeface="Arial" panose="020B0604020202020204" pitchFamily="34" charset="0"/>
                <a:ea typeface="DengXian" panose="02010600030101010101" pitchFamily="2" charset="-122"/>
                <a:cs typeface="Arial" panose="020B0604020202020204" pitchFamily="34" charset="0"/>
              </a:rPr>
              <a:t>Kindly click on the link below to start the course or use the QR Code</a:t>
            </a:r>
            <a:endParaRPr lang="en-GB" sz="2000" kern="100" dirty="0">
              <a:latin typeface="Arial" panose="020B0604020202020204" pitchFamily="34" charset="0"/>
              <a:ea typeface="DengXian" panose="02010600030101010101" pitchFamily="2" charset="-122"/>
              <a:cs typeface="Arial" panose="020B0604020202020204" pitchFamily="34" charset="0"/>
            </a:endParaRPr>
          </a:p>
          <a:p>
            <a:pPr algn="l" rtl="0" fontAlgn="base">
              <a:lnSpc>
                <a:spcPct val="150000"/>
              </a:lnSpc>
              <a:spcBef>
                <a:spcPts val="0"/>
              </a:spcBef>
              <a:buFont typeface="Arial" panose="020B0604020202020204" pitchFamily="34" charset="0"/>
              <a:buChar char="•"/>
            </a:pPr>
            <a:r>
              <a:rPr lang="en-GB" sz="1800" b="0" i="0" u="sng" strike="noStrike" dirty="0">
                <a:solidFill>
                  <a:srgbClr val="467886"/>
                </a:solidFill>
                <a:effectLst/>
                <a:latin typeface="Arial" panose="020B0604020202020204" pitchFamily="34" charset="0"/>
                <a:cs typeface="Arial" panose="020B0604020202020204" pitchFamily="34" charset="0"/>
                <a:hlinkClick r:id="rId2"/>
              </a:rPr>
              <a:t>https://moodle.uwtsd.ac.uk/course/view.php?id=11811&amp;section=5</a:t>
            </a:r>
            <a:endParaRPr lang="en-GB" sz="1800" b="0" i="0" u="sng" strike="noStrike" dirty="0">
              <a:solidFill>
                <a:srgbClr val="467886"/>
              </a:solidFill>
              <a:effectLst/>
              <a:latin typeface="Arial" panose="020B0604020202020204" pitchFamily="34" charset="0"/>
              <a:cs typeface="Arial" panose="020B0604020202020204" pitchFamily="34" charset="0"/>
            </a:endParaRPr>
          </a:p>
          <a:p>
            <a:pPr algn="l" rtl="0" fontAlgn="base">
              <a:lnSpc>
                <a:spcPct val="150000"/>
              </a:lnSpc>
              <a:spcBef>
                <a:spcPts val="0"/>
              </a:spcBef>
              <a:buFont typeface="Arial" panose="020B0604020202020204" pitchFamily="34" charset="0"/>
              <a:buChar char="•"/>
            </a:pPr>
            <a:r>
              <a:rPr lang="en-GB" sz="2000" dirty="0">
                <a:latin typeface="Arial" panose="020B0604020202020204" pitchFamily="34" charset="0"/>
                <a:cs typeface="Arial" panose="020B0604020202020204" pitchFamily="34" charset="0"/>
              </a:rPr>
              <a:t>This should be completed before the next class</a:t>
            </a:r>
          </a:p>
          <a:p>
            <a:endParaRPr lang="en-GB" dirty="0"/>
          </a:p>
        </p:txBody>
      </p:sp>
      <p:sp>
        <p:nvSpPr>
          <p:cNvPr id="4" name="TextBox 3">
            <a:extLst>
              <a:ext uri="{FF2B5EF4-FFF2-40B4-BE49-F238E27FC236}">
                <a16:creationId xmlns:a16="http://schemas.microsoft.com/office/drawing/2014/main" id="{7E0B0244-23DB-CC44-F107-32D93D33C4A0}"/>
              </a:ext>
            </a:extLst>
          </p:cNvPr>
          <p:cNvSpPr txBox="1"/>
          <p:nvPr/>
        </p:nvSpPr>
        <p:spPr>
          <a:xfrm>
            <a:off x="395536" y="4435308"/>
            <a:ext cx="6665912" cy="958660"/>
          </a:xfrm>
          <a:prstGeom prst="rect">
            <a:avLst/>
          </a:prstGeom>
          <a:noFill/>
        </p:spPr>
        <p:txBody>
          <a:bodyPr wrap="square" rtlCol="0">
            <a:spAutoFit/>
          </a:bodyPr>
          <a:lstStyle/>
          <a:p>
            <a:pPr>
              <a:lnSpc>
                <a:spcPct val="150000"/>
              </a:lnSpc>
            </a:pPr>
            <a:r>
              <a:rPr lang="en-GB" sz="2000" dirty="0">
                <a:solidFill>
                  <a:srgbClr val="FF0000"/>
                </a:solidFill>
                <a:latin typeface="Arial" panose="020B0604020202020204" pitchFamily="34" charset="0"/>
                <a:cs typeface="Arial" panose="020B0604020202020204" pitchFamily="34" charset="0"/>
              </a:rPr>
              <a:t>Once completed, please send a screenshot of your badge to your lecturer via email.</a:t>
            </a:r>
          </a:p>
        </p:txBody>
      </p:sp>
      <p:pic>
        <p:nvPicPr>
          <p:cNvPr id="6" name="Picture 5" descr="A qr code on a white background&#10;&#10;AI-generated content may be incorrect.">
            <a:extLst>
              <a:ext uri="{FF2B5EF4-FFF2-40B4-BE49-F238E27FC236}">
                <a16:creationId xmlns:a16="http://schemas.microsoft.com/office/drawing/2014/main" id="{219FE6FB-E13C-82D5-8CE1-B03E0BD07C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0192" y="2924944"/>
            <a:ext cx="2628000" cy="2628000"/>
          </a:xfrm>
          <a:prstGeom prst="rect">
            <a:avLst/>
          </a:prstGeom>
        </p:spPr>
      </p:pic>
    </p:spTree>
    <p:extLst>
      <p:ext uri="{BB962C8B-B14F-4D97-AF65-F5344CB8AC3E}">
        <p14:creationId xmlns:p14="http://schemas.microsoft.com/office/powerpoint/2010/main" val="27406604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A7233-C076-4F18-980D-38E70A06CC80}"/>
              </a:ext>
            </a:extLst>
          </p:cNvPr>
          <p:cNvSpPr>
            <a:spLocks noGrp="1"/>
          </p:cNvSpPr>
          <p:nvPr>
            <p:ph type="title"/>
          </p:nvPr>
        </p:nvSpPr>
        <p:spPr>
          <a:xfrm>
            <a:off x="457200" y="1988840"/>
            <a:ext cx="8229600" cy="1143000"/>
          </a:xfrm>
        </p:spPr>
        <p:txBody>
          <a:bodyPr>
            <a:normAutofit/>
          </a:bodyPr>
          <a:lstStyle/>
          <a:p>
            <a:r>
              <a:rPr lang="en-GB" dirty="0">
                <a:solidFill>
                  <a:srgbClr val="0070C0"/>
                </a:solidFill>
              </a:rPr>
              <a:t>Questions</a:t>
            </a:r>
          </a:p>
        </p:txBody>
      </p:sp>
    </p:spTree>
    <p:extLst>
      <p:ext uri="{BB962C8B-B14F-4D97-AF65-F5344CB8AC3E}">
        <p14:creationId xmlns:p14="http://schemas.microsoft.com/office/powerpoint/2010/main" val="27380925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3523</Words>
  <Application>Microsoft Office PowerPoint</Application>
  <PresentationFormat>On-screen Show (4:3)</PresentationFormat>
  <Paragraphs>348</Paragraphs>
  <Slides>67</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67</vt:i4>
      </vt:variant>
    </vt:vector>
  </HeadingPairs>
  <TitlesOfParts>
    <vt:vector size="73" baseType="lpstr">
      <vt:lpstr>Arial</vt:lpstr>
      <vt:lpstr>Calibri</vt:lpstr>
      <vt:lpstr>Myriad Pro</vt:lpstr>
      <vt:lpstr>var(--font-family-head)</vt:lpstr>
      <vt:lpstr>Wingdings</vt:lpstr>
      <vt:lpstr>20140311PresentationUWTSDTemplate</vt:lpstr>
      <vt:lpstr>PowerPoint Presentation</vt:lpstr>
      <vt:lpstr>In this session we will…..</vt:lpstr>
      <vt:lpstr>WHAT IS PARAPHRASING</vt:lpstr>
      <vt:lpstr>What Is Paraphrasing</vt:lpstr>
      <vt:lpstr>Class Activity 1 – Paraphrasing Quiz</vt:lpstr>
      <vt:lpstr>WHAT IS SUMMARISING</vt:lpstr>
      <vt:lpstr>Five Steps To Summarising</vt:lpstr>
      <vt:lpstr>Five Steps To Summarising</vt:lpstr>
      <vt:lpstr>Five Steps To Summarising</vt:lpstr>
      <vt:lpstr>Five Steps To Summarising</vt:lpstr>
      <vt:lpstr>Language To Use When Summarising</vt:lpstr>
      <vt:lpstr>Language To Use When Summarising</vt:lpstr>
      <vt:lpstr>Language To Use When Summarising</vt:lpstr>
      <vt:lpstr>Language To Use When Summarising</vt:lpstr>
      <vt:lpstr>Language To Use When Summarising</vt:lpstr>
      <vt:lpstr>Language To Use When Summarising</vt:lpstr>
      <vt:lpstr>Language To Use When Summarising</vt:lpstr>
      <vt:lpstr>PowerPoint Presentation</vt:lpstr>
      <vt:lpstr>INTRODUCING SYNTHESIS</vt:lpstr>
      <vt:lpstr>Introducing Synthesis</vt:lpstr>
      <vt:lpstr>What Is Synthesis</vt:lpstr>
      <vt:lpstr>What Is Synthesis</vt:lpstr>
      <vt:lpstr>Synthesis In Writing</vt:lpstr>
      <vt:lpstr>Synthesis In Writing</vt:lpstr>
      <vt:lpstr>Synthesis In Writing</vt:lpstr>
      <vt:lpstr>Synthesis In Writing</vt:lpstr>
      <vt:lpstr>Synthesis In Writing</vt:lpstr>
      <vt:lpstr>Synthesis In Writing</vt:lpstr>
      <vt:lpstr>PLAGIARISM</vt:lpstr>
      <vt:lpstr>Plagiarism and its Consequences</vt:lpstr>
      <vt:lpstr>Types Of Plagiarism</vt:lpstr>
      <vt:lpstr>Class Activity 2 – Plagiarism Quiz</vt:lpstr>
      <vt:lpstr>How to avoid plagiarism when you paraphrase</vt:lpstr>
      <vt:lpstr>How to avoid plagiarism when you paraphrase</vt:lpstr>
      <vt:lpstr>How to avoid plagiarism when you paraphrase</vt:lpstr>
      <vt:lpstr>Top tips for avoiding plagiarism</vt:lpstr>
      <vt:lpstr>Class Activity 3 : Plagiarism vs Paraphrasing Quiz</vt:lpstr>
      <vt:lpstr>PowerPoint Presentation</vt:lpstr>
      <vt:lpstr>WHAT IS REFERENCING</vt:lpstr>
      <vt:lpstr>The importance of Referencing</vt:lpstr>
      <vt:lpstr>When do I need reference?</vt:lpstr>
      <vt:lpstr>When do I need reference?</vt:lpstr>
      <vt:lpstr>When do I need a reference?</vt:lpstr>
      <vt:lpstr>When do I need a reference?</vt:lpstr>
      <vt:lpstr>When do I need a reference?</vt:lpstr>
      <vt:lpstr>When do I need reference?</vt:lpstr>
      <vt:lpstr>When do I need reference?</vt:lpstr>
      <vt:lpstr>Referencing Styles</vt:lpstr>
      <vt:lpstr>APA: the basics</vt:lpstr>
      <vt:lpstr>APA: the basics</vt:lpstr>
      <vt:lpstr>APA: the basics</vt:lpstr>
      <vt:lpstr>Harvard: the basics</vt:lpstr>
      <vt:lpstr>Harvard: the basics</vt:lpstr>
      <vt:lpstr>Harvard: the basics</vt:lpstr>
      <vt:lpstr>IEEE : the basics</vt:lpstr>
      <vt:lpstr>IEEE : the basics</vt:lpstr>
      <vt:lpstr>IEEE : the basics</vt:lpstr>
      <vt:lpstr>MHRA : the basics</vt:lpstr>
      <vt:lpstr>MHRA : the basics</vt:lpstr>
      <vt:lpstr>MHRA : the basics</vt:lpstr>
      <vt:lpstr>MHRA : the basics</vt:lpstr>
      <vt:lpstr>Top tips to improve your referencing</vt:lpstr>
      <vt:lpstr>Class Activity 4 - Referencing</vt:lpstr>
      <vt:lpstr>Homework : Academic Integrity &amp; Avoiding Plagiarism</vt:lpstr>
      <vt:lpstr>Homework : Referencing – The Basics</vt:lpstr>
      <vt:lpstr>Homework : How to Reference - IEEE</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Academic Skills (LCLM4001) Critical Thinking, Critical Reading, and Critical Writing</dc:title>
  <dc:creator>Matthew Brian</dc:creator>
  <cp:lastModifiedBy>Mobolanle Bello</cp:lastModifiedBy>
  <cp:revision>28</cp:revision>
  <dcterms:created xsi:type="dcterms:W3CDTF">2022-10-16T12:57:38Z</dcterms:created>
  <dcterms:modified xsi:type="dcterms:W3CDTF">2025-12-19T17:35:58Z</dcterms:modified>
</cp:coreProperties>
</file>