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35"/>
  </p:notesMasterIdLst>
  <p:sldIdLst>
    <p:sldId id="291" r:id="rId2"/>
    <p:sldId id="284" r:id="rId3"/>
    <p:sldId id="257" r:id="rId4"/>
    <p:sldId id="258" r:id="rId5"/>
    <p:sldId id="260" r:id="rId6"/>
    <p:sldId id="259" r:id="rId7"/>
    <p:sldId id="261" r:id="rId8"/>
    <p:sldId id="292" r:id="rId9"/>
    <p:sldId id="264" r:id="rId10"/>
    <p:sldId id="263" r:id="rId11"/>
    <p:sldId id="262" r:id="rId12"/>
    <p:sldId id="285" r:id="rId13"/>
    <p:sldId id="267" r:id="rId14"/>
    <p:sldId id="266" r:id="rId15"/>
    <p:sldId id="286" r:id="rId16"/>
    <p:sldId id="268" r:id="rId17"/>
    <p:sldId id="269" r:id="rId18"/>
    <p:sldId id="271" r:id="rId19"/>
    <p:sldId id="272" r:id="rId20"/>
    <p:sldId id="273" r:id="rId21"/>
    <p:sldId id="274" r:id="rId22"/>
    <p:sldId id="275" r:id="rId23"/>
    <p:sldId id="288" r:id="rId24"/>
    <p:sldId id="277" r:id="rId25"/>
    <p:sldId id="289" r:id="rId26"/>
    <p:sldId id="278" r:id="rId27"/>
    <p:sldId id="279" r:id="rId28"/>
    <p:sldId id="280" r:id="rId29"/>
    <p:sldId id="281" r:id="rId30"/>
    <p:sldId id="282" r:id="rId31"/>
    <p:sldId id="290" r:id="rId32"/>
    <p:sldId id="283" r:id="rId33"/>
    <p:sldId id="293" r:id="rId3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p:cViewPr varScale="1">
        <p:scale>
          <a:sx n="69" d="100"/>
          <a:sy n="69" d="100"/>
        </p:scale>
        <p:origin x="-1218"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82F77B86-22D8-4593-8347-7885ADAD3770}" type="datetimeFigureOut">
              <a:rPr lang="en-US"/>
              <a:pPr>
                <a:defRPr/>
              </a:pPr>
              <a:t>3/11/2016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200C3D56-3788-4AD3-8EAE-F74CAE0E193B}" type="slidenum">
              <a:rPr lang="en-US"/>
              <a:pPr>
                <a:defRPr/>
              </a:pPr>
              <a:t>‹#›</a:t>
            </a:fld>
            <a:endParaRPr lang="en-US"/>
          </a:p>
        </p:txBody>
      </p:sp>
    </p:spTree>
    <p:extLst>
      <p:ext uri="{BB962C8B-B14F-4D97-AF65-F5344CB8AC3E}">
        <p14:creationId xmlns:p14="http://schemas.microsoft.com/office/powerpoint/2010/main" val="186015992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a:p>
            <a:pPr eaLnBrk="1" hangingPunct="1">
              <a:spcBef>
                <a:spcPct val="0"/>
              </a:spcBef>
            </a:pPr>
            <a:endParaRPr lang="en-US"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DE64459-2740-454A-97AD-FA6A26BA9E96}" type="slidenum">
              <a:rPr lang="en-US" smtClean="0"/>
              <a:pPr fontAlgn="base">
                <a:spcBef>
                  <a:spcPct val="0"/>
                </a:spcBef>
                <a:spcAft>
                  <a:spcPct val="0"/>
                </a:spcAft>
                <a:defRPr/>
              </a:pPr>
              <a:t>27</a:t>
            </a:fld>
            <a:endParaRPr lang="en-US" smtClean="0"/>
          </a:p>
        </p:txBody>
      </p:sp>
    </p:spTree>
    <p:extLst>
      <p:ext uri="{BB962C8B-B14F-4D97-AF65-F5344CB8AC3E}">
        <p14:creationId xmlns:p14="http://schemas.microsoft.com/office/powerpoint/2010/main" val="3101734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FCD8CA0D-71D2-4E62-96DE-07DB665592B0}" type="datetimeFigureOut">
              <a:rPr lang="en-US" smtClean="0"/>
              <a:pPr>
                <a:defRPr/>
              </a:pPr>
              <a:t>3/11/2016</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52779410-D745-468D-9C89-1E4670184830}" type="slidenum">
              <a:rPr lang="en-US" smtClean="0"/>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9574A418-EF16-4697-A228-3FDA8DC1BB83}" type="datetimeFigureOut">
              <a:rPr lang="en-US" smtClean="0"/>
              <a:pPr>
                <a:defRPr/>
              </a:pPr>
              <a:t>3/11/2016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04F2480C-E376-452B-90A1-4915DAFA0E60}" type="slidenum">
              <a:rPr lang="en-US" smtClean="0"/>
              <a:pPr>
                <a:defRPr/>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66D4C8C-EF67-432E-BB48-A595CDB94D35}" type="datetimeFigureOut">
              <a:rPr lang="en-US" smtClean="0"/>
              <a:pPr>
                <a:defRPr/>
              </a:pPr>
              <a:t>3/11/2016</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2149633D-6358-4534-ABF0-350BE12CADD1}" type="slidenum">
              <a:rPr lang="en-US" smtClean="0"/>
              <a:pPr>
                <a:defRPr/>
              </a:pPr>
              <a:t>‹#›</a:t>
            </a:fld>
            <a:endParaRPr lang="en-US"/>
          </a:p>
        </p:txBody>
      </p:sp>
      <p:sp>
        <p:nvSpPr>
          <p:cNvPr id="14" name="Footer Placeholder 13"/>
          <p:cNvSpPr>
            <a:spLocks noGrp="1"/>
          </p:cNvSpPr>
          <p:nvPr>
            <p:ph type="ftr" sz="quarter" idx="12"/>
          </p:nvPr>
        </p:nvSpPr>
        <p:spPr/>
        <p:txBody>
          <a:bodyPr/>
          <a:lstStyle/>
          <a:p>
            <a:pPr>
              <a:defRPr/>
            </a:pPr>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DFC07CCF-A2E6-499A-83E2-34F98765D505}" type="datetimeFigureOut">
              <a:rPr lang="en-US" smtClean="0"/>
              <a:pPr>
                <a:defRPr/>
              </a:pPr>
              <a:t>3/11/2016</a:t>
            </a:fld>
            <a:endParaRPr lang="en-US"/>
          </a:p>
        </p:txBody>
      </p:sp>
      <p:sp>
        <p:nvSpPr>
          <p:cNvPr id="10" name="Slide Number Placeholder 9"/>
          <p:cNvSpPr>
            <a:spLocks noGrp="1"/>
          </p:cNvSpPr>
          <p:nvPr>
            <p:ph type="sldNum" sz="quarter" idx="16"/>
          </p:nvPr>
        </p:nvSpPr>
        <p:spPr/>
        <p:txBody>
          <a:bodyPr rtlCol="0"/>
          <a:lstStyle/>
          <a:p>
            <a:pPr>
              <a:defRPr/>
            </a:pPr>
            <a:fld id="{FEFCF754-D8FA-4599-B7AF-6C079FF198BA}" type="slidenum">
              <a:rPr lang="en-US" smtClean="0"/>
              <a:pPr>
                <a:defRPr/>
              </a:pPr>
              <a:t>‹#›</a:t>
            </a:fld>
            <a:endParaRPr lang="en-US"/>
          </a:p>
        </p:txBody>
      </p:sp>
      <p:sp>
        <p:nvSpPr>
          <p:cNvPr id="12" name="Footer Placeholder 11"/>
          <p:cNvSpPr>
            <a:spLocks noGrp="1"/>
          </p:cNvSpPr>
          <p:nvPr>
            <p:ph type="ftr" sz="quarter" idx="17"/>
          </p:nvPr>
        </p:nvSpPr>
        <p:spPr/>
        <p:txBody>
          <a:bodyPr rtlCol="0"/>
          <a:lstStyle/>
          <a:p>
            <a:pPr>
              <a:defRPr/>
            </a:pP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43206158-B2F0-4693-B355-9279559DD0FD}" type="datetimeFigureOut">
              <a:rPr lang="en-US" smtClean="0"/>
              <a:pPr>
                <a:defRPr/>
              </a:pPr>
              <a:t>3/11/2016</a:t>
            </a:fld>
            <a:endParaRPr lang="en-US"/>
          </a:p>
        </p:txBody>
      </p:sp>
      <p:sp>
        <p:nvSpPr>
          <p:cNvPr id="12" name="Slide Number Placeholder 11"/>
          <p:cNvSpPr>
            <a:spLocks noGrp="1"/>
          </p:cNvSpPr>
          <p:nvPr>
            <p:ph type="sldNum" sz="quarter" idx="16"/>
          </p:nvPr>
        </p:nvSpPr>
        <p:spPr/>
        <p:txBody>
          <a:bodyPr rtlCol="0"/>
          <a:lstStyle/>
          <a:p>
            <a:pPr>
              <a:defRPr/>
            </a:pPr>
            <a:fld id="{165778D7-9196-4769-9390-B9A40AB242FE}" type="slidenum">
              <a:rPr lang="en-US" smtClean="0"/>
              <a:pPr>
                <a:defRPr/>
              </a:pPr>
              <a:t>‹#›</a:t>
            </a:fld>
            <a:endParaRPr lang="en-US"/>
          </a:p>
        </p:txBody>
      </p:sp>
      <p:sp>
        <p:nvSpPr>
          <p:cNvPr id="14" name="Footer Placeholder 13"/>
          <p:cNvSpPr>
            <a:spLocks noGrp="1"/>
          </p:cNvSpPr>
          <p:nvPr>
            <p:ph type="ftr" sz="quarter" idx="17"/>
          </p:nvPr>
        </p:nvSpPr>
        <p:spPr/>
        <p:txBody>
          <a:bodyPr rtlCol="0"/>
          <a:lstStyle/>
          <a:p>
            <a:pPr>
              <a:defRPr/>
            </a:pP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979AA289-BFFC-4D4F-958B-C616DDB57872}" type="datetimeFigureOut">
              <a:rPr lang="en-US" smtClean="0"/>
              <a:pPr>
                <a:defRPr/>
              </a:pPr>
              <a:t>3/11/2016</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448C7143-3E74-47B5-92B9-0DD91C73BD8F}"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83DA80F-52CF-4CAA-B48D-5AED5381AEB5}" type="datetimeFigureOut">
              <a:rPr lang="en-US" smtClean="0"/>
              <a:pPr>
                <a:defRPr/>
              </a:pPr>
              <a:t>3/11/2016</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C7B8BA0F-CC62-4760-B7BC-9E66B59475C6}"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E2565791-3D48-4ABA-904C-DBFA751B7650}" type="datetimeFigureOut">
              <a:rPr lang="en-US" smtClean="0"/>
              <a:pPr>
                <a:defRPr/>
              </a:pPr>
              <a:t>3/11/2016</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5330ECAB-E4E8-41E9-9429-B9E65DED882C}" type="slidenum">
              <a:rPr lang="en-US" smtClean="0"/>
              <a:pPr>
                <a:defRPr/>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3C49DAFD-23DF-4F53-8BF3-09128CE7FAA6}" type="datetimeFigureOut">
              <a:rPr lang="en-US" smtClean="0"/>
              <a:pPr>
                <a:defRPr/>
              </a:pPr>
              <a:t>3/11/2016</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3F5638C3-6BDF-49F6-9357-05BF63719CC1}" type="slidenum">
              <a:rPr lang="en-US" smtClean="0"/>
              <a:pPr>
                <a:defRPr/>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0F7D15A5-A588-465D-8BC4-F59CB05C35EA}" type="datetimeFigureOut">
              <a:rPr lang="en-US" smtClean="0"/>
              <a:pPr>
                <a:defRPr/>
              </a:pPr>
              <a:t>3/11/2016</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148AE7B-62AA-4240-9C24-848F70FBD456}"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49877A75-A363-4626-8558-8C686D06E0A2}" type="datetimeFigureOut">
              <a:rPr lang="en-US" smtClean="0"/>
              <a:pPr>
                <a:defRPr/>
              </a:pPr>
              <a:t>3/11/2016</a:t>
            </a:fld>
            <a:endParaRPr lang="en-US"/>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AD1DD404-A635-49C8-A562-A654E323EB0F}"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668B3730-EC1F-47D8-A4FD-16DCA24344A9}" type="datetimeFigureOut">
              <a:rPr lang="en-US" smtClean="0"/>
              <a:pPr>
                <a:defRPr/>
              </a:pPr>
              <a:t>3/11/2016</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558FB85D-0AD7-44DA-ACB2-EEE284768BF6}"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Defenders, Conquerors and Vanquished</a:t>
            </a:r>
            <a:endParaRPr lang="en-GB" dirty="0"/>
          </a:p>
        </p:txBody>
      </p:sp>
      <p:sp>
        <p:nvSpPr>
          <p:cNvPr id="5" name="Subtitle 4"/>
          <p:cNvSpPr>
            <a:spLocks noGrp="1"/>
          </p:cNvSpPr>
          <p:nvPr>
            <p:ph type="subTitle" idx="1"/>
          </p:nvPr>
        </p:nvSpPr>
        <p:spPr/>
        <p:txBody>
          <a:bodyPr/>
          <a:lstStyle/>
          <a:p>
            <a:r>
              <a:rPr lang="en-GB" smtClean="0"/>
              <a:t>Lecture 09: </a:t>
            </a:r>
            <a:r>
              <a:rPr lang="en-GB" dirty="0" smtClean="0"/>
              <a:t>The Seleucids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t>Modern Sources for the Seleucids</a:t>
            </a:r>
            <a:endParaRPr lang="en-GB" dirty="0"/>
          </a:p>
        </p:txBody>
      </p:sp>
      <p:sp>
        <p:nvSpPr>
          <p:cNvPr id="5123" name="Content Placeholder 2"/>
          <p:cNvSpPr>
            <a:spLocks noGrp="1"/>
          </p:cNvSpPr>
          <p:nvPr>
            <p:ph sz="quarter" idx="1"/>
          </p:nvPr>
        </p:nvSpPr>
        <p:spPr/>
        <p:txBody>
          <a:bodyPr>
            <a:normAutofit/>
          </a:bodyPr>
          <a:lstStyle/>
          <a:p>
            <a:pPr eaLnBrk="1" hangingPunct="1">
              <a:buNone/>
            </a:pPr>
            <a:r>
              <a:rPr lang="en-US" dirty="0" smtClean="0"/>
              <a:t>Sherwin-White, S. and A. </a:t>
            </a:r>
            <a:r>
              <a:rPr lang="en-US" dirty="0" err="1" smtClean="0"/>
              <a:t>Kuhrt</a:t>
            </a:r>
            <a:r>
              <a:rPr lang="en-US" dirty="0" smtClean="0"/>
              <a:t> (1993). </a:t>
            </a:r>
            <a:r>
              <a:rPr lang="en-US" i="1" dirty="0" smtClean="0"/>
              <a:t>From </a:t>
            </a:r>
            <a:r>
              <a:rPr lang="en-US" i="1" dirty="0" err="1" smtClean="0"/>
              <a:t>Samarkhand</a:t>
            </a:r>
            <a:r>
              <a:rPr lang="en-US" i="1" dirty="0" smtClean="0"/>
              <a:t> to Sardis: A new approach to the Seleucid Empire. </a:t>
            </a:r>
            <a:r>
              <a:rPr lang="en-US" dirty="0" smtClean="0"/>
              <a:t>London, Duckworth. </a:t>
            </a:r>
          </a:p>
          <a:p>
            <a:pPr eaLnBrk="1" hangingPunct="1">
              <a:buNone/>
            </a:pPr>
            <a:r>
              <a:rPr lang="en-US" dirty="0" smtClean="0"/>
              <a:t>Ma, J. (2000). </a:t>
            </a:r>
            <a:r>
              <a:rPr lang="en-US" i="1" dirty="0" err="1" smtClean="0"/>
              <a:t>Antiochos</a:t>
            </a:r>
            <a:r>
              <a:rPr lang="en-US" i="1" dirty="0" smtClean="0"/>
              <a:t> III and the Cities of Western Asia Minor. </a:t>
            </a:r>
            <a:r>
              <a:rPr lang="en-US" dirty="0" smtClean="0"/>
              <a:t>Oxford, Oxford University Press.</a:t>
            </a:r>
          </a:p>
          <a:p>
            <a:pPr eaLnBrk="1" hangingPunct="1">
              <a:buFont typeface="Wingdings 2" pitchFamily="18" charset="2"/>
              <a:buNone/>
            </a:pPr>
            <a:r>
              <a:rPr lang="en-US" dirty="0" smtClean="0"/>
              <a:t>Houghton, A. and C. </a:t>
            </a:r>
            <a:r>
              <a:rPr lang="en-US" dirty="0" err="1" smtClean="0"/>
              <a:t>Lorber</a:t>
            </a:r>
            <a:r>
              <a:rPr lang="en-US" dirty="0" smtClean="0"/>
              <a:t> (2002 and 2009). </a:t>
            </a:r>
            <a:r>
              <a:rPr lang="en-US" i="1" dirty="0" smtClean="0"/>
              <a:t>Seleucid Coins: A Comprehensive Catalogue: Parts I and II. </a:t>
            </a:r>
            <a:r>
              <a:rPr lang="en-US" dirty="0" smtClean="0"/>
              <a:t>New York, American Numismatic Society.</a:t>
            </a:r>
          </a:p>
          <a:p>
            <a:pPr eaLnBrk="1" hangingPunct="1">
              <a:buFont typeface="Wingdings 2" pitchFamily="18" charset="2"/>
              <a:buNone/>
            </a:pPr>
            <a:endParaRPr lang="en-US" dirty="0" smtClean="0"/>
          </a:p>
          <a:p>
            <a:pPr eaLnBrk="1" hangingPunct="1">
              <a:buFont typeface="Wingdings 2" pitchFamily="18" charset="2"/>
              <a:buNone/>
            </a:pPr>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US" smtClean="0"/>
              <a:t>Seleucus I (312/11-281)</a:t>
            </a:r>
          </a:p>
        </p:txBody>
      </p:sp>
      <p:sp>
        <p:nvSpPr>
          <p:cNvPr id="6147" name="Content Placeholder 2"/>
          <p:cNvSpPr>
            <a:spLocks noGrp="1"/>
          </p:cNvSpPr>
          <p:nvPr>
            <p:ph sz="quarter" idx="1"/>
          </p:nvPr>
        </p:nvSpPr>
        <p:spPr/>
        <p:txBody>
          <a:bodyPr/>
          <a:lstStyle/>
          <a:p>
            <a:pPr eaLnBrk="1" hangingPunct="1"/>
            <a:r>
              <a:rPr lang="en-US" smtClean="0"/>
              <a:t>Commander of the Royal </a:t>
            </a:r>
            <a:r>
              <a:rPr lang="en-US" i="1" smtClean="0"/>
              <a:t>Hypasists</a:t>
            </a:r>
          </a:p>
          <a:p>
            <a:pPr eaLnBrk="1" hangingPunct="1"/>
            <a:r>
              <a:rPr lang="en-US" smtClean="0"/>
              <a:t>Marriage to Apame (Bactrian) at Susa</a:t>
            </a:r>
          </a:p>
          <a:p>
            <a:pPr eaLnBrk="1" hangingPunct="1"/>
            <a:r>
              <a:rPr lang="en-US" smtClean="0"/>
              <a:t>2</a:t>
            </a:r>
            <a:r>
              <a:rPr lang="en-US" baseline="30000" smtClean="0"/>
              <a:t>nd</a:t>
            </a:r>
            <a:r>
              <a:rPr lang="en-US" smtClean="0"/>
              <a:t> in command to Perdiccas </a:t>
            </a:r>
          </a:p>
          <a:p>
            <a:pPr eaLnBrk="1" hangingPunct="1"/>
            <a:r>
              <a:rPr lang="en-US" smtClean="0"/>
              <a:t>Satrap of Babylon (321/0)</a:t>
            </a:r>
          </a:p>
          <a:p>
            <a:pPr eaLnBrk="1" hangingPunct="1"/>
            <a:r>
              <a:rPr lang="en-US" smtClean="0"/>
              <a:t>Driven out by Antigonus (316/5)</a:t>
            </a:r>
          </a:p>
          <a:p>
            <a:pPr eaLnBrk="1" hangingPunct="1"/>
            <a:r>
              <a:rPr lang="en-US" smtClean="0"/>
              <a:t>312/11 with Ptolemaic aid retakes his satrapy</a:t>
            </a:r>
          </a:p>
          <a:p>
            <a:pPr eaLnBrk="1" hangingPunct="1"/>
            <a:r>
              <a:rPr lang="en-US" smtClean="0"/>
              <a:t>Eastern Anabasis (309-301)</a:t>
            </a:r>
          </a:p>
          <a:p>
            <a:pPr eaLnBrk="1" hangingPunct="1"/>
            <a:r>
              <a:rPr lang="en-US" smtClean="0"/>
              <a:t>Agreement with Chandragupta for elephants</a:t>
            </a:r>
          </a:p>
        </p:txBody>
      </p:sp>
      <p:pic>
        <p:nvPicPr>
          <p:cNvPr id="6148" name="Picture 2" descr="File:Seleucus I Louvre cor.jpg"/>
          <p:cNvPicPr>
            <a:picLocks noChangeAspect="1" noChangeArrowheads="1"/>
          </p:cNvPicPr>
          <p:nvPr/>
        </p:nvPicPr>
        <p:blipFill>
          <a:blip r:embed="rId2" cstate="print"/>
          <a:srcRect/>
          <a:stretch>
            <a:fillRect/>
          </a:stretch>
        </p:blipFill>
        <p:spPr bwMode="auto">
          <a:xfrm>
            <a:off x="7429500" y="3573016"/>
            <a:ext cx="1714500" cy="2286000"/>
          </a:xfrm>
          <a:prstGeom prst="rect">
            <a:avLst/>
          </a:prstGeom>
          <a:noFill/>
          <a:ln w="9525">
            <a:noFill/>
            <a:miter lim="800000"/>
            <a:headEnd/>
            <a:tailEnd/>
          </a:ln>
        </p:spPr>
      </p:pic>
      <p:pic>
        <p:nvPicPr>
          <p:cNvPr id="6149" name="Picture 3" descr="C:\Users\K\Documents\Current School Files\PhD Thesis\Seleukid\Seleukos I chapter\Head of Seleukos I Antakya Museum.jpg"/>
          <p:cNvPicPr>
            <a:picLocks noChangeAspect="1" noChangeArrowheads="1"/>
          </p:cNvPicPr>
          <p:nvPr/>
        </p:nvPicPr>
        <p:blipFill>
          <a:blip r:embed="rId3" cstate="print"/>
          <a:srcRect/>
          <a:stretch>
            <a:fillRect/>
          </a:stretch>
        </p:blipFill>
        <p:spPr bwMode="auto">
          <a:xfrm>
            <a:off x="7143750" y="1000125"/>
            <a:ext cx="1752600" cy="20716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a:xfrm>
            <a:off x="500063" y="285750"/>
            <a:ext cx="8229600" cy="1143000"/>
          </a:xfrm>
        </p:spPr>
        <p:txBody>
          <a:bodyPr/>
          <a:lstStyle/>
          <a:p>
            <a:pPr eaLnBrk="1" hangingPunct="1"/>
            <a:r>
              <a:rPr lang="en-US" smtClean="0"/>
              <a:t>Before Ipsus</a:t>
            </a:r>
          </a:p>
        </p:txBody>
      </p:sp>
      <p:pic>
        <p:nvPicPr>
          <p:cNvPr id="7171" name="Picture 5" descr="310bce"/>
          <p:cNvPicPr>
            <a:picLocks noGrp="1" noChangeAspect="1" noChangeArrowheads="1"/>
          </p:cNvPicPr>
          <p:nvPr>
            <p:ph sz="quarter" idx="1"/>
          </p:nvPr>
        </p:nvPicPr>
        <p:blipFill>
          <a:blip r:embed="rId2" cstate="print"/>
          <a:srcRect/>
          <a:stretch>
            <a:fillRect/>
          </a:stretch>
        </p:blipFill>
        <p:spPr>
          <a:xfrm>
            <a:off x="0" y="1857375"/>
            <a:ext cx="9144000" cy="3975100"/>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14400" y="500063"/>
            <a:ext cx="8229600" cy="847725"/>
          </a:xfrm>
        </p:spPr>
        <p:txBody>
          <a:bodyPr/>
          <a:lstStyle/>
          <a:p>
            <a:pPr eaLnBrk="1" hangingPunct="1"/>
            <a:r>
              <a:rPr lang="en-US" smtClean="0"/>
              <a:t>Battle of Ipsus</a:t>
            </a:r>
          </a:p>
        </p:txBody>
      </p:sp>
      <p:sp>
        <p:nvSpPr>
          <p:cNvPr id="3" name="Content Placeholder 2"/>
          <p:cNvSpPr>
            <a:spLocks noGrp="1"/>
          </p:cNvSpPr>
          <p:nvPr>
            <p:ph sz="quarter" idx="1"/>
          </p:nvPr>
        </p:nvSpPr>
        <p:spPr>
          <a:xfrm>
            <a:off x="0" y="1556792"/>
            <a:ext cx="9144000" cy="5301208"/>
          </a:xfrm>
        </p:spPr>
        <p:txBody>
          <a:bodyPr>
            <a:noAutofit/>
          </a:bodyPr>
          <a:lstStyle/>
          <a:p>
            <a:pPr marL="0" indent="0" eaLnBrk="1" fontAlgn="auto" hangingPunct="1">
              <a:spcAft>
                <a:spcPts val="0"/>
              </a:spcAft>
              <a:buClr>
                <a:schemeClr val="accent3"/>
              </a:buClr>
              <a:buFont typeface="Wingdings 2"/>
              <a:buNone/>
              <a:defRPr/>
            </a:pPr>
            <a:r>
              <a:rPr lang="en-GB" sz="1800" dirty="0" smtClean="0"/>
              <a:t> When the battle was begun, Demetrius, at the head of his best cavalry, fell upon Antiochus the son of Seleucus, and fought with so much bravery that he put the enemy to flight; but by a vain and unseasonable ambition to go upon the pursuit, he lost the victory ; for he went so far that he could not get back to join his infantry, the enemy's elephants having taken up the intermediate space. Seleucus, now seeing his adversary's foot deprived of their horse, did not attack them, but rode about them as if he was going every moment to charge; intending by this manoeuvre both to terrify them and to give them opportunity to change sides.  The event answered his expectation. A large part separated from the main body and voluntarily came over to him; the rest were put to the rout. When great numbers were bearing down upon Antigonus, one of those that were about him said, " They are coming against you, sir." He answered, " What other object can they have? But Demetrius will come to my assistance." In this hope he continued to the last, still looking about for his son; till he fell under a shower of darts. His servants and his very friends forsook him; only Thorax of Larissa remained by the dead body.</a:t>
            </a:r>
          </a:p>
          <a:p>
            <a:pPr marL="0" indent="0" eaLnBrk="1" fontAlgn="auto" hangingPunct="1">
              <a:spcAft>
                <a:spcPts val="0"/>
              </a:spcAft>
              <a:buClr>
                <a:schemeClr val="accent3"/>
              </a:buClr>
              <a:buFont typeface="Wingdings 2"/>
              <a:buNone/>
              <a:defRPr/>
            </a:pPr>
            <a:r>
              <a:rPr lang="en-GB" sz="1800" b="1" dirty="0" smtClean="0"/>
              <a:t>The battle being thus decided, the kings who were victorious dismembered the kingdom of Antigonus and Demetrius like some great body, and each took a limb, thus adding to their own dominions the provinces which these two princes were possessed of before. </a:t>
            </a:r>
          </a:p>
          <a:p>
            <a:pPr marL="274320" indent="-274320" algn="r" eaLnBrk="1" fontAlgn="auto" hangingPunct="1">
              <a:spcAft>
                <a:spcPts val="0"/>
              </a:spcAft>
              <a:buClr>
                <a:schemeClr val="accent3"/>
              </a:buClr>
              <a:buFont typeface="Wingdings 2"/>
              <a:buNone/>
              <a:defRPr/>
            </a:pPr>
            <a:r>
              <a:rPr lang="en-GB" sz="1800" dirty="0" smtClean="0"/>
              <a:t>Plutarch, </a:t>
            </a:r>
            <a:r>
              <a:rPr lang="en-GB" sz="1800" i="1" dirty="0" smtClean="0"/>
              <a:t>Life of Demetrius  </a:t>
            </a:r>
            <a:r>
              <a:rPr lang="en-GB" sz="1800" dirty="0" smtClean="0"/>
              <a:t>29-30</a:t>
            </a:r>
            <a:endParaRPr lang="en-US" sz="1800" i="1"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5"/>
          <p:cNvSpPr>
            <a:spLocks noGrp="1"/>
          </p:cNvSpPr>
          <p:nvPr>
            <p:ph type="title"/>
          </p:nvPr>
        </p:nvSpPr>
        <p:spPr>
          <a:xfrm>
            <a:off x="500063" y="500063"/>
            <a:ext cx="8229600" cy="1143000"/>
          </a:xfrm>
        </p:spPr>
        <p:txBody>
          <a:bodyPr/>
          <a:lstStyle/>
          <a:p>
            <a:pPr eaLnBrk="1" hangingPunct="1"/>
            <a:r>
              <a:rPr lang="en-US" smtClean="0"/>
              <a:t>After Ipsus</a:t>
            </a:r>
          </a:p>
        </p:txBody>
      </p:sp>
      <p:pic>
        <p:nvPicPr>
          <p:cNvPr id="9219" name="Picture 5" descr="300bce"/>
          <p:cNvPicPr>
            <a:picLocks noGrp="1" noChangeAspect="1" noChangeArrowheads="1"/>
          </p:cNvPicPr>
          <p:nvPr>
            <p:ph sz="quarter" idx="1"/>
          </p:nvPr>
        </p:nvPicPr>
        <p:blipFill>
          <a:blip r:embed="rId2" cstate="print"/>
          <a:stretch>
            <a:fillRect/>
          </a:stretch>
        </p:blipFill>
        <p:spPr>
          <a:xfrm>
            <a:off x="612775" y="2075621"/>
            <a:ext cx="8153400" cy="3544957"/>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US" dirty="0" smtClean="0"/>
              <a:t>Succession</a:t>
            </a:r>
            <a:endParaRPr lang="en-US" dirty="0"/>
          </a:p>
        </p:txBody>
      </p:sp>
      <p:sp>
        <p:nvSpPr>
          <p:cNvPr id="6" name="Content Placeholder 2"/>
          <p:cNvSpPr txBox="1">
            <a:spLocks/>
          </p:cNvSpPr>
          <p:nvPr/>
        </p:nvSpPr>
        <p:spPr>
          <a:xfrm>
            <a:off x="457200" y="1935163"/>
            <a:ext cx="8229600" cy="4389437"/>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Marriage to </a:t>
            </a:r>
            <a:r>
              <a:rPr lang="en-US" sz="2600" dirty="0" err="1">
                <a:latin typeface="+mn-lt"/>
                <a:cs typeface="+mn-cs"/>
              </a:rPr>
              <a:t>Stratonice</a:t>
            </a:r>
            <a:r>
              <a:rPr lang="en-US" sz="2600" dirty="0">
                <a:latin typeface="+mn-lt"/>
                <a:cs typeface="+mn-cs"/>
              </a:rPr>
              <a:t> (296) </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Resurgence of Demetrius (294-286)</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Appointment of Antiochus as co-ruler (294</a:t>
            </a:r>
            <a:r>
              <a:rPr lang="en-US" sz="2600" dirty="0" smtClean="0">
                <a:latin typeface="+mn-lt"/>
                <a:cs typeface="+mn-cs"/>
              </a:rPr>
              <a:t>)</a:t>
            </a:r>
            <a:endParaRPr lang="en-US" sz="2600" dirty="0">
              <a:latin typeface="+mn-lt"/>
              <a:cs typeface="+mn-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Seleucus</a:t>
            </a:r>
            <a:endParaRPr lang="en-GB" dirty="0"/>
          </a:p>
        </p:txBody>
      </p:sp>
      <p:sp>
        <p:nvSpPr>
          <p:cNvPr id="3" name="Content Placeholder 2"/>
          <p:cNvSpPr>
            <a:spLocks noGrp="1"/>
          </p:cNvSpPr>
          <p:nvPr>
            <p:ph sz="quarter" idx="1"/>
          </p:nvPr>
        </p:nvSpPr>
        <p:spPr/>
        <p:txBody>
          <a:bodyPr>
            <a:normAutofit lnSpcReduction="10000"/>
          </a:bodyPr>
          <a:lstStyle/>
          <a:p>
            <a:pPr marL="274320" indent="-274320" fontAlgn="auto">
              <a:spcAft>
                <a:spcPts val="0"/>
              </a:spcAft>
              <a:buClr>
                <a:schemeClr val="accent3"/>
              </a:buClr>
              <a:buFont typeface="Wingdings 2"/>
              <a:buChar char=""/>
              <a:defRPr/>
            </a:pPr>
            <a:r>
              <a:rPr lang="en-US" dirty="0" smtClean="0"/>
              <a:t>Final campaign against Lysimachus (281)</a:t>
            </a:r>
          </a:p>
          <a:p>
            <a:pPr marL="731520" lvl="1" indent="-274320" fontAlgn="auto">
              <a:spcAft>
                <a:spcPts val="0"/>
              </a:spcAft>
              <a:buClr>
                <a:schemeClr val="accent3"/>
              </a:buClr>
              <a:buSzPct val="95000"/>
              <a:buFont typeface="Wingdings 2"/>
              <a:buChar char=""/>
              <a:defRPr/>
            </a:pPr>
            <a:r>
              <a:rPr lang="en-US" sz="2600" dirty="0" smtClean="0"/>
              <a:t>Victory at </a:t>
            </a:r>
            <a:r>
              <a:rPr lang="en-US" sz="2600" dirty="0" err="1" smtClean="0"/>
              <a:t>Corupedium</a:t>
            </a:r>
            <a:endParaRPr lang="en-US" sz="2600" dirty="0" smtClean="0"/>
          </a:p>
          <a:p>
            <a:pPr marL="274320" indent="-274320" fontAlgn="auto">
              <a:spcAft>
                <a:spcPts val="0"/>
              </a:spcAft>
              <a:buClr>
                <a:schemeClr val="accent3"/>
              </a:buClr>
              <a:buFont typeface="Wingdings 2"/>
              <a:buChar char=""/>
              <a:defRPr/>
            </a:pPr>
            <a:r>
              <a:rPr lang="en-US" dirty="0" smtClean="0"/>
              <a:t>A return to Macedon?</a:t>
            </a:r>
          </a:p>
          <a:p>
            <a:pPr marL="274320" indent="-274320" fontAlgn="auto">
              <a:spcAft>
                <a:spcPts val="0"/>
              </a:spcAft>
              <a:buClr>
                <a:schemeClr val="accent3"/>
              </a:buClr>
              <a:buFont typeface="Wingdings 2"/>
              <a:buChar char=""/>
              <a:defRPr/>
            </a:pPr>
            <a:r>
              <a:rPr lang="en-US" dirty="0" smtClean="0"/>
              <a:t>Death at the hands of Ptolemy </a:t>
            </a:r>
            <a:r>
              <a:rPr lang="en-US" dirty="0" err="1" smtClean="0"/>
              <a:t>Ceraunus</a:t>
            </a:r>
            <a:r>
              <a:rPr lang="en-US" dirty="0" smtClean="0"/>
              <a:t> (281)</a:t>
            </a:r>
          </a:p>
          <a:p>
            <a:pPr marL="0" indent="361950" fontAlgn="auto">
              <a:spcAft>
                <a:spcPts val="0"/>
              </a:spcAft>
              <a:buClr>
                <a:schemeClr val="accent3"/>
              </a:buClr>
              <a:buNone/>
              <a:defRPr/>
            </a:pPr>
            <a:endParaRPr lang="en-US" dirty="0" smtClean="0"/>
          </a:p>
          <a:p>
            <a:pPr marL="0" indent="361950" fontAlgn="auto">
              <a:spcAft>
                <a:spcPts val="0"/>
              </a:spcAft>
              <a:buClr>
                <a:schemeClr val="accent3"/>
              </a:buClr>
              <a:buNone/>
              <a:defRPr/>
            </a:pPr>
            <a:r>
              <a:rPr lang="en-US" dirty="0" smtClean="0"/>
              <a:t>“For Alexander departed from life in Babylon and </a:t>
            </a:r>
            <a:r>
              <a:rPr lang="en-US" dirty="0" err="1" smtClean="0"/>
              <a:t>Seleucus</a:t>
            </a:r>
            <a:r>
              <a:rPr lang="en-US" dirty="0" smtClean="0"/>
              <a:t> became the ruler of a larger part of his dominions than any other of Alexander’s successors.”</a:t>
            </a:r>
          </a:p>
          <a:p>
            <a:pPr marL="274320" indent="-274320" algn="r" fontAlgn="auto">
              <a:spcAft>
                <a:spcPts val="0"/>
              </a:spcAft>
              <a:buClr>
                <a:schemeClr val="accent3"/>
              </a:buClr>
              <a:buNone/>
              <a:defRPr/>
            </a:pPr>
            <a:r>
              <a:rPr lang="en-US" dirty="0" smtClean="0"/>
              <a:t>Appian </a:t>
            </a:r>
            <a:r>
              <a:rPr lang="en-US" i="1" dirty="0" smtClean="0"/>
              <a:t>Syrian Wars </a:t>
            </a:r>
            <a:r>
              <a:rPr lang="en-US" dirty="0" smtClean="0"/>
              <a:t>56</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539552" y="260648"/>
            <a:ext cx="8229600" cy="857250"/>
          </a:xfrm>
        </p:spPr>
        <p:txBody>
          <a:bodyPr/>
          <a:lstStyle/>
          <a:p>
            <a:pPr eaLnBrk="1" hangingPunct="1"/>
            <a:r>
              <a:rPr lang="en-US" dirty="0" smtClean="0"/>
              <a:t>Antiochus I (281-261)</a:t>
            </a:r>
          </a:p>
        </p:txBody>
      </p:sp>
      <p:sp>
        <p:nvSpPr>
          <p:cNvPr id="11267" name="Content Placeholder 2"/>
          <p:cNvSpPr>
            <a:spLocks noGrp="1"/>
          </p:cNvSpPr>
          <p:nvPr>
            <p:ph sz="quarter" idx="1"/>
          </p:nvPr>
        </p:nvSpPr>
        <p:spPr>
          <a:xfrm>
            <a:off x="428625" y="2071688"/>
            <a:ext cx="8229600" cy="4389437"/>
          </a:xfrm>
        </p:spPr>
        <p:txBody>
          <a:bodyPr/>
          <a:lstStyle/>
          <a:p>
            <a:pPr eaLnBrk="1" hangingPunct="1"/>
            <a:r>
              <a:rPr lang="en-US" smtClean="0"/>
              <a:t>Legitimacy</a:t>
            </a:r>
          </a:p>
          <a:p>
            <a:pPr eaLnBrk="1" hangingPunct="1"/>
            <a:r>
              <a:rPr lang="en-US" smtClean="0"/>
              <a:t>Revolts and unconsolidated gains</a:t>
            </a:r>
          </a:p>
          <a:p>
            <a:pPr eaLnBrk="1" hangingPunct="1"/>
            <a:r>
              <a:rPr lang="en-US" smtClean="0"/>
              <a:t>First Syrian War</a:t>
            </a:r>
          </a:p>
          <a:p>
            <a:pPr eaLnBrk="1" hangingPunct="1"/>
            <a:r>
              <a:rPr lang="en-US" smtClean="0"/>
              <a:t>Galatian Invasion</a:t>
            </a:r>
          </a:p>
        </p:txBody>
      </p:sp>
      <p:pic>
        <p:nvPicPr>
          <p:cNvPr id="11268" name="Content Placeholder 3" descr="Antiochos I Sel Tigris head.jpg"/>
          <p:cNvPicPr>
            <a:picLocks noChangeAspect="1"/>
          </p:cNvPicPr>
          <p:nvPr/>
        </p:nvPicPr>
        <p:blipFill>
          <a:blip r:embed="rId2" cstate="print"/>
          <a:srcRect/>
          <a:stretch>
            <a:fillRect/>
          </a:stretch>
        </p:blipFill>
        <p:spPr bwMode="auto">
          <a:xfrm>
            <a:off x="4357688" y="3140075"/>
            <a:ext cx="3702050" cy="3717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US" smtClean="0"/>
              <a:t>Problems of Legitimacy</a:t>
            </a:r>
          </a:p>
        </p:txBody>
      </p:sp>
      <p:sp>
        <p:nvSpPr>
          <p:cNvPr id="12291" name="Rectangle 3"/>
          <p:cNvSpPr>
            <a:spLocks noGrp="1" noChangeArrowheads="1"/>
          </p:cNvSpPr>
          <p:nvPr>
            <p:ph sz="quarter" idx="1"/>
          </p:nvPr>
        </p:nvSpPr>
        <p:spPr/>
        <p:txBody>
          <a:bodyPr/>
          <a:lstStyle/>
          <a:p>
            <a:pPr eaLnBrk="1" hangingPunct="1"/>
            <a:r>
              <a:rPr lang="en-US" smtClean="0"/>
              <a:t>Not Argead: no royal background, does not have Alexander’s body</a:t>
            </a:r>
          </a:p>
          <a:p>
            <a:pPr eaLnBrk="1" hangingPunct="1"/>
            <a:r>
              <a:rPr lang="en-US" smtClean="0"/>
              <a:t>Part barbarian</a:t>
            </a:r>
          </a:p>
          <a:p>
            <a:pPr eaLnBrk="1" hangingPunct="1"/>
            <a:r>
              <a:rPr lang="en-US" smtClean="0"/>
              <a:t>Competition and conflict over spear-won land</a:t>
            </a:r>
          </a:p>
          <a:p>
            <a:pPr eaLnBrk="1" hangingPunct="1"/>
            <a:r>
              <a:rPr lang="en-US" smtClean="0"/>
              <a:t>Lack traditional power base in most new kingdoms therefore must appeal to traditional elite</a:t>
            </a:r>
          </a:p>
          <a:p>
            <a:pPr eaLnBrk="1" hangingPunct="1">
              <a:buFont typeface="Wingdings" pitchFamily="2" charset="2"/>
              <a:buNone/>
            </a:pPr>
            <a:endParaRPr lang="en-US"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US" smtClean="0"/>
              <a:t>Potential Solutions</a:t>
            </a:r>
          </a:p>
        </p:txBody>
      </p:sp>
      <p:pic>
        <p:nvPicPr>
          <p:cNvPr id="13315" name="Picture 6" descr="HL 3232b side"/>
          <p:cNvPicPr>
            <a:picLocks noChangeAspect="1" noChangeArrowheads="1"/>
          </p:cNvPicPr>
          <p:nvPr/>
        </p:nvPicPr>
        <p:blipFill>
          <a:blip r:embed="rId2" cstate="print"/>
          <a:srcRect/>
          <a:stretch>
            <a:fillRect/>
          </a:stretch>
        </p:blipFill>
        <p:spPr bwMode="auto">
          <a:xfrm>
            <a:off x="576263" y="1905000"/>
            <a:ext cx="7953375" cy="4095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smtClean="0"/>
              <a:t>Asia Minor and the Seleucis</a:t>
            </a:r>
          </a:p>
        </p:txBody>
      </p:sp>
      <p:sp>
        <p:nvSpPr>
          <p:cNvPr id="3" name="Content Placeholder 2"/>
          <p:cNvSpPr>
            <a:spLocks noGrp="1"/>
          </p:cNvSpPr>
          <p:nvPr>
            <p:ph sz="quarter"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US" dirty="0" smtClean="0"/>
              <a:t>Pergamum</a:t>
            </a:r>
          </a:p>
          <a:p>
            <a:pPr marL="640080" lvl="1" indent="-246888" eaLnBrk="1" fontAlgn="auto" hangingPunct="1">
              <a:spcAft>
                <a:spcPts val="0"/>
              </a:spcAft>
              <a:buFont typeface="Wingdings 2"/>
              <a:buChar char=""/>
              <a:defRPr/>
            </a:pPr>
            <a:r>
              <a:rPr lang="en-US" dirty="0" smtClean="0"/>
              <a:t>Returns the body of </a:t>
            </a:r>
            <a:r>
              <a:rPr lang="en-US" dirty="0" err="1" smtClean="0"/>
              <a:t>Seleucus</a:t>
            </a:r>
            <a:r>
              <a:rPr lang="en-US" dirty="0" smtClean="0"/>
              <a:t> </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smtClean="0"/>
              <a:t>Northern League</a:t>
            </a:r>
          </a:p>
          <a:p>
            <a:pPr marL="640080" lvl="1" indent="-246888" eaLnBrk="1" fontAlgn="auto" hangingPunct="1">
              <a:spcAft>
                <a:spcPts val="0"/>
              </a:spcAft>
              <a:buFont typeface="Wingdings 2"/>
              <a:buChar char=""/>
              <a:defRPr/>
            </a:pPr>
            <a:r>
              <a:rPr lang="en-US" dirty="0" smtClean="0"/>
              <a:t>Fighting between the major cities of the Black sea region</a:t>
            </a:r>
          </a:p>
          <a:p>
            <a:pPr marL="640080" lvl="1" indent="-246888" eaLnBrk="1" fontAlgn="auto" hangingPunct="1">
              <a:spcAft>
                <a:spcPts val="0"/>
              </a:spcAft>
              <a:buFont typeface="Wingdings 2"/>
              <a:buChar char=""/>
              <a:defRPr/>
            </a:pPr>
            <a:r>
              <a:rPr lang="en-US" dirty="0" smtClean="0"/>
              <a:t>Invitation to the Galatians</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err="1" smtClean="0"/>
              <a:t>Seleucis</a:t>
            </a:r>
            <a:r>
              <a:rPr lang="en-US" dirty="0" smtClean="0"/>
              <a:t> </a:t>
            </a:r>
          </a:p>
          <a:p>
            <a:pPr marL="640080" lvl="1" indent="-246888" eaLnBrk="1" fontAlgn="auto" hangingPunct="1">
              <a:spcAft>
                <a:spcPts val="0"/>
              </a:spcAft>
              <a:buFont typeface="Wingdings 2"/>
              <a:buChar char=""/>
              <a:defRPr/>
            </a:pPr>
            <a:r>
              <a:rPr lang="en-US" dirty="0" smtClean="0"/>
              <a:t>Region around Antioch and the Syrian </a:t>
            </a:r>
            <a:r>
              <a:rPr lang="en-US" dirty="0" err="1" smtClean="0"/>
              <a:t>Tetrapolis</a:t>
            </a:r>
            <a:endParaRPr lang="en-US" dirty="0" smtClean="0"/>
          </a:p>
          <a:p>
            <a:pPr marL="640080" lvl="1" indent="-246888" eaLnBrk="1" fontAlgn="auto" hangingPunct="1">
              <a:spcAft>
                <a:spcPts val="0"/>
              </a:spcAft>
              <a:buFont typeface="Wingdings 2"/>
              <a:buChar char=""/>
              <a:defRPr/>
            </a:pPr>
            <a:r>
              <a:rPr lang="en-US" dirty="0" smtClean="0"/>
              <a:t>Evidence from one inscription </a:t>
            </a:r>
            <a:r>
              <a:rPr lang="en-US" i="1" dirty="0" smtClean="0"/>
              <a:t>OGIS</a:t>
            </a:r>
            <a:r>
              <a:rPr lang="en-US" dirty="0" smtClean="0"/>
              <a:t> 219 = </a:t>
            </a:r>
            <a:r>
              <a:rPr lang="en-US" i="1" dirty="0" err="1" smtClean="0"/>
              <a:t>I.Ilium</a:t>
            </a:r>
            <a:r>
              <a:rPr lang="en-US" dirty="0" smtClean="0"/>
              <a:t> 32 = Austin 2006: 139</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US" smtClean="0"/>
              <a:t>Galatian Invasion (279-)</a:t>
            </a:r>
          </a:p>
        </p:txBody>
      </p:sp>
      <p:sp>
        <p:nvSpPr>
          <p:cNvPr id="15363" name="Content Placeholder 2"/>
          <p:cNvSpPr>
            <a:spLocks noGrp="1"/>
          </p:cNvSpPr>
          <p:nvPr>
            <p:ph sz="quarter" idx="1"/>
          </p:nvPr>
        </p:nvSpPr>
        <p:spPr/>
        <p:txBody>
          <a:bodyPr/>
          <a:lstStyle/>
          <a:p>
            <a:pPr eaLnBrk="1" hangingPunct="1"/>
            <a:r>
              <a:rPr lang="en-US" dirty="0" smtClean="0"/>
              <a:t>Invitation to aid </a:t>
            </a:r>
            <a:r>
              <a:rPr lang="en-US" dirty="0" err="1" smtClean="0"/>
              <a:t>Zipoetes</a:t>
            </a:r>
            <a:r>
              <a:rPr lang="en-US" dirty="0" smtClean="0"/>
              <a:t> of Bithynia</a:t>
            </a:r>
          </a:p>
          <a:p>
            <a:pPr eaLnBrk="1" hangingPunct="1"/>
            <a:r>
              <a:rPr lang="en-US" dirty="0" smtClean="0"/>
              <a:t>20,000 warriors break off from </a:t>
            </a:r>
            <a:r>
              <a:rPr lang="en-US" dirty="0" err="1" smtClean="0"/>
              <a:t>Brennus</a:t>
            </a:r>
            <a:r>
              <a:rPr lang="en-US" dirty="0" smtClean="0"/>
              <a:t>’ invasion of Greece and slowly move into Asia Minor (279)</a:t>
            </a:r>
          </a:p>
          <a:p>
            <a:pPr eaLnBrk="1" hangingPunct="1"/>
            <a:r>
              <a:rPr lang="en-US" dirty="0" smtClean="0"/>
              <a:t>Antiochus gives aid to some of the cities of Asia Minor (277-765)</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US" smtClean="0"/>
              <a:t>First Syrian War (275-271)</a:t>
            </a:r>
          </a:p>
        </p:txBody>
      </p:sp>
      <p:sp>
        <p:nvSpPr>
          <p:cNvPr id="16387" name="Content Placeholder 2"/>
          <p:cNvSpPr>
            <a:spLocks noGrp="1"/>
          </p:cNvSpPr>
          <p:nvPr>
            <p:ph sz="quarter" idx="1"/>
          </p:nvPr>
        </p:nvSpPr>
        <p:spPr/>
        <p:txBody>
          <a:bodyPr/>
          <a:lstStyle/>
          <a:p>
            <a:pPr eaLnBrk="1" hangingPunct="1"/>
            <a:r>
              <a:rPr lang="en-US" smtClean="0"/>
              <a:t>Losses in Caria, Lycia, Cilicia and Pamphylia to the Ptolemies</a:t>
            </a:r>
          </a:p>
          <a:p>
            <a:pPr eaLnBrk="1" hangingPunct="1"/>
            <a:r>
              <a:rPr lang="en-US" smtClean="0"/>
              <a:t>Antiochus supports Magas the governor of Cyrenaica against Ptolemy</a:t>
            </a:r>
          </a:p>
          <a:p>
            <a:pPr eaLnBrk="1" hangingPunct="1"/>
            <a:r>
              <a:rPr lang="en-US" smtClean="0"/>
              <a:t>Ptolemy II and Antiochus I go to war</a:t>
            </a:r>
          </a:p>
          <a:p>
            <a:pPr eaLnBrk="1" hangingPunct="1"/>
            <a:r>
              <a:rPr lang="en-US" smtClean="0"/>
              <a:t>Results?</a:t>
            </a:r>
          </a:p>
          <a:p>
            <a:pPr lvl="1" eaLnBrk="1" hangingPunct="1"/>
            <a:r>
              <a:rPr lang="en-US" smtClean="0"/>
              <a:t>Miletus goes over to the Ptolemies</a:t>
            </a:r>
          </a:p>
          <a:p>
            <a:pPr lvl="1" eaLnBrk="1" hangingPunct="1"/>
            <a:r>
              <a:rPr lang="en-US" smtClean="0"/>
              <a:t>Ptolemaic control of southern coast of Asia Minor</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smtClean="0"/>
              <a:t>Death of Antiochus I</a:t>
            </a:r>
          </a:p>
        </p:txBody>
      </p:sp>
      <p:sp>
        <p:nvSpPr>
          <p:cNvPr id="17411" name="Content Placeholder 2"/>
          <p:cNvSpPr>
            <a:spLocks noGrp="1"/>
          </p:cNvSpPr>
          <p:nvPr>
            <p:ph sz="quarter" idx="1"/>
          </p:nvPr>
        </p:nvSpPr>
        <p:spPr/>
        <p:txBody>
          <a:bodyPr/>
          <a:lstStyle/>
          <a:p>
            <a:pPr eaLnBrk="1" hangingPunct="1"/>
            <a:r>
              <a:rPr lang="en-US" smtClean="0"/>
              <a:t>Defeat by Eumenes (of Pergamum) at Sardis </a:t>
            </a:r>
          </a:p>
          <a:p>
            <a:pPr eaLnBrk="1" hangingPunct="1"/>
            <a:r>
              <a:rPr lang="en-US" smtClean="0"/>
              <a:t>Ephesus slips to Ptolemaic control</a:t>
            </a:r>
          </a:p>
          <a:p>
            <a:pPr eaLnBrk="1" hangingPunct="1"/>
            <a:endParaRPr lang="en-US" smtClean="0"/>
          </a:p>
          <a:p>
            <a:pPr eaLnBrk="1" hangingPunct="1"/>
            <a:endParaRPr lang="en-US"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smtClean="0"/>
              <a:t>Antiochus II (261-246)</a:t>
            </a:r>
          </a:p>
        </p:txBody>
      </p:sp>
      <p:sp>
        <p:nvSpPr>
          <p:cNvPr id="18435" name="Content Placeholder 2"/>
          <p:cNvSpPr>
            <a:spLocks noGrp="1"/>
          </p:cNvSpPr>
          <p:nvPr>
            <p:ph sz="quarter" idx="1"/>
          </p:nvPr>
        </p:nvSpPr>
        <p:spPr/>
        <p:txBody>
          <a:bodyPr/>
          <a:lstStyle/>
          <a:p>
            <a:pPr eaLnBrk="1" hangingPunct="1"/>
            <a:r>
              <a:rPr lang="en-US" smtClean="0"/>
              <a:t>Second Syrian War</a:t>
            </a:r>
          </a:p>
          <a:p>
            <a:pPr eaLnBrk="1" hangingPunct="1"/>
            <a:r>
              <a:rPr lang="en-US" smtClean="0"/>
              <a:t>(Re)expansion</a:t>
            </a:r>
          </a:p>
          <a:p>
            <a:pPr eaLnBrk="1" hangingPunct="1"/>
            <a:r>
              <a:rPr lang="en-US" smtClean="0"/>
              <a:t>Diplomatic marriage</a:t>
            </a:r>
          </a:p>
          <a:p>
            <a:pPr eaLnBrk="1" hangingPunct="1"/>
            <a:r>
              <a:rPr lang="en-US" smtClean="0"/>
              <a:t>Bactria?</a:t>
            </a:r>
          </a:p>
          <a:p>
            <a:pPr eaLnBrk="1" hangingPunct="1"/>
            <a:endParaRPr lang="en-US" smtClean="0"/>
          </a:p>
        </p:txBody>
      </p:sp>
      <p:pic>
        <p:nvPicPr>
          <p:cNvPr id="18436" name="Picture 2" descr="http://www.coinarchives.com/88ce5f5ea1a7fd6077810508c148c347/img/freemansear/manhattan1/image00091.jpg"/>
          <p:cNvPicPr>
            <a:picLocks noChangeAspect="1" noChangeArrowheads="1"/>
          </p:cNvPicPr>
          <p:nvPr/>
        </p:nvPicPr>
        <p:blipFill>
          <a:blip r:embed="rId2" cstate="print"/>
          <a:srcRect r="50000"/>
          <a:stretch>
            <a:fillRect/>
          </a:stretch>
        </p:blipFill>
        <p:spPr bwMode="auto">
          <a:xfrm>
            <a:off x="4786313" y="2000250"/>
            <a:ext cx="3571875" cy="3381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28625" y="428625"/>
            <a:ext cx="8229600" cy="1143000"/>
          </a:xfrm>
        </p:spPr>
        <p:txBody>
          <a:bodyPr/>
          <a:lstStyle/>
          <a:p>
            <a:pPr eaLnBrk="1" hangingPunct="1"/>
            <a:r>
              <a:rPr lang="en-US" smtClean="0"/>
              <a:t>Second Syrian War (261-253)</a:t>
            </a:r>
          </a:p>
        </p:txBody>
      </p:sp>
      <p:sp>
        <p:nvSpPr>
          <p:cNvPr id="19459" name="Content Placeholder 2"/>
          <p:cNvSpPr>
            <a:spLocks noGrp="1"/>
          </p:cNvSpPr>
          <p:nvPr>
            <p:ph sz="quarter" idx="1"/>
          </p:nvPr>
        </p:nvSpPr>
        <p:spPr>
          <a:xfrm>
            <a:off x="457200" y="1935163"/>
            <a:ext cx="8229600" cy="1565275"/>
          </a:xfrm>
        </p:spPr>
        <p:txBody>
          <a:bodyPr/>
          <a:lstStyle/>
          <a:p>
            <a:pPr eaLnBrk="1" hangingPunct="1"/>
            <a:r>
              <a:rPr lang="en-US" smtClean="0"/>
              <a:t>Ptolemy II invades</a:t>
            </a:r>
          </a:p>
          <a:p>
            <a:pPr eaLnBrk="1" hangingPunct="1"/>
            <a:r>
              <a:rPr lang="en-US" smtClean="0"/>
              <a:t>Antiochus II retakes Miletus, Ephesus, Samos, Pamphylia and Cilicia</a:t>
            </a:r>
          </a:p>
          <a:p>
            <a:pPr eaLnBrk="1" hangingPunct="1"/>
            <a:endParaRPr lang="en-US" smtClean="0"/>
          </a:p>
          <a:p>
            <a:pPr eaLnBrk="1" hangingPunct="1"/>
            <a:endParaRPr lang="en-US" smtClean="0"/>
          </a:p>
          <a:p>
            <a:pPr eaLnBrk="1" hangingPunct="1">
              <a:buFont typeface="Wingdings 2" pitchFamily="18" charset="2"/>
              <a:buNone/>
            </a:pPr>
            <a:endParaRPr lang="en-US" smtClean="0"/>
          </a:p>
        </p:txBody>
      </p:sp>
      <p:sp>
        <p:nvSpPr>
          <p:cNvPr id="4" name="Title 1"/>
          <p:cNvSpPr txBox="1">
            <a:spLocks/>
          </p:cNvSpPr>
          <p:nvPr/>
        </p:nvSpPr>
        <p:spPr>
          <a:xfrm>
            <a:off x="428625" y="3286125"/>
            <a:ext cx="8229600" cy="857250"/>
          </a:xfrm>
          <a:prstGeom prst="rect">
            <a:avLst/>
          </a:prstGeom>
        </p:spPr>
        <p:txBody>
          <a:bodyPr lIns="0" rIns="0" bIns="0" anchor="b">
            <a:normAutofit/>
          </a:bodyPr>
          <a:lstStyle/>
          <a:p>
            <a:pPr fontAlgn="auto">
              <a:spcAft>
                <a:spcPts val="0"/>
              </a:spcAft>
              <a:defRPr/>
            </a:pPr>
            <a:r>
              <a:rPr lang="en-US" sz="5000" dirty="0">
                <a:solidFill>
                  <a:schemeClr val="tx2"/>
                </a:solidFill>
                <a:latin typeface="+mj-lt"/>
                <a:ea typeface="+mj-ea"/>
                <a:cs typeface="+mj-cs"/>
              </a:rPr>
              <a:t>Re(expansion)</a:t>
            </a:r>
          </a:p>
        </p:txBody>
      </p:sp>
      <p:sp>
        <p:nvSpPr>
          <p:cNvPr id="5" name="Content Placeholder 2"/>
          <p:cNvSpPr txBox="1">
            <a:spLocks/>
          </p:cNvSpPr>
          <p:nvPr/>
        </p:nvSpPr>
        <p:spPr>
          <a:xfrm>
            <a:off x="500063" y="4214813"/>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Some success in Thrace</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Some success in Asia Minor</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Perhaps the loss of Bactria</a:t>
            </a: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None/>
              <a:defRPr/>
            </a:pPr>
            <a:endParaRPr lang="en-US" sz="2600" dirty="0">
              <a:latin typeface="+mn-lt"/>
              <a:cs typeface="+mn-cs"/>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US" smtClean="0"/>
              <a:t>Diplomatic Marriage</a:t>
            </a:r>
          </a:p>
        </p:txBody>
      </p:sp>
      <p:sp>
        <p:nvSpPr>
          <p:cNvPr id="20483" name="Content Placeholder 2"/>
          <p:cNvSpPr>
            <a:spLocks noGrp="1"/>
          </p:cNvSpPr>
          <p:nvPr>
            <p:ph sz="quarter" idx="1"/>
          </p:nvPr>
        </p:nvSpPr>
        <p:spPr/>
        <p:txBody>
          <a:bodyPr>
            <a:normAutofit lnSpcReduction="10000"/>
          </a:bodyPr>
          <a:lstStyle/>
          <a:p>
            <a:pPr eaLnBrk="1" hangingPunct="1"/>
            <a:r>
              <a:rPr lang="en-US" dirty="0" smtClean="0"/>
              <a:t>Peace treaty at the end of the Second Syrian War c.252</a:t>
            </a:r>
          </a:p>
          <a:p>
            <a:pPr lvl="1" eaLnBrk="1" hangingPunct="1"/>
            <a:r>
              <a:rPr lang="en-US" dirty="0" smtClean="0"/>
              <a:t>Antiochus II marries </a:t>
            </a:r>
            <a:r>
              <a:rPr lang="en-US" dirty="0" err="1" smtClean="0"/>
              <a:t>Berenice</a:t>
            </a:r>
            <a:r>
              <a:rPr lang="en-US" dirty="0" smtClean="0"/>
              <a:t>, the daughter of Ptolemy II </a:t>
            </a:r>
            <a:r>
              <a:rPr lang="en-US" dirty="0" err="1" smtClean="0"/>
              <a:t>Philadelphus</a:t>
            </a:r>
            <a:endParaRPr lang="en-US" dirty="0" smtClean="0"/>
          </a:p>
          <a:p>
            <a:pPr eaLnBrk="1" hangingPunct="1"/>
            <a:r>
              <a:rPr lang="en-US" dirty="0" smtClean="0"/>
              <a:t>Antiochus already has a wife (</a:t>
            </a:r>
            <a:r>
              <a:rPr lang="en-US" dirty="0" err="1" smtClean="0"/>
              <a:t>Laodice</a:t>
            </a:r>
            <a:r>
              <a:rPr lang="en-US" dirty="0" smtClean="0"/>
              <a:t>) and 2 sons</a:t>
            </a:r>
          </a:p>
          <a:p>
            <a:pPr lvl="1" eaLnBrk="1" hangingPunct="1"/>
            <a:r>
              <a:rPr lang="en-US" dirty="0" err="1" smtClean="0"/>
              <a:t>Laodice</a:t>
            </a:r>
            <a:r>
              <a:rPr lang="en-US" dirty="0" smtClean="0"/>
              <a:t> moves to Asia Minor, her family’s traditional power base</a:t>
            </a:r>
          </a:p>
          <a:p>
            <a:pPr eaLnBrk="1" hangingPunct="1"/>
            <a:r>
              <a:rPr lang="en-US" dirty="0" smtClean="0"/>
              <a:t>In 246, forsakes </a:t>
            </a:r>
            <a:r>
              <a:rPr lang="en-US" dirty="0" err="1" smtClean="0"/>
              <a:t>Berenice</a:t>
            </a:r>
            <a:r>
              <a:rPr lang="en-US" dirty="0" smtClean="0"/>
              <a:t> and returns to </a:t>
            </a:r>
            <a:r>
              <a:rPr lang="en-US" dirty="0" err="1" smtClean="0"/>
              <a:t>Laodice</a:t>
            </a:r>
            <a:endParaRPr lang="en-US" dirty="0" smtClean="0"/>
          </a:p>
          <a:p>
            <a:pPr eaLnBrk="1" hangingPunct="1"/>
            <a:r>
              <a:rPr lang="en-US" dirty="0" smtClean="0"/>
              <a:t>He dies shortly there after (poison or natural causes?)</a:t>
            </a:r>
          </a:p>
          <a:p>
            <a:pPr eaLnBrk="1" hangingPunct="1"/>
            <a:endParaRPr lang="en-US"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8229600" cy="1143000"/>
          </a:xfrm>
        </p:spPr>
        <p:txBody>
          <a:bodyPr>
            <a:normAutofit fontScale="90000"/>
          </a:bodyPr>
          <a:lstStyle/>
          <a:p>
            <a:pPr eaLnBrk="1" fontAlgn="auto" hangingPunct="1">
              <a:spcAft>
                <a:spcPts val="0"/>
              </a:spcAft>
              <a:defRPr/>
            </a:pPr>
            <a:r>
              <a:rPr lang="en-US" dirty="0" err="1" smtClean="0"/>
              <a:t>Seleucus</a:t>
            </a:r>
            <a:r>
              <a:rPr lang="en-US" dirty="0" smtClean="0"/>
              <a:t> II (246-226)</a:t>
            </a:r>
            <a:br>
              <a:rPr lang="en-US" dirty="0" smtClean="0"/>
            </a:br>
            <a:r>
              <a:rPr lang="en-US" dirty="0" smtClean="0"/>
              <a:t>Antiochus </a:t>
            </a:r>
            <a:r>
              <a:rPr lang="en-US" dirty="0" err="1" smtClean="0"/>
              <a:t>Hierax</a:t>
            </a:r>
            <a:r>
              <a:rPr lang="en-US" dirty="0" smtClean="0"/>
              <a:t> (c.244-c.229/8)</a:t>
            </a:r>
            <a:endParaRPr lang="en-US" dirty="0"/>
          </a:p>
        </p:txBody>
      </p:sp>
      <p:sp>
        <p:nvSpPr>
          <p:cNvPr id="21507" name="Content Placeholder 2"/>
          <p:cNvSpPr>
            <a:spLocks noGrp="1"/>
          </p:cNvSpPr>
          <p:nvPr>
            <p:ph sz="quarter" idx="1"/>
          </p:nvPr>
        </p:nvSpPr>
        <p:spPr>
          <a:xfrm>
            <a:off x="395536" y="1700808"/>
            <a:ext cx="8229600" cy="4389438"/>
          </a:xfrm>
        </p:spPr>
        <p:txBody>
          <a:bodyPr/>
          <a:lstStyle/>
          <a:p>
            <a:pPr eaLnBrk="1" hangingPunct="1"/>
            <a:r>
              <a:rPr lang="en-US" dirty="0" err="1" smtClean="0"/>
              <a:t>Laodicean</a:t>
            </a:r>
            <a:r>
              <a:rPr lang="en-US" dirty="0" smtClean="0"/>
              <a:t> War</a:t>
            </a:r>
          </a:p>
          <a:p>
            <a:pPr eaLnBrk="1" hangingPunct="1"/>
            <a:r>
              <a:rPr lang="en-US" dirty="0" smtClean="0"/>
              <a:t>War of the brothers</a:t>
            </a:r>
          </a:p>
          <a:p>
            <a:pPr eaLnBrk="1" hangingPunct="1"/>
            <a:r>
              <a:rPr lang="en-US" dirty="0" smtClean="0"/>
              <a:t>Bactria?</a:t>
            </a:r>
          </a:p>
          <a:p>
            <a:pPr eaLnBrk="1" hangingPunct="1"/>
            <a:endParaRPr lang="en-US" dirty="0" smtClean="0"/>
          </a:p>
        </p:txBody>
      </p:sp>
      <p:pic>
        <p:nvPicPr>
          <p:cNvPr id="21508" name="Picture 2" descr="http://www.coinarchives.com/71a99e47c7c064b3e80971839c287bb9/img/freemansear/manhattan1/image00094.jpg"/>
          <p:cNvPicPr>
            <a:picLocks noChangeAspect="1" noChangeArrowheads="1"/>
          </p:cNvPicPr>
          <p:nvPr/>
        </p:nvPicPr>
        <p:blipFill>
          <a:blip r:embed="rId2" cstate="print"/>
          <a:srcRect r="50000"/>
          <a:stretch>
            <a:fillRect/>
          </a:stretch>
        </p:blipFill>
        <p:spPr bwMode="auto">
          <a:xfrm>
            <a:off x="571500" y="3571875"/>
            <a:ext cx="2767013" cy="2714625"/>
          </a:xfrm>
          <a:prstGeom prst="rect">
            <a:avLst/>
          </a:prstGeom>
          <a:noFill/>
          <a:ln w="9525">
            <a:noFill/>
            <a:miter lim="800000"/>
            <a:headEnd/>
            <a:tailEnd/>
          </a:ln>
        </p:spPr>
      </p:pic>
      <p:pic>
        <p:nvPicPr>
          <p:cNvPr id="21509" name="Picture 4" descr="http://www.coinarchives.com/96e1f50b3d7587818c06c0d7e4c609cb/img/freemansear/manhattan1/thumb00095.jpg"/>
          <p:cNvPicPr>
            <a:picLocks noChangeAspect="1" noChangeArrowheads="1"/>
          </p:cNvPicPr>
          <p:nvPr/>
        </p:nvPicPr>
        <p:blipFill>
          <a:blip r:embed="rId3" cstate="print"/>
          <a:srcRect r="50253"/>
          <a:stretch>
            <a:fillRect/>
          </a:stretch>
        </p:blipFill>
        <p:spPr bwMode="auto">
          <a:xfrm>
            <a:off x="5357813" y="3571875"/>
            <a:ext cx="2714625" cy="26431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State of the Empire at the Death of </a:t>
            </a:r>
            <a:r>
              <a:rPr lang="en-US" dirty="0" err="1" smtClean="0"/>
              <a:t>Seleucus</a:t>
            </a:r>
            <a:r>
              <a:rPr lang="en-US" dirty="0" smtClean="0"/>
              <a:t> II</a:t>
            </a:r>
            <a:endParaRPr lang="en-US" dirty="0"/>
          </a:p>
        </p:txBody>
      </p:sp>
      <p:pic>
        <p:nvPicPr>
          <p:cNvPr id="22531" name="Picture 2" descr="http://www.persianempire.info/seleucid200a.jpg"/>
          <p:cNvPicPr>
            <a:picLocks noChangeAspect="1" noChangeArrowheads="1"/>
          </p:cNvPicPr>
          <p:nvPr/>
        </p:nvPicPr>
        <p:blipFill>
          <a:blip r:embed="rId2" cstate="print"/>
          <a:srcRect/>
          <a:stretch>
            <a:fillRect/>
          </a:stretch>
        </p:blipFill>
        <p:spPr bwMode="auto">
          <a:xfrm>
            <a:off x="0" y="2071688"/>
            <a:ext cx="9144000" cy="4451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smtClean="0"/>
              <a:t>Seleucus III (226-223)</a:t>
            </a:r>
          </a:p>
        </p:txBody>
      </p:sp>
      <p:sp>
        <p:nvSpPr>
          <p:cNvPr id="23555" name="Content Placeholder 2"/>
          <p:cNvSpPr>
            <a:spLocks noGrp="1"/>
          </p:cNvSpPr>
          <p:nvPr>
            <p:ph sz="quarter" idx="1"/>
          </p:nvPr>
        </p:nvSpPr>
        <p:spPr/>
        <p:txBody>
          <a:bodyPr/>
          <a:lstStyle/>
          <a:p>
            <a:pPr eaLnBrk="1" hangingPunct="1"/>
            <a:r>
              <a:rPr lang="en-US" smtClean="0"/>
              <a:t>Attempt to retake Asia Minor</a:t>
            </a:r>
          </a:p>
        </p:txBody>
      </p:sp>
      <p:pic>
        <p:nvPicPr>
          <p:cNvPr id="23556" name="Picture 3" descr="HL 916.jpg"/>
          <p:cNvPicPr>
            <a:picLocks noChangeAspect="1"/>
          </p:cNvPicPr>
          <p:nvPr/>
        </p:nvPicPr>
        <p:blipFill>
          <a:blip r:embed="rId2" cstate="print"/>
          <a:srcRect r="50000" b="9821"/>
          <a:stretch>
            <a:fillRect/>
          </a:stretch>
        </p:blipFill>
        <p:spPr bwMode="auto">
          <a:xfrm>
            <a:off x="2214563" y="2357438"/>
            <a:ext cx="4368800" cy="42878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US" smtClean="0"/>
              <a:t>Antiochus III (223-187)</a:t>
            </a:r>
          </a:p>
        </p:txBody>
      </p:sp>
      <p:sp>
        <p:nvSpPr>
          <p:cNvPr id="24579" name="Content Placeholder 2"/>
          <p:cNvSpPr>
            <a:spLocks noGrp="1"/>
          </p:cNvSpPr>
          <p:nvPr>
            <p:ph sz="quarter" idx="1"/>
          </p:nvPr>
        </p:nvSpPr>
        <p:spPr>
          <a:xfrm>
            <a:off x="457200" y="1935163"/>
            <a:ext cx="8229600" cy="3494087"/>
          </a:xfrm>
        </p:spPr>
        <p:txBody>
          <a:bodyPr>
            <a:normAutofit lnSpcReduction="10000"/>
          </a:bodyPr>
          <a:lstStyle/>
          <a:p>
            <a:pPr eaLnBrk="1" hangingPunct="1"/>
            <a:r>
              <a:rPr lang="en-US" smtClean="0"/>
              <a:t>Coele-Syria (Syria/Palestine)</a:t>
            </a:r>
          </a:p>
          <a:p>
            <a:pPr eaLnBrk="1" hangingPunct="1"/>
            <a:r>
              <a:rPr lang="en-US" smtClean="0"/>
              <a:t>Molon and the East</a:t>
            </a:r>
          </a:p>
          <a:p>
            <a:pPr eaLnBrk="1" hangingPunct="1"/>
            <a:r>
              <a:rPr lang="en-US" smtClean="0"/>
              <a:t>Coele-Syria (Syria/Palestine)</a:t>
            </a:r>
          </a:p>
          <a:p>
            <a:pPr eaLnBrk="1" hangingPunct="1"/>
            <a:r>
              <a:rPr lang="en-US" smtClean="0"/>
              <a:t>Asia Minor</a:t>
            </a:r>
          </a:p>
          <a:p>
            <a:pPr eaLnBrk="1" hangingPunct="1"/>
            <a:r>
              <a:rPr lang="en-US" smtClean="0"/>
              <a:t>The Anabasis</a:t>
            </a:r>
          </a:p>
          <a:p>
            <a:pPr eaLnBrk="1" hangingPunct="1"/>
            <a:r>
              <a:rPr lang="en-US" smtClean="0"/>
              <a:t>Coele-Syria (Syria/Palestine)</a:t>
            </a:r>
          </a:p>
          <a:p>
            <a:pPr eaLnBrk="1" hangingPunct="1"/>
            <a:r>
              <a:rPr lang="en-US" smtClean="0"/>
              <a:t>Europe and the Romans</a:t>
            </a:r>
          </a:p>
        </p:txBody>
      </p:sp>
      <p:pic>
        <p:nvPicPr>
          <p:cNvPr id="24580" name="Picture 3" descr="Ant 3 type Ai.jpg"/>
          <p:cNvPicPr>
            <a:picLocks noChangeAspect="1"/>
          </p:cNvPicPr>
          <p:nvPr/>
        </p:nvPicPr>
        <p:blipFill>
          <a:blip r:embed="rId2" cstate="print"/>
          <a:srcRect/>
          <a:stretch>
            <a:fillRect/>
          </a:stretch>
        </p:blipFill>
        <p:spPr bwMode="auto">
          <a:xfrm>
            <a:off x="323528" y="5445224"/>
            <a:ext cx="1214438" cy="1214438"/>
          </a:xfrm>
          <a:prstGeom prst="rect">
            <a:avLst/>
          </a:prstGeom>
          <a:noFill/>
          <a:ln w="9525">
            <a:noFill/>
            <a:miter lim="800000"/>
            <a:headEnd/>
            <a:tailEnd/>
          </a:ln>
        </p:spPr>
      </p:pic>
      <p:pic>
        <p:nvPicPr>
          <p:cNvPr id="24581" name="Picture 4" descr="Ant 3 type Aii.jpg"/>
          <p:cNvPicPr>
            <a:picLocks noChangeAspect="1"/>
          </p:cNvPicPr>
          <p:nvPr/>
        </p:nvPicPr>
        <p:blipFill>
          <a:blip r:embed="rId3" cstate="print"/>
          <a:srcRect/>
          <a:stretch>
            <a:fillRect/>
          </a:stretch>
        </p:blipFill>
        <p:spPr bwMode="auto">
          <a:xfrm>
            <a:off x="1500188" y="5429250"/>
            <a:ext cx="1220787" cy="1214438"/>
          </a:xfrm>
          <a:prstGeom prst="rect">
            <a:avLst/>
          </a:prstGeom>
          <a:noFill/>
          <a:ln w="9525">
            <a:noFill/>
            <a:miter lim="800000"/>
            <a:headEnd/>
            <a:tailEnd/>
          </a:ln>
        </p:spPr>
      </p:pic>
      <p:pic>
        <p:nvPicPr>
          <p:cNvPr id="24582" name="Picture 5" descr="Ant 3 type B.jpg"/>
          <p:cNvPicPr>
            <a:picLocks noChangeAspect="1"/>
          </p:cNvPicPr>
          <p:nvPr/>
        </p:nvPicPr>
        <p:blipFill>
          <a:blip r:embed="rId4" cstate="print"/>
          <a:srcRect/>
          <a:stretch>
            <a:fillRect/>
          </a:stretch>
        </p:blipFill>
        <p:spPr bwMode="auto">
          <a:xfrm>
            <a:off x="2714625" y="5429250"/>
            <a:ext cx="1214438" cy="1214438"/>
          </a:xfrm>
          <a:prstGeom prst="rect">
            <a:avLst/>
          </a:prstGeom>
          <a:noFill/>
          <a:ln w="9525">
            <a:noFill/>
            <a:miter lim="800000"/>
            <a:headEnd/>
            <a:tailEnd/>
          </a:ln>
        </p:spPr>
      </p:pic>
      <p:pic>
        <p:nvPicPr>
          <p:cNvPr id="24583" name="Picture 11" descr="Ant 3 type Ci.jpg"/>
          <p:cNvPicPr>
            <a:picLocks noChangeAspect="1"/>
          </p:cNvPicPr>
          <p:nvPr/>
        </p:nvPicPr>
        <p:blipFill>
          <a:blip r:embed="rId5" cstate="print"/>
          <a:srcRect/>
          <a:stretch>
            <a:fillRect/>
          </a:stretch>
        </p:blipFill>
        <p:spPr bwMode="auto">
          <a:xfrm>
            <a:off x="3929063" y="5429250"/>
            <a:ext cx="1214437" cy="1214438"/>
          </a:xfrm>
          <a:prstGeom prst="rect">
            <a:avLst/>
          </a:prstGeom>
          <a:noFill/>
          <a:ln w="9525">
            <a:noFill/>
            <a:miter lim="800000"/>
            <a:headEnd/>
            <a:tailEnd/>
          </a:ln>
        </p:spPr>
      </p:pic>
      <p:pic>
        <p:nvPicPr>
          <p:cNvPr id="24584" name="Picture 13" descr="Ant 3 type Cii.jpg"/>
          <p:cNvPicPr>
            <a:picLocks noChangeAspect="1"/>
          </p:cNvPicPr>
          <p:nvPr/>
        </p:nvPicPr>
        <p:blipFill>
          <a:blip r:embed="rId6" cstate="print"/>
          <a:srcRect/>
          <a:stretch>
            <a:fillRect/>
          </a:stretch>
        </p:blipFill>
        <p:spPr bwMode="auto">
          <a:xfrm>
            <a:off x="5143500" y="5429250"/>
            <a:ext cx="1214438" cy="1214438"/>
          </a:xfrm>
          <a:prstGeom prst="rect">
            <a:avLst/>
          </a:prstGeom>
          <a:noFill/>
          <a:ln w="9525">
            <a:noFill/>
            <a:miter lim="800000"/>
            <a:headEnd/>
            <a:tailEnd/>
          </a:ln>
        </p:spPr>
      </p:pic>
      <p:pic>
        <p:nvPicPr>
          <p:cNvPr id="24585" name="Picture 15" descr="Ant 3 type D.jpg"/>
          <p:cNvPicPr>
            <a:picLocks noChangeAspect="1"/>
          </p:cNvPicPr>
          <p:nvPr/>
        </p:nvPicPr>
        <p:blipFill>
          <a:blip r:embed="rId7" cstate="print"/>
          <a:srcRect/>
          <a:stretch>
            <a:fillRect/>
          </a:stretch>
        </p:blipFill>
        <p:spPr bwMode="auto">
          <a:xfrm>
            <a:off x="6357938" y="5429250"/>
            <a:ext cx="1214437" cy="1214438"/>
          </a:xfrm>
          <a:prstGeom prst="rect">
            <a:avLst/>
          </a:prstGeom>
          <a:noFill/>
          <a:ln w="9525">
            <a:noFill/>
            <a:miter lim="800000"/>
            <a:headEnd/>
            <a:tailEnd/>
          </a:ln>
        </p:spPr>
      </p:pic>
      <p:pic>
        <p:nvPicPr>
          <p:cNvPr id="24586" name="Picture 17" descr="Ant 3 type E.jpg"/>
          <p:cNvPicPr>
            <a:picLocks noChangeAspect="1"/>
          </p:cNvPicPr>
          <p:nvPr/>
        </p:nvPicPr>
        <p:blipFill>
          <a:blip r:embed="rId8" cstate="print"/>
          <a:srcRect/>
          <a:stretch>
            <a:fillRect/>
          </a:stretch>
        </p:blipFill>
        <p:spPr bwMode="auto">
          <a:xfrm>
            <a:off x="7572375" y="5429250"/>
            <a:ext cx="1214438" cy="12144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smtClean="0"/>
              <a:t>Immediate Succession	</a:t>
            </a:r>
          </a:p>
        </p:txBody>
      </p:sp>
      <p:sp>
        <p:nvSpPr>
          <p:cNvPr id="25603" name="Content Placeholder 2"/>
          <p:cNvSpPr>
            <a:spLocks noGrp="1"/>
          </p:cNvSpPr>
          <p:nvPr>
            <p:ph sz="quarter" idx="1"/>
          </p:nvPr>
        </p:nvSpPr>
        <p:spPr>
          <a:xfrm>
            <a:off x="457200" y="1935163"/>
            <a:ext cx="8229600" cy="1565275"/>
          </a:xfrm>
        </p:spPr>
        <p:txBody>
          <a:bodyPr>
            <a:normAutofit lnSpcReduction="10000"/>
          </a:bodyPr>
          <a:lstStyle/>
          <a:p>
            <a:pPr eaLnBrk="1" hangingPunct="1"/>
            <a:r>
              <a:rPr lang="en-US" smtClean="0"/>
              <a:t>Proclaimed by the army as king in 223</a:t>
            </a:r>
          </a:p>
          <a:p>
            <a:pPr eaLnBrk="1" hangingPunct="1"/>
            <a:r>
              <a:rPr lang="en-US" smtClean="0"/>
              <a:t>Sends Achaeus to deal with problems in Asia Minor</a:t>
            </a:r>
          </a:p>
          <a:p>
            <a:pPr eaLnBrk="1" hangingPunct="1"/>
            <a:r>
              <a:rPr lang="en-US" smtClean="0"/>
              <a:t>Molon and his brother revolt in Persia and Media</a:t>
            </a:r>
          </a:p>
          <a:p>
            <a:pPr eaLnBrk="1" hangingPunct="1"/>
            <a:endParaRPr lang="en-US" smtClean="0"/>
          </a:p>
          <a:p>
            <a:pPr eaLnBrk="1" hangingPunct="1"/>
            <a:endParaRPr lang="en-US" smtClean="0"/>
          </a:p>
        </p:txBody>
      </p:sp>
      <p:sp>
        <p:nvSpPr>
          <p:cNvPr id="5" name="Content Placeholder 2"/>
          <p:cNvSpPr txBox="1">
            <a:spLocks/>
          </p:cNvSpPr>
          <p:nvPr/>
        </p:nvSpPr>
        <p:spPr>
          <a:xfrm>
            <a:off x="571500" y="3714750"/>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Syrian invasion</a:t>
            </a:r>
          </a:p>
          <a:p>
            <a:pPr marL="731520" lvl="1" indent="-274320" fontAlgn="auto">
              <a:spcBef>
                <a:spcPct val="20000"/>
              </a:spcBef>
              <a:spcAft>
                <a:spcPts val="0"/>
              </a:spcAft>
              <a:buClr>
                <a:schemeClr val="accent3"/>
              </a:buClr>
              <a:buSzPct val="95000"/>
              <a:buFont typeface="Wingdings 2"/>
              <a:buChar char=""/>
              <a:defRPr/>
            </a:pPr>
            <a:r>
              <a:rPr lang="en-US" sz="2600" dirty="0">
                <a:latin typeface="+mn-lt"/>
                <a:cs typeface="+mn-cs"/>
              </a:rPr>
              <a:t>Not particularly successful</a:t>
            </a:r>
          </a:p>
          <a:p>
            <a:pPr marL="731520" lvl="1" indent="-274320" fontAlgn="auto">
              <a:spcBef>
                <a:spcPct val="20000"/>
              </a:spcBef>
              <a:spcAft>
                <a:spcPts val="0"/>
              </a:spcAft>
              <a:buClr>
                <a:schemeClr val="accent3"/>
              </a:buClr>
              <a:buSzPct val="95000"/>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US" smtClean="0"/>
              <a:t>Molon and the East </a:t>
            </a:r>
          </a:p>
        </p:txBody>
      </p:sp>
      <p:sp>
        <p:nvSpPr>
          <p:cNvPr id="26627" name="Content Placeholder 2"/>
          <p:cNvSpPr>
            <a:spLocks noGrp="1"/>
          </p:cNvSpPr>
          <p:nvPr>
            <p:ph sz="quarter" idx="1"/>
          </p:nvPr>
        </p:nvSpPr>
        <p:spPr/>
        <p:txBody>
          <a:bodyPr/>
          <a:lstStyle/>
          <a:p>
            <a:pPr eaLnBrk="1" hangingPunct="1"/>
            <a:r>
              <a:rPr lang="en-US" smtClean="0"/>
              <a:t>3 generals are sent to defeat the rebellion</a:t>
            </a:r>
          </a:p>
          <a:p>
            <a:pPr eaLnBrk="1" hangingPunct="1"/>
            <a:r>
              <a:rPr lang="en-US" smtClean="0"/>
              <a:t>Antiochus goes in person with his army to face Molon</a:t>
            </a:r>
          </a:p>
          <a:p>
            <a:pPr lvl="1" eaLnBrk="1" hangingPunct="1"/>
            <a:r>
              <a:rPr lang="en-US" smtClean="0"/>
              <a:t>Follows the advice of Zeuxis</a:t>
            </a:r>
          </a:p>
          <a:p>
            <a:pPr eaLnBrk="1" hangingPunct="1"/>
            <a:r>
              <a:rPr lang="en-US" smtClean="0"/>
              <a:t>A large portion of Molon’s army defects to Antiochus</a:t>
            </a:r>
          </a:p>
          <a:p>
            <a:pPr eaLnBrk="1" hangingPunct="1"/>
            <a:r>
              <a:rPr lang="en-US" smtClean="0"/>
              <a:t>Molon is defeated and Antiochus is able to reestablish control in the East</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3"/>
          <p:cNvSpPr>
            <a:spLocks noGrp="1"/>
          </p:cNvSpPr>
          <p:nvPr>
            <p:ph type="title"/>
          </p:nvPr>
        </p:nvSpPr>
        <p:spPr>
          <a:xfrm>
            <a:off x="500063" y="642938"/>
            <a:ext cx="8229600" cy="847725"/>
          </a:xfrm>
        </p:spPr>
        <p:txBody>
          <a:bodyPr/>
          <a:lstStyle/>
          <a:p>
            <a:pPr eaLnBrk="1" hangingPunct="1"/>
            <a:r>
              <a:rPr lang="en-US" smtClean="0"/>
              <a:t>Battle of Raphia 217</a:t>
            </a:r>
          </a:p>
        </p:txBody>
      </p:sp>
      <p:sp>
        <p:nvSpPr>
          <p:cNvPr id="3" name="Content Placeholder 2"/>
          <p:cNvSpPr>
            <a:spLocks noGrp="1"/>
          </p:cNvSpPr>
          <p:nvPr>
            <p:ph sz="quarter" idx="1"/>
          </p:nvPr>
        </p:nvSpPr>
        <p:spPr>
          <a:xfrm>
            <a:off x="214313" y="1357313"/>
            <a:ext cx="8643937" cy="5072062"/>
          </a:xfrm>
        </p:spPr>
        <p:txBody>
          <a:bodyPr>
            <a:normAutofit fontScale="62500" lnSpcReduction="20000"/>
          </a:bodyPr>
          <a:lstStyle/>
          <a:p>
            <a:pPr marL="274320" indent="-274320" eaLnBrk="1" fontAlgn="auto" hangingPunct="1">
              <a:spcAft>
                <a:spcPts val="0"/>
              </a:spcAft>
              <a:buClr>
                <a:schemeClr val="accent3"/>
              </a:buClr>
              <a:buFont typeface="Wingdings 2"/>
              <a:buChar char=""/>
              <a:defRPr/>
            </a:pPr>
            <a:endParaRPr lang="en-US" dirty="0" smtClean="0"/>
          </a:p>
          <a:p>
            <a:pPr marL="0" indent="0" eaLnBrk="1" fontAlgn="auto" hangingPunct="1">
              <a:spcAft>
                <a:spcPts val="0"/>
              </a:spcAft>
              <a:buClr>
                <a:schemeClr val="accent3"/>
              </a:buClr>
              <a:buFont typeface="Wingdings 2"/>
              <a:buNone/>
              <a:defRPr/>
            </a:pPr>
            <a:r>
              <a:rPr lang="en-US" sz="3300" dirty="0" smtClean="0"/>
              <a:t>The armies having been drawn up in this fashion, both the kings rode along the line accompanied by their officers and friends, and addressed their soldiers. 2 As they relied chiefly on the phalanx, it was to these troops that they made the most earnest appeal, Ptolemy being supported by </a:t>
            </a:r>
            <a:r>
              <a:rPr lang="en-US" sz="3300" dirty="0" err="1" smtClean="0"/>
              <a:t>Andromachus</a:t>
            </a:r>
            <a:r>
              <a:rPr lang="en-US" sz="3300" dirty="0" smtClean="0"/>
              <a:t>, </a:t>
            </a:r>
            <a:r>
              <a:rPr lang="en-US" sz="3300" dirty="0" err="1" smtClean="0"/>
              <a:t>Sosibius</a:t>
            </a:r>
            <a:r>
              <a:rPr lang="en-US" sz="3300" dirty="0" smtClean="0"/>
              <a:t> and his sister </a:t>
            </a:r>
            <a:r>
              <a:rPr lang="en-US" sz="3300" dirty="0" err="1" smtClean="0"/>
              <a:t>Arsinoë</a:t>
            </a:r>
            <a:r>
              <a:rPr lang="en-US" sz="3300" dirty="0" smtClean="0"/>
              <a:t> and Antiochus by </a:t>
            </a:r>
            <a:r>
              <a:rPr lang="en-US" sz="3300" dirty="0" err="1" smtClean="0"/>
              <a:t>Theodotus</a:t>
            </a:r>
            <a:r>
              <a:rPr lang="en-US" sz="3300" dirty="0" smtClean="0"/>
              <a:t> and </a:t>
            </a:r>
            <a:r>
              <a:rPr lang="en-US" sz="3300" dirty="0" err="1" smtClean="0"/>
              <a:t>Nicarchus</a:t>
            </a:r>
            <a:r>
              <a:rPr lang="en-US" sz="3300" dirty="0" smtClean="0"/>
              <a:t>, these being the commanders of the phalanx on either side. The substance of the addresses was on both sides very similar. </a:t>
            </a:r>
            <a:r>
              <a:rPr lang="en-US" sz="3300" b="1" dirty="0" smtClean="0"/>
              <a:t>For neither king could cite any glorious and generally recognized achievement of his own,  so that it was by reminding the troops of the glorious deeds of their ancestors that they attempted to inspire them with spirit and courage. They laid the greatest stress, however, on the rewards which they might be expected to bestow in the future, and urged and exhorted both the leaders in particular and all those who were about to be engaged in general to bear themselves therefore like gallant men in the coming battle</a:t>
            </a:r>
            <a:r>
              <a:rPr lang="en-US" sz="3300" dirty="0" smtClean="0"/>
              <a:t>. So with these or similar words spoken either by themselves or by their interpreters they rode along the line. </a:t>
            </a:r>
          </a:p>
          <a:p>
            <a:pPr marL="274320" indent="-274320" eaLnBrk="1" fontAlgn="auto" hangingPunct="1">
              <a:spcAft>
                <a:spcPts val="0"/>
              </a:spcAft>
              <a:buClr>
                <a:schemeClr val="accent3"/>
              </a:buClr>
              <a:buFont typeface="Wingdings 2"/>
              <a:buNone/>
              <a:defRPr/>
            </a:pPr>
            <a:r>
              <a:rPr lang="en-US" dirty="0" smtClean="0"/>
              <a:t>								Polybius 5.83</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mtClean="0"/>
              <a:t>Asia Minor</a:t>
            </a:r>
          </a:p>
        </p:txBody>
      </p:sp>
      <p:sp>
        <p:nvSpPr>
          <p:cNvPr id="28675" name="Content Placeholder 2"/>
          <p:cNvSpPr>
            <a:spLocks noGrp="1"/>
          </p:cNvSpPr>
          <p:nvPr>
            <p:ph sz="quarter" idx="1"/>
          </p:nvPr>
        </p:nvSpPr>
        <p:spPr/>
        <p:txBody>
          <a:bodyPr/>
          <a:lstStyle/>
          <a:p>
            <a:pPr eaLnBrk="1" hangingPunct="1"/>
            <a:r>
              <a:rPr lang="en-GB" smtClean="0"/>
              <a:t>Achaeus had begun to claim Asia Minor as his own kingdom</a:t>
            </a:r>
          </a:p>
          <a:p>
            <a:pPr eaLnBrk="1" hangingPunct="1"/>
            <a:r>
              <a:rPr lang="en-GB" smtClean="0"/>
              <a:t>Spends 3 years pursing Achaeus in Asia Minor</a:t>
            </a:r>
          </a:p>
          <a:p>
            <a:pPr eaLnBrk="1" hangingPunct="1"/>
            <a:r>
              <a:rPr lang="en-GB" smtClean="0"/>
              <a:t>Pins Achaeus in Sardis and after a long siege defeats him</a:t>
            </a:r>
          </a:p>
          <a:p>
            <a:pPr eaLnBrk="1" hangingPunct="1"/>
            <a:endParaRPr lang="en-GB"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The Anabasis</a:t>
            </a:r>
          </a:p>
        </p:txBody>
      </p:sp>
      <p:sp>
        <p:nvSpPr>
          <p:cNvPr id="3" name="Content Placeholder 2"/>
          <p:cNvSpPr>
            <a:spLocks noGrp="1"/>
          </p:cNvSpPr>
          <p:nvPr>
            <p:ph sz="quarter" idx="1"/>
          </p:nvPr>
        </p:nvSpPr>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dirty="0" smtClean="0"/>
              <a:t>Armenia</a:t>
            </a:r>
          </a:p>
          <a:p>
            <a:pPr marL="640080" lvl="1" indent="-246888" eaLnBrk="1" fontAlgn="auto" hangingPunct="1">
              <a:spcAft>
                <a:spcPts val="0"/>
              </a:spcAft>
              <a:buFont typeface="Wingdings 2"/>
              <a:buChar char=""/>
              <a:defRPr/>
            </a:pPr>
            <a:r>
              <a:rPr lang="en-GB" dirty="0" smtClean="0"/>
              <a:t>Makes Xerxes a vassal </a:t>
            </a:r>
          </a:p>
          <a:p>
            <a:pPr marL="274320" indent="-274320" eaLnBrk="1" fontAlgn="auto" hangingPunct="1">
              <a:spcAft>
                <a:spcPts val="0"/>
              </a:spcAft>
              <a:buClr>
                <a:schemeClr val="accent3"/>
              </a:buClr>
              <a:buFont typeface="Wingdings 2"/>
              <a:buChar char=""/>
              <a:defRPr/>
            </a:pPr>
            <a:r>
              <a:rPr lang="en-GB" dirty="0" smtClean="0"/>
              <a:t>The </a:t>
            </a:r>
            <a:r>
              <a:rPr lang="en-GB" dirty="0" err="1" smtClean="0"/>
              <a:t>Parthians</a:t>
            </a:r>
            <a:endParaRPr lang="en-GB" dirty="0" smtClean="0"/>
          </a:p>
          <a:p>
            <a:pPr marL="640080" lvl="1" indent="-246888" eaLnBrk="1" fontAlgn="auto" hangingPunct="1">
              <a:spcAft>
                <a:spcPts val="0"/>
              </a:spcAft>
              <a:buFont typeface="Wingdings 2"/>
              <a:buChar char=""/>
              <a:defRPr/>
            </a:pPr>
            <a:r>
              <a:rPr lang="en-GB" dirty="0" smtClean="0"/>
              <a:t>2 years of fighting, some success?</a:t>
            </a:r>
          </a:p>
          <a:p>
            <a:pPr marL="274320" indent="-274320" eaLnBrk="1" fontAlgn="auto" hangingPunct="1">
              <a:spcAft>
                <a:spcPts val="0"/>
              </a:spcAft>
              <a:buClr>
                <a:schemeClr val="accent3"/>
              </a:buClr>
              <a:buFont typeface="Wingdings 2"/>
              <a:buChar char=""/>
              <a:defRPr/>
            </a:pPr>
            <a:r>
              <a:rPr lang="en-GB" dirty="0" smtClean="0"/>
              <a:t>Bactria</a:t>
            </a:r>
          </a:p>
          <a:p>
            <a:pPr marL="640080" lvl="1" indent="-246888" eaLnBrk="1" fontAlgn="auto" hangingPunct="1">
              <a:spcAft>
                <a:spcPts val="0"/>
              </a:spcAft>
              <a:buFont typeface="Wingdings 2"/>
              <a:buChar char=""/>
              <a:defRPr/>
            </a:pPr>
            <a:r>
              <a:rPr lang="en-GB" dirty="0" smtClean="0"/>
              <a:t>2 more years, fails to defeat the </a:t>
            </a:r>
            <a:r>
              <a:rPr lang="en-GB" dirty="0" err="1" smtClean="0"/>
              <a:t>Bactrians</a:t>
            </a:r>
            <a:endParaRPr lang="en-GB" dirty="0" smtClean="0"/>
          </a:p>
          <a:p>
            <a:pPr marL="274320" indent="-274320" eaLnBrk="1" fontAlgn="auto" hangingPunct="1">
              <a:spcAft>
                <a:spcPts val="0"/>
              </a:spcAft>
              <a:buClr>
                <a:schemeClr val="accent3"/>
              </a:buClr>
              <a:buFont typeface="Wingdings 2"/>
              <a:buChar char=""/>
              <a:defRPr/>
            </a:pPr>
            <a:r>
              <a:rPr lang="en-GB" dirty="0" smtClean="0"/>
              <a:t>India</a:t>
            </a:r>
          </a:p>
          <a:p>
            <a:pPr marL="640080" lvl="1" indent="-246888" eaLnBrk="1" fontAlgn="auto" hangingPunct="1">
              <a:spcAft>
                <a:spcPts val="0"/>
              </a:spcAft>
              <a:buFont typeface="Wingdings 2"/>
              <a:buChar char=""/>
              <a:defRPr/>
            </a:pPr>
            <a:r>
              <a:rPr lang="en-GB" dirty="0" smtClean="0"/>
              <a:t>Treaty with </a:t>
            </a:r>
            <a:r>
              <a:rPr lang="en-US" dirty="0" err="1" smtClean="0"/>
              <a:t>Sophagasenus</a:t>
            </a:r>
            <a:r>
              <a:rPr lang="en-US" dirty="0" smtClean="0"/>
              <a:t>, gets more elephants</a:t>
            </a:r>
          </a:p>
          <a:p>
            <a:pPr marL="274320" indent="-274320" eaLnBrk="1" fontAlgn="auto" hangingPunct="1">
              <a:spcAft>
                <a:spcPts val="0"/>
              </a:spcAft>
              <a:buClr>
                <a:schemeClr val="accent3"/>
              </a:buClr>
              <a:buFont typeface="Wingdings 2"/>
              <a:buChar char=""/>
              <a:defRPr/>
            </a:pPr>
            <a:r>
              <a:rPr lang="en-US" dirty="0" err="1" smtClean="0"/>
              <a:t>Persis</a:t>
            </a:r>
            <a:r>
              <a:rPr lang="en-US" dirty="0" smtClean="0"/>
              <a:t> and the Persian Gulf</a:t>
            </a:r>
          </a:p>
          <a:p>
            <a:pPr marL="274320" indent="-274320" eaLnBrk="1" fontAlgn="auto" hangingPunct="1">
              <a:spcAft>
                <a:spcPts val="0"/>
              </a:spcAft>
              <a:buClr>
                <a:schemeClr val="accent3"/>
              </a:buClr>
              <a:buFont typeface="Wingdings 2"/>
              <a:buChar char=""/>
              <a:defRPr/>
            </a:pPr>
            <a:r>
              <a:rPr lang="en-US" dirty="0" smtClean="0"/>
              <a:t>Babylon</a:t>
            </a:r>
          </a:p>
          <a:p>
            <a:pPr marL="640080" lvl="1" indent="-246888" eaLnBrk="1" fontAlgn="auto" hangingPunct="1">
              <a:spcAft>
                <a:spcPts val="0"/>
              </a:spcAft>
              <a:buFont typeface="Wingdings 2"/>
              <a:buChar char=""/>
              <a:defRPr/>
            </a:pPr>
            <a:r>
              <a:rPr lang="en-US" dirty="0" smtClean="0"/>
              <a:t>204 returns and celebrates 20 years as king and take the title </a:t>
            </a:r>
            <a:r>
              <a:rPr lang="en-US" i="1" dirty="0" err="1" smtClean="0"/>
              <a:t>Megas</a:t>
            </a:r>
            <a:endParaRPr lang="en-GB" i="1"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smtClean="0"/>
              <a:t>Coele-Syria (Syria/Palestine)</a:t>
            </a:r>
          </a:p>
        </p:txBody>
      </p:sp>
      <p:sp>
        <p:nvSpPr>
          <p:cNvPr id="30723" name="Content Placeholder 2"/>
          <p:cNvSpPr>
            <a:spLocks noGrp="1"/>
          </p:cNvSpPr>
          <p:nvPr>
            <p:ph sz="quarter" idx="1"/>
          </p:nvPr>
        </p:nvSpPr>
        <p:spPr/>
        <p:txBody>
          <a:bodyPr/>
          <a:lstStyle/>
          <a:p>
            <a:pPr eaLnBrk="1" hangingPunct="1"/>
            <a:r>
              <a:rPr lang="en-GB" smtClean="0"/>
              <a:t>Ptolemy IV dies in 204</a:t>
            </a:r>
          </a:p>
          <a:p>
            <a:pPr eaLnBrk="1" hangingPunct="1"/>
            <a:r>
              <a:rPr lang="en-GB" smtClean="0"/>
              <a:t>Antiochus invades again in 202</a:t>
            </a:r>
          </a:p>
          <a:p>
            <a:pPr eaLnBrk="1" hangingPunct="1"/>
            <a:r>
              <a:rPr lang="en-GB" smtClean="0"/>
              <a:t>Success!</a:t>
            </a:r>
          </a:p>
          <a:p>
            <a:pPr lvl="1" eaLnBrk="1" hangingPunct="1"/>
            <a:r>
              <a:rPr lang="en-GB" smtClean="0"/>
              <a:t>Coele-Syria is finally in Seleucid control</a:t>
            </a:r>
          </a:p>
          <a:p>
            <a:pPr lvl="1" eaLnBrk="1" hangingPunct="1"/>
            <a:r>
              <a:rPr lang="en-GB" smtClean="0"/>
              <a:t>Jerusalem  is now part of the Seleucid empire</a:t>
            </a:r>
          </a:p>
          <a:p>
            <a:pPr eaLnBrk="1" hangingPunct="1"/>
            <a:endParaRPr lang="en-GB"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smtClean="0"/>
              <a:t>Europe and the Romans</a:t>
            </a:r>
          </a:p>
        </p:txBody>
      </p:sp>
      <p:sp>
        <p:nvSpPr>
          <p:cNvPr id="31747" name="Content Placeholder 2"/>
          <p:cNvSpPr>
            <a:spLocks noGrp="1"/>
          </p:cNvSpPr>
          <p:nvPr>
            <p:ph sz="quarter" idx="1"/>
          </p:nvPr>
        </p:nvSpPr>
        <p:spPr/>
        <p:txBody>
          <a:bodyPr/>
          <a:lstStyle/>
          <a:p>
            <a:pPr eaLnBrk="1" hangingPunct="1"/>
            <a:r>
              <a:rPr lang="en-GB" smtClean="0"/>
              <a:t>Return to Asia Minor</a:t>
            </a:r>
          </a:p>
          <a:p>
            <a:pPr eaLnBrk="1" hangingPunct="1"/>
            <a:r>
              <a:rPr lang="en-GB" smtClean="0"/>
              <a:t>197 invades Thrace</a:t>
            </a:r>
          </a:p>
          <a:p>
            <a:pPr eaLnBrk="1" hangingPunct="1"/>
            <a:r>
              <a:rPr lang="en-GB" smtClean="0"/>
              <a:t>192 he aids his allies the Aetolians and takes parts of Greece</a:t>
            </a:r>
          </a:p>
          <a:p>
            <a:pPr eaLnBrk="1" hangingPunct="1"/>
            <a:r>
              <a:rPr lang="en-GB" smtClean="0"/>
              <a:t>War with the Romans</a:t>
            </a:r>
          </a:p>
          <a:p>
            <a:pPr lvl="1" eaLnBrk="1" hangingPunct="1"/>
            <a:r>
              <a:rPr lang="en-GB" smtClean="0"/>
              <a:t>Defeated at Thermpylae (191)</a:t>
            </a:r>
          </a:p>
          <a:p>
            <a:pPr lvl="1" eaLnBrk="1" hangingPunct="1"/>
            <a:r>
              <a:rPr lang="en-GB" smtClean="0"/>
              <a:t>Retreat to Asia</a:t>
            </a:r>
          </a:p>
          <a:p>
            <a:pPr lvl="1" eaLnBrk="1" hangingPunct="1"/>
            <a:r>
              <a:rPr lang="en-GB" smtClean="0"/>
              <a:t>Defeat at Magnesia (190/189)</a:t>
            </a:r>
          </a:p>
          <a:p>
            <a:pPr eaLnBrk="1" hangingPunct="1"/>
            <a:endParaRPr lang="en-GB"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GB" smtClean="0"/>
              <a:t>Treaty of Apamea</a:t>
            </a:r>
          </a:p>
        </p:txBody>
      </p:sp>
      <p:sp>
        <p:nvSpPr>
          <p:cNvPr id="32771" name="Content Placeholder 2"/>
          <p:cNvSpPr>
            <a:spLocks noGrp="1"/>
          </p:cNvSpPr>
          <p:nvPr>
            <p:ph sz="quarter" idx="1"/>
          </p:nvPr>
        </p:nvSpPr>
        <p:spPr/>
        <p:txBody>
          <a:bodyPr/>
          <a:lstStyle/>
          <a:p>
            <a:pPr eaLnBrk="1" hangingPunct="1"/>
            <a:r>
              <a:rPr lang="en-GB" dirty="0" smtClean="0"/>
              <a:t>Cede all territory north of the Taurus mountains</a:t>
            </a:r>
          </a:p>
          <a:p>
            <a:pPr eaLnBrk="1" hangingPunct="1"/>
            <a:r>
              <a:rPr lang="en-GB" dirty="0" smtClean="0"/>
              <a:t>No navy in the Aegean</a:t>
            </a:r>
          </a:p>
          <a:p>
            <a:pPr eaLnBrk="1" hangingPunct="1"/>
            <a:r>
              <a:rPr lang="en-GB" dirty="0" smtClean="0"/>
              <a:t>No war elephants</a:t>
            </a:r>
          </a:p>
          <a:p>
            <a:pPr eaLnBrk="1" hangingPunct="1"/>
            <a:r>
              <a:rPr lang="en-GB" dirty="0" smtClean="0"/>
              <a:t>15,000 silver talents payable in yearly instalments for 12 years</a:t>
            </a:r>
          </a:p>
          <a:p>
            <a:pPr eaLnBrk="1" hangingPunct="1"/>
            <a:r>
              <a:rPr lang="en-GB" dirty="0" smtClean="0"/>
              <a:t>Hostages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Content Placeholder 4" descr="diadokhoi170nbc.jpg"/>
          <p:cNvPicPr>
            <a:picLocks noChangeAspect="1"/>
          </p:cNvPicPr>
          <p:nvPr/>
        </p:nvPicPr>
        <p:blipFill>
          <a:blip r:embed="rId2" cstate="print"/>
          <a:srcRect/>
          <a:stretch>
            <a:fillRect/>
          </a:stretch>
        </p:blipFill>
        <p:spPr bwMode="auto">
          <a:xfrm>
            <a:off x="0" y="928688"/>
            <a:ext cx="9144000" cy="5680075"/>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smtClean="0"/>
              <a:t>The rest of the Seleucids</a:t>
            </a:r>
          </a:p>
        </p:txBody>
      </p:sp>
      <p:sp>
        <p:nvSpPr>
          <p:cNvPr id="34819" name="Content Placeholder 2"/>
          <p:cNvSpPr>
            <a:spLocks noGrp="1"/>
          </p:cNvSpPr>
          <p:nvPr>
            <p:ph sz="quarter" idx="1"/>
          </p:nvPr>
        </p:nvSpPr>
        <p:spPr/>
        <p:txBody>
          <a:bodyPr/>
          <a:lstStyle/>
          <a:p>
            <a:pPr eaLnBrk="1" hangingPunct="1"/>
            <a:r>
              <a:rPr lang="en-GB" smtClean="0"/>
              <a:t>Inevitable decline or self destruction?</a:t>
            </a:r>
          </a:p>
          <a:p>
            <a:pPr eaLnBrk="1" hangingPunct="1"/>
            <a:r>
              <a:rPr lang="en-GB" smtClean="0"/>
              <a:t>Antiochus IV and the Jewish State</a:t>
            </a:r>
          </a:p>
          <a:p>
            <a:pPr eaLnBrk="1" hangingPunct="1"/>
            <a:r>
              <a:rPr lang="en-GB" smtClean="0"/>
              <a:t>Chaos at the end of the dynasty</a:t>
            </a:r>
          </a:p>
          <a:p>
            <a:pPr eaLnBrk="1" hangingPunct="1"/>
            <a:r>
              <a:rPr lang="en-GB" smtClean="0"/>
              <a:t>Who controls former Seleucid Territory?</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smtClean="0"/>
              <a:t>Wheatley, P. (2002). "</a:t>
            </a:r>
            <a:r>
              <a:rPr lang="en-GB" dirty="0" err="1" smtClean="0"/>
              <a:t>Antigonus</a:t>
            </a:r>
            <a:r>
              <a:rPr lang="en-GB" dirty="0" smtClean="0"/>
              <a:t> </a:t>
            </a:r>
            <a:r>
              <a:rPr lang="en-GB" dirty="0" err="1" smtClean="0"/>
              <a:t>Monophthalmus</a:t>
            </a:r>
            <a:r>
              <a:rPr lang="en-GB" dirty="0" smtClean="0"/>
              <a:t> in Babylonia, 310-308 B. C." </a:t>
            </a:r>
            <a:r>
              <a:rPr lang="en-GB" i="1" dirty="0" smtClean="0"/>
              <a:t>Journal of Near Eastern Studies 61(1): 39-47. </a:t>
            </a:r>
          </a:p>
          <a:p>
            <a:r>
              <a:rPr lang="en-GB" dirty="0" smtClean="0"/>
              <a:t>Sherwin-White, S. (1983). "Ritual for a Seleucid King at Babylon?" </a:t>
            </a:r>
            <a:r>
              <a:rPr lang="en-GB" i="1" dirty="0" smtClean="0"/>
              <a:t>The Journal of Hellenic Studies 103: 156-159. </a:t>
            </a:r>
          </a:p>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111-142</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1044</TotalTime>
  <Words>1043</Words>
  <Application>Microsoft Office PowerPoint</Application>
  <PresentationFormat>On-screen Show (4:3)</PresentationFormat>
  <Paragraphs>167</Paragraphs>
  <Slides>33</Slides>
  <Notes>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Median</vt:lpstr>
      <vt:lpstr>Defenders, Conquerors and Vanquished</vt:lpstr>
      <vt:lpstr>Modern Sources for the Seleucids</vt:lpstr>
      <vt:lpstr>Seleucus I (312/11-281)</vt:lpstr>
      <vt:lpstr>Before Ipsus</vt:lpstr>
      <vt:lpstr>Battle of Ipsus</vt:lpstr>
      <vt:lpstr>After Ipsus</vt:lpstr>
      <vt:lpstr>Succession</vt:lpstr>
      <vt:lpstr>Death of Seleucus</vt:lpstr>
      <vt:lpstr>Antiochus I (281-261)</vt:lpstr>
      <vt:lpstr>Problems of Legitimacy</vt:lpstr>
      <vt:lpstr>Potential Solutions</vt:lpstr>
      <vt:lpstr>Asia Minor and the Seleucis</vt:lpstr>
      <vt:lpstr>Galatian Invasion (279-)</vt:lpstr>
      <vt:lpstr>First Syrian War (275-271)</vt:lpstr>
      <vt:lpstr>Death of Antiochus I</vt:lpstr>
      <vt:lpstr>Antiochus II (261-246)</vt:lpstr>
      <vt:lpstr>Second Syrian War (261-253)</vt:lpstr>
      <vt:lpstr>Diplomatic Marriage</vt:lpstr>
      <vt:lpstr>Seleucus II (246-226) Antiochus Hierax (c.244-c.229/8)</vt:lpstr>
      <vt:lpstr>State of the Empire at the Death of Seleucus II</vt:lpstr>
      <vt:lpstr>Seleucus III (226-223)</vt:lpstr>
      <vt:lpstr>Antiochus III (223-187)</vt:lpstr>
      <vt:lpstr>Immediate Succession </vt:lpstr>
      <vt:lpstr>Molon and the East </vt:lpstr>
      <vt:lpstr>Battle of Raphia 217</vt:lpstr>
      <vt:lpstr>Asia Minor</vt:lpstr>
      <vt:lpstr>The Anabasis</vt:lpstr>
      <vt:lpstr>Coele-Syria (Syria/Palestine)</vt:lpstr>
      <vt:lpstr>Europe and the Romans</vt:lpstr>
      <vt:lpstr>Treaty of Apamea</vt:lpstr>
      <vt:lpstr>PowerPoint Presentation</vt:lpstr>
      <vt:lpstr>The rest of the Seleucids</vt:lpstr>
      <vt:lpstr>Follow-up Reading</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Seleucids</dc:title>
  <dc:creator>Kyle</dc:creator>
  <cp:lastModifiedBy>UCS</cp:lastModifiedBy>
  <cp:revision>67</cp:revision>
  <dcterms:created xsi:type="dcterms:W3CDTF">2010-01-25T14:44:09Z</dcterms:created>
  <dcterms:modified xsi:type="dcterms:W3CDTF">2016-03-11T11:59:21Z</dcterms:modified>
</cp:coreProperties>
</file>