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C90DD"/>
    <a:srgbClr val="F6FB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C90E2-FDA6-8879-F914-1678997EE67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D6732F9-8E08-892B-3BAA-63B9F0996F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5FF9819-3745-E3B4-4CA8-C11203D83E2C}"/>
              </a:ext>
            </a:extLst>
          </p:cNvPr>
          <p:cNvSpPr>
            <a:spLocks noGrp="1"/>
          </p:cNvSpPr>
          <p:nvPr>
            <p:ph type="dt" sz="half" idx="10"/>
          </p:nvPr>
        </p:nvSpPr>
        <p:spPr/>
        <p:txBody>
          <a:bodyPr/>
          <a:lstStyle/>
          <a:p>
            <a:fld id="{3AF54DA7-BA7F-DA45-84C2-60E966E30280}" type="datetimeFigureOut">
              <a:rPr lang="en-US" smtClean="0"/>
              <a:t>9/21/26</a:t>
            </a:fld>
            <a:endParaRPr lang="en-US"/>
          </a:p>
        </p:txBody>
      </p:sp>
      <p:sp>
        <p:nvSpPr>
          <p:cNvPr id="5" name="Footer Placeholder 4">
            <a:extLst>
              <a:ext uri="{FF2B5EF4-FFF2-40B4-BE49-F238E27FC236}">
                <a16:creationId xmlns:a16="http://schemas.microsoft.com/office/drawing/2014/main" id="{0CC268E9-B8DD-BBD1-5079-84D4549B60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35A378-3C6C-4BC9-F995-500DB0CAED53}"/>
              </a:ext>
            </a:extLst>
          </p:cNvPr>
          <p:cNvSpPr>
            <a:spLocks noGrp="1"/>
          </p:cNvSpPr>
          <p:nvPr>
            <p:ph type="sldNum" sz="quarter" idx="12"/>
          </p:nvPr>
        </p:nvSpPr>
        <p:spPr/>
        <p:txBody>
          <a:bodyPr/>
          <a:lstStyle/>
          <a:p>
            <a:fld id="{D25A1B6D-A2C2-804B-BEF8-70859F9DDC0E}" type="slidenum">
              <a:rPr lang="en-US" smtClean="0"/>
              <a:t>‹#›</a:t>
            </a:fld>
            <a:endParaRPr lang="en-US"/>
          </a:p>
        </p:txBody>
      </p:sp>
    </p:spTree>
    <p:extLst>
      <p:ext uri="{BB962C8B-B14F-4D97-AF65-F5344CB8AC3E}">
        <p14:creationId xmlns:p14="http://schemas.microsoft.com/office/powerpoint/2010/main" val="3694880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37E8E-4F21-A9C4-A702-BF4FDBFE2BD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764DD85-D83F-8CCB-51EF-22998607C08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B7E5D2-A70A-7463-D6C5-6124CA000143}"/>
              </a:ext>
            </a:extLst>
          </p:cNvPr>
          <p:cNvSpPr>
            <a:spLocks noGrp="1"/>
          </p:cNvSpPr>
          <p:nvPr>
            <p:ph type="dt" sz="half" idx="10"/>
          </p:nvPr>
        </p:nvSpPr>
        <p:spPr/>
        <p:txBody>
          <a:bodyPr/>
          <a:lstStyle/>
          <a:p>
            <a:fld id="{3AF54DA7-BA7F-DA45-84C2-60E966E30280}" type="datetimeFigureOut">
              <a:rPr lang="en-US" smtClean="0"/>
              <a:t>9/21/26</a:t>
            </a:fld>
            <a:endParaRPr lang="en-US"/>
          </a:p>
        </p:txBody>
      </p:sp>
      <p:sp>
        <p:nvSpPr>
          <p:cNvPr id="5" name="Footer Placeholder 4">
            <a:extLst>
              <a:ext uri="{FF2B5EF4-FFF2-40B4-BE49-F238E27FC236}">
                <a16:creationId xmlns:a16="http://schemas.microsoft.com/office/drawing/2014/main" id="{47D419EE-314D-9625-E4C8-0ED5F0D6C4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284FD1-B78C-A504-ED71-FD0B4D4CA780}"/>
              </a:ext>
            </a:extLst>
          </p:cNvPr>
          <p:cNvSpPr>
            <a:spLocks noGrp="1"/>
          </p:cNvSpPr>
          <p:nvPr>
            <p:ph type="sldNum" sz="quarter" idx="12"/>
          </p:nvPr>
        </p:nvSpPr>
        <p:spPr/>
        <p:txBody>
          <a:bodyPr/>
          <a:lstStyle/>
          <a:p>
            <a:fld id="{D25A1B6D-A2C2-804B-BEF8-70859F9DDC0E}" type="slidenum">
              <a:rPr lang="en-US" smtClean="0"/>
              <a:t>‹#›</a:t>
            </a:fld>
            <a:endParaRPr lang="en-US"/>
          </a:p>
        </p:txBody>
      </p:sp>
    </p:spTree>
    <p:extLst>
      <p:ext uri="{BB962C8B-B14F-4D97-AF65-F5344CB8AC3E}">
        <p14:creationId xmlns:p14="http://schemas.microsoft.com/office/powerpoint/2010/main" val="3676404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EA4F3-94A3-C383-EEB2-C1A139B4D3F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C949AF7-7321-428A-8AB8-1806C517DDC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50D7112-4C00-8887-57F2-62F5506BE06B}"/>
              </a:ext>
            </a:extLst>
          </p:cNvPr>
          <p:cNvSpPr>
            <a:spLocks noGrp="1"/>
          </p:cNvSpPr>
          <p:nvPr>
            <p:ph type="dt" sz="half" idx="10"/>
          </p:nvPr>
        </p:nvSpPr>
        <p:spPr/>
        <p:txBody>
          <a:bodyPr/>
          <a:lstStyle/>
          <a:p>
            <a:fld id="{3AF54DA7-BA7F-DA45-84C2-60E966E30280}" type="datetimeFigureOut">
              <a:rPr lang="en-US" smtClean="0"/>
              <a:t>9/21/26</a:t>
            </a:fld>
            <a:endParaRPr lang="en-US"/>
          </a:p>
        </p:txBody>
      </p:sp>
      <p:sp>
        <p:nvSpPr>
          <p:cNvPr id="5" name="Footer Placeholder 4">
            <a:extLst>
              <a:ext uri="{FF2B5EF4-FFF2-40B4-BE49-F238E27FC236}">
                <a16:creationId xmlns:a16="http://schemas.microsoft.com/office/drawing/2014/main" id="{B1F1A200-E351-E835-EFE3-29F1FDD699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CF0B8A-1244-DFC0-D46F-CBCED3C3588F}"/>
              </a:ext>
            </a:extLst>
          </p:cNvPr>
          <p:cNvSpPr>
            <a:spLocks noGrp="1"/>
          </p:cNvSpPr>
          <p:nvPr>
            <p:ph type="sldNum" sz="quarter" idx="12"/>
          </p:nvPr>
        </p:nvSpPr>
        <p:spPr/>
        <p:txBody>
          <a:bodyPr/>
          <a:lstStyle/>
          <a:p>
            <a:fld id="{D25A1B6D-A2C2-804B-BEF8-70859F9DDC0E}" type="slidenum">
              <a:rPr lang="en-US" smtClean="0"/>
              <a:t>‹#›</a:t>
            </a:fld>
            <a:endParaRPr lang="en-US"/>
          </a:p>
        </p:txBody>
      </p:sp>
    </p:spTree>
    <p:extLst>
      <p:ext uri="{BB962C8B-B14F-4D97-AF65-F5344CB8AC3E}">
        <p14:creationId xmlns:p14="http://schemas.microsoft.com/office/powerpoint/2010/main" val="561937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DE39A-5079-9DED-14F5-FAB30077E4C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A1E62FF-4DDF-0B0C-EAC9-AEC69B68A16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CEC326E-6AA6-EAD6-AFF2-41745C83F72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7C398F6-B32D-0C6B-555A-C34FDC89496B}"/>
              </a:ext>
            </a:extLst>
          </p:cNvPr>
          <p:cNvSpPr>
            <a:spLocks noGrp="1"/>
          </p:cNvSpPr>
          <p:nvPr>
            <p:ph type="dt" sz="half" idx="10"/>
          </p:nvPr>
        </p:nvSpPr>
        <p:spPr/>
        <p:txBody>
          <a:bodyPr/>
          <a:lstStyle/>
          <a:p>
            <a:fld id="{3AF54DA7-BA7F-DA45-84C2-60E966E30280}" type="datetimeFigureOut">
              <a:rPr lang="en-US" smtClean="0"/>
              <a:t>9/21/26</a:t>
            </a:fld>
            <a:endParaRPr lang="en-US"/>
          </a:p>
        </p:txBody>
      </p:sp>
      <p:sp>
        <p:nvSpPr>
          <p:cNvPr id="6" name="Footer Placeholder 5">
            <a:extLst>
              <a:ext uri="{FF2B5EF4-FFF2-40B4-BE49-F238E27FC236}">
                <a16:creationId xmlns:a16="http://schemas.microsoft.com/office/drawing/2014/main" id="{A33456CC-94F4-1749-73D7-12E29C2389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B13143-43A0-CDD3-F349-19FCF2E97A78}"/>
              </a:ext>
            </a:extLst>
          </p:cNvPr>
          <p:cNvSpPr>
            <a:spLocks noGrp="1"/>
          </p:cNvSpPr>
          <p:nvPr>
            <p:ph type="sldNum" sz="quarter" idx="12"/>
          </p:nvPr>
        </p:nvSpPr>
        <p:spPr/>
        <p:txBody>
          <a:bodyPr/>
          <a:lstStyle/>
          <a:p>
            <a:fld id="{D25A1B6D-A2C2-804B-BEF8-70859F9DDC0E}" type="slidenum">
              <a:rPr lang="en-US" smtClean="0"/>
              <a:t>‹#›</a:t>
            </a:fld>
            <a:endParaRPr lang="en-US"/>
          </a:p>
        </p:txBody>
      </p:sp>
    </p:spTree>
    <p:extLst>
      <p:ext uri="{BB962C8B-B14F-4D97-AF65-F5344CB8AC3E}">
        <p14:creationId xmlns:p14="http://schemas.microsoft.com/office/powerpoint/2010/main" val="1602402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5188B-3824-D8DA-347C-87F2766DA5C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2729DC3-9C4B-2636-5556-A95906CD9A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1A7D453-71BD-855A-ECAF-84C61019031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ED694E8-1096-BC8C-5D32-76BEC5E61E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17E977A-095E-2986-1C41-0A6BC5ACEB3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177CE61-37E6-18B7-6EE9-A9C09FE25326}"/>
              </a:ext>
            </a:extLst>
          </p:cNvPr>
          <p:cNvSpPr>
            <a:spLocks noGrp="1"/>
          </p:cNvSpPr>
          <p:nvPr>
            <p:ph type="dt" sz="half" idx="10"/>
          </p:nvPr>
        </p:nvSpPr>
        <p:spPr/>
        <p:txBody>
          <a:bodyPr/>
          <a:lstStyle/>
          <a:p>
            <a:fld id="{3AF54DA7-BA7F-DA45-84C2-60E966E30280}" type="datetimeFigureOut">
              <a:rPr lang="en-US" smtClean="0"/>
              <a:t>9/21/26</a:t>
            </a:fld>
            <a:endParaRPr lang="en-US"/>
          </a:p>
        </p:txBody>
      </p:sp>
      <p:sp>
        <p:nvSpPr>
          <p:cNvPr id="8" name="Footer Placeholder 7">
            <a:extLst>
              <a:ext uri="{FF2B5EF4-FFF2-40B4-BE49-F238E27FC236}">
                <a16:creationId xmlns:a16="http://schemas.microsoft.com/office/drawing/2014/main" id="{2E3A63A8-B480-C8F8-4D5C-68112FD083E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8D434D-6173-BB34-F065-257655E6FFED}"/>
              </a:ext>
            </a:extLst>
          </p:cNvPr>
          <p:cNvSpPr>
            <a:spLocks noGrp="1"/>
          </p:cNvSpPr>
          <p:nvPr>
            <p:ph type="sldNum" sz="quarter" idx="12"/>
          </p:nvPr>
        </p:nvSpPr>
        <p:spPr/>
        <p:txBody>
          <a:bodyPr/>
          <a:lstStyle/>
          <a:p>
            <a:fld id="{D25A1B6D-A2C2-804B-BEF8-70859F9DDC0E}" type="slidenum">
              <a:rPr lang="en-US" smtClean="0"/>
              <a:t>‹#›</a:t>
            </a:fld>
            <a:endParaRPr lang="en-US"/>
          </a:p>
        </p:txBody>
      </p:sp>
    </p:spTree>
    <p:extLst>
      <p:ext uri="{BB962C8B-B14F-4D97-AF65-F5344CB8AC3E}">
        <p14:creationId xmlns:p14="http://schemas.microsoft.com/office/powerpoint/2010/main" val="1053661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6641D-150D-6798-87FF-FED8611A4BB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6BE6236-4814-11FE-29AB-3DC5D35BFC60}"/>
              </a:ext>
            </a:extLst>
          </p:cNvPr>
          <p:cNvSpPr>
            <a:spLocks noGrp="1"/>
          </p:cNvSpPr>
          <p:nvPr>
            <p:ph type="dt" sz="half" idx="10"/>
          </p:nvPr>
        </p:nvSpPr>
        <p:spPr/>
        <p:txBody>
          <a:bodyPr/>
          <a:lstStyle/>
          <a:p>
            <a:fld id="{3AF54DA7-BA7F-DA45-84C2-60E966E30280}" type="datetimeFigureOut">
              <a:rPr lang="en-US" smtClean="0"/>
              <a:t>9/21/26</a:t>
            </a:fld>
            <a:endParaRPr lang="en-US"/>
          </a:p>
        </p:txBody>
      </p:sp>
      <p:sp>
        <p:nvSpPr>
          <p:cNvPr id="4" name="Footer Placeholder 3">
            <a:extLst>
              <a:ext uri="{FF2B5EF4-FFF2-40B4-BE49-F238E27FC236}">
                <a16:creationId xmlns:a16="http://schemas.microsoft.com/office/drawing/2014/main" id="{E46EFD84-5AAF-C8D2-0B54-6613B3FDE06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59A8F3-EE74-2559-7227-7F478846DCF7}"/>
              </a:ext>
            </a:extLst>
          </p:cNvPr>
          <p:cNvSpPr>
            <a:spLocks noGrp="1"/>
          </p:cNvSpPr>
          <p:nvPr>
            <p:ph type="sldNum" sz="quarter" idx="12"/>
          </p:nvPr>
        </p:nvSpPr>
        <p:spPr/>
        <p:txBody>
          <a:bodyPr/>
          <a:lstStyle/>
          <a:p>
            <a:fld id="{D25A1B6D-A2C2-804B-BEF8-70859F9DDC0E}" type="slidenum">
              <a:rPr lang="en-US" smtClean="0"/>
              <a:t>‹#›</a:t>
            </a:fld>
            <a:endParaRPr lang="en-US"/>
          </a:p>
        </p:txBody>
      </p:sp>
    </p:spTree>
    <p:extLst>
      <p:ext uri="{BB962C8B-B14F-4D97-AF65-F5344CB8AC3E}">
        <p14:creationId xmlns:p14="http://schemas.microsoft.com/office/powerpoint/2010/main" val="86459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89DABD-B876-51F0-4CCD-7EA152F5F3EB}"/>
              </a:ext>
            </a:extLst>
          </p:cNvPr>
          <p:cNvSpPr>
            <a:spLocks noGrp="1"/>
          </p:cNvSpPr>
          <p:nvPr>
            <p:ph type="dt" sz="half" idx="10"/>
          </p:nvPr>
        </p:nvSpPr>
        <p:spPr/>
        <p:txBody>
          <a:bodyPr/>
          <a:lstStyle/>
          <a:p>
            <a:fld id="{3AF54DA7-BA7F-DA45-84C2-60E966E30280}" type="datetimeFigureOut">
              <a:rPr lang="en-US" smtClean="0"/>
              <a:t>9/21/26</a:t>
            </a:fld>
            <a:endParaRPr lang="en-US"/>
          </a:p>
        </p:txBody>
      </p:sp>
      <p:sp>
        <p:nvSpPr>
          <p:cNvPr id="3" name="Footer Placeholder 2">
            <a:extLst>
              <a:ext uri="{FF2B5EF4-FFF2-40B4-BE49-F238E27FC236}">
                <a16:creationId xmlns:a16="http://schemas.microsoft.com/office/drawing/2014/main" id="{F067340C-EE3D-F50A-EA3B-6EF5FB1E8F8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291D79-1FAF-2C17-B988-F9B4AA0F9A59}"/>
              </a:ext>
            </a:extLst>
          </p:cNvPr>
          <p:cNvSpPr>
            <a:spLocks noGrp="1"/>
          </p:cNvSpPr>
          <p:nvPr>
            <p:ph type="sldNum" sz="quarter" idx="12"/>
          </p:nvPr>
        </p:nvSpPr>
        <p:spPr/>
        <p:txBody>
          <a:bodyPr/>
          <a:lstStyle/>
          <a:p>
            <a:fld id="{D25A1B6D-A2C2-804B-BEF8-70859F9DDC0E}" type="slidenum">
              <a:rPr lang="en-US" smtClean="0"/>
              <a:t>‹#›</a:t>
            </a:fld>
            <a:endParaRPr lang="en-US"/>
          </a:p>
        </p:txBody>
      </p:sp>
    </p:spTree>
    <p:extLst>
      <p:ext uri="{BB962C8B-B14F-4D97-AF65-F5344CB8AC3E}">
        <p14:creationId xmlns:p14="http://schemas.microsoft.com/office/powerpoint/2010/main" val="2176613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0548E-960F-3ACF-2901-1FE3BA980C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C6FCB63-24FE-CBA1-3E38-9901581FE4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9D4088A-E7AF-F208-263B-1D28902EDE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62154B-989D-77AF-5418-0C696C1CCCC4}"/>
              </a:ext>
            </a:extLst>
          </p:cNvPr>
          <p:cNvSpPr>
            <a:spLocks noGrp="1"/>
          </p:cNvSpPr>
          <p:nvPr>
            <p:ph type="dt" sz="half" idx="10"/>
          </p:nvPr>
        </p:nvSpPr>
        <p:spPr/>
        <p:txBody>
          <a:bodyPr/>
          <a:lstStyle/>
          <a:p>
            <a:fld id="{3AF54DA7-BA7F-DA45-84C2-60E966E30280}" type="datetimeFigureOut">
              <a:rPr lang="en-US" smtClean="0"/>
              <a:t>9/21/26</a:t>
            </a:fld>
            <a:endParaRPr lang="en-US"/>
          </a:p>
        </p:txBody>
      </p:sp>
      <p:sp>
        <p:nvSpPr>
          <p:cNvPr id="6" name="Footer Placeholder 5">
            <a:extLst>
              <a:ext uri="{FF2B5EF4-FFF2-40B4-BE49-F238E27FC236}">
                <a16:creationId xmlns:a16="http://schemas.microsoft.com/office/drawing/2014/main" id="{89E3ED09-CC23-FF14-ADE7-14F5E5133F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3A3F26-0895-FB45-D815-2E7483F78285}"/>
              </a:ext>
            </a:extLst>
          </p:cNvPr>
          <p:cNvSpPr>
            <a:spLocks noGrp="1"/>
          </p:cNvSpPr>
          <p:nvPr>
            <p:ph type="sldNum" sz="quarter" idx="12"/>
          </p:nvPr>
        </p:nvSpPr>
        <p:spPr/>
        <p:txBody>
          <a:bodyPr/>
          <a:lstStyle/>
          <a:p>
            <a:fld id="{D25A1B6D-A2C2-804B-BEF8-70859F9DDC0E}" type="slidenum">
              <a:rPr lang="en-US" smtClean="0"/>
              <a:t>‹#›</a:t>
            </a:fld>
            <a:endParaRPr lang="en-US"/>
          </a:p>
        </p:txBody>
      </p:sp>
    </p:spTree>
    <p:extLst>
      <p:ext uri="{BB962C8B-B14F-4D97-AF65-F5344CB8AC3E}">
        <p14:creationId xmlns:p14="http://schemas.microsoft.com/office/powerpoint/2010/main" val="2356069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997B6-398B-6F9B-A85F-9A8A2086601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4363337-2DC2-F178-2FDF-7AA06E2942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8790573-BD70-2DAD-48B8-AF73FA5288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0E97BF-84FE-3BF4-CDB8-8828B6AC4D63}"/>
              </a:ext>
            </a:extLst>
          </p:cNvPr>
          <p:cNvSpPr>
            <a:spLocks noGrp="1"/>
          </p:cNvSpPr>
          <p:nvPr>
            <p:ph type="dt" sz="half" idx="10"/>
          </p:nvPr>
        </p:nvSpPr>
        <p:spPr/>
        <p:txBody>
          <a:bodyPr/>
          <a:lstStyle/>
          <a:p>
            <a:fld id="{3AF54DA7-BA7F-DA45-84C2-60E966E30280}" type="datetimeFigureOut">
              <a:rPr lang="en-US" smtClean="0"/>
              <a:t>9/21/26</a:t>
            </a:fld>
            <a:endParaRPr lang="en-US"/>
          </a:p>
        </p:txBody>
      </p:sp>
      <p:sp>
        <p:nvSpPr>
          <p:cNvPr id="6" name="Footer Placeholder 5">
            <a:extLst>
              <a:ext uri="{FF2B5EF4-FFF2-40B4-BE49-F238E27FC236}">
                <a16:creationId xmlns:a16="http://schemas.microsoft.com/office/drawing/2014/main" id="{203EF39A-A5CB-9DF9-ECC9-6AD02E7CC7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CCEDB5-F9AA-1A24-B8E0-B0494A6FE481}"/>
              </a:ext>
            </a:extLst>
          </p:cNvPr>
          <p:cNvSpPr>
            <a:spLocks noGrp="1"/>
          </p:cNvSpPr>
          <p:nvPr>
            <p:ph type="sldNum" sz="quarter" idx="12"/>
          </p:nvPr>
        </p:nvSpPr>
        <p:spPr/>
        <p:txBody>
          <a:bodyPr/>
          <a:lstStyle/>
          <a:p>
            <a:fld id="{D25A1B6D-A2C2-804B-BEF8-70859F9DDC0E}" type="slidenum">
              <a:rPr lang="en-US" smtClean="0"/>
              <a:t>‹#›</a:t>
            </a:fld>
            <a:endParaRPr lang="en-US"/>
          </a:p>
        </p:txBody>
      </p:sp>
    </p:spTree>
    <p:extLst>
      <p:ext uri="{BB962C8B-B14F-4D97-AF65-F5344CB8AC3E}">
        <p14:creationId xmlns:p14="http://schemas.microsoft.com/office/powerpoint/2010/main" val="1363135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930AC-1596-B221-BA36-D100D6C20FC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93C1365-1D10-E726-8DBC-41814506A68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F61D143-127C-8E1E-147E-4CC0B0ECF03B}"/>
              </a:ext>
            </a:extLst>
          </p:cNvPr>
          <p:cNvSpPr>
            <a:spLocks noGrp="1"/>
          </p:cNvSpPr>
          <p:nvPr>
            <p:ph type="dt" sz="half" idx="10"/>
          </p:nvPr>
        </p:nvSpPr>
        <p:spPr/>
        <p:txBody>
          <a:bodyPr/>
          <a:lstStyle/>
          <a:p>
            <a:fld id="{3AF54DA7-BA7F-DA45-84C2-60E966E30280}" type="datetimeFigureOut">
              <a:rPr lang="en-US" smtClean="0"/>
              <a:t>9/21/26</a:t>
            </a:fld>
            <a:endParaRPr lang="en-US"/>
          </a:p>
        </p:txBody>
      </p:sp>
      <p:sp>
        <p:nvSpPr>
          <p:cNvPr id="5" name="Footer Placeholder 4">
            <a:extLst>
              <a:ext uri="{FF2B5EF4-FFF2-40B4-BE49-F238E27FC236}">
                <a16:creationId xmlns:a16="http://schemas.microsoft.com/office/drawing/2014/main" id="{E88E4999-21BF-2312-7C4C-918942A68E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B0469D-CC2E-DBA4-668E-394088CEB9C8}"/>
              </a:ext>
            </a:extLst>
          </p:cNvPr>
          <p:cNvSpPr>
            <a:spLocks noGrp="1"/>
          </p:cNvSpPr>
          <p:nvPr>
            <p:ph type="sldNum" sz="quarter" idx="12"/>
          </p:nvPr>
        </p:nvSpPr>
        <p:spPr/>
        <p:txBody>
          <a:bodyPr/>
          <a:lstStyle/>
          <a:p>
            <a:fld id="{D25A1B6D-A2C2-804B-BEF8-70859F9DDC0E}" type="slidenum">
              <a:rPr lang="en-US" smtClean="0"/>
              <a:t>‹#›</a:t>
            </a:fld>
            <a:endParaRPr lang="en-US"/>
          </a:p>
        </p:txBody>
      </p:sp>
    </p:spTree>
    <p:extLst>
      <p:ext uri="{BB962C8B-B14F-4D97-AF65-F5344CB8AC3E}">
        <p14:creationId xmlns:p14="http://schemas.microsoft.com/office/powerpoint/2010/main" val="3502958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94D7C2-3FC8-42FB-ADCC-8539774BED0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25C4F65-B4F2-7487-1011-A6C759D5EF2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493AB9A-CB6F-7FB7-D1DC-C48D444CAEBF}"/>
              </a:ext>
            </a:extLst>
          </p:cNvPr>
          <p:cNvSpPr>
            <a:spLocks noGrp="1"/>
          </p:cNvSpPr>
          <p:nvPr>
            <p:ph type="dt" sz="half" idx="10"/>
          </p:nvPr>
        </p:nvSpPr>
        <p:spPr/>
        <p:txBody>
          <a:bodyPr/>
          <a:lstStyle/>
          <a:p>
            <a:fld id="{3AF54DA7-BA7F-DA45-84C2-60E966E30280}" type="datetimeFigureOut">
              <a:rPr lang="en-US" smtClean="0"/>
              <a:t>9/21/26</a:t>
            </a:fld>
            <a:endParaRPr lang="en-US"/>
          </a:p>
        </p:txBody>
      </p:sp>
      <p:sp>
        <p:nvSpPr>
          <p:cNvPr id="5" name="Footer Placeholder 4">
            <a:extLst>
              <a:ext uri="{FF2B5EF4-FFF2-40B4-BE49-F238E27FC236}">
                <a16:creationId xmlns:a16="http://schemas.microsoft.com/office/drawing/2014/main" id="{7780B54F-C02B-A9BF-0557-A26E8C3404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4B8A8E-E126-A123-B91C-9E976179F9D9}"/>
              </a:ext>
            </a:extLst>
          </p:cNvPr>
          <p:cNvSpPr>
            <a:spLocks noGrp="1"/>
          </p:cNvSpPr>
          <p:nvPr>
            <p:ph type="sldNum" sz="quarter" idx="12"/>
          </p:nvPr>
        </p:nvSpPr>
        <p:spPr/>
        <p:txBody>
          <a:bodyPr/>
          <a:lstStyle/>
          <a:p>
            <a:fld id="{D25A1B6D-A2C2-804B-BEF8-70859F9DDC0E}" type="slidenum">
              <a:rPr lang="en-US" smtClean="0"/>
              <a:t>‹#›</a:t>
            </a:fld>
            <a:endParaRPr lang="en-US"/>
          </a:p>
        </p:txBody>
      </p:sp>
    </p:spTree>
    <p:extLst>
      <p:ext uri="{BB962C8B-B14F-4D97-AF65-F5344CB8AC3E}">
        <p14:creationId xmlns:p14="http://schemas.microsoft.com/office/powerpoint/2010/main" val="4223035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36DC48-6DE0-379E-B17A-ED115061C2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98FAD9B-3289-402E-9100-B1AFBCB7D0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73282B-C1DE-9519-37CB-B396A94BE6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AF54DA7-BA7F-DA45-84C2-60E966E30280}" type="datetimeFigureOut">
              <a:rPr lang="en-US" smtClean="0"/>
              <a:t>9/21/26</a:t>
            </a:fld>
            <a:endParaRPr lang="en-US"/>
          </a:p>
        </p:txBody>
      </p:sp>
      <p:sp>
        <p:nvSpPr>
          <p:cNvPr id="5" name="Footer Placeholder 4">
            <a:extLst>
              <a:ext uri="{FF2B5EF4-FFF2-40B4-BE49-F238E27FC236}">
                <a16:creationId xmlns:a16="http://schemas.microsoft.com/office/drawing/2014/main" id="{5749CE17-8785-39E3-633E-4D89BD58E7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462F119-B7B6-CF5C-5002-E808EB1112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25A1B6D-A2C2-804B-BEF8-70859F9DDC0E}" type="slidenum">
              <a:rPr lang="en-US" smtClean="0"/>
              <a:t>‹#›</a:t>
            </a:fld>
            <a:endParaRPr lang="en-US"/>
          </a:p>
        </p:txBody>
      </p:sp>
    </p:spTree>
    <p:extLst>
      <p:ext uri="{BB962C8B-B14F-4D97-AF65-F5344CB8AC3E}">
        <p14:creationId xmlns:p14="http://schemas.microsoft.com/office/powerpoint/2010/main" val="41955225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6FBCF"/>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BD3247-6CAE-EFDA-3E50-6555EDED3497}"/>
              </a:ext>
            </a:extLst>
          </p:cNvPr>
          <p:cNvSpPr txBox="1"/>
          <p:nvPr/>
        </p:nvSpPr>
        <p:spPr>
          <a:xfrm>
            <a:off x="2351850" y="102596"/>
            <a:ext cx="7478889" cy="615553"/>
          </a:xfrm>
          <a:prstGeom prst="rect">
            <a:avLst/>
          </a:prstGeom>
          <a:noFill/>
          <a:ln w="57150">
            <a:solidFill>
              <a:schemeClr val="accent5">
                <a:lumMod val="60000"/>
                <a:lumOff val="40000"/>
              </a:schemeClr>
            </a:solidFill>
          </a:ln>
        </p:spPr>
        <p:txBody>
          <a:bodyPr wrap="square" rtlCol="0">
            <a:spAutoFit/>
          </a:bodyPr>
          <a:lstStyle/>
          <a:p>
            <a:pPr algn="ctr"/>
            <a:r>
              <a:rPr lang="en-GB" sz="1700" b="1">
                <a:latin typeface="Arial" panose="020B0604020202020204" pitchFamily="34" charset="0"/>
                <a:cs typeface="Arial" panose="020B0604020202020204" pitchFamily="34" charset="0"/>
              </a:rPr>
              <a:t>Successful Study Techniques to help students through their assignments </a:t>
            </a:r>
            <a:endParaRPr lang="en-US" sz="1700"/>
          </a:p>
        </p:txBody>
      </p:sp>
      <p:sp>
        <p:nvSpPr>
          <p:cNvPr id="8" name="TextBox 7">
            <a:extLst>
              <a:ext uri="{FF2B5EF4-FFF2-40B4-BE49-F238E27FC236}">
                <a16:creationId xmlns:a16="http://schemas.microsoft.com/office/drawing/2014/main" id="{E4EEEB0D-2096-F6F0-EFB0-B01C069EF235}"/>
              </a:ext>
            </a:extLst>
          </p:cNvPr>
          <p:cNvSpPr txBox="1"/>
          <p:nvPr/>
        </p:nvSpPr>
        <p:spPr>
          <a:xfrm>
            <a:off x="131700" y="5781499"/>
            <a:ext cx="11916049" cy="1054135"/>
          </a:xfrm>
          <a:prstGeom prst="rect">
            <a:avLst/>
          </a:prstGeom>
          <a:noFill/>
          <a:ln w="57150">
            <a:solidFill>
              <a:schemeClr val="accent2">
                <a:lumMod val="60000"/>
                <a:lumOff val="40000"/>
              </a:schemeClr>
            </a:solidFill>
          </a:ln>
        </p:spPr>
        <p:txBody>
          <a:bodyPr wrap="square" rtlCol="0">
            <a:spAutoFit/>
          </a:bodyPr>
          <a:lstStyle/>
          <a:p>
            <a:pPr algn="ctr"/>
            <a:r>
              <a:rPr lang="en-GB" sz="1250" b="1">
                <a:latin typeface="Arial" panose="020B0604020202020204" pitchFamily="34" charset="0"/>
                <a:cs typeface="Arial" panose="020B0604020202020204" pitchFamily="34" charset="0"/>
              </a:rPr>
              <a:t>Conclusion</a:t>
            </a:r>
            <a:r>
              <a:rPr lang="en-GB" sz="1250">
                <a:latin typeface="Arial" panose="020B0604020202020204" pitchFamily="34" charset="0"/>
                <a:cs typeface="Arial" panose="020B0604020202020204" pitchFamily="34" charset="0"/>
              </a:rPr>
              <a:t> </a:t>
            </a:r>
          </a:p>
          <a:p>
            <a:pPr rtl="1"/>
            <a:r>
              <a:rPr lang="en-GB" sz="1250">
                <a:latin typeface="Arial" panose="020B0604020202020204" pitchFamily="34" charset="0"/>
                <a:cs typeface="Arial" panose="020B0604020202020204" pitchFamily="34" charset="0"/>
              </a:rPr>
              <a:t>When using these techniques, it is important to understand that each student will require different strategies and will also find new ways to work along the way when studying. Every student is different and trial and error with these techniques are normal! Hopefully these study skill techniques benefit all students in one way or another.</a:t>
            </a:r>
          </a:p>
          <a:p>
            <a:pPr algn="ctr"/>
            <a:endParaRPr lang="en-US" sz="125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B2D0869-C53D-03BB-A964-92C528E344EB}"/>
              </a:ext>
            </a:extLst>
          </p:cNvPr>
          <p:cNvSpPr txBox="1"/>
          <p:nvPr/>
        </p:nvSpPr>
        <p:spPr>
          <a:xfrm>
            <a:off x="649110" y="862125"/>
            <a:ext cx="10884373" cy="692497"/>
          </a:xfrm>
          <a:prstGeom prst="rect">
            <a:avLst/>
          </a:prstGeom>
          <a:noFill/>
          <a:ln w="57150">
            <a:solidFill>
              <a:schemeClr val="accent3">
                <a:lumMod val="20000"/>
                <a:lumOff val="80000"/>
              </a:schemeClr>
            </a:solidFill>
          </a:ln>
        </p:spPr>
        <p:txBody>
          <a:bodyPr wrap="square" rtlCol="0">
            <a:spAutoFit/>
          </a:bodyPr>
          <a:lstStyle/>
          <a:p>
            <a:pPr algn="ctr"/>
            <a:r>
              <a:rPr lang="en-GB" sz="1300" b="1">
                <a:latin typeface="Arial" panose="020B0604020202020204" pitchFamily="34" charset="0"/>
                <a:cs typeface="Arial" panose="020B0604020202020204" pitchFamily="34" charset="0"/>
              </a:rPr>
              <a:t>Introduction</a:t>
            </a:r>
          </a:p>
          <a:p>
            <a:r>
              <a:rPr lang="en-GB" sz="1300">
                <a:latin typeface="Arial" panose="020B0604020202020204" pitchFamily="34" charset="0"/>
                <a:cs typeface="Arial" panose="020B0604020202020204" pitchFamily="34" charset="0"/>
              </a:rPr>
              <a:t>This poster is intended to help students by suggesting two study techniques to help with essential skills when working academically. These techniques lower the stress students face and enhance productivity. These skills demonstrate healthy habits for both work and wellbeing.</a:t>
            </a:r>
            <a:endParaRPr lang="en-GB" sz="1300"/>
          </a:p>
        </p:txBody>
      </p:sp>
      <p:sp>
        <p:nvSpPr>
          <p:cNvPr id="11" name="TextBox 10">
            <a:extLst>
              <a:ext uri="{FF2B5EF4-FFF2-40B4-BE49-F238E27FC236}">
                <a16:creationId xmlns:a16="http://schemas.microsoft.com/office/drawing/2014/main" id="{3290CB55-431B-277E-EC34-B67CB3A3F7B3}"/>
              </a:ext>
            </a:extLst>
          </p:cNvPr>
          <p:cNvSpPr txBox="1"/>
          <p:nvPr/>
        </p:nvSpPr>
        <p:spPr>
          <a:xfrm>
            <a:off x="131700" y="1687844"/>
            <a:ext cx="4440299" cy="3877985"/>
          </a:xfrm>
          <a:prstGeom prst="rect">
            <a:avLst/>
          </a:prstGeom>
          <a:noFill/>
          <a:ln w="57150">
            <a:solidFill>
              <a:schemeClr val="accent1">
                <a:lumMod val="40000"/>
                <a:lumOff val="60000"/>
              </a:schemeClr>
            </a:solidFill>
          </a:ln>
        </p:spPr>
        <p:txBody>
          <a:bodyPr wrap="square" rtlCol="0">
            <a:spAutoFit/>
          </a:bodyPr>
          <a:lstStyle/>
          <a:p>
            <a:pPr algn="ctr"/>
            <a:r>
              <a:rPr lang="en-GB" sz="2300" b="1" dirty="0">
                <a:latin typeface="Arial" panose="020B0604020202020204" pitchFamily="34" charset="0"/>
                <a:cs typeface="Arial" panose="020B0604020202020204" pitchFamily="34" charset="0"/>
              </a:rPr>
              <a:t>Planning and Organising your</a:t>
            </a:r>
          </a:p>
          <a:p>
            <a:pPr algn="ctr"/>
            <a:r>
              <a:rPr lang="en-GB" sz="2300" b="1" dirty="0">
                <a:latin typeface="Arial" panose="020B0604020202020204" pitchFamily="34" charset="0"/>
                <a:cs typeface="Arial" panose="020B0604020202020204" pitchFamily="34" charset="0"/>
              </a:rPr>
              <a:t>work </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This study technique entails students to work on their planning by organising their work load to ensure deadlines are being met. Sequencing is the main skill students require when using this technique, especially when planning work that needs to be completed in a specific order so that the end goal can be achieved. </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Creating a study timetable will help students to optimise their time correctly. By doing this they can look at their spare time and figure out how much time to put aside for each area of study. This view is supported by Cottrell (2024), by following this students can split the workload and work on each aspect for the right amount of time. </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When using both paper and electronic devices during studies and lectures, it is important you label your work. When using paper this could be using a colour coded system for each topic, using plastic folders or even sticky labels so all is accessible. When working electronically, </a:t>
            </a:r>
            <a:r>
              <a:rPr lang="en-GB" sz="1000" dirty="0" err="1">
                <a:latin typeface="Arial" panose="020B0604020202020204" pitchFamily="34" charset="0"/>
                <a:cs typeface="Arial" panose="020B0604020202020204" pitchFamily="34" charset="0"/>
              </a:rPr>
              <a:t>Honeybourne</a:t>
            </a:r>
            <a:r>
              <a:rPr lang="en-GB" sz="1000" dirty="0">
                <a:latin typeface="Arial" panose="020B0604020202020204" pitchFamily="34" charset="0"/>
                <a:cs typeface="Arial" panose="020B0604020202020204" pitchFamily="34" charset="0"/>
              </a:rPr>
              <a:t> (2025) suggests setting up digital folders for each module, saving all relevant documents in correct folders. </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When creating your plans following the image in the middle of the poster Microsoft Copilot (2026), as you work your way down your daily tasks, tick them off as you complete them. This will give you fulfilment for getting one step closer to achieving your goal. </a:t>
            </a:r>
          </a:p>
        </p:txBody>
      </p:sp>
      <p:sp>
        <p:nvSpPr>
          <p:cNvPr id="15" name="TextBox 14">
            <a:extLst>
              <a:ext uri="{FF2B5EF4-FFF2-40B4-BE49-F238E27FC236}">
                <a16:creationId xmlns:a16="http://schemas.microsoft.com/office/drawing/2014/main" id="{3F456C2B-FA85-091A-F1B5-D6B35480CA9D}"/>
              </a:ext>
            </a:extLst>
          </p:cNvPr>
          <p:cNvSpPr txBox="1"/>
          <p:nvPr/>
        </p:nvSpPr>
        <p:spPr>
          <a:xfrm>
            <a:off x="7610589" y="1687844"/>
            <a:ext cx="4440299" cy="3970318"/>
          </a:xfrm>
          <a:prstGeom prst="rect">
            <a:avLst/>
          </a:prstGeom>
          <a:noFill/>
          <a:ln w="57150">
            <a:solidFill>
              <a:schemeClr val="accent5">
                <a:lumMod val="20000"/>
                <a:lumOff val="80000"/>
              </a:schemeClr>
            </a:solidFill>
          </a:ln>
        </p:spPr>
        <p:txBody>
          <a:bodyPr wrap="square" rtlCol="0">
            <a:spAutoFit/>
          </a:bodyPr>
          <a:lstStyle/>
          <a:p>
            <a:pPr algn="ctr"/>
            <a:r>
              <a:rPr lang="en-GB" sz="2100" b="1" dirty="0">
                <a:latin typeface="Arial" panose="020B0604020202020204" pitchFamily="34" charset="0"/>
                <a:cs typeface="Arial" panose="020B0604020202020204" pitchFamily="34" charset="0"/>
              </a:rPr>
              <a:t>Improving Concentration and Productivity </a:t>
            </a:r>
          </a:p>
          <a:p>
            <a:pPr marL="285750" indent="-285750">
              <a:buFont typeface="Arial" panose="020B0604020202020204" pitchFamily="34" charset="0"/>
              <a:buChar char="•"/>
            </a:pPr>
            <a:r>
              <a:rPr lang="en-GB" sz="1050" dirty="0">
                <a:latin typeface="Arial" panose="020B0604020202020204" pitchFamily="34" charset="0"/>
                <a:cs typeface="Arial" panose="020B0604020202020204" pitchFamily="34" charset="0"/>
              </a:rPr>
              <a:t>When studying, it is a skill to learn when trying to improve on concentration and focus to increase productivity. Putting all devices on Do Not Disturb is very useful when studying to avoid distractions. Some people move their phone away from them when studying to increase their focus when working as devices are a big distraction.</a:t>
            </a:r>
          </a:p>
          <a:p>
            <a:pPr marL="285750" indent="-285750">
              <a:buFont typeface="Arial" panose="020B0604020202020204" pitchFamily="34" charset="0"/>
              <a:buChar char="•"/>
            </a:pPr>
            <a:r>
              <a:rPr lang="en-GB" sz="1050" dirty="0">
                <a:latin typeface="Arial" panose="020B0604020202020204" pitchFamily="34" charset="0"/>
                <a:cs typeface="Arial" panose="020B0604020202020204" pitchFamily="34" charset="0"/>
              </a:rPr>
              <a:t>As students it can be hard to concentrate when studying as there are so many key skills you focus on at once, like reading and research, note taking and following guidance on how to set out your modules. When juggling all of these things, in time, students will figure out the correct technique that works for them to help focus when studying (</a:t>
            </a:r>
            <a:r>
              <a:rPr lang="en-GB" sz="1050" dirty="0" err="1">
                <a:latin typeface="Arial" panose="020B0604020202020204" pitchFamily="34" charset="0"/>
                <a:cs typeface="Arial" panose="020B0604020202020204" pitchFamily="34" charset="0"/>
              </a:rPr>
              <a:t>Greetham</a:t>
            </a:r>
            <a:r>
              <a:rPr lang="en-GB" sz="1050" dirty="0">
                <a:latin typeface="Arial" panose="020B0604020202020204" pitchFamily="34" charset="0"/>
                <a:cs typeface="Arial" panose="020B0604020202020204" pitchFamily="34" charset="0"/>
              </a:rPr>
              <a:t>, 2022). </a:t>
            </a:r>
          </a:p>
          <a:p>
            <a:pPr marL="285750" indent="-285750">
              <a:buFont typeface="Arial" panose="020B0604020202020204" pitchFamily="34" charset="0"/>
              <a:buChar char="•"/>
            </a:pPr>
            <a:r>
              <a:rPr lang="en-GB" sz="1050" dirty="0">
                <a:latin typeface="Arial" panose="020B0604020202020204" pitchFamily="34" charset="0"/>
                <a:cs typeface="Arial" panose="020B0604020202020204" pitchFamily="34" charset="0"/>
              </a:rPr>
              <a:t>It is so important to ensure a healthy balance of rest, personal wellbeing time and keeping fit through physical activity is managed within a students lifestyle as this can help focus and concentration during study time. </a:t>
            </a:r>
          </a:p>
          <a:p>
            <a:pPr marL="285750" indent="-285750">
              <a:buFont typeface="Arial" panose="020B0604020202020204" pitchFamily="34" charset="0"/>
              <a:buChar char="•"/>
            </a:pPr>
            <a:r>
              <a:rPr lang="en-GB" sz="1050" dirty="0">
                <a:latin typeface="Arial" panose="020B0604020202020204" pitchFamily="34" charset="0"/>
                <a:cs typeface="Arial" panose="020B0604020202020204" pitchFamily="34" charset="0"/>
              </a:rPr>
              <a:t>Take regular breaks from studying to better concentration. As Barrow stated when writing about time management, take a break and then come back to your work with ‘fresh eyes’ to proofread and edit Barrow (2019).</a:t>
            </a:r>
            <a:endParaRPr lang="en-US" sz="105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92EBA9A-600F-32FA-8EFA-31434399FFFA}"/>
              </a:ext>
            </a:extLst>
          </p:cNvPr>
          <p:cNvPicPr>
            <a:picLocks noChangeAspect="1"/>
          </p:cNvPicPr>
          <p:nvPr/>
        </p:nvPicPr>
        <p:blipFill>
          <a:blip r:embed="rId2"/>
          <a:stretch>
            <a:fillRect/>
          </a:stretch>
        </p:blipFill>
        <p:spPr>
          <a:xfrm>
            <a:off x="4708404" y="1698598"/>
            <a:ext cx="2775186" cy="3886200"/>
          </a:xfrm>
          <a:prstGeom prst="rect">
            <a:avLst/>
          </a:prstGeom>
          <a:ln w="57150">
            <a:solidFill>
              <a:srgbClr val="BC90DD"/>
            </a:solidFill>
          </a:ln>
        </p:spPr>
      </p:pic>
    </p:spTree>
    <p:extLst>
      <p:ext uri="{BB962C8B-B14F-4D97-AF65-F5344CB8AC3E}">
        <p14:creationId xmlns:p14="http://schemas.microsoft.com/office/powerpoint/2010/main" val="3748959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1928F-28F5-D704-3AA4-E36D691CBA53}"/>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Reference list</a:t>
            </a:r>
            <a:endParaRPr 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39B157A-2407-B5E7-FD96-3A02E7C5CB63}"/>
              </a:ext>
            </a:extLst>
          </p:cNvPr>
          <p:cNvSpPr>
            <a:spLocks noGrp="1"/>
          </p:cNvSpPr>
          <p:nvPr>
            <p:ph idx="1"/>
          </p:nvPr>
        </p:nvSpPr>
        <p:spPr/>
        <p:txBody>
          <a:bodyPr/>
          <a:lstStyle/>
          <a:p>
            <a:r>
              <a:rPr lang="en-GB" sz="1200">
                <a:solidFill>
                  <a:srgbClr val="000000"/>
                </a:solidFill>
                <a:latin typeface="Arial" panose="020B0604020202020204" pitchFamily="34" charset="0"/>
                <a:cs typeface="Arial" panose="020B0604020202020204" pitchFamily="34" charset="0"/>
              </a:rPr>
              <a:t>Barrow, C. (2019) </a:t>
            </a:r>
            <a:r>
              <a:rPr lang="en-GB" sz="1200" i="1">
                <a:solidFill>
                  <a:srgbClr val="000000"/>
                </a:solidFill>
                <a:latin typeface="Arial" panose="020B0604020202020204" pitchFamily="34" charset="0"/>
                <a:cs typeface="Arial" panose="020B0604020202020204" pitchFamily="34" charset="0"/>
              </a:rPr>
              <a:t>Writing skills for education students. </a:t>
            </a:r>
            <a:r>
              <a:rPr lang="en-GB" sz="1200">
                <a:solidFill>
                  <a:srgbClr val="000000"/>
                </a:solidFill>
                <a:latin typeface="Arial" panose="020B0604020202020204" pitchFamily="34" charset="0"/>
                <a:cs typeface="Arial" panose="020B0604020202020204" pitchFamily="34" charset="0"/>
              </a:rPr>
              <a:t>London: Red Globe Press</a:t>
            </a:r>
          </a:p>
          <a:p>
            <a:r>
              <a:rPr lang="en-GB" sz="1200">
                <a:solidFill>
                  <a:srgbClr val="000000"/>
                </a:solidFill>
                <a:latin typeface="Arial" panose="020B0604020202020204" pitchFamily="34" charset="0"/>
                <a:cs typeface="Arial" panose="020B0604020202020204" pitchFamily="34" charset="0"/>
              </a:rPr>
              <a:t>Cottrell, S. (2024) </a:t>
            </a:r>
            <a:r>
              <a:rPr lang="en-GB" sz="1200" i="1">
                <a:solidFill>
                  <a:srgbClr val="000000"/>
                </a:solidFill>
                <a:latin typeface="Arial" panose="020B0604020202020204" pitchFamily="34" charset="0"/>
                <a:cs typeface="Arial" panose="020B0604020202020204" pitchFamily="34" charset="0"/>
              </a:rPr>
              <a:t>The study skills handbook. </a:t>
            </a:r>
            <a:r>
              <a:rPr lang="en-GB" sz="1200">
                <a:solidFill>
                  <a:srgbClr val="000000"/>
                </a:solidFill>
                <a:latin typeface="Arial" panose="020B0604020202020204" pitchFamily="34" charset="0"/>
                <a:cs typeface="Arial" panose="020B0604020202020204" pitchFamily="34" charset="0"/>
              </a:rPr>
              <a:t>6</a:t>
            </a:r>
            <a:r>
              <a:rPr lang="en-GB" sz="1200" baseline="30000">
                <a:solidFill>
                  <a:srgbClr val="000000"/>
                </a:solidFill>
                <a:latin typeface="Arial" panose="020B0604020202020204" pitchFamily="34" charset="0"/>
                <a:cs typeface="Arial" panose="020B0604020202020204" pitchFamily="34" charset="0"/>
              </a:rPr>
              <a:t>th</a:t>
            </a:r>
            <a:r>
              <a:rPr lang="en-GB" sz="1200">
                <a:solidFill>
                  <a:srgbClr val="000000"/>
                </a:solidFill>
                <a:latin typeface="Arial" panose="020B0604020202020204" pitchFamily="34" charset="0"/>
                <a:cs typeface="Arial" panose="020B0604020202020204" pitchFamily="34" charset="0"/>
              </a:rPr>
              <a:t> </a:t>
            </a:r>
            <a:r>
              <a:rPr lang="en-GB" sz="1200" err="1">
                <a:solidFill>
                  <a:srgbClr val="000000"/>
                </a:solidFill>
                <a:latin typeface="Arial" panose="020B0604020202020204" pitchFamily="34" charset="0"/>
                <a:cs typeface="Arial" panose="020B0604020202020204" pitchFamily="34" charset="0"/>
              </a:rPr>
              <a:t>edn</a:t>
            </a:r>
            <a:r>
              <a:rPr lang="en-GB" sz="1200">
                <a:solidFill>
                  <a:srgbClr val="000000"/>
                </a:solidFill>
                <a:latin typeface="Arial" panose="020B0604020202020204" pitchFamily="34" charset="0"/>
                <a:cs typeface="Arial" panose="020B0604020202020204" pitchFamily="34" charset="0"/>
              </a:rPr>
              <a:t>. London: Bloomsbury Academic </a:t>
            </a:r>
          </a:p>
          <a:p>
            <a:r>
              <a:rPr lang="en-GB" sz="1200" err="1">
                <a:solidFill>
                  <a:srgbClr val="000000"/>
                </a:solidFill>
                <a:latin typeface="Arial" panose="020B0604020202020204" pitchFamily="34" charset="0"/>
                <a:cs typeface="Arial" panose="020B0604020202020204" pitchFamily="34" charset="0"/>
              </a:rPr>
              <a:t>Greetham</a:t>
            </a:r>
            <a:r>
              <a:rPr lang="en-GB" sz="1200">
                <a:solidFill>
                  <a:srgbClr val="000000"/>
                </a:solidFill>
                <a:latin typeface="Arial" panose="020B0604020202020204" pitchFamily="34" charset="0"/>
                <a:cs typeface="Arial" panose="020B0604020202020204" pitchFamily="34" charset="0"/>
              </a:rPr>
              <a:t>, B. (2022) </a:t>
            </a:r>
            <a:r>
              <a:rPr lang="en-GB" sz="1200" i="1">
                <a:solidFill>
                  <a:srgbClr val="000000"/>
                </a:solidFill>
                <a:latin typeface="Arial" panose="020B0604020202020204" pitchFamily="34" charset="0"/>
                <a:cs typeface="Arial" panose="020B0604020202020204" pitchFamily="34" charset="0"/>
              </a:rPr>
              <a:t>How to write better essays</a:t>
            </a:r>
            <a:r>
              <a:rPr lang="en-GB" sz="1200">
                <a:solidFill>
                  <a:srgbClr val="000000"/>
                </a:solidFill>
                <a:latin typeface="Arial" panose="020B0604020202020204" pitchFamily="34" charset="0"/>
                <a:cs typeface="Arial" panose="020B0604020202020204" pitchFamily="34" charset="0"/>
              </a:rPr>
              <a:t>. 5</a:t>
            </a:r>
            <a:r>
              <a:rPr lang="en-GB" sz="1200" baseline="30000">
                <a:solidFill>
                  <a:srgbClr val="000000"/>
                </a:solidFill>
                <a:latin typeface="Arial" panose="020B0604020202020204" pitchFamily="34" charset="0"/>
                <a:cs typeface="Arial" panose="020B0604020202020204" pitchFamily="34" charset="0"/>
              </a:rPr>
              <a:t>th</a:t>
            </a:r>
            <a:r>
              <a:rPr lang="en-GB" sz="1200">
                <a:solidFill>
                  <a:srgbClr val="000000"/>
                </a:solidFill>
                <a:latin typeface="Arial" panose="020B0604020202020204" pitchFamily="34" charset="0"/>
                <a:cs typeface="Arial" panose="020B0604020202020204" pitchFamily="34" charset="0"/>
              </a:rPr>
              <a:t> </a:t>
            </a:r>
            <a:r>
              <a:rPr lang="en-GB" sz="1200" err="1">
                <a:solidFill>
                  <a:srgbClr val="000000"/>
                </a:solidFill>
                <a:latin typeface="Arial" panose="020B0604020202020204" pitchFamily="34" charset="0"/>
                <a:cs typeface="Arial" panose="020B0604020202020204" pitchFamily="34" charset="0"/>
              </a:rPr>
              <a:t>edn</a:t>
            </a:r>
            <a:r>
              <a:rPr lang="en-GB" sz="1200">
                <a:solidFill>
                  <a:srgbClr val="000000"/>
                </a:solidFill>
                <a:latin typeface="Arial" panose="020B0604020202020204" pitchFamily="34" charset="0"/>
                <a:cs typeface="Arial" panose="020B0604020202020204" pitchFamily="34" charset="0"/>
              </a:rPr>
              <a:t>. Bloomsbury Academic</a:t>
            </a:r>
            <a:endParaRPr lang="en-GB" sz="1200" kern="100">
              <a:effectLst/>
              <a:latin typeface="Arial" panose="020B0604020202020204" pitchFamily="34" charset="0"/>
              <a:ea typeface="Times New Roman" panose="02020603050405020304" pitchFamily="18" charset="0"/>
              <a:cs typeface="Arial" panose="020B0604020202020204" pitchFamily="34" charset="0"/>
            </a:endParaRPr>
          </a:p>
          <a:p>
            <a:r>
              <a:rPr lang="en-GB" sz="1200" kern="100" err="1">
                <a:effectLst/>
                <a:latin typeface="Arial" panose="020B0604020202020204" pitchFamily="34" charset="0"/>
                <a:ea typeface="Times New Roman" panose="02020603050405020304" pitchFamily="18" charset="0"/>
                <a:cs typeface="Arial" panose="020B0604020202020204" pitchFamily="34" charset="0"/>
              </a:rPr>
              <a:t>Honeybourne</a:t>
            </a:r>
            <a:r>
              <a:rPr lang="en-GB" sz="1200" kern="100">
                <a:effectLst/>
                <a:latin typeface="Arial" panose="020B0604020202020204" pitchFamily="34" charset="0"/>
                <a:ea typeface="Times New Roman" panose="02020603050405020304" pitchFamily="18" charset="0"/>
                <a:cs typeface="Arial" panose="020B0604020202020204" pitchFamily="34" charset="0"/>
              </a:rPr>
              <a:t>, V. (2025) </a:t>
            </a:r>
            <a:r>
              <a:rPr lang="en-GB" sz="1200" i="1" kern="100">
                <a:effectLst/>
                <a:latin typeface="Arial" panose="020B0604020202020204" pitchFamily="34" charset="0"/>
                <a:ea typeface="Times New Roman" panose="02020603050405020304" pitchFamily="18" charset="0"/>
                <a:cs typeface="Arial" panose="020B0604020202020204" pitchFamily="34" charset="0"/>
              </a:rPr>
              <a:t>Finding joy in studying: an autistic and ADHD guide to uncovering the study skills that work for you. </a:t>
            </a:r>
            <a:r>
              <a:rPr lang="en-GB" sz="1200" kern="100">
                <a:effectLst/>
                <a:latin typeface="Arial" panose="020B0604020202020204" pitchFamily="34" charset="0"/>
                <a:ea typeface="Times New Roman" panose="02020603050405020304" pitchFamily="18" charset="0"/>
                <a:cs typeface="Arial" panose="020B0604020202020204" pitchFamily="34" charset="0"/>
              </a:rPr>
              <a:t>Philadelphia: Jessica Kingsley Publishers </a:t>
            </a:r>
          </a:p>
          <a:p>
            <a:r>
              <a:rPr lang="en-GB" sz="1200" b="0" i="0">
                <a:solidFill>
                  <a:srgbClr val="000000"/>
                </a:solidFill>
                <a:effectLst/>
                <a:latin typeface="Arial" panose="020B0604020202020204" pitchFamily="34" charset="0"/>
                <a:cs typeface="Arial" panose="020B0604020202020204" pitchFamily="34" charset="0"/>
              </a:rPr>
              <a:t>Microsoft Copilot (2026) Planning and organising work: A cycle to help you reach your goals. AI-generated infographic. Created using Microsoft Copilot, 19 September 2026.</a:t>
            </a:r>
          </a:p>
          <a:p>
            <a:endParaRPr lang="en-GB" sz="1200" b="0" i="1">
              <a:solidFill>
                <a:srgbClr val="000000"/>
              </a:solidFill>
              <a:effectLst/>
              <a:latin typeface="Arial" panose="020B0604020202020204" pitchFamily="34" charset="0"/>
              <a:cs typeface="Arial" panose="020B0604020202020204" pitchFamily="34" charset="0"/>
            </a:endParaRPr>
          </a:p>
          <a:p>
            <a:endParaRPr lang="en-GB" sz="1800">
              <a:solidFill>
                <a:srgbClr val="000000"/>
              </a:solidFill>
              <a:effectLst/>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2521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 JONES (Ysgol Hen Felin)</dc:creator>
  <cp:lastModifiedBy>C JONES (Ysgol Hen Felin)</cp:lastModifiedBy>
  <cp:revision>5</cp:revision>
  <dcterms:created xsi:type="dcterms:W3CDTF">2026-09-16T20:11:08Z</dcterms:created>
  <dcterms:modified xsi:type="dcterms:W3CDTF">2026-09-21T17:47:22Z</dcterms:modified>
</cp:coreProperties>
</file>