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 id="265" r:id="rId6"/>
    <p:sldId id="264" r:id="rId7"/>
    <p:sldId id="263" r:id="rId8"/>
    <p:sldId id="267" r:id="rId9"/>
    <p:sldId id="258" r:id="rId10"/>
    <p:sldId id="268" r:id="rId11"/>
    <p:sldId id="262" r:id="rId12"/>
    <p:sldId id="269" r:id="rId13"/>
    <p:sldId id="266"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ner" initials="o" lastIdx="1" clrIdx="0">
    <p:extLst>
      <p:ext uri="{19B8F6BF-5375-455C-9EA6-DF929625EA0E}">
        <p15:presenceInfo xmlns:p15="http://schemas.microsoft.com/office/powerpoint/2012/main" userId="own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E17F-0E49-4327-972E-A4B16C4A56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B58087-C765-4977-AD3E-02F48962D1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9E3D32-6C71-42FB-86DC-92E0F82667DE}"/>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5" name="Footer Placeholder 4">
            <a:extLst>
              <a:ext uri="{FF2B5EF4-FFF2-40B4-BE49-F238E27FC236}">
                <a16:creationId xmlns:a16="http://schemas.microsoft.com/office/drawing/2014/main" id="{7AA331D4-1051-4E50-87BD-8ACCCDE0E4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3F454-ED8D-45BD-B60E-CD696AA4A888}"/>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744690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B62A8-A791-4C79-89AE-357E578B5B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C0DC3-BC54-42F5-B229-448E8439541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6E09F-7310-4CA6-8A3C-1D7D8643DB68}"/>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5" name="Footer Placeholder 4">
            <a:extLst>
              <a:ext uri="{FF2B5EF4-FFF2-40B4-BE49-F238E27FC236}">
                <a16:creationId xmlns:a16="http://schemas.microsoft.com/office/drawing/2014/main" id="{C59FF302-A3F6-4360-87A2-C1A1D8159A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59D8CE-6888-41D6-8A42-5C088C3D27C7}"/>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3447061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92BD4-A9CC-40A6-9C7D-1F065C93FE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1A7979-ABB5-4664-922C-AEA04D0C8C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5173E9B-0DF7-45EB-8048-FD4A9F467E52}"/>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5" name="Footer Placeholder 4">
            <a:extLst>
              <a:ext uri="{FF2B5EF4-FFF2-40B4-BE49-F238E27FC236}">
                <a16:creationId xmlns:a16="http://schemas.microsoft.com/office/drawing/2014/main" id="{96014D44-150F-44D9-B8B3-DE55E1F6B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93851-725D-4831-85AC-581D7664BA87}"/>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19151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28833-39D5-4B99-B3D9-2444105486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9B3547-9A16-4B50-BDAC-4A4097A392A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C7904A-C942-41F7-AA9A-C2B2C3A69A5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4C9C23-8568-4E62-96D9-A4C07DDB0D5E}"/>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6" name="Footer Placeholder 5">
            <a:extLst>
              <a:ext uri="{FF2B5EF4-FFF2-40B4-BE49-F238E27FC236}">
                <a16:creationId xmlns:a16="http://schemas.microsoft.com/office/drawing/2014/main" id="{CDC16006-5D87-492F-BDB7-45F1423192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0FB287-0136-4683-B582-9900F45805CD}"/>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176452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F598D-8969-4A68-8F55-5E26727BE1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F544E-B2DD-4EF9-B1C2-8F8C9E3BE1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A7B4E57-C3F3-47CE-8E73-1FF09CF27B3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871307-7E13-4310-B3FA-B634EE8EAB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6B4D56D-9059-4248-BCFC-AF976F6DBED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D89165-D2B5-455D-8A07-7FAEEFFA2F75}"/>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8" name="Footer Placeholder 7">
            <a:extLst>
              <a:ext uri="{FF2B5EF4-FFF2-40B4-BE49-F238E27FC236}">
                <a16:creationId xmlns:a16="http://schemas.microsoft.com/office/drawing/2014/main" id="{10EA8387-D15F-4C0F-AFEC-AA0540CA02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2FDAEF-9ED6-4D51-931D-59CB42DC064C}"/>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2661432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F0AF-0B0F-4E44-B72C-6E16DFA96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927636-0A31-422A-B5CD-38463767A0D1}"/>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4" name="Footer Placeholder 3">
            <a:extLst>
              <a:ext uri="{FF2B5EF4-FFF2-40B4-BE49-F238E27FC236}">
                <a16:creationId xmlns:a16="http://schemas.microsoft.com/office/drawing/2014/main" id="{1BD91092-5B99-4B99-8B03-2D124952AA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A1BE31-D906-4A96-95A7-3F70C6C2B189}"/>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414599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101D0E-0D3E-415F-8B62-5901E4619BC8}"/>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3" name="Footer Placeholder 2">
            <a:extLst>
              <a:ext uri="{FF2B5EF4-FFF2-40B4-BE49-F238E27FC236}">
                <a16:creationId xmlns:a16="http://schemas.microsoft.com/office/drawing/2014/main" id="{ECDD1E23-CF5A-49E9-ABC6-A9F92316DA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21121C-BAF4-4F89-90E1-ED2B243AB88A}"/>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924762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773F-2BA5-4D7D-8153-B325868CE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211F19-6EAB-4483-BEFA-6819E191CF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2A8E6E-91AC-43B4-AA2D-7E819DFEF1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A16DD37-41E4-4477-861F-624D3DF530E6}"/>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6" name="Footer Placeholder 5">
            <a:extLst>
              <a:ext uri="{FF2B5EF4-FFF2-40B4-BE49-F238E27FC236}">
                <a16:creationId xmlns:a16="http://schemas.microsoft.com/office/drawing/2014/main" id="{B37EB240-90C4-4519-AB94-26686194A2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E06BD-12BC-4595-BE67-B1D8DF879487}"/>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542782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8A7C0-8746-4265-BEA3-28620C8192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63D44E-EB29-4421-919B-A45043DAAA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502A69-14BA-41BB-A64D-DB3CE0B0D5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B54AAD-7E4F-4D50-ACE9-03E7D4684351}"/>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6" name="Footer Placeholder 5">
            <a:extLst>
              <a:ext uri="{FF2B5EF4-FFF2-40B4-BE49-F238E27FC236}">
                <a16:creationId xmlns:a16="http://schemas.microsoft.com/office/drawing/2014/main" id="{792A4762-E3DC-462C-9C79-7DC50735B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7C3E77-E987-4C01-8232-E1696822C0A8}"/>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294777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0AC36-2225-4347-A5E1-3B647D77FE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2A9A6B-9360-472E-AC3C-E203EC7F734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FB3CCC-AE0E-43A2-9210-C8312D46D39B}"/>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5" name="Footer Placeholder 4">
            <a:extLst>
              <a:ext uri="{FF2B5EF4-FFF2-40B4-BE49-F238E27FC236}">
                <a16:creationId xmlns:a16="http://schemas.microsoft.com/office/drawing/2014/main" id="{C35AD91B-2F31-4E49-9BD4-2463EDB0C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F8233-9940-44D9-B224-7C564E3316D6}"/>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1214735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080826-00CA-4963-8DD8-917910DDE5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6EE3BD-5706-4881-9387-52A0DCAC229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A28356-88AC-47EB-ADBF-E5AE4F643AAE}"/>
              </a:ext>
            </a:extLst>
          </p:cNvPr>
          <p:cNvSpPr>
            <a:spLocks noGrp="1"/>
          </p:cNvSpPr>
          <p:nvPr>
            <p:ph type="dt" sz="half" idx="10"/>
          </p:nvPr>
        </p:nvSpPr>
        <p:spPr/>
        <p:txBody>
          <a:bodyPr/>
          <a:lstStyle/>
          <a:p>
            <a:fld id="{1436E8F9-7AA4-4B3D-9889-789874DA666B}" type="datetimeFigureOut">
              <a:rPr lang="en-GB" smtClean="0"/>
              <a:t>09/12/2018</a:t>
            </a:fld>
            <a:endParaRPr lang="en-GB"/>
          </a:p>
        </p:txBody>
      </p:sp>
      <p:sp>
        <p:nvSpPr>
          <p:cNvPr id="5" name="Footer Placeholder 4">
            <a:extLst>
              <a:ext uri="{FF2B5EF4-FFF2-40B4-BE49-F238E27FC236}">
                <a16:creationId xmlns:a16="http://schemas.microsoft.com/office/drawing/2014/main" id="{E9EDA904-E713-471F-A390-DF40D5399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968DCA-9A81-4C60-A373-F14CAEDB4BC4}"/>
              </a:ext>
            </a:extLst>
          </p:cNvPr>
          <p:cNvSpPr>
            <a:spLocks noGrp="1"/>
          </p:cNvSpPr>
          <p:nvPr>
            <p:ph type="sldNum" sz="quarter" idx="12"/>
          </p:nvPr>
        </p:nvSpPr>
        <p:spPr/>
        <p:txBody>
          <a:bodyPr/>
          <a:lstStyle/>
          <a:p>
            <a:fld id="{294E05C5-72AB-4A3A-B3FE-D38E54B600C9}" type="slidenum">
              <a:rPr lang="en-GB" smtClean="0"/>
              <a:t>‹#›</a:t>
            </a:fld>
            <a:endParaRPr lang="en-GB"/>
          </a:p>
        </p:txBody>
      </p:sp>
    </p:spTree>
    <p:extLst>
      <p:ext uri="{BB962C8B-B14F-4D97-AF65-F5344CB8AC3E}">
        <p14:creationId xmlns:p14="http://schemas.microsoft.com/office/powerpoint/2010/main" val="389108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FBEFAF-DA91-4E71-A61C-A41A4CB3BB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01505F-F1F9-4633-8EB9-8955F3C97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4FFA2-5333-4D0E-9B5B-2EDB675047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36E8F9-7AA4-4B3D-9889-789874DA666B}" type="datetimeFigureOut">
              <a:rPr lang="en-GB" smtClean="0"/>
              <a:t>09/12/2018</a:t>
            </a:fld>
            <a:endParaRPr lang="en-GB"/>
          </a:p>
        </p:txBody>
      </p:sp>
      <p:sp>
        <p:nvSpPr>
          <p:cNvPr id="5" name="Footer Placeholder 4">
            <a:extLst>
              <a:ext uri="{FF2B5EF4-FFF2-40B4-BE49-F238E27FC236}">
                <a16:creationId xmlns:a16="http://schemas.microsoft.com/office/drawing/2014/main" id="{E47003B7-E089-4D7C-9FE1-B23FAAA065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9DE8C0-C074-4B6D-9716-937F77E86A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4E05C5-72AB-4A3A-B3FE-D38E54B600C9}" type="slidenum">
              <a:rPr lang="en-GB" smtClean="0"/>
              <a:t>‹#›</a:t>
            </a:fld>
            <a:endParaRPr lang="en-GB"/>
          </a:p>
        </p:txBody>
      </p:sp>
    </p:spTree>
    <p:extLst>
      <p:ext uri="{BB962C8B-B14F-4D97-AF65-F5344CB8AC3E}">
        <p14:creationId xmlns:p14="http://schemas.microsoft.com/office/powerpoint/2010/main" val="1485750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annica.com/art/englyn"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www.ancienttexts.org/library/celtic/ctexts/t08.html#1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ommons.wikimedia.org/w/index.php?search=welsh+forests&amp;title=Special:Search&amp;go=Go#/media/File:Ancient_Welsh_woodland.jpg" TargetMode="External"/><Relationship Id="rId7" Type="http://schemas.openxmlformats.org/officeDocument/2006/relationships/hyperlink" Target="http://www.penybontfarmhouse.co.uk/mabinogion.htm"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hyperlink" Target="https://commons.wikimedia.org/wiki/File:Gwydion_Conquers_Pryderi.jpeg" TargetMode="External"/><Relationship Id="rId5" Type="http://schemas.openxmlformats.org/officeDocument/2006/relationships/hyperlink" Target="https://clasmerdin.blogspot.com/2013/12/mabon-and-solstice.html" TargetMode="External"/><Relationship Id="rId4" Type="http://schemas.openxmlformats.org/officeDocument/2006/relationships/hyperlink" Target="https://www.amazon.co.uk/Mabinogion-Oxford-Worlds-Classics/dp/019921878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B80E01-FB91-47C3-8A1F-E0CA517B1E63}"/>
              </a:ext>
            </a:extLst>
          </p:cNvPr>
          <p:cNvSpPr/>
          <p:nvPr/>
        </p:nvSpPr>
        <p:spPr>
          <a:xfrm>
            <a:off x="4979963" y="3756782"/>
            <a:ext cx="2208628" cy="449458"/>
          </a:xfrm>
          <a:prstGeom prst="roundRect">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6B6DF36-FCDF-4BA4-A83B-AA062F73D0D8}"/>
              </a:ext>
            </a:extLst>
          </p:cNvPr>
          <p:cNvSpPr/>
          <p:nvPr/>
        </p:nvSpPr>
        <p:spPr>
          <a:xfrm>
            <a:off x="3798277" y="2397479"/>
            <a:ext cx="4571999" cy="1252733"/>
          </a:xfrm>
          <a:prstGeom prst="roundRect">
            <a:avLst/>
          </a:prstGeom>
          <a:solidFill>
            <a:schemeClr val="accent1">
              <a:alpha val="7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65EB23D-DE90-4B91-A00D-C0AD0DEB9B03}"/>
              </a:ext>
            </a:extLst>
          </p:cNvPr>
          <p:cNvSpPr>
            <a:spLocks noGrp="1"/>
          </p:cNvSpPr>
          <p:nvPr>
            <p:ph type="ctrTitle"/>
          </p:nvPr>
        </p:nvSpPr>
        <p:spPr>
          <a:xfrm>
            <a:off x="3798277" y="2715065"/>
            <a:ext cx="4572000" cy="901041"/>
          </a:xfrm>
        </p:spPr>
        <p:txBody>
          <a:bodyPr>
            <a:normAutofit fontScale="90000"/>
          </a:bodyPr>
          <a:lstStyle/>
          <a:p>
            <a:r>
              <a:rPr lang="en-GB" sz="8400" dirty="0"/>
              <a:t>Gwydion</a:t>
            </a:r>
            <a:r>
              <a:rPr lang="en-GB" dirty="0"/>
              <a:t> </a:t>
            </a:r>
          </a:p>
        </p:txBody>
      </p:sp>
      <p:sp>
        <p:nvSpPr>
          <p:cNvPr id="3" name="Subtitle 2">
            <a:extLst>
              <a:ext uri="{FF2B5EF4-FFF2-40B4-BE49-F238E27FC236}">
                <a16:creationId xmlns:a16="http://schemas.microsoft.com/office/drawing/2014/main" id="{ECE986EF-7DBE-4AB6-B845-5AE3B921B5D5}"/>
              </a:ext>
            </a:extLst>
          </p:cNvPr>
          <p:cNvSpPr>
            <a:spLocks noGrp="1"/>
          </p:cNvSpPr>
          <p:nvPr>
            <p:ph type="subTitle" idx="1"/>
          </p:nvPr>
        </p:nvSpPr>
        <p:spPr>
          <a:xfrm>
            <a:off x="3810000" y="3756782"/>
            <a:ext cx="4572000" cy="590134"/>
          </a:xfrm>
        </p:spPr>
        <p:txBody>
          <a:bodyPr/>
          <a:lstStyle/>
          <a:p>
            <a:r>
              <a:rPr lang="en-GB" dirty="0"/>
              <a:t>Laura Jane Evans</a:t>
            </a:r>
          </a:p>
        </p:txBody>
      </p:sp>
      <p:sp>
        <p:nvSpPr>
          <p:cNvPr id="4" name="TextBox 3">
            <a:extLst>
              <a:ext uri="{FF2B5EF4-FFF2-40B4-BE49-F238E27FC236}">
                <a16:creationId xmlns:a16="http://schemas.microsoft.com/office/drawing/2014/main" id="{3E99DE5F-8DB9-4DD5-8167-A6FB7CE4C5FA}"/>
              </a:ext>
            </a:extLst>
          </p:cNvPr>
          <p:cNvSpPr txBox="1"/>
          <p:nvPr/>
        </p:nvSpPr>
        <p:spPr>
          <a:xfrm>
            <a:off x="133745" y="6483347"/>
            <a:ext cx="2468778" cy="255078"/>
          </a:xfrm>
          <a:prstGeom prst="rect">
            <a:avLst/>
          </a:prstGeom>
          <a:solidFill>
            <a:schemeClr val="bg2">
              <a:lumMod val="50000"/>
              <a:alpha val="80000"/>
            </a:schemeClr>
          </a:solidFill>
        </p:spPr>
        <p:txBody>
          <a:bodyPr wrap="square" rtlCol="0">
            <a:spAutoFit/>
          </a:bodyPr>
          <a:lstStyle/>
          <a:p>
            <a:r>
              <a:rPr lang="en-GB" sz="1000" dirty="0"/>
              <a:t>Geraint Rowlands, Ancient Welsh Woodland </a:t>
            </a:r>
          </a:p>
        </p:txBody>
      </p:sp>
    </p:spTree>
    <p:extLst>
      <p:ext uri="{BB962C8B-B14F-4D97-AF65-F5344CB8AC3E}">
        <p14:creationId xmlns:p14="http://schemas.microsoft.com/office/powerpoint/2010/main" val="2155357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52A792-CA61-4BB9-8609-523A4BF6F7FF}"/>
              </a:ext>
            </a:extLst>
          </p:cNvPr>
          <p:cNvSpPr>
            <a:spLocks noGrp="1"/>
          </p:cNvSpPr>
          <p:nvPr>
            <p:ph type="title"/>
          </p:nvPr>
        </p:nvSpPr>
        <p:spPr>
          <a:xfrm>
            <a:off x="648929" y="629266"/>
            <a:ext cx="6586491" cy="1676603"/>
          </a:xfrm>
          <a:solidFill>
            <a:schemeClr val="accent1">
              <a:alpha val="70000"/>
            </a:schemeClr>
          </a:solidFill>
          <a:ln w="38100">
            <a:solidFill>
              <a:schemeClr val="accent1">
                <a:shade val="50000"/>
              </a:schemeClr>
            </a:solidFill>
          </a:ln>
        </p:spPr>
        <p:txBody>
          <a:bodyPr vert="horz" lIns="91440" tIns="45720" rIns="91440" bIns="45720" rtlCol="0" anchor="ctr">
            <a:normAutofit/>
          </a:bodyPr>
          <a:lstStyle/>
          <a:p>
            <a:pPr algn="ctr"/>
            <a:r>
              <a:rPr lang="en-US" sz="4400" dirty="0"/>
              <a:t>The Fourth Branch </a:t>
            </a:r>
            <a:br>
              <a:rPr lang="en-US" sz="4400" dirty="0"/>
            </a:br>
            <a:r>
              <a:rPr lang="en-US" sz="4400" dirty="0"/>
              <a:t>Math ap </a:t>
            </a:r>
            <a:r>
              <a:rPr lang="en-US" sz="4400" dirty="0" err="1"/>
              <a:t>Mathonwy</a:t>
            </a:r>
            <a:endParaRPr lang="en-US" sz="4400" dirty="0"/>
          </a:p>
        </p:txBody>
      </p:sp>
      <p:sp>
        <p:nvSpPr>
          <p:cNvPr id="6" name="Text Placeholder 5">
            <a:extLst>
              <a:ext uri="{FF2B5EF4-FFF2-40B4-BE49-F238E27FC236}">
                <a16:creationId xmlns:a16="http://schemas.microsoft.com/office/drawing/2014/main" id="{D466A3E4-951A-48E1-A569-ADEDAE2B777F}"/>
              </a:ext>
            </a:extLst>
          </p:cNvPr>
          <p:cNvSpPr>
            <a:spLocks noGrp="1"/>
          </p:cNvSpPr>
          <p:nvPr>
            <p:ph type="body" sz="half" idx="2"/>
          </p:nvPr>
        </p:nvSpPr>
        <p:spPr>
          <a:xfrm>
            <a:off x="648930" y="2438400"/>
            <a:ext cx="3036805" cy="3785419"/>
          </a:xfrm>
          <a:solidFill>
            <a:schemeClr val="bg2">
              <a:lumMod val="75000"/>
              <a:alpha val="75000"/>
            </a:schemeClr>
          </a:solidFill>
        </p:spPr>
        <p:txBody>
          <a:bodyPr vert="horz" lIns="91440" tIns="45720" rIns="91440" bIns="45720" rtlCol="0">
            <a:normAutofit lnSpcReduction="10000"/>
          </a:bodyPr>
          <a:lstStyle/>
          <a:p>
            <a:r>
              <a:rPr lang="en-US" sz="2400" dirty="0"/>
              <a:t>Key Characters</a:t>
            </a:r>
          </a:p>
          <a:p>
            <a:pPr marL="342900" indent="-342900">
              <a:buFont typeface="Arial" panose="020B0604020202020204" pitchFamily="34" charset="0"/>
              <a:buChar char="•"/>
            </a:pPr>
            <a:r>
              <a:rPr lang="en-US" sz="2400" dirty="0"/>
              <a:t>Math.</a:t>
            </a:r>
          </a:p>
          <a:p>
            <a:pPr marL="342900" indent="-342900">
              <a:buFont typeface="Arial" panose="020B0604020202020204" pitchFamily="34" charset="0"/>
              <a:buChar char="•"/>
            </a:pPr>
            <a:r>
              <a:rPr lang="en-US" sz="2400" dirty="0"/>
              <a:t>Gwydion.</a:t>
            </a:r>
          </a:p>
          <a:p>
            <a:pPr marL="342900" indent="-342900">
              <a:buFont typeface="Arial" panose="020B0604020202020204" pitchFamily="34" charset="0"/>
              <a:buChar char="•"/>
            </a:pPr>
            <a:r>
              <a:rPr lang="en-US" sz="2400" dirty="0" err="1"/>
              <a:t>Gilfaethwy</a:t>
            </a:r>
            <a:r>
              <a:rPr lang="en-US" sz="2400" dirty="0"/>
              <a:t>.</a:t>
            </a:r>
          </a:p>
          <a:p>
            <a:pPr marL="342900" indent="-342900">
              <a:buFont typeface="Arial" panose="020B0604020202020204" pitchFamily="34" charset="0"/>
              <a:buChar char="•"/>
            </a:pPr>
            <a:r>
              <a:rPr lang="en-US" sz="2400" dirty="0" err="1"/>
              <a:t>Goewin</a:t>
            </a:r>
            <a:r>
              <a:rPr lang="en-US" sz="2400" dirty="0"/>
              <a:t>.</a:t>
            </a:r>
          </a:p>
          <a:p>
            <a:pPr marL="342900" indent="-342900">
              <a:buFont typeface="Arial" panose="020B0604020202020204" pitchFamily="34" charset="0"/>
              <a:buChar char="•"/>
            </a:pPr>
            <a:r>
              <a:rPr lang="en-US" sz="2400" dirty="0" err="1"/>
              <a:t>Aranrhod</a:t>
            </a:r>
            <a:r>
              <a:rPr lang="en-US" sz="2400" dirty="0"/>
              <a:t>.</a:t>
            </a:r>
          </a:p>
          <a:p>
            <a:pPr marL="342900" indent="-342900">
              <a:buFont typeface="Arial" panose="020B0604020202020204" pitchFamily="34" charset="0"/>
              <a:buChar char="•"/>
            </a:pPr>
            <a:r>
              <a:rPr lang="en-US" sz="2400" dirty="0" err="1"/>
              <a:t>Lleu</a:t>
            </a:r>
            <a:r>
              <a:rPr lang="en-US" sz="2400" dirty="0"/>
              <a:t>.</a:t>
            </a:r>
          </a:p>
          <a:p>
            <a:pPr marL="342900" indent="-342900">
              <a:buFont typeface="Arial" panose="020B0604020202020204" pitchFamily="34" charset="0"/>
              <a:buChar char="•"/>
            </a:pPr>
            <a:r>
              <a:rPr lang="en-US" sz="2400" dirty="0" err="1"/>
              <a:t>Gronw</a:t>
            </a:r>
            <a:r>
              <a:rPr lang="en-US" sz="2400" dirty="0"/>
              <a:t>.</a:t>
            </a:r>
          </a:p>
          <a:p>
            <a:pPr marL="342900" indent="-342900">
              <a:buFont typeface="Arial" panose="020B0604020202020204" pitchFamily="34" charset="0"/>
              <a:buChar char="•"/>
            </a:pPr>
            <a:r>
              <a:rPr lang="en-US" sz="2400" dirty="0" err="1"/>
              <a:t>Blodeuwedd</a:t>
            </a:r>
            <a:r>
              <a:rPr lang="en-US" sz="2400" dirty="0"/>
              <a:t>.</a:t>
            </a:r>
          </a:p>
        </p:txBody>
      </p:sp>
      <p:pic>
        <p:nvPicPr>
          <p:cNvPr id="10" name="Picture 9">
            <a:extLst>
              <a:ext uri="{FF2B5EF4-FFF2-40B4-BE49-F238E27FC236}">
                <a16:creationId xmlns:a16="http://schemas.microsoft.com/office/drawing/2014/main" id="{9B5D11EC-E04D-409C-8F8A-8D2DA79CA84C}"/>
              </a:ext>
            </a:extLst>
          </p:cNvPr>
          <p:cNvPicPr>
            <a:picLocks noChangeAspect="1"/>
          </p:cNvPicPr>
          <p:nvPr/>
        </p:nvPicPr>
        <p:blipFill rotWithShape="1">
          <a:blip r:embed="rId3">
            <a:extLst>
              <a:ext uri="{28A0092B-C50C-407E-A947-70E740481C1C}">
                <a14:useLocalDpi xmlns:a14="http://schemas.microsoft.com/office/drawing/2010/main" val="0"/>
              </a:ext>
            </a:extLst>
          </a:blip>
          <a:srcRect t="1922" b="436"/>
          <a:stretch/>
        </p:blipFill>
        <p:spPr>
          <a:xfrm>
            <a:off x="7556408" y="10"/>
            <a:ext cx="4635591" cy="6857990"/>
          </a:xfrm>
          <a:prstGeom prst="rect">
            <a:avLst/>
          </a:prstGeom>
          <a:effectLst/>
        </p:spPr>
      </p:pic>
      <p:sp>
        <p:nvSpPr>
          <p:cNvPr id="12" name="TextBox 11">
            <a:extLst>
              <a:ext uri="{FF2B5EF4-FFF2-40B4-BE49-F238E27FC236}">
                <a16:creationId xmlns:a16="http://schemas.microsoft.com/office/drawing/2014/main" id="{7B2C8FC2-BF95-478B-921A-7C65AB5A3C33}"/>
              </a:ext>
            </a:extLst>
          </p:cNvPr>
          <p:cNvSpPr txBox="1"/>
          <p:nvPr/>
        </p:nvSpPr>
        <p:spPr>
          <a:xfrm>
            <a:off x="3877931" y="2438400"/>
            <a:ext cx="3334043" cy="3600986"/>
          </a:xfrm>
          <a:prstGeom prst="rect">
            <a:avLst/>
          </a:prstGeom>
          <a:solidFill>
            <a:schemeClr val="bg2">
              <a:lumMod val="75000"/>
              <a:alpha val="75000"/>
            </a:schemeClr>
          </a:solidFill>
        </p:spPr>
        <p:txBody>
          <a:bodyPr wrap="square" rtlCol="0">
            <a:spAutoFit/>
          </a:bodyPr>
          <a:lstStyle/>
          <a:p>
            <a:r>
              <a:rPr lang="en-GB" sz="2400" dirty="0"/>
              <a:t>Key Events </a:t>
            </a:r>
          </a:p>
          <a:p>
            <a:pPr marL="285750" indent="-285750">
              <a:buFont typeface="Arial" panose="020B0604020202020204" pitchFamily="34" charset="0"/>
              <a:buChar char="•"/>
            </a:pPr>
            <a:r>
              <a:rPr lang="en-GB" sz="2400" dirty="0"/>
              <a:t>The rape of </a:t>
            </a:r>
            <a:r>
              <a:rPr lang="en-GB" sz="2400" dirty="0" err="1"/>
              <a:t>Goewin</a:t>
            </a:r>
            <a:r>
              <a:rPr lang="en-GB" sz="2400" dirty="0"/>
              <a:t>.</a:t>
            </a:r>
          </a:p>
          <a:p>
            <a:pPr marL="285750" indent="-285750">
              <a:buFont typeface="Arial" panose="020B0604020202020204" pitchFamily="34" charset="0"/>
              <a:buChar char="•"/>
            </a:pPr>
            <a:r>
              <a:rPr lang="en-GB" sz="2400" dirty="0"/>
              <a:t>The birth of </a:t>
            </a:r>
            <a:r>
              <a:rPr lang="en-GB" sz="2400" dirty="0" err="1"/>
              <a:t>Lleu</a:t>
            </a:r>
            <a:r>
              <a:rPr lang="en-GB" sz="2400" dirty="0"/>
              <a:t>.</a:t>
            </a:r>
          </a:p>
          <a:p>
            <a:pPr marL="285750" indent="-285750">
              <a:buFont typeface="Arial" panose="020B0604020202020204" pitchFamily="34" charset="0"/>
              <a:buChar char="•"/>
            </a:pPr>
            <a:r>
              <a:rPr lang="en-GB" sz="2400" dirty="0"/>
              <a:t>Breaking the curses.</a:t>
            </a:r>
          </a:p>
          <a:p>
            <a:pPr marL="285750" indent="-285750">
              <a:buFont typeface="Arial" panose="020B0604020202020204" pitchFamily="34" charset="0"/>
              <a:buChar char="•"/>
            </a:pPr>
            <a:r>
              <a:rPr lang="en-GB" sz="2400" dirty="0"/>
              <a:t>The birth of </a:t>
            </a:r>
            <a:r>
              <a:rPr lang="en-GB" sz="2400" dirty="0" err="1"/>
              <a:t>Blodeuwedd</a:t>
            </a:r>
            <a:r>
              <a:rPr lang="en-GB" sz="2400" dirty="0"/>
              <a:t>.</a:t>
            </a:r>
          </a:p>
          <a:p>
            <a:pPr marL="285750" indent="-285750">
              <a:buFont typeface="Arial" panose="020B0604020202020204" pitchFamily="34" charset="0"/>
              <a:buChar char="•"/>
            </a:pPr>
            <a:r>
              <a:rPr lang="en-GB" sz="2400" dirty="0" err="1"/>
              <a:t>Blodeuwedds</a:t>
            </a:r>
            <a:r>
              <a:rPr lang="en-GB" sz="2400" dirty="0"/>
              <a:t> betrayal.</a:t>
            </a:r>
          </a:p>
          <a:p>
            <a:pPr marL="285750" indent="-285750">
              <a:buFont typeface="Arial" panose="020B0604020202020204" pitchFamily="34" charset="0"/>
              <a:buChar char="•"/>
            </a:pPr>
            <a:r>
              <a:rPr lang="en-GB" sz="2400" dirty="0" err="1"/>
              <a:t>Lleus</a:t>
            </a:r>
            <a:r>
              <a:rPr lang="en-GB" sz="2400" dirty="0"/>
              <a:t> revenge. </a:t>
            </a:r>
          </a:p>
          <a:p>
            <a:endParaRPr lang="en-GB" dirty="0"/>
          </a:p>
          <a:p>
            <a:pPr marL="285750" indent="-285750">
              <a:buFont typeface="Arial" panose="020B0604020202020204" pitchFamily="34" charset="0"/>
              <a:buChar char="•"/>
            </a:pPr>
            <a:endParaRPr lang="en-GB" dirty="0"/>
          </a:p>
        </p:txBody>
      </p:sp>
      <p:sp>
        <p:nvSpPr>
          <p:cNvPr id="13" name="TextBox 12">
            <a:extLst>
              <a:ext uri="{FF2B5EF4-FFF2-40B4-BE49-F238E27FC236}">
                <a16:creationId xmlns:a16="http://schemas.microsoft.com/office/drawing/2014/main" id="{F52E2DC1-76D3-4ECE-900F-A71C68E43136}"/>
              </a:ext>
            </a:extLst>
          </p:cNvPr>
          <p:cNvSpPr txBox="1"/>
          <p:nvPr/>
        </p:nvSpPr>
        <p:spPr>
          <a:xfrm>
            <a:off x="10039356" y="6449730"/>
            <a:ext cx="1927273" cy="246221"/>
          </a:xfrm>
          <a:prstGeom prst="rect">
            <a:avLst/>
          </a:prstGeom>
          <a:solidFill>
            <a:schemeClr val="bg2">
              <a:lumMod val="50000"/>
            </a:schemeClr>
          </a:solidFill>
        </p:spPr>
        <p:txBody>
          <a:bodyPr wrap="square" rtlCol="0">
            <a:spAutoFit/>
          </a:bodyPr>
          <a:lstStyle/>
          <a:p>
            <a:r>
              <a:rPr lang="en-GB" sz="1000" dirty="0" err="1"/>
              <a:t>Sioned</a:t>
            </a:r>
            <a:r>
              <a:rPr lang="en-GB" sz="1000" dirty="0"/>
              <a:t> Davies, The </a:t>
            </a:r>
            <a:r>
              <a:rPr lang="en-GB" sz="1000" dirty="0" err="1"/>
              <a:t>Mabinogion</a:t>
            </a:r>
            <a:r>
              <a:rPr lang="en-GB" sz="1000" dirty="0"/>
              <a:t>.</a:t>
            </a:r>
          </a:p>
        </p:txBody>
      </p:sp>
    </p:spTree>
    <p:extLst>
      <p:ext uri="{BB962C8B-B14F-4D97-AF65-F5344CB8AC3E}">
        <p14:creationId xmlns:p14="http://schemas.microsoft.com/office/powerpoint/2010/main" val="3386902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699B-37F9-43D2-AF2E-912D8A1B8D52}"/>
              </a:ext>
            </a:extLst>
          </p:cNvPr>
          <p:cNvSpPr>
            <a:spLocks noGrp="1"/>
          </p:cNvSpPr>
          <p:nvPr>
            <p:ph type="title"/>
          </p:nvPr>
        </p:nvSpPr>
        <p:spPr>
          <a:xfrm>
            <a:off x="6208539" y="210380"/>
            <a:ext cx="5257801" cy="1325563"/>
          </a:xfrm>
          <a:solidFill>
            <a:schemeClr val="accent1">
              <a:alpha val="75000"/>
            </a:schemeClr>
          </a:solidFill>
          <a:ln w="38100">
            <a:solidFill>
              <a:schemeClr val="accent1"/>
            </a:solidFill>
          </a:ln>
        </p:spPr>
        <p:txBody>
          <a:bodyPr/>
          <a:lstStyle/>
          <a:p>
            <a:pPr algn="ctr"/>
            <a:r>
              <a:rPr lang="en-GB" dirty="0"/>
              <a:t>Gwydion</a:t>
            </a:r>
          </a:p>
        </p:txBody>
      </p:sp>
      <p:pic>
        <p:nvPicPr>
          <p:cNvPr id="5" name="Content Placeholder 4">
            <a:extLst>
              <a:ext uri="{FF2B5EF4-FFF2-40B4-BE49-F238E27FC236}">
                <a16:creationId xmlns:a16="http://schemas.microsoft.com/office/drawing/2014/main" id="{A451EB83-35EA-4920-B4BD-B5CE92063A1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5434965" cy="6858000"/>
          </a:xfrm>
        </p:spPr>
      </p:pic>
      <p:sp>
        <p:nvSpPr>
          <p:cNvPr id="6" name="TextBox 5">
            <a:extLst>
              <a:ext uri="{FF2B5EF4-FFF2-40B4-BE49-F238E27FC236}">
                <a16:creationId xmlns:a16="http://schemas.microsoft.com/office/drawing/2014/main" id="{1D3DBFA6-EC51-43BE-8C84-03A2B6D49184}"/>
              </a:ext>
            </a:extLst>
          </p:cNvPr>
          <p:cNvSpPr txBox="1"/>
          <p:nvPr/>
        </p:nvSpPr>
        <p:spPr>
          <a:xfrm>
            <a:off x="140677" y="6443003"/>
            <a:ext cx="1336432" cy="246221"/>
          </a:xfrm>
          <a:prstGeom prst="rect">
            <a:avLst/>
          </a:prstGeom>
          <a:solidFill>
            <a:schemeClr val="bg2">
              <a:lumMod val="50000"/>
              <a:alpha val="75000"/>
            </a:schemeClr>
          </a:solidFill>
          <a:ln w="38100">
            <a:solidFill>
              <a:schemeClr val="bg2">
                <a:lumMod val="50000"/>
              </a:schemeClr>
            </a:solidFill>
          </a:ln>
        </p:spPr>
        <p:txBody>
          <a:bodyPr wrap="square" rtlCol="0">
            <a:spAutoFit/>
          </a:bodyPr>
          <a:lstStyle/>
          <a:p>
            <a:r>
              <a:rPr lang="en-GB" sz="1000" dirty="0"/>
              <a:t>Gwydion using magic</a:t>
            </a:r>
          </a:p>
        </p:txBody>
      </p:sp>
      <p:sp>
        <p:nvSpPr>
          <p:cNvPr id="7" name="TextBox 6">
            <a:extLst>
              <a:ext uri="{FF2B5EF4-FFF2-40B4-BE49-F238E27FC236}">
                <a16:creationId xmlns:a16="http://schemas.microsoft.com/office/drawing/2014/main" id="{287367D5-3F9B-4598-BA28-61A84953DDE7}"/>
              </a:ext>
            </a:extLst>
          </p:cNvPr>
          <p:cNvSpPr txBox="1"/>
          <p:nvPr/>
        </p:nvSpPr>
        <p:spPr>
          <a:xfrm>
            <a:off x="6208539" y="2096086"/>
            <a:ext cx="5434965" cy="3416320"/>
          </a:xfrm>
          <a:prstGeom prst="rect">
            <a:avLst/>
          </a:prstGeom>
          <a:solidFill>
            <a:schemeClr val="bg2">
              <a:lumMod val="75000"/>
              <a:alpha val="75000"/>
            </a:schemeClr>
          </a:solidFill>
        </p:spPr>
        <p:txBody>
          <a:bodyPr wrap="square" rtlCol="0">
            <a:spAutoFit/>
          </a:bodyPr>
          <a:lstStyle/>
          <a:p>
            <a:pPr marL="285750" indent="-285750">
              <a:buFont typeface="Arial" panose="020B0604020202020204" pitchFamily="34" charset="0"/>
              <a:buChar char="•"/>
            </a:pPr>
            <a:r>
              <a:rPr lang="en-GB" sz="2400" dirty="0"/>
              <a:t>Trickster.</a:t>
            </a:r>
          </a:p>
          <a:p>
            <a:pPr marL="285750" indent="-285750">
              <a:buFont typeface="Arial" panose="020B0604020202020204" pitchFamily="34" charset="0"/>
              <a:buChar char="•"/>
            </a:pPr>
            <a:r>
              <a:rPr lang="en-GB" sz="2400" dirty="0"/>
              <a:t>Magician. </a:t>
            </a:r>
          </a:p>
          <a:p>
            <a:pPr marL="285750" indent="-285750">
              <a:buFont typeface="Arial" panose="020B0604020202020204" pitchFamily="34" charset="0"/>
              <a:buChar char="•"/>
            </a:pPr>
            <a:r>
              <a:rPr lang="en-GB" sz="2400" dirty="0"/>
              <a:t>The Nephew of Math.</a:t>
            </a:r>
          </a:p>
          <a:p>
            <a:pPr marL="285750" indent="-285750">
              <a:buFont typeface="Arial" panose="020B0604020202020204" pitchFamily="34" charset="0"/>
              <a:buChar char="•"/>
            </a:pPr>
            <a:r>
              <a:rPr lang="en-GB" sz="2400" dirty="0"/>
              <a:t>The Brother of </a:t>
            </a:r>
            <a:r>
              <a:rPr lang="en-GB" sz="2400" dirty="0" err="1"/>
              <a:t>Gilfaethwy</a:t>
            </a:r>
            <a:r>
              <a:rPr lang="en-GB" sz="2400" dirty="0"/>
              <a:t> and </a:t>
            </a:r>
            <a:r>
              <a:rPr lang="en-GB" sz="2400" dirty="0" err="1"/>
              <a:t>Aranrhod</a:t>
            </a:r>
            <a:r>
              <a:rPr lang="en-GB" sz="2400" dirty="0"/>
              <a:t>. </a:t>
            </a:r>
          </a:p>
          <a:p>
            <a:pPr marL="285750" indent="-285750">
              <a:buFont typeface="Arial" panose="020B0604020202020204" pitchFamily="34" charset="0"/>
              <a:buChar char="•"/>
            </a:pPr>
            <a:r>
              <a:rPr lang="en-GB" sz="2400" dirty="0"/>
              <a:t>Uncle of </a:t>
            </a:r>
            <a:r>
              <a:rPr lang="en-GB" sz="2400" dirty="0" err="1"/>
              <a:t>Lleu</a:t>
            </a:r>
            <a:r>
              <a:rPr lang="en-GB" sz="2400" dirty="0"/>
              <a:t>.</a:t>
            </a:r>
          </a:p>
          <a:p>
            <a:pPr marL="285750" indent="-285750">
              <a:buFont typeface="Arial" panose="020B0604020202020204" pitchFamily="34" charset="0"/>
              <a:buChar char="•"/>
            </a:pPr>
            <a:r>
              <a:rPr lang="en-GB" sz="2400" dirty="0"/>
              <a:t>Creator of </a:t>
            </a:r>
            <a:r>
              <a:rPr lang="en-GB" sz="2400" dirty="0" err="1"/>
              <a:t>Blodeuwedd</a:t>
            </a:r>
            <a:r>
              <a:rPr lang="en-GB" sz="2400" dirty="0"/>
              <a:t>.</a:t>
            </a:r>
          </a:p>
          <a:p>
            <a:pPr marL="285750" indent="-285750">
              <a:buFont typeface="Arial" panose="020B0604020202020204" pitchFamily="34" charset="0"/>
              <a:buChar char="•"/>
            </a:pPr>
            <a:r>
              <a:rPr lang="en-GB" sz="2400" dirty="0"/>
              <a:t>Poet or storyteller.</a:t>
            </a:r>
          </a:p>
          <a:p>
            <a:pPr marL="285750" indent="-285750">
              <a:buFont typeface="Arial" panose="020B0604020202020204" pitchFamily="34" charset="0"/>
              <a:buChar char="•"/>
            </a:pPr>
            <a:r>
              <a:rPr lang="en-GB" sz="2400" dirty="0"/>
              <a:t> Warrior.</a:t>
            </a:r>
          </a:p>
        </p:txBody>
      </p:sp>
    </p:spTree>
    <p:extLst>
      <p:ext uri="{BB962C8B-B14F-4D97-AF65-F5344CB8AC3E}">
        <p14:creationId xmlns:p14="http://schemas.microsoft.com/office/powerpoint/2010/main" val="2412890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0B104B-5609-4F30-98B0-0C7526DBAEA2}"/>
              </a:ext>
            </a:extLst>
          </p:cNvPr>
          <p:cNvSpPr>
            <a:spLocks noGrp="1"/>
          </p:cNvSpPr>
          <p:nvPr>
            <p:ph type="title"/>
          </p:nvPr>
        </p:nvSpPr>
        <p:spPr>
          <a:xfrm>
            <a:off x="1069143" y="347911"/>
            <a:ext cx="4900183" cy="1171399"/>
          </a:xfrm>
          <a:solidFill>
            <a:schemeClr val="accent1">
              <a:alpha val="75000"/>
            </a:schemeClr>
          </a:solidFill>
          <a:ln w="38100">
            <a:solidFill>
              <a:schemeClr val="accent1"/>
            </a:solidFill>
          </a:ln>
        </p:spPr>
        <p:txBody>
          <a:bodyPr vert="horz" lIns="91440" tIns="45720" rIns="91440" bIns="45720" rtlCol="0" anchor="ctr">
            <a:normAutofit/>
          </a:bodyPr>
          <a:lstStyle/>
          <a:p>
            <a:pPr algn="ctr"/>
            <a:r>
              <a:rPr lang="en-US" sz="4400" dirty="0"/>
              <a:t>The Catalyst</a:t>
            </a:r>
          </a:p>
        </p:txBody>
      </p:sp>
      <p:sp>
        <p:nvSpPr>
          <p:cNvPr id="6" name="Text Placeholder 5">
            <a:extLst>
              <a:ext uri="{FF2B5EF4-FFF2-40B4-BE49-F238E27FC236}">
                <a16:creationId xmlns:a16="http://schemas.microsoft.com/office/drawing/2014/main" id="{5428AC8E-397C-4EE9-A2C9-9A50A2ED10A0}"/>
              </a:ext>
            </a:extLst>
          </p:cNvPr>
          <p:cNvSpPr>
            <a:spLocks noGrp="1"/>
          </p:cNvSpPr>
          <p:nvPr>
            <p:ph type="body" sz="half" idx="2"/>
          </p:nvPr>
        </p:nvSpPr>
        <p:spPr>
          <a:xfrm>
            <a:off x="225991" y="1997612"/>
            <a:ext cx="6586489" cy="4226207"/>
          </a:xfrm>
          <a:solidFill>
            <a:schemeClr val="bg2">
              <a:lumMod val="75000"/>
              <a:alpha val="75000"/>
            </a:schemeClr>
          </a:solidFill>
        </p:spPr>
        <p:txBody>
          <a:bodyPr vert="horz" lIns="91440" tIns="45720" rIns="91440" bIns="45720" rtlCol="0">
            <a:normAutofit/>
          </a:bodyPr>
          <a:lstStyle/>
          <a:p>
            <a:pPr indent="-228600">
              <a:buFont typeface="Arial" panose="020B0604020202020204" pitchFamily="34" charset="0"/>
              <a:buChar char="•"/>
            </a:pPr>
            <a:r>
              <a:rPr lang="en-US" sz="2400" dirty="0"/>
              <a:t>Introduces conflict between Math and </a:t>
            </a:r>
            <a:r>
              <a:rPr lang="en-US" sz="2400" dirty="0" err="1"/>
              <a:t>Pryderi</a:t>
            </a:r>
            <a:r>
              <a:rPr lang="en-US" sz="2400" dirty="0"/>
              <a:t>.</a:t>
            </a:r>
          </a:p>
          <a:p>
            <a:pPr indent="-228600">
              <a:buFont typeface="Arial" panose="020B0604020202020204" pitchFamily="34" charset="0"/>
              <a:buChar char="•"/>
            </a:pPr>
            <a:r>
              <a:rPr lang="en-US" sz="2400" dirty="0"/>
              <a:t>Endangers Math’s life by attacking </a:t>
            </a:r>
            <a:r>
              <a:rPr lang="en-US" sz="2400" dirty="0" err="1"/>
              <a:t>Goewin</a:t>
            </a:r>
            <a:r>
              <a:rPr lang="en-US" sz="2400" dirty="0"/>
              <a:t>. </a:t>
            </a:r>
          </a:p>
          <a:p>
            <a:pPr indent="-228600">
              <a:buFont typeface="Arial" panose="020B0604020202020204" pitchFamily="34" charset="0"/>
              <a:buChar char="•"/>
            </a:pPr>
            <a:r>
              <a:rPr lang="en-US" sz="2400" dirty="0"/>
              <a:t>Keeps </a:t>
            </a:r>
            <a:r>
              <a:rPr lang="en-US" sz="2400" dirty="0" err="1"/>
              <a:t>Lleu</a:t>
            </a:r>
            <a:r>
              <a:rPr lang="en-US" sz="2400" dirty="0"/>
              <a:t> which distresses </a:t>
            </a:r>
            <a:r>
              <a:rPr lang="en-US" sz="2400" dirty="0" err="1"/>
              <a:t>Aranrhod</a:t>
            </a:r>
            <a:r>
              <a:rPr lang="en-US" sz="2400" dirty="0"/>
              <a:t>.</a:t>
            </a:r>
          </a:p>
          <a:p>
            <a:pPr indent="-228600">
              <a:buFont typeface="Arial" panose="020B0604020202020204" pitchFamily="34" charset="0"/>
              <a:buChar char="•"/>
            </a:pPr>
            <a:r>
              <a:rPr lang="en-US" sz="2400" dirty="0"/>
              <a:t>Creates </a:t>
            </a:r>
            <a:r>
              <a:rPr lang="en-US" sz="2400" dirty="0" err="1"/>
              <a:t>Blodeuwedd</a:t>
            </a:r>
            <a:r>
              <a:rPr lang="en-US" sz="2400" dirty="0"/>
              <a:t> who plots to kill </a:t>
            </a:r>
            <a:r>
              <a:rPr lang="en-US" sz="2400" dirty="0" err="1"/>
              <a:t>Lleu</a:t>
            </a:r>
            <a:r>
              <a:rPr lang="en-US" sz="2400" dirty="0"/>
              <a:t>. </a:t>
            </a:r>
          </a:p>
          <a:p>
            <a:pPr indent="-228600">
              <a:buFont typeface="Arial" panose="020B0604020202020204" pitchFamily="34" charset="0"/>
              <a:buChar char="•"/>
            </a:pPr>
            <a:r>
              <a:rPr lang="en-US" sz="2400" dirty="0"/>
              <a:t>“Prepared to set the Kingdoms of Gwynedd and the South at war in order to secure </a:t>
            </a:r>
            <a:r>
              <a:rPr lang="en-US" sz="2400" dirty="0" err="1"/>
              <a:t>Goewin</a:t>
            </a:r>
            <a:r>
              <a:rPr lang="en-US" sz="2400" dirty="0"/>
              <a:t> for his brother”. Byfield, p 66.</a:t>
            </a:r>
          </a:p>
          <a:p>
            <a:pPr indent="-228600">
              <a:buFont typeface="Arial" panose="020B0604020202020204" pitchFamily="34" charset="0"/>
              <a:buChar char="•"/>
            </a:pPr>
            <a:r>
              <a:rPr lang="en-US" sz="2400" dirty="0"/>
              <a:t>Welsh states that Gwydion uses magic to deceive others but no matter his intentions it always works out for the worst. </a:t>
            </a:r>
          </a:p>
          <a:p>
            <a:endParaRPr lang="en-US" sz="2400" dirty="0"/>
          </a:p>
          <a:p>
            <a:pPr indent="-228600">
              <a:buFont typeface="Arial" panose="020B0604020202020204" pitchFamily="34" charset="0"/>
              <a:buChar char="•"/>
            </a:pPr>
            <a:endParaRPr lang="en-US" sz="2400" dirty="0"/>
          </a:p>
        </p:txBody>
      </p:sp>
      <p:pic>
        <p:nvPicPr>
          <p:cNvPr id="8" name="Picture 7">
            <a:extLst>
              <a:ext uri="{FF2B5EF4-FFF2-40B4-BE49-F238E27FC236}">
                <a16:creationId xmlns:a16="http://schemas.microsoft.com/office/drawing/2014/main" id="{308FB3E8-24E5-4ED8-B80F-688E73A5DD18}"/>
              </a:ext>
            </a:extLst>
          </p:cNvPr>
          <p:cNvPicPr>
            <a:picLocks noChangeAspect="1"/>
          </p:cNvPicPr>
          <p:nvPr/>
        </p:nvPicPr>
        <p:blipFill rotWithShape="1">
          <a:blip r:embed="rId3">
            <a:extLst>
              <a:ext uri="{28A0092B-C50C-407E-A947-70E740481C1C}">
                <a14:useLocalDpi xmlns:a14="http://schemas.microsoft.com/office/drawing/2010/main" val="0"/>
              </a:ext>
            </a:extLst>
          </a:blip>
          <a:srcRect t="8276" r="1" b="1"/>
          <a:stretch/>
        </p:blipFill>
        <p:spPr>
          <a:xfrm>
            <a:off x="7556408" y="10"/>
            <a:ext cx="4635591" cy="6857990"/>
          </a:xfrm>
          <a:prstGeom prst="rect">
            <a:avLst/>
          </a:prstGeom>
          <a:effectLst/>
        </p:spPr>
      </p:pic>
    </p:spTree>
    <p:extLst>
      <p:ext uri="{BB962C8B-B14F-4D97-AF65-F5344CB8AC3E}">
        <p14:creationId xmlns:p14="http://schemas.microsoft.com/office/powerpoint/2010/main" val="3932294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1B14F5B-76D8-41CC-88C4-E25498184787}"/>
              </a:ext>
            </a:extLst>
          </p:cNvPr>
          <p:cNvSpPr>
            <a:spLocks noGrp="1"/>
          </p:cNvSpPr>
          <p:nvPr>
            <p:ph type="title"/>
          </p:nvPr>
        </p:nvSpPr>
        <p:spPr>
          <a:xfrm>
            <a:off x="3992294" y="252584"/>
            <a:ext cx="4207412" cy="1325563"/>
          </a:xfrm>
          <a:solidFill>
            <a:schemeClr val="accent1">
              <a:alpha val="75000"/>
            </a:schemeClr>
          </a:solidFill>
          <a:ln w="38100">
            <a:solidFill>
              <a:schemeClr val="accent1"/>
            </a:solidFill>
          </a:ln>
        </p:spPr>
        <p:txBody>
          <a:bodyPr/>
          <a:lstStyle/>
          <a:p>
            <a:pPr algn="ctr"/>
            <a:r>
              <a:rPr lang="en-GB" dirty="0"/>
              <a:t>Trickster</a:t>
            </a:r>
          </a:p>
        </p:txBody>
      </p:sp>
      <p:sp>
        <p:nvSpPr>
          <p:cNvPr id="6" name="Content Placeholder 5">
            <a:extLst>
              <a:ext uri="{FF2B5EF4-FFF2-40B4-BE49-F238E27FC236}">
                <a16:creationId xmlns:a16="http://schemas.microsoft.com/office/drawing/2014/main" id="{385FDD94-EC9F-4E4D-BC0D-309CAC5673CE}"/>
              </a:ext>
            </a:extLst>
          </p:cNvPr>
          <p:cNvSpPr>
            <a:spLocks noGrp="1"/>
          </p:cNvSpPr>
          <p:nvPr>
            <p:ph sz="half" idx="1"/>
          </p:nvPr>
        </p:nvSpPr>
        <p:spPr>
          <a:xfrm>
            <a:off x="3992294" y="1850585"/>
            <a:ext cx="4207412" cy="1891421"/>
          </a:xfrm>
          <a:solidFill>
            <a:schemeClr val="accent6">
              <a:alpha val="75000"/>
            </a:schemeClr>
          </a:solidFill>
          <a:ln w="38100">
            <a:solidFill>
              <a:schemeClr val="accent6">
                <a:lumMod val="75000"/>
              </a:schemeClr>
            </a:solidFill>
            <a:prstDash val="dash"/>
          </a:ln>
        </p:spPr>
        <p:txBody>
          <a:bodyPr/>
          <a:lstStyle/>
          <a:p>
            <a:pPr marL="0" indent="0">
              <a:buNone/>
            </a:pPr>
            <a:r>
              <a:rPr lang="en-GB" dirty="0"/>
              <a:t>“My Plan is not a bad one </a:t>
            </a:r>
            <a:r>
              <a:rPr lang="en-GB" dirty="0" err="1"/>
              <a:t>one</a:t>
            </a:r>
            <a:r>
              <a:rPr lang="en-GB" dirty="0"/>
              <a:t>, lord,” he said. “I will not return without the swine.”</a:t>
            </a:r>
          </a:p>
        </p:txBody>
      </p:sp>
      <p:sp>
        <p:nvSpPr>
          <p:cNvPr id="7" name="Content Placeholder 6">
            <a:extLst>
              <a:ext uri="{FF2B5EF4-FFF2-40B4-BE49-F238E27FC236}">
                <a16:creationId xmlns:a16="http://schemas.microsoft.com/office/drawing/2014/main" id="{13D29AD2-7DEF-41DA-A90B-D45F7706001F}"/>
              </a:ext>
            </a:extLst>
          </p:cNvPr>
          <p:cNvSpPr>
            <a:spLocks noGrp="1"/>
          </p:cNvSpPr>
          <p:nvPr>
            <p:ph sz="half" idx="2"/>
          </p:nvPr>
        </p:nvSpPr>
        <p:spPr>
          <a:xfrm>
            <a:off x="3992294" y="4028512"/>
            <a:ext cx="4207412" cy="1977058"/>
          </a:xfrm>
          <a:solidFill>
            <a:schemeClr val="accent6">
              <a:alpha val="75000"/>
            </a:schemeClr>
          </a:solidFill>
          <a:ln w="38100">
            <a:solidFill>
              <a:schemeClr val="accent6">
                <a:lumMod val="75000"/>
              </a:schemeClr>
            </a:solidFill>
            <a:prstDash val="dash"/>
          </a:ln>
        </p:spPr>
        <p:txBody>
          <a:bodyPr/>
          <a:lstStyle/>
          <a:p>
            <a:pPr marL="0" indent="0">
              <a:buNone/>
            </a:pPr>
            <a:endParaRPr lang="en-GB" dirty="0"/>
          </a:p>
          <a:p>
            <a:pPr marL="0" indent="0">
              <a:buNone/>
            </a:pPr>
            <a:r>
              <a:rPr lang="en-GB" dirty="0"/>
              <a:t>“You can exchange for that which may be better.”</a:t>
            </a:r>
          </a:p>
        </p:txBody>
      </p:sp>
      <p:sp>
        <p:nvSpPr>
          <p:cNvPr id="9" name="TextBox 8">
            <a:extLst>
              <a:ext uri="{FF2B5EF4-FFF2-40B4-BE49-F238E27FC236}">
                <a16:creationId xmlns:a16="http://schemas.microsoft.com/office/drawing/2014/main" id="{27248DB3-9B38-4AD6-811E-958AE2376D01}"/>
              </a:ext>
            </a:extLst>
          </p:cNvPr>
          <p:cNvSpPr txBox="1"/>
          <p:nvPr/>
        </p:nvSpPr>
        <p:spPr>
          <a:xfrm>
            <a:off x="295421" y="1850585"/>
            <a:ext cx="3319975" cy="4154984"/>
          </a:xfrm>
          <a:prstGeom prst="rect">
            <a:avLst/>
          </a:prstGeom>
          <a:solidFill>
            <a:schemeClr val="bg2">
              <a:lumMod val="75000"/>
              <a:alpha val="75000"/>
            </a:schemeClr>
          </a:solidFill>
        </p:spPr>
        <p:txBody>
          <a:bodyPr wrap="square" rtlCol="0">
            <a:spAutoFit/>
          </a:bodyPr>
          <a:lstStyle/>
          <a:p>
            <a:r>
              <a:rPr lang="en-GB" sz="2400" dirty="0"/>
              <a:t>Gwydion’s dialogue shows how manipulative he can be. Math suspects nothing and does not question how Gwydion will gain possession of the pigs. This could indicate that Math has grown lazy and therefore susceptible to being tricked by Gwydion.</a:t>
            </a:r>
          </a:p>
        </p:txBody>
      </p:sp>
      <p:sp>
        <p:nvSpPr>
          <p:cNvPr id="11" name="TextBox 10">
            <a:extLst>
              <a:ext uri="{FF2B5EF4-FFF2-40B4-BE49-F238E27FC236}">
                <a16:creationId xmlns:a16="http://schemas.microsoft.com/office/drawing/2014/main" id="{12458FFF-8552-4531-853D-2666F1E60F17}"/>
              </a:ext>
            </a:extLst>
          </p:cNvPr>
          <p:cNvSpPr txBox="1"/>
          <p:nvPr/>
        </p:nvSpPr>
        <p:spPr>
          <a:xfrm>
            <a:off x="8679766" y="1850585"/>
            <a:ext cx="3216813" cy="4524315"/>
          </a:xfrm>
          <a:prstGeom prst="rect">
            <a:avLst/>
          </a:prstGeom>
          <a:solidFill>
            <a:schemeClr val="bg2">
              <a:lumMod val="75000"/>
              <a:alpha val="75000"/>
            </a:schemeClr>
          </a:solidFill>
        </p:spPr>
        <p:txBody>
          <a:bodyPr wrap="square" rtlCol="0">
            <a:spAutoFit/>
          </a:bodyPr>
          <a:lstStyle/>
          <a:p>
            <a:r>
              <a:rPr lang="en-GB" sz="2400" dirty="0"/>
              <a:t>Disguising himself as a poet, Gwydion is able to convince </a:t>
            </a:r>
            <a:r>
              <a:rPr lang="en-GB" sz="2400" dirty="0" err="1"/>
              <a:t>Pryderi</a:t>
            </a:r>
            <a:r>
              <a:rPr lang="en-GB" sz="2400" dirty="0"/>
              <a:t> to give up his swine for a better deal. </a:t>
            </a:r>
            <a:r>
              <a:rPr lang="en-GB" sz="2400" dirty="0" err="1"/>
              <a:t>Pryderi’s</a:t>
            </a:r>
            <a:r>
              <a:rPr lang="en-GB" sz="2400" dirty="0"/>
              <a:t> actions are similar to his fathers actions during the First Branch. Gwydion may have known that </a:t>
            </a:r>
            <a:r>
              <a:rPr lang="en-GB" sz="2400" dirty="0" err="1"/>
              <a:t>Pryderi</a:t>
            </a:r>
            <a:r>
              <a:rPr lang="en-GB" sz="2400" dirty="0"/>
              <a:t> would be hasty in chasing after him and declaring war on Math.</a:t>
            </a:r>
          </a:p>
        </p:txBody>
      </p:sp>
    </p:spTree>
    <p:extLst>
      <p:ext uri="{BB962C8B-B14F-4D97-AF65-F5344CB8AC3E}">
        <p14:creationId xmlns:p14="http://schemas.microsoft.com/office/powerpoint/2010/main" val="3760396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5F5E-0C5E-4FC4-B3B4-BC29006AACB4}"/>
              </a:ext>
            </a:extLst>
          </p:cNvPr>
          <p:cNvSpPr>
            <a:spLocks noGrp="1"/>
          </p:cNvSpPr>
          <p:nvPr>
            <p:ph type="title"/>
          </p:nvPr>
        </p:nvSpPr>
        <p:spPr>
          <a:xfrm>
            <a:off x="4266614" y="326106"/>
            <a:ext cx="3658772" cy="1325563"/>
          </a:xfrm>
          <a:solidFill>
            <a:schemeClr val="accent1">
              <a:alpha val="75000"/>
            </a:schemeClr>
          </a:solidFill>
          <a:ln w="38100">
            <a:solidFill>
              <a:schemeClr val="accent1"/>
            </a:solidFill>
          </a:ln>
        </p:spPr>
        <p:txBody>
          <a:bodyPr/>
          <a:lstStyle/>
          <a:p>
            <a:pPr algn="ctr"/>
            <a:r>
              <a:rPr lang="en-GB" dirty="0"/>
              <a:t>Titles</a:t>
            </a:r>
          </a:p>
        </p:txBody>
      </p:sp>
      <p:sp>
        <p:nvSpPr>
          <p:cNvPr id="3" name="Content Placeholder 2">
            <a:extLst>
              <a:ext uri="{FF2B5EF4-FFF2-40B4-BE49-F238E27FC236}">
                <a16:creationId xmlns:a16="http://schemas.microsoft.com/office/drawing/2014/main" id="{0FB3F79B-FCAA-4FCC-A51A-CC751AF406A0}"/>
              </a:ext>
            </a:extLst>
          </p:cNvPr>
          <p:cNvSpPr>
            <a:spLocks noGrp="1"/>
          </p:cNvSpPr>
          <p:nvPr>
            <p:ph idx="1"/>
          </p:nvPr>
        </p:nvSpPr>
        <p:spPr>
          <a:xfrm>
            <a:off x="4112455" y="2022572"/>
            <a:ext cx="3967090" cy="4351338"/>
          </a:xfrm>
          <a:solidFill>
            <a:schemeClr val="accent6">
              <a:alpha val="75000"/>
            </a:schemeClr>
          </a:solidFill>
          <a:ln w="38100">
            <a:solidFill>
              <a:schemeClr val="accent6">
                <a:lumMod val="75000"/>
              </a:schemeClr>
            </a:solidFill>
            <a:prstDash val="dash"/>
          </a:ln>
        </p:spPr>
        <p:txBody>
          <a:bodyPr/>
          <a:lstStyle/>
          <a:p>
            <a:pPr marL="0" indent="0">
              <a:buNone/>
            </a:pPr>
            <a:r>
              <a:rPr lang="en-GB" dirty="0"/>
              <a:t>“By my confession to God,” he said, “you are a wicked woman; but the boy shall have a name, though it displeases you. And you,” he said, “it is because of him you are angry, since you no longer called a virgin. Never again will you be called a virgin.”</a:t>
            </a:r>
          </a:p>
        </p:txBody>
      </p:sp>
      <p:sp>
        <p:nvSpPr>
          <p:cNvPr id="4" name="TextBox 3">
            <a:extLst>
              <a:ext uri="{FF2B5EF4-FFF2-40B4-BE49-F238E27FC236}">
                <a16:creationId xmlns:a16="http://schemas.microsoft.com/office/drawing/2014/main" id="{DE0CED96-755A-4181-AB04-42BE90FF0265}"/>
              </a:ext>
            </a:extLst>
          </p:cNvPr>
          <p:cNvSpPr txBox="1"/>
          <p:nvPr/>
        </p:nvSpPr>
        <p:spPr>
          <a:xfrm>
            <a:off x="309489" y="1420837"/>
            <a:ext cx="3967090" cy="461665"/>
          </a:xfrm>
          <a:prstGeom prst="rect">
            <a:avLst/>
          </a:prstGeom>
          <a:noFill/>
        </p:spPr>
        <p:txBody>
          <a:bodyPr wrap="square" rtlCol="0">
            <a:spAutoFit/>
          </a:bodyPr>
          <a:lstStyle/>
          <a:p>
            <a:endParaRPr lang="en-GB" sz="2400" dirty="0"/>
          </a:p>
        </p:txBody>
      </p:sp>
      <p:sp>
        <p:nvSpPr>
          <p:cNvPr id="5" name="TextBox 4">
            <a:extLst>
              <a:ext uri="{FF2B5EF4-FFF2-40B4-BE49-F238E27FC236}">
                <a16:creationId xmlns:a16="http://schemas.microsoft.com/office/drawing/2014/main" id="{05E57A63-E567-42EA-953B-0FE9B7950E97}"/>
              </a:ext>
            </a:extLst>
          </p:cNvPr>
          <p:cNvSpPr txBox="1"/>
          <p:nvPr/>
        </p:nvSpPr>
        <p:spPr>
          <a:xfrm>
            <a:off x="473905" y="1420837"/>
            <a:ext cx="3319976" cy="4524315"/>
          </a:xfrm>
          <a:prstGeom prst="rect">
            <a:avLst/>
          </a:prstGeom>
          <a:solidFill>
            <a:schemeClr val="bg2">
              <a:lumMod val="75000"/>
              <a:alpha val="75000"/>
            </a:schemeClr>
          </a:solidFill>
        </p:spPr>
        <p:txBody>
          <a:bodyPr wrap="square" rtlCol="0">
            <a:spAutoFit/>
          </a:bodyPr>
          <a:lstStyle/>
          <a:p>
            <a:r>
              <a:rPr lang="en-GB" sz="2400" dirty="0"/>
              <a:t>Valente states that Gwydion and </a:t>
            </a:r>
            <a:r>
              <a:rPr lang="en-GB" sz="2400" dirty="0" err="1"/>
              <a:t>Aranrhod</a:t>
            </a:r>
            <a:r>
              <a:rPr lang="en-GB" sz="2400" dirty="0"/>
              <a:t> are able to evade their gender roles by challenging each other. Gwydion is able to take on the role of the woman by caring for </a:t>
            </a:r>
            <a:r>
              <a:rPr lang="en-GB" sz="2400" dirty="0" err="1"/>
              <a:t>Lleu</a:t>
            </a:r>
            <a:r>
              <a:rPr lang="en-GB" sz="2400" dirty="0"/>
              <a:t> and by perusing </a:t>
            </a:r>
            <a:r>
              <a:rPr lang="en-GB" sz="2400" dirty="0" err="1"/>
              <a:t>Aranrhod</a:t>
            </a:r>
            <a:r>
              <a:rPr lang="en-GB" sz="2400" dirty="0"/>
              <a:t> who rejects her traditional role as mother. </a:t>
            </a:r>
          </a:p>
        </p:txBody>
      </p:sp>
      <p:sp>
        <p:nvSpPr>
          <p:cNvPr id="6" name="TextBox 5">
            <a:extLst>
              <a:ext uri="{FF2B5EF4-FFF2-40B4-BE49-F238E27FC236}">
                <a16:creationId xmlns:a16="http://schemas.microsoft.com/office/drawing/2014/main" id="{4C3EF268-2650-4E1C-BDDD-E0AD938FB979}"/>
              </a:ext>
            </a:extLst>
          </p:cNvPr>
          <p:cNvSpPr txBox="1"/>
          <p:nvPr/>
        </p:nvSpPr>
        <p:spPr>
          <a:xfrm>
            <a:off x="8581292" y="1420837"/>
            <a:ext cx="3319976" cy="4893647"/>
          </a:xfrm>
          <a:prstGeom prst="rect">
            <a:avLst/>
          </a:prstGeom>
          <a:solidFill>
            <a:schemeClr val="bg2">
              <a:lumMod val="75000"/>
              <a:alpha val="75000"/>
            </a:schemeClr>
          </a:solidFill>
        </p:spPr>
        <p:txBody>
          <a:bodyPr wrap="square" rtlCol="0">
            <a:spAutoFit/>
          </a:bodyPr>
          <a:lstStyle/>
          <a:p>
            <a:r>
              <a:rPr lang="en-GB" sz="2400" dirty="0"/>
              <a:t>When Gwydion is disguised he address </a:t>
            </a:r>
            <a:r>
              <a:rPr lang="en-GB" sz="2400" dirty="0" err="1"/>
              <a:t>Aranrhod</a:t>
            </a:r>
            <a:r>
              <a:rPr lang="en-GB" sz="2400" dirty="0"/>
              <a:t> as </a:t>
            </a:r>
            <a:r>
              <a:rPr lang="en-GB" sz="2400" i="1" dirty="0" err="1"/>
              <a:t>arglwydes</a:t>
            </a:r>
            <a:r>
              <a:rPr lang="en-GB" sz="2400" i="1" dirty="0"/>
              <a:t> </a:t>
            </a:r>
            <a:r>
              <a:rPr lang="en-GB" sz="2400" dirty="0"/>
              <a:t>(lady), but when Gwydion is in his true form he addresses her as </a:t>
            </a:r>
            <a:r>
              <a:rPr lang="en-GB" sz="2400" i="1" dirty="0" err="1"/>
              <a:t>gwreic</a:t>
            </a:r>
            <a:r>
              <a:rPr lang="en-GB" sz="2400" i="1" dirty="0"/>
              <a:t> </a:t>
            </a:r>
            <a:r>
              <a:rPr lang="en-GB" sz="2400" dirty="0"/>
              <a:t>(woman). This is due to </a:t>
            </a:r>
            <a:r>
              <a:rPr lang="en-GB" sz="2400" dirty="0" err="1"/>
              <a:t>Aranrhod</a:t>
            </a:r>
            <a:r>
              <a:rPr lang="en-GB" sz="2400" dirty="0"/>
              <a:t> failing the virginity test and perhaps shaming Gwydion in the process who had suggested her as a replacement.</a:t>
            </a:r>
          </a:p>
        </p:txBody>
      </p:sp>
    </p:spTree>
    <p:extLst>
      <p:ext uri="{BB962C8B-B14F-4D97-AF65-F5344CB8AC3E}">
        <p14:creationId xmlns:p14="http://schemas.microsoft.com/office/powerpoint/2010/main" val="1915386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66121-E43E-41D3-B75D-CCD13EEFAFEF}"/>
              </a:ext>
            </a:extLst>
          </p:cNvPr>
          <p:cNvSpPr>
            <a:spLocks noGrp="1"/>
          </p:cNvSpPr>
          <p:nvPr>
            <p:ph type="title"/>
          </p:nvPr>
        </p:nvSpPr>
        <p:spPr>
          <a:xfrm>
            <a:off x="7071362" y="1012568"/>
            <a:ext cx="3321148" cy="1325563"/>
          </a:xfrm>
          <a:solidFill>
            <a:schemeClr val="accent1">
              <a:alpha val="75000"/>
            </a:schemeClr>
          </a:solidFill>
          <a:ln w="38100">
            <a:solidFill>
              <a:schemeClr val="accent1"/>
            </a:solidFill>
          </a:ln>
        </p:spPr>
        <p:txBody>
          <a:bodyPr/>
          <a:lstStyle/>
          <a:p>
            <a:pPr algn="ctr"/>
            <a:r>
              <a:rPr lang="en-GB" dirty="0"/>
              <a:t>Kinship</a:t>
            </a:r>
          </a:p>
        </p:txBody>
      </p:sp>
      <p:sp>
        <p:nvSpPr>
          <p:cNvPr id="3" name="Content Placeholder 2">
            <a:extLst>
              <a:ext uri="{FF2B5EF4-FFF2-40B4-BE49-F238E27FC236}">
                <a16:creationId xmlns:a16="http://schemas.microsoft.com/office/drawing/2014/main" id="{0089B9E9-326A-4528-93E7-39FC238B4100}"/>
              </a:ext>
            </a:extLst>
          </p:cNvPr>
          <p:cNvSpPr>
            <a:spLocks noGrp="1"/>
          </p:cNvSpPr>
          <p:nvPr>
            <p:ph idx="1"/>
          </p:nvPr>
        </p:nvSpPr>
        <p:spPr>
          <a:xfrm>
            <a:off x="633046" y="971000"/>
            <a:ext cx="4487594" cy="1930449"/>
          </a:xfrm>
          <a:solidFill>
            <a:schemeClr val="accent6">
              <a:alpha val="75000"/>
            </a:schemeClr>
          </a:solidFill>
          <a:ln w="38100">
            <a:solidFill>
              <a:schemeClr val="accent6">
                <a:lumMod val="75000"/>
              </a:schemeClr>
            </a:solidFill>
            <a:prstDash val="dash"/>
          </a:ln>
        </p:spPr>
        <p:txBody>
          <a:bodyPr/>
          <a:lstStyle/>
          <a:p>
            <a:pPr marL="0" indent="0">
              <a:buNone/>
            </a:pPr>
            <a:r>
              <a:rPr lang="en-GB" dirty="0"/>
              <a:t>One day Gwydion, his brother, looked at him closely</a:t>
            </a:r>
          </a:p>
          <a:p>
            <a:pPr marL="0" indent="0">
              <a:buNone/>
            </a:pPr>
            <a:r>
              <a:rPr lang="en-GB" dirty="0"/>
              <a:t>“Lad,” he said, “what has happened to you?”</a:t>
            </a:r>
          </a:p>
        </p:txBody>
      </p:sp>
      <p:sp>
        <p:nvSpPr>
          <p:cNvPr id="4" name="Content Placeholder 2">
            <a:extLst>
              <a:ext uri="{FF2B5EF4-FFF2-40B4-BE49-F238E27FC236}">
                <a16:creationId xmlns:a16="http://schemas.microsoft.com/office/drawing/2014/main" id="{F76F7F6F-08F4-4B97-9931-4DAC4B10A345}"/>
              </a:ext>
            </a:extLst>
          </p:cNvPr>
          <p:cNvSpPr txBox="1">
            <a:spLocks/>
          </p:cNvSpPr>
          <p:nvPr/>
        </p:nvSpPr>
        <p:spPr>
          <a:xfrm>
            <a:off x="633046" y="3208754"/>
            <a:ext cx="4487594" cy="3163911"/>
          </a:xfrm>
          <a:prstGeom prst="rect">
            <a:avLst/>
          </a:prstGeom>
          <a:solidFill>
            <a:schemeClr val="accent6">
              <a:alpha val="75000"/>
            </a:schemeClr>
          </a:solidFill>
          <a:ln w="38100">
            <a:solidFill>
              <a:schemeClr val="accent6">
                <a:lumMod val="75000"/>
              </a:schemeClr>
            </a:solidFill>
            <a:prstDash val="dash"/>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Then Gwydion noticed that he was pinning for horses and weapons, and summoned him.</a:t>
            </a:r>
          </a:p>
          <a:p>
            <a:pPr marL="0" indent="0">
              <a:buFont typeface="Arial" panose="020B0604020202020204" pitchFamily="34" charset="0"/>
              <a:buNone/>
            </a:pPr>
            <a:r>
              <a:rPr lang="en-GB" dirty="0"/>
              <a:t>“Lad,” he said, “you and I shall go on an errand tomorrow.”</a:t>
            </a:r>
          </a:p>
          <a:p>
            <a:pPr marL="0" indent="0">
              <a:buFont typeface="Arial" panose="020B0604020202020204" pitchFamily="34" charset="0"/>
              <a:buNone/>
            </a:pPr>
            <a:endParaRPr lang="en-GB" dirty="0"/>
          </a:p>
        </p:txBody>
      </p:sp>
      <p:sp>
        <p:nvSpPr>
          <p:cNvPr id="5" name="TextBox 4">
            <a:extLst>
              <a:ext uri="{FF2B5EF4-FFF2-40B4-BE49-F238E27FC236}">
                <a16:creationId xmlns:a16="http://schemas.microsoft.com/office/drawing/2014/main" id="{DEB23F9C-0F8E-47A6-933B-363B16112EA8}"/>
              </a:ext>
            </a:extLst>
          </p:cNvPr>
          <p:cNvSpPr txBox="1"/>
          <p:nvPr/>
        </p:nvSpPr>
        <p:spPr>
          <a:xfrm>
            <a:off x="6414868" y="2851717"/>
            <a:ext cx="4994030" cy="2677656"/>
          </a:xfrm>
          <a:prstGeom prst="rect">
            <a:avLst/>
          </a:prstGeom>
          <a:solidFill>
            <a:schemeClr val="bg2">
              <a:lumMod val="75000"/>
              <a:alpha val="75000"/>
            </a:schemeClr>
          </a:solidFill>
        </p:spPr>
        <p:txBody>
          <a:bodyPr wrap="square" rtlCol="0">
            <a:spAutoFit/>
          </a:bodyPr>
          <a:lstStyle/>
          <a:p>
            <a:r>
              <a:rPr lang="en-GB" sz="2400" dirty="0"/>
              <a:t>Byfield claims the use of the term </a:t>
            </a:r>
            <a:r>
              <a:rPr lang="en-GB" sz="2400" i="1" dirty="0"/>
              <a:t>lad</a:t>
            </a:r>
            <a:r>
              <a:rPr lang="en-GB" sz="2400" dirty="0"/>
              <a:t> by Gwydion when addressing </a:t>
            </a:r>
            <a:r>
              <a:rPr lang="en-GB" sz="2400" dirty="0" err="1"/>
              <a:t>Gilfaethwy</a:t>
            </a:r>
            <a:r>
              <a:rPr lang="en-GB" sz="2400" dirty="0"/>
              <a:t> is not only a term of affection but could imply that he is in charge of his younger brother.</a:t>
            </a:r>
          </a:p>
          <a:p>
            <a:r>
              <a:rPr lang="en-GB" sz="2400" dirty="0"/>
              <a:t>Gwydion also addresses </a:t>
            </a:r>
            <a:r>
              <a:rPr lang="en-GB" sz="2400" dirty="0" err="1"/>
              <a:t>Lleu</a:t>
            </a:r>
            <a:r>
              <a:rPr lang="en-GB" sz="2400" dirty="0"/>
              <a:t> in the same manner.  </a:t>
            </a:r>
          </a:p>
        </p:txBody>
      </p:sp>
    </p:spTree>
    <p:extLst>
      <p:ext uri="{BB962C8B-B14F-4D97-AF65-F5344CB8AC3E}">
        <p14:creationId xmlns:p14="http://schemas.microsoft.com/office/powerpoint/2010/main" val="2832835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7C3CAF-C457-493A-A0BE-C0E663E64B05}"/>
              </a:ext>
            </a:extLst>
          </p:cNvPr>
          <p:cNvSpPr>
            <a:spLocks noGrp="1"/>
          </p:cNvSpPr>
          <p:nvPr>
            <p:ph type="title"/>
          </p:nvPr>
        </p:nvSpPr>
        <p:spPr>
          <a:xfrm>
            <a:off x="4965431" y="506436"/>
            <a:ext cx="6586491" cy="860351"/>
          </a:xfrm>
          <a:solidFill>
            <a:schemeClr val="accent1">
              <a:alpha val="75000"/>
            </a:schemeClr>
          </a:solidFill>
          <a:ln w="38100">
            <a:solidFill>
              <a:schemeClr val="accent1">
                <a:shade val="50000"/>
              </a:schemeClr>
            </a:solidFill>
          </a:ln>
        </p:spPr>
        <p:txBody>
          <a:bodyPr vert="horz" lIns="91440" tIns="45720" rIns="91440" bIns="45720" rtlCol="0" anchor="b">
            <a:normAutofit/>
          </a:bodyPr>
          <a:lstStyle/>
          <a:p>
            <a:pPr algn="ctr"/>
            <a:r>
              <a:rPr lang="en-US" sz="4400" dirty="0"/>
              <a:t>Gwydion’s ‘Children’.</a:t>
            </a:r>
          </a:p>
        </p:txBody>
      </p:sp>
      <p:pic>
        <p:nvPicPr>
          <p:cNvPr id="8" name="Picture 7">
            <a:extLst>
              <a:ext uri="{FF2B5EF4-FFF2-40B4-BE49-F238E27FC236}">
                <a16:creationId xmlns:a16="http://schemas.microsoft.com/office/drawing/2014/main" id="{2A002AB8-C41C-4796-A90A-79608C48E78C}"/>
              </a:ext>
            </a:extLst>
          </p:cNvPr>
          <p:cNvPicPr>
            <a:picLocks noChangeAspect="1"/>
          </p:cNvPicPr>
          <p:nvPr/>
        </p:nvPicPr>
        <p:blipFill rotWithShape="1">
          <a:blip r:embed="rId3">
            <a:extLst>
              <a:ext uri="{28A0092B-C50C-407E-A947-70E740481C1C}">
                <a14:useLocalDpi xmlns:a14="http://schemas.microsoft.com/office/drawing/2010/main" val="0"/>
              </a:ext>
            </a:extLst>
          </a:blip>
          <a:srcRect l="4435" r="3912"/>
          <a:stretch/>
        </p:blipFill>
        <p:spPr>
          <a:xfrm>
            <a:off x="20" y="10"/>
            <a:ext cx="4635571" cy="6857990"/>
          </a:xfrm>
          <a:prstGeom prst="rect">
            <a:avLst/>
          </a:prstGeom>
          <a:effectLst/>
        </p:spPr>
      </p:pic>
      <p:cxnSp>
        <p:nvCxnSpPr>
          <p:cNvPr id="13" name="Straight Connector 1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FAF79"/>
            </a:solidFill>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DBC9D746-C6C0-4CB6-8880-FE9BBDE512B7}"/>
              </a:ext>
            </a:extLst>
          </p:cNvPr>
          <p:cNvSpPr>
            <a:spLocks noGrp="1"/>
          </p:cNvSpPr>
          <p:nvPr>
            <p:ph type="body" sz="half" idx="2"/>
          </p:nvPr>
        </p:nvSpPr>
        <p:spPr>
          <a:xfrm>
            <a:off x="4965431" y="1927274"/>
            <a:ext cx="6586489" cy="4296545"/>
          </a:xfrm>
          <a:solidFill>
            <a:schemeClr val="bg2">
              <a:lumMod val="75000"/>
              <a:alpha val="75000"/>
            </a:schemeClr>
          </a:solidFill>
        </p:spPr>
        <p:txBody>
          <a:bodyPr vert="horz" lIns="91440" tIns="45720" rIns="91440" bIns="45720" rtlCol="0">
            <a:normAutofit/>
          </a:bodyPr>
          <a:lstStyle/>
          <a:p>
            <a:pPr indent="-228600">
              <a:buFont typeface="Arial" panose="020B0604020202020204" pitchFamily="34" charset="0"/>
              <a:buChar char="•"/>
            </a:pPr>
            <a:r>
              <a:rPr lang="en-US" sz="2400" dirty="0" err="1"/>
              <a:t>Bleidden</a:t>
            </a:r>
            <a:r>
              <a:rPr lang="en-US" sz="2400" dirty="0"/>
              <a:t>, </a:t>
            </a:r>
            <a:r>
              <a:rPr lang="en-US" sz="2400" dirty="0" err="1"/>
              <a:t>Hyddwn</a:t>
            </a:r>
            <a:r>
              <a:rPr lang="en-US" sz="2400" dirty="0"/>
              <a:t>, </a:t>
            </a:r>
            <a:r>
              <a:rPr lang="en-US" sz="2400" dirty="0" err="1"/>
              <a:t>Hychddwn</a:t>
            </a:r>
            <a:r>
              <a:rPr lang="en-US" sz="2400" dirty="0"/>
              <a:t>- sons Gwydion conceived with his brother </a:t>
            </a:r>
            <a:r>
              <a:rPr lang="en-US" sz="2400" dirty="0" err="1"/>
              <a:t>Gilfaethwy</a:t>
            </a:r>
            <a:r>
              <a:rPr lang="en-US" sz="2400" dirty="0"/>
              <a:t>.</a:t>
            </a:r>
          </a:p>
          <a:p>
            <a:pPr indent="-228600">
              <a:buFont typeface="Arial" panose="020B0604020202020204" pitchFamily="34" charset="0"/>
              <a:buChar char="•"/>
            </a:pPr>
            <a:r>
              <a:rPr lang="en-US" sz="2400" dirty="0" err="1"/>
              <a:t>Blodeuwedd</a:t>
            </a:r>
            <a:r>
              <a:rPr lang="en-US" sz="2400" dirty="0"/>
              <a:t>- created by Math and Gwydion. Appears to have picked up Gwydion’s talent to manipulate. This is clear in her dialogue with </a:t>
            </a:r>
            <a:r>
              <a:rPr lang="en-US" sz="2400" dirty="0" err="1"/>
              <a:t>Lleu</a:t>
            </a:r>
            <a:r>
              <a:rPr lang="en-US" sz="2400" dirty="0"/>
              <a:t>. Byfield likens her to Gwydion as she is amoral. She is created and not born naturally, similar to his three sons.</a:t>
            </a:r>
          </a:p>
          <a:p>
            <a:pPr indent="-228600">
              <a:buFont typeface="Arial" panose="020B0604020202020204" pitchFamily="34" charset="0"/>
              <a:buChar char="•"/>
            </a:pPr>
            <a:r>
              <a:rPr lang="en-US" sz="2400" dirty="0"/>
              <a:t>Dylan and </a:t>
            </a:r>
            <a:r>
              <a:rPr lang="en-US" sz="2400" dirty="0" err="1"/>
              <a:t>Lleu</a:t>
            </a:r>
            <a:r>
              <a:rPr lang="en-US" sz="2400" dirty="0"/>
              <a:t>- </a:t>
            </a:r>
            <a:r>
              <a:rPr lang="en-US" sz="2400" dirty="0" err="1"/>
              <a:t>Aranrhod’s</a:t>
            </a:r>
            <a:r>
              <a:rPr lang="en-US" sz="2400" dirty="0"/>
              <a:t> two sons she birthed during the </a:t>
            </a:r>
            <a:r>
              <a:rPr lang="en-US" sz="2400" dirty="0" err="1"/>
              <a:t>virginty</a:t>
            </a:r>
            <a:r>
              <a:rPr lang="en-US" sz="2400" dirty="0"/>
              <a:t> test. Some argue that Gwydion is their father.</a:t>
            </a:r>
          </a:p>
        </p:txBody>
      </p:sp>
      <p:sp>
        <p:nvSpPr>
          <p:cNvPr id="9" name="TextBox 8">
            <a:extLst>
              <a:ext uri="{FF2B5EF4-FFF2-40B4-BE49-F238E27FC236}">
                <a16:creationId xmlns:a16="http://schemas.microsoft.com/office/drawing/2014/main" id="{208A5217-C262-4EF3-9A0F-CB51E5E4A30B}"/>
              </a:ext>
            </a:extLst>
          </p:cNvPr>
          <p:cNvSpPr txBox="1"/>
          <p:nvPr/>
        </p:nvSpPr>
        <p:spPr>
          <a:xfrm>
            <a:off x="154745" y="6372665"/>
            <a:ext cx="2363372" cy="246221"/>
          </a:xfrm>
          <a:prstGeom prst="rect">
            <a:avLst/>
          </a:prstGeom>
          <a:solidFill>
            <a:schemeClr val="bg2">
              <a:lumMod val="50000"/>
            </a:schemeClr>
          </a:solidFill>
        </p:spPr>
        <p:txBody>
          <a:bodyPr wrap="square" rtlCol="0">
            <a:spAutoFit/>
          </a:bodyPr>
          <a:lstStyle/>
          <a:p>
            <a:r>
              <a:rPr lang="en-GB" sz="1000" dirty="0"/>
              <a:t>Gwydion and Math creating </a:t>
            </a:r>
            <a:r>
              <a:rPr lang="en-GB" sz="1000" dirty="0" err="1"/>
              <a:t>Blodeuwedd</a:t>
            </a:r>
            <a:r>
              <a:rPr lang="en-GB" sz="1000" dirty="0"/>
              <a:t>.</a:t>
            </a:r>
          </a:p>
        </p:txBody>
      </p:sp>
    </p:spTree>
    <p:extLst>
      <p:ext uri="{BB962C8B-B14F-4D97-AF65-F5344CB8AC3E}">
        <p14:creationId xmlns:p14="http://schemas.microsoft.com/office/powerpoint/2010/main" val="258588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366BD4-B204-4B62-8D9F-5DC1073B04C4}"/>
              </a:ext>
            </a:extLst>
          </p:cNvPr>
          <p:cNvSpPr>
            <a:spLocks noGrp="1"/>
          </p:cNvSpPr>
          <p:nvPr>
            <p:ph type="title"/>
          </p:nvPr>
        </p:nvSpPr>
        <p:spPr>
          <a:xfrm>
            <a:off x="2734407" y="379193"/>
            <a:ext cx="6570785" cy="1325563"/>
          </a:xfrm>
          <a:solidFill>
            <a:schemeClr val="accent1">
              <a:alpha val="75000"/>
            </a:schemeClr>
          </a:solidFill>
          <a:ln w="38100">
            <a:solidFill>
              <a:schemeClr val="accent1">
                <a:shade val="50000"/>
              </a:schemeClr>
            </a:solidFill>
          </a:ln>
        </p:spPr>
        <p:txBody>
          <a:bodyPr/>
          <a:lstStyle/>
          <a:p>
            <a:pPr algn="ctr"/>
            <a:r>
              <a:rPr lang="en-GB" dirty="0"/>
              <a:t>Son or Nephew?</a:t>
            </a:r>
          </a:p>
        </p:txBody>
      </p:sp>
      <p:sp>
        <p:nvSpPr>
          <p:cNvPr id="5" name="Content Placeholder 4">
            <a:extLst>
              <a:ext uri="{FF2B5EF4-FFF2-40B4-BE49-F238E27FC236}">
                <a16:creationId xmlns:a16="http://schemas.microsoft.com/office/drawing/2014/main" id="{3A327E68-6EA5-47F4-A0BA-E602409968CE}"/>
              </a:ext>
            </a:extLst>
          </p:cNvPr>
          <p:cNvSpPr>
            <a:spLocks noGrp="1"/>
          </p:cNvSpPr>
          <p:nvPr>
            <p:ph sz="half" idx="1"/>
          </p:nvPr>
        </p:nvSpPr>
        <p:spPr>
          <a:xfrm>
            <a:off x="838199" y="2127469"/>
            <a:ext cx="5181600" cy="4351338"/>
          </a:xfrm>
          <a:solidFill>
            <a:schemeClr val="bg2">
              <a:lumMod val="75000"/>
              <a:alpha val="75000"/>
            </a:schemeClr>
          </a:solidFill>
        </p:spPr>
        <p:txBody>
          <a:bodyPr/>
          <a:lstStyle/>
          <a:p>
            <a:r>
              <a:rPr lang="en-GB" dirty="0"/>
              <a:t>Argued that the use of the word </a:t>
            </a:r>
            <a:r>
              <a:rPr lang="en-GB" i="1" dirty="0"/>
              <a:t>math </a:t>
            </a:r>
            <a:r>
              <a:rPr lang="en-GB" dirty="0"/>
              <a:t>(son, boy, child) implies Gwydion is his father.</a:t>
            </a:r>
          </a:p>
          <a:p>
            <a:r>
              <a:rPr lang="en-GB" dirty="0"/>
              <a:t>Ambiguous and never explicitly stated.</a:t>
            </a:r>
          </a:p>
          <a:p>
            <a:r>
              <a:rPr lang="en-GB" dirty="0"/>
              <a:t>Why would Gwydion suggest </a:t>
            </a:r>
            <a:r>
              <a:rPr lang="en-GB" dirty="0" err="1"/>
              <a:t>Aranrhod</a:t>
            </a:r>
            <a:r>
              <a:rPr lang="en-GB" dirty="0"/>
              <a:t> to replace </a:t>
            </a:r>
            <a:r>
              <a:rPr lang="en-GB" dirty="0" err="1"/>
              <a:t>Goewin</a:t>
            </a:r>
            <a:r>
              <a:rPr lang="en-GB" dirty="0"/>
              <a:t>?</a:t>
            </a:r>
          </a:p>
          <a:p>
            <a:r>
              <a:rPr lang="en-GB" dirty="0"/>
              <a:t>Why care for </a:t>
            </a:r>
            <a:r>
              <a:rPr lang="en-GB" dirty="0" err="1"/>
              <a:t>Lleu</a:t>
            </a:r>
            <a:r>
              <a:rPr lang="en-GB" dirty="0"/>
              <a:t> when he lost his other three sons? </a:t>
            </a:r>
          </a:p>
          <a:p>
            <a:endParaRPr lang="en-GB" dirty="0"/>
          </a:p>
          <a:p>
            <a:endParaRPr lang="en-GB" dirty="0"/>
          </a:p>
        </p:txBody>
      </p:sp>
      <p:sp>
        <p:nvSpPr>
          <p:cNvPr id="6" name="Content Placeholder 5">
            <a:extLst>
              <a:ext uri="{FF2B5EF4-FFF2-40B4-BE49-F238E27FC236}">
                <a16:creationId xmlns:a16="http://schemas.microsoft.com/office/drawing/2014/main" id="{DE297A20-1CC6-40DC-8CB6-B8DB8FFFE3EE}"/>
              </a:ext>
            </a:extLst>
          </p:cNvPr>
          <p:cNvSpPr>
            <a:spLocks noGrp="1"/>
          </p:cNvSpPr>
          <p:nvPr>
            <p:ph sz="half" idx="2"/>
          </p:nvPr>
        </p:nvSpPr>
        <p:spPr>
          <a:xfrm>
            <a:off x="6566095" y="2127469"/>
            <a:ext cx="5181600" cy="4351338"/>
          </a:xfrm>
          <a:solidFill>
            <a:schemeClr val="accent6">
              <a:alpha val="75000"/>
            </a:schemeClr>
          </a:solidFill>
          <a:ln w="38100">
            <a:solidFill>
              <a:schemeClr val="accent6">
                <a:lumMod val="75000"/>
              </a:schemeClr>
            </a:solidFill>
            <a:prstDash val="dash"/>
          </a:ln>
        </p:spPr>
        <p:txBody>
          <a:bodyPr/>
          <a:lstStyle/>
          <a:p>
            <a:pPr marL="0" indent="0">
              <a:buNone/>
            </a:pPr>
            <a:endParaRPr lang="en-GB" dirty="0"/>
          </a:p>
          <a:p>
            <a:pPr marL="0" indent="0">
              <a:buNone/>
            </a:pPr>
            <a:r>
              <a:rPr lang="en-GB" dirty="0"/>
              <a:t>	“If you have no greater shame than that I should foster a boy as fine as this, then your shame is but a small matter”.</a:t>
            </a:r>
          </a:p>
          <a:p>
            <a:pPr marL="0" indent="0">
              <a:buNone/>
            </a:pPr>
            <a:endParaRPr lang="en-GB" dirty="0"/>
          </a:p>
          <a:p>
            <a:pPr marL="0" indent="0">
              <a:buNone/>
            </a:pPr>
            <a:r>
              <a:rPr lang="en-GB" dirty="0"/>
              <a:t>“What is your boy’s name?” she said. </a:t>
            </a:r>
          </a:p>
        </p:txBody>
      </p:sp>
    </p:spTree>
    <p:extLst>
      <p:ext uri="{BB962C8B-B14F-4D97-AF65-F5344CB8AC3E}">
        <p14:creationId xmlns:p14="http://schemas.microsoft.com/office/powerpoint/2010/main" val="1901058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72194-75AF-4770-939D-A2F2519A74A3}"/>
              </a:ext>
            </a:extLst>
          </p:cNvPr>
          <p:cNvSpPr>
            <a:spLocks noGrp="1"/>
          </p:cNvSpPr>
          <p:nvPr>
            <p:ph type="title"/>
          </p:nvPr>
        </p:nvSpPr>
        <p:spPr>
          <a:xfrm>
            <a:off x="3955952" y="224448"/>
            <a:ext cx="4432495" cy="1325563"/>
          </a:xfrm>
          <a:solidFill>
            <a:schemeClr val="accent1">
              <a:alpha val="75000"/>
            </a:schemeClr>
          </a:solidFill>
          <a:ln w="38100">
            <a:solidFill>
              <a:schemeClr val="accent1"/>
            </a:solidFill>
          </a:ln>
        </p:spPr>
        <p:txBody>
          <a:bodyPr/>
          <a:lstStyle/>
          <a:p>
            <a:pPr algn="ctr"/>
            <a:r>
              <a:rPr lang="en-GB" dirty="0" err="1"/>
              <a:t>Englyn</a:t>
            </a:r>
            <a:endParaRPr lang="en-GB" dirty="0"/>
          </a:p>
        </p:txBody>
      </p:sp>
      <p:sp>
        <p:nvSpPr>
          <p:cNvPr id="3" name="Content Placeholder 2">
            <a:extLst>
              <a:ext uri="{FF2B5EF4-FFF2-40B4-BE49-F238E27FC236}">
                <a16:creationId xmlns:a16="http://schemas.microsoft.com/office/drawing/2014/main" id="{438434F1-7A46-4079-ABAA-BA2EF7C2687F}"/>
              </a:ext>
            </a:extLst>
          </p:cNvPr>
          <p:cNvSpPr>
            <a:spLocks noGrp="1"/>
          </p:cNvSpPr>
          <p:nvPr>
            <p:ph sz="half" idx="1"/>
          </p:nvPr>
        </p:nvSpPr>
        <p:spPr>
          <a:xfrm>
            <a:off x="838200" y="1825625"/>
            <a:ext cx="3958883" cy="4351338"/>
          </a:xfrm>
          <a:solidFill>
            <a:schemeClr val="bg2">
              <a:lumMod val="75000"/>
              <a:alpha val="75000"/>
            </a:schemeClr>
          </a:solidFill>
        </p:spPr>
        <p:txBody>
          <a:bodyPr>
            <a:normAutofit fontScale="92500" lnSpcReduction="10000"/>
          </a:bodyPr>
          <a:lstStyle/>
          <a:p>
            <a:r>
              <a:rPr lang="en-GB" dirty="0"/>
              <a:t>Math and Gwydion both speak poetically and both have magic abilities. </a:t>
            </a:r>
          </a:p>
          <a:p>
            <a:r>
              <a:rPr lang="en-GB" dirty="0"/>
              <a:t>Other similarities include Math hearing things in the wind. Gwydion seems to know the thoughts of others. </a:t>
            </a:r>
          </a:p>
          <a:p>
            <a:r>
              <a:rPr lang="en-GB" dirty="0"/>
              <a:t>Gwydion and the use of trees are linked in other sources. </a:t>
            </a:r>
          </a:p>
        </p:txBody>
      </p:sp>
      <p:sp>
        <p:nvSpPr>
          <p:cNvPr id="4" name="Content Placeholder 3">
            <a:extLst>
              <a:ext uri="{FF2B5EF4-FFF2-40B4-BE49-F238E27FC236}">
                <a16:creationId xmlns:a16="http://schemas.microsoft.com/office/drawing/2014/main" id="{DF2D5550-A662-496C-B43D-4BDD7F18439E}"/>
              </a:ext>
            </a:extLst>
          </p:cNvPr>
          <p:cNvSpPr>
            <a:spLocks noGrp="1"/>
          </p:cNvSpPr>
          <p:nvPr>
            <p:ph sz="half" idx="2"/>
          </p:nvPr>
        </p:nvSpPr>
        <p:spPr>
          <a:xfrm>
            <a:off x="5261317" y="1825624"/>
            <a:ext cx="6092483" cy="4807927"/>
          </a:xfrm>
          <a:solidFill>
            <a:schemeClr val="accent6">
              <a:alpha val="75000"/>
            </a:schemeClr>
          </a:solidFill>
          <a:ln w="38100">
            <a:solidFill>
              <a:schemeClr val="accent6">
                <a:lumMod val="75000"/>
              </a:schemeClr>
            </a:solidFill>
            <a:prstDash val="dash"/>
          </a:ln>
        </p:spPr>
        <p:txBody>
          <a:bodyPr>
            <a:normAutofit fontScale="92500" lnSpcReduction="10000"/>
          </a:bodyPr>
          <a:lstStyle/>
          <a:p>
            <a:pPr marL="0" indent="0" algn="ctr">
              <a:buNone/>
            </a:pPr>
            <a:r>
              <a:rPr lang="en-GB" sz="1800" dirty="0"/>
              <a:t>An oak that grows between two lakes,</a:t>
            </a:r>
          </a:p>
          <a:p>
            <a:pPr marL="0" indent="0" algn="ctr">
              <a:buNone/>
            </a:pPr>
            <a:r>
              <a:rPr lang="en-GB" sz="1800" dirty="0"/>
              <a:t>Very dark is the sky and the valley.</a:t>
            </a:r>
          </a:p>
          <a:p>
            <a:pPr marL="0" indent="0" algn="ctr">
              <a:buNone/>
            </a:pPr>
            <a:r>
              <a:rPr lang="en-GB" sz="1800" dirty="0"/>
              <a:t>Unless I am mistaken</a:t>
            </a:r>
          </a:p>
          <a:p>
            <a:pPr marL="0" indent="0" algn="ctr">
              <a:buNone/>
            </a:pPr>
            <a:r>
              <a:rPr lang="en-GB" sz="1800" dirty="0"/>
              <a:t>This is because of </a:t>
            </a:r>
            <a:r>
              <a:rPr lang="en-GB" sz="1800" dirty="0" err="1"/>
              <a:t>Lleu’s</a:t>
            </a:r>
            <a:r>
              <a:rPr lang="en-GB" sz="1800" dirty="0"/>
              <a:t> Flowers.</a:t>
            </a:r>
          </a:p>
          <a:p>
            <a:pPr marL="0" indent="0" algn="ctr">
              <a:buNone/>
            </a:pPr>
            <a:endParaRPr lang="en-GB" sz="1800" dirty="0"/>
          </a:p>
          <a:p>
            <a:pPr marL="0" indent="0" algn="ctr">
              <a:buNone/>
            </a:pPr>
            <a:r>
              <a:rPr lang="en-GB" sz="1800" dirty="0"/>
              <a:t>An oak grows high plain, </a:t>
            </a:r>
          </a:p>
          <a:p>
            <a:pPr marL="0" indent="0" algn="ctr">
              <a:buNone/>
            </a:pPr>
            <a:r>
              <a:rPr lang="en-GB" sz="1800" dirty="0"/>
              <a:t>Rain does not wet it, heat no longer melts it;</a:t>
            </a:r>
          </a:p>
          <a:p>
            <a:pPr marL="0" indent="0" algn="ctr">
              <a:buNone/>
            </a:pPr>
            <a:r>
              <a:rPr lang="en-GB" sz="1800" dirty="0"/>
              <a:t>It sustained one who possess nine-score attributes.</a:t>
            </a:r>
          </a:p>
          <a:p>
            <a:pPr marL="0" indent="0" algn="ctr">
              <a:buNone/>
            </a:pPr>
            <a:r>
              <a:rPr lang="en-GB" sz="1800" dirty="0"/>
              <a:t>In its top is </a:t>
            </a:r>
            <a:r>
              <a:rPr lang="en-GB" sz="1800" dirty="0" err="1"/>
              <a:t>Lleu</a:t>
            </a:r>
            <a:r>
              <a:rPr lang="en-GB" sz="1800" dirty="0"/>
              <a:t> </a:t>
            </a:r>
            <a:r>
              <a:rPr lang="en-GB" sz="1800" dirty="0" err="1"/>
              <a:t>Llaw</a:t>
            </a:r>
            <a:r>
              <a:rPr lang="en-GB" sz="1800" dirty="0"/>
              <a:t> </a:t>
            </a:r>
            <a:r>
              <a:rPr lang="en-GB" sz="1800" dirty="0" err="1"/>
              <a:t>Gyffes</a:t>
            </a:r>
            <a:r>
              <a:rPr lang="en-GB" sz="1800" dirty="0"/>
              <a:t>.</a:t>
            </a:r>
          </a:p>
          <a:p>
            <a:pPr marL="0" indent="0" algn="ctr">
              <a:buNone/>
            </a:pPr>
            <a:endParaRPr lang="en-GB" sz="2200" dirty="0"/>
          </a:p>
          <a:p>
            <a:pPr marL="0" indent="0" algn="ctr">
              <a:buNone/>
            </a:pPr>
            <a:r>
              <a:rPr lang="en-GB" sz="1800" dirty="0"/>
              <a:t>An oak grows on a slope</a:t>
            </a:r>
          </a:p>
          <a:p>
            <a:pPr marL="0" indent="0" algn="ctr">
              <a:buNone/>
            </a:pPr>
            <a:r>
              <a:rPr lang="en-GB" sz="1800" dirty="0"/>
              <a:t>The refuge of a handsome prince.</a:t>
            </a:r>
          </a:p>
          <a:p>
            <a:pPr marL="0" indent="0" algn="ctr">
              <a:buNone/>
            </a:pPr>
            <a:r>
              <a:rPr lang="en-GB" sz="1800" dirty="0"/>
              <a:t>Unless I am mistaken</a:t>
            </a:r>
          </a:p>
          <a:p>
            <a:pPr marL="0" indent="0" algn="ctr">
              <a:buNone/>
            </a:pPr>
            <a:r>
              <a:rPr lang="en-GB" sz="1800" dirty="0" err="1"/>
              <a:t>Lleu</a:t>
            </a:r>
            <a:r>
              <a:rPr lang="en-GB" sz="1800" dirty="0"/>
              <a:t> will come to my lap.</a:t>
            </a:r>
          </a:p>
        </p:txBody>
      </p:sp>
    </p:spTree>
    <p:extLst>
      <p:ext uri="{BB962C8B-B14F-4D97-AF65-F5344CB8AC3E}">
        <p14:creationId xmlns:p14="http://schemas.microsoft.com/office/powerpoint/2010/main" val="3190440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66121-E43E-41D3-B75D-CCD13EEFAFEF}"/>
              </a:ext>
            </a:extLst>
          </p:cNvPr>
          <p:cNvSpPr>
            <a:spLocks noGrp="1"/>
          </p:cNvSpPr>
          <p:nvPr>
            <p:ph type="title"/>
          </p:nvPr>
        </p:nvSpPr>
        <p:spPr>
          <a:xfrm>
            <a:off x="2676964" y="280718"/>
            <a:ext cx="6838071" cy="1325563"/>
          </a:xfrm>
          <a:solidFill>
            <a:schemeClr val="accent1">
              <a:alpha val="75000"/>
            </a:schemeClr>
          </a:solidFill>
          <a:ln w="38100">
            <a:solidFill>
              <a:schemeClr val="accent1"/>
            </a:solidFill>
          </a:ln>
        </p:spPr>
        <p:txBody>
          <a:bodyPr/>
          <a:lstStyle/>
          <a:p>
            <a:pPr algn="ctr"/>
            <a:r>
              <a:rPr lang="en-GB" dirty="0"/>
              <a:t>The Battle of the Trees.</a:t>
            </a:r>
          </a:p>
        </p:txBody>
      </p:sp>
      <p:sp>
        <p:nvSpPr>
          <p:cNvPr id="3" name="Content Placeholder 2">
            <a:extLst>
              <a:ext uri="{FF2B5EF4-FFF2-40B4-BE49-F238E27FC236}">
                <a16:creationId xmlns:a16="http://schemas.microsoft.com/office/drawing/2014/main" id="{0089B9E9-326A-4528-93E7-39FC238B4100}"/>
              </a:ext>
            </a:extLst>
          </p:cNvPr>
          <p:cNvSpPr>
            <a:spLocks noGrp="1"/>
          </p:cNvSpPr>
          <p:nvPr>
            <p:ph idx="1"/>
          </p:nvPr>
        </p:nvSpPr>
        <p:spPr>
          <a:xfrm>
            <a:off x="570914" y="2067951"/>
            <a:ext cx="3086686" cy="4509331"/>
          </a:xfrm>
          <a:solidFill>
            <a:schemeClr val="accent6">
              <a:alpha val="75000"/>
            </a:schemeClr>
          </a:solidFill>
          <a:ln w="38100">
            <a:solidFill>
              <a:schemeClr val="accent6">
                <a:lumMod val="75000"/>
              </a:schemeClr>
            </a:solidFill>
            <a:prstDash val="dash"/>
          </a:ln>
        </p:spPr>
        <p:txBody>
          <a:bodyPr>
            <a:normAutofit fontScale="47500" lnSpcReduction="20000"/>
          </a:bodyPr>
          <a:lstStyle/>
          <a:p>
            <a:pPr marL="0" indent="0" algn="ctr">
              <a:buNone/>
            </a:pPr>
            <a:endParaRPr lang="en-GB" dirty="0"/>
          </a:p>
          <a:p>
            <a:pPr marL="0" indent="0" algn="ctr">
              <a:buNone/>
            </a:pPr>
            <a:r>
              <a:rPr lang="en-GB" dirty="0"/>
              <a:t>That </a:t>
            </a:r>
            <a:r>
              <a:rPr lang="en-GB" dirty="0" err="1"/>
              <a:t>Gwydyon</a:t>
            </a:r>
            <a:r>
              <a:rPr lang="en-GB" dirty="0"/>
              <a:t> affected.</a:t>
            </a:r>
          </a:p>
          <a:p>
            <a:pPr marL="0" indent="0" algn="ctr">
              <a:buNone/>
            </a:pPr>
            <a:r>
              <a:rPr lang="en-GB" dirty="0"/>
              <a:t>There was a calling on the Creator,</a:t>
            </a:r>
          </a:p>
          <a:p>
            <a:pPr marL="0" indent="0" algn="ctr">
              <a:buNone/>
            </a:pPr>
            <a:r>
              <a:rPr lang="en-GB" dirty="0"/>
              <a:t>Upon Christ for causes,</a:t>
            </a:r>
          </a:p>
          <a:p>
            <a:pPr marL="0" indent="0" algn="ctr">
              <a:buNone/>
            </a:pPr>
            <a:r>
              <a:rPr lang="en-GB" dirty="0"/>
              <a:t>Until when the Eternal</a:t>
            </a:r>
          </a:p>
          <a:p>
            <a:pPr marL="0" indent="0" algn="ctr">
              <a:buNone/>
            </a:pPr>
            <a:r>
              <a:rPr lang="en-GB" dirty="0"/>
              <a:t>Should deliver those whom he had made.</a:t>
            </a:r>
          </a:p>
          <a:p>
            <a:pPr marL="0" indent="0" algn="ctr">
              <a:buNone/>
            </a:pPr>
            <a:r>
              <a:rPr lang="en-GB" dirty="0"/>
              <a:t>The Lord answered them, </a:t>
            </a:r>
          </a:p>
          <a:p>
            <a:pPr marL="0" indent="0" algn="ctr">
              <a:buNone/>
            </a:pPr>
            <a:r>
              <a:rPr lang="en-GB" dirty="0"/>
              <a:t>Through language and elements:</a:t>
            </a:r>
          </a:p>
          <a:p>
            <a:pPr marL="0" indent="0" algn="ctr">
              <a:buNone/>
            </a:pPr>
            <a:r>
              <a:rPr lang="en-GB" dirty="0"/>
              <a:t>Take the forms of time </a:t>
            </a:r>
            <a:r>
              <a:rPr lang="en-GB" dirty="0" err="1"/>
              <a:t>prinncipal</a:t>
            </a:r>
            <a:r>
              <a:rPr lang="en-GB" dirty="0"/>
              <a:t> trees,</a:t>
            </a:r>
          </a:p>
          <a:p>
            <a:pPr marL="0" indent="0" algn="ctr">
              <a:buNone/>
            </a:pPr>
            <a:r>
              <a:rPr lang="en-GB" dirty="0"/>
              <a:t>Arranging yourselves in battle array,</a:t>
            </a:r>
          </a:p>
          <a:p>
            <a:pPr marL="0" indent="0" algn="ctr">
              <a:buNone/>
            </a:pPr>
            <a:r>
              <a:rPr lang="en-GB" dirty="0"/>
              <a:t>And restraining the public.</a:t>
            </a:r>
          </a:p>
          <a:p>
            <a:pPr marL="0" indent="0" algn="ctr">
              <a:buNone/>
            </a:pPr>
            <a:r>
              <a:rPr lang="en-GB" dirty="0"/>
              <a:t>Inexperienced in battle hand to hand.</a:t>
            </a:r>
          </a:p>
          <a:p>
            <a:pPr marL="0" indent="0" algn="ctr">
              <a:buNone/>
            </a:pPr>
            <a:r>
              <a:rPr lang="en-GB" dirty="0"/>
              <a:t>When the trees were enchanted,</a:t>
            </a:r>
          </a:p>
          <a:p>
            <a:pPr marL="0" indent="0" algn="ctr">
              <a:buNone/>
            </a:pPr>
            <a:r>
              <a:rPr lang="en-GB" dirty="0"/>
              <a:t>In the expectation of not being trees,</a:t>
            </a:r>
          </a:p>
          <a:p>
            <a:pPr marL="0" indent="0" algn="ctr">
              <a:buNone/>
            </a:pPr>
            <a:r>
              <a:rPr lang="en-GB" dirty="0"/>
              <a:t>The trees uttered their voices</a:t>
            </a:r>
          </a:p>
          <a:p>
            <a:pPr marL="0" indent="0" algn="ctr">
              <a:buNone/>
            </a:pPr>
            <a:r>
              <a:rPr lang="en-GB" dirty="0"/>
              <a:t>From strings of harmony,</a:t>
            </a:r>
          </a:p>
          <a:p>
            <a:pPr marL="0" indent="0" algn="ctr">
              <a:buNone/>
            </a:pPr>
            <a:r>
              <a:rPr lang="en-GB" dirty="0"/>
              <a:t>The disputes ceased.</a:t>
            </a:r>
          </a:p>
        </p:txBody>
      </p:sp>
      <p:sp>
        <p:nvSpPr>
          <p:cNvPr id="5" name="Content Placeholder 2">
            <a:extLst>
              <a:ext uri="{FF2B5EF4-FFF2-40B4-BE49-F238E27FC236}">
                <a16:creationId xmlns:a16="http://schemas.microsoft.com/office/drawing/2014/main" id="{174140A5-9ADC-4515-887D-929D7B4EE5C4}"/>
              </a:ext>
            </a:extLst>
          </p:cNvPr>
          <p:cNvSpPr txBox="1">
            <a:spLocks/>
          </p:cNvSpPr>
          <p:nvPr/>
        </p:nvSpPr>
        <p:spPr>
          <a:xfrm>
            <a:off x="4480560" y="2067951"/>
            <a:ext cx="3086686" cy="4526647"/>
          </a:xfrm>
          <a:prstGeom prst="rect">
            <a:avLst/>
          </a:prstGeom>
          <a:solidFill>
            <a:schemeClr val="accent6">
              <a:alpha val="75000"/>
            </a:schemeClr>
          </a:solidFill>
          <a:ln w="38100">
            <a:solidFill>
              <a:schemeClr val="accent6">
                <a:lumMod val="75000"/>
              </a:schemeClr>
            </a:solidFill>
            <a:prstDash val="dash"/>
          </a:ln>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dirty="0"/>
          </a:p>
          <a:p>
            <a:pPr marL="0" indent="0" algn="ctr">
              <a:buNone/>
            </a:pPr>
            <a:r>
              <a:rPr lang="en-GB" dirty="0"/>
              <a:t>I was enchanted by Math,</a:t>
            </a:r>
          </a:p>
          <a:p>
            <a:pPr marL="0" indent="0" algn="ctr">
              <a:buNone/>
            </a:pPr>
            <a:r>
              <a:rPr lang="en-GB" dirty="0"/>
              <a:t>Before I became immortal,</a:t>
            </a:r>
          </a:p>
          <a:p>
            <a:pPr marL="0" indent="0" algn="ctr">
              <a:buNone/>
            </a:pPr>
            <a:r>
              <a:rPr lang="en-GB" dirty="0"/>
              <a:t>I was enchanted by </a:t>
            </a:r>
            <a:r>
              <a:rPr lang="en-GB" dirty="0" err="1"/>
              <a:t>Gwydyon</a:t>
            </a:r>
            <a:endParaRPr lang="en-GB" dirty="0"/>
          </a:p>
          <a:p>
            <a:pPr marL="0" indent="0" algn="ctr">
              <a:buNone/>
            </a:pPr>
            <a:r>
              <a:rPr lang="en-GB" dirty="0"/>
              <a:t>The great purifier of the </a:t>
            </a:r>
            <a:r>
              <a:rPr lang="en-GB" dirty="0" err="1"/>
              <a:t>Brython</a:t>
            </a:r>
            <a:r>
              <a:rPr lang="en-GB" dirty="0"/>
              <a:t>,</a:t>
            </a:r>
          </a:p>
          <a:p>
            <a:pPr marL="0" indent="0" algn="ctr">
              <a:buNone/>
            </a:pPr>
            <a:r>
              <a:rPr lang="en-GB" dirty="0"/>
              <a:t>Of </a:t>
            </a:r>
            <a:r>
              <a:rPr lang="en-GB" dirty="0" err="1"/>
              <a:t>Eurwys</a:t>
            </a:r>
            <a:r>
              <a:rPr lang="en-GB" dirty="0"/>
              <a:t>, of </a:t>
            </a:r>
            <a:r>
              <a:rPr lang="en-GB" dirty="0" err="1"/>
              <a:t>Euron</a:t>
            </a:r>
            <a:r>
              <a:rPr lang="en-GB" dirty="0"/>
              <a:t>,</a:t>
            </a:r>
          </a:p>
          <a:p>
            <a:pPr marL="0" indent="0" algn="ctr">
              <a:buNone/>
            </a:pPr>
            <a:r>
              <a:rPr lang="en-GB" dirty="0"/>
              <a:t>Of </a:t>
            </a:r>
            <a:r>
              <a:rPr lang="en-GB" dirty="0" err="1"/>
              <a:t>Euron</a:t>
            </a:r>
            <a:r>
              <a:rPr lang="en-GB" dirty="0"/>
              <a:t>, of </a:t>
            </a:r>
            <a:r>
              <a:rPr lang="en-GB" dirty="0" err="1"/>
              <a:t>Modron</a:t>
            </a:r>
            <a:r>
              <a:rPr lang="en-GB" dirty="0"/>
              <a:t>.</a:t>
            </a:r>
          </a:p>
          <a:p>
            <a:pPr marL="0" indent="0" algn="ctr">
              <a:buNone/>
            </a:pPr>
            <a:r>
              <a:rPr lang="en-GB" dirty="0"/>
              <a:t>Of five battalions of scientific ones.</a:t>
            </a:r>
          </a:p>
          <a:p>
            <a:pPr marL="0" indent="0" algn="ctr">
              <a:buNone/>
            </a:pPr>
            <a:r>
              <a:rPr lang="en-GB" dirty="0"/>
              <a:t>Teachers, children of Math.</a:t>
            </a:r>
          </a:p>
          <a:p>
            <a:pPr marL="0" indent="0" algn="ctr">
              <a:buNone/>
            </a:pPr>
            <a:r>
              <a:rPr lang="en-GB" dirty="0"/>
              <a:t>When the removal occurred,</a:t>
            </a:r>
          </a:p>
          <a:p>
            <a:pPr marL="0" indent="0" algn="ctr">
              <a:buNone/>
            </a:pPr>
            <a:r>
              <a:rPr lang="en-GB" dirty="0"/>
              <a:t>I was enchanted by the </a:t>
            </a:r>
            <a:r>
              <a:rPr lang="en-GB" dirty="0" err="1"/>
              <a:t>Guledig</a:t>
            </a:r>
            <a:r>
              <a:rPr lang="en-GB" dirty="0"/>
              <a:t>.</a:t>
            </a:r>
          </a:p>
          <a:p>
            <a:pPr marL="0" indent="0" algn="ctr">
              <a:buNone/>
            </a:pPr>
            <a:r>
              <a:rPr lang="en-GB" dirty="0"/>
              <a:t>When he was half-burnt,</a:t>
            </a:r>
          </a:p>
          <a:p>
            <a:pPr marL="0" indent="0" algn="ctr">
              <a:buNone/>
            </a:pPr>
            <a:r>
              <a:rPr lang="en-GB" dirty="0"/>
              <a:t>I was enchanted by the sage</a:t>
            </a:r>
          </a:p>
          <a:p>
            <a:pPr marL="0" indent="0" algn="ctr">
              <a:buNone/>
            </a:pPr>
            <a:r>
              <a:rPr lang="en-GB" dirty="0"/>
              <a:t>Of sages, in the primitive world.</a:t>
            </a:r>
          </a:p>
          <a:p>
            <a:pPr marL="0" indent="0" algn="ctr">
              <a:buNone/>
            </a:pPr>
            <a:r>
              <a:rPr lang="en-GB" dirty="0"/>
              <a:t>When I had a being;</a:t>
            </a:r>
          </a:p>
          <a:p>
            <a:pPr marL="0" indent="0" algn="ctr">
              <a:buNone/>
            </a:pPr>
            <a:r>
              <a:rPr lang="en-GB" dirty="0"/>
              <a:t>When the host of the world was in dignity,</a:t>
            </a:r>
          </a:p>
          <a:p>
            <a:pPr marL="0" indent="0" algn="ctr">
              <a:buNone/>
            </a:pPr>
            <a:r>
              <a:rPr lang="en-GB" dirty="0"/>
              <a:t>The bard was accustomed to benefits</a:t>
            </a:r>
          </a:p>
        </p:txBody>
      </p:sp>
      <p:sp>
        <p:nvSpPr>
          <p:cNvPr id="6" name="Content Placeholder 2">
            <a:extLst>
              <a:ext uri="{FF2B5EF4-FFF2-40B4-BE49-F238E27FC236}">
                <a16:creationId xmlns:a16="http://schemas.microsoft.com/office/drawing/2014/main" id="{47D62814-7659-465B-98F3-7EF80E8DAAA0}"/>
              </a:ext>
            </a:extLst>
          </p:cNvPr>
          <p:cNvSpPr txBox="1">
            <a:spLocks/>
          </p:cNvSpPr>
          <p:nvPr/>
        </p:nvSpPr>
        <p:spPr>
          <a:xfrm>
            <a:off x="8390207" y="2051539"/>
            <a:ext cx="3086686" cy="4526647"/>
          </a:xfrm>
          <a:prstGeom prst="rect">
            <a:avLst/>
          </a:prstGeom>
          <a:solidFill>
            <a:schemeClr val="accent6">
              <a:alpha val="75000"/>
            </a:schemeClr>
          </a:solidFill>
          <a:ln w="38100">
            <a:solidFill>
              <a:schemeClr val="accent6">
                <a:lumMod val="75000"/>
              </a:schemeClr>
            </a:solidFill>
            <a:prstDash val="dash"/>
          </a:ln>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dirty="0"/>
          </a:p>
          <a:p>
            <a:pPr marL="0" indent="0" algn="ctr">
              <a:buNone/>
            </a:pPr>
            <a:r>
              <a:rPr lang="en-GB" dirty="0"/>
              <a:t>There has not been born, in the gap,</a:t>
            </a:r>
          </a:p>
          <a:p>
            <a:pPr marL="0" indent="0" algn="ctr">
              <a:buNone/>
            </a:pPr>
            <a:r>
              <a:rPr lang="en-GB" dirty="0"/>
              <a:t>That has been visiting me,</a:t>
            </a:r>
          </a:p>
          <a:p>
            <a:pPr marL="0" indent="0" algn="ctr">
              <a:buNone/>
            </a:pPr>
            <a:r>
              <a:rPr lang="en-GB" dirty="0"/>
              <a:t>Except </a:t>
            </a:r>
            <a:r>
              <a:rPr lang="en-GB" dirty="0" err="1"/>
              <a:t>Goronwy</a:t>
            </a:r>
            <a:r>
              <a:rPr lang="en-GB" dirty="0"/>
              <a:t>,</a:t>
            </a:r>
          </a:p>
          <a:p>
            <a:pPr marL="0" indent="0" algn="ctr">
              <a:buNone/>
            </a:pPr>
            <a:r>
              <a:rPr lang="en-GB" dirty="0"/>
              <a:t>From the dales of </a:t>
            </a:r>
            <a:r>
              <a:rPr lang="en-GB" dirty="0" err="1"/>
              <a:t>Edrywy</a:t>
            </a:r>
            <a:r>
              <a:rPr lang="en-GB" dirty="0"/>
              <a:t>.</a:t>
            </a:r>
          </a:p>
          <a:p>
            <a:pPr marL="0" indent="0" algn="ctr">
              <a:buNone/>
            </a:pPr>
            <a:r>
              <a:rPr lang="en-GB" dirty="0"/>
              <a:t>Long white my fingers,</a:t>
            </a:r>
          </a:p>
          <a:p>
            <a:pPr marL="0" indent="0" algn="ctr">
              <a:buNone/>
            </a:pPr>
            <a:r>
              <a:rPr lang="en-GB" dirty="0"/>
              <a:t>It is long since I have been a herdsman.</a:t>
            </a:r>
          </a:p>
          <a:p>
            <a:pPr marL="0" indent="0" algn="ctr">
              <a:buNone/>
            </a:pPr>
            <a:r>
              <a:rPr lang="en-GB" dirty="0"/>
              <a:t>I travelled in the earth,</a:t>
            </a:r>
          </a:p>
          <a:p>
            <a:pPr marL="0" indent="0" algn="ctr">
              <a:buNone/>
            </a:pPr>
            <a:r>
              <a:rPr lang="en-GB" dirty="0"/>
              <a:t>Before I was a proficient in learning.</a:t>
            </a:r>
          </a:p>
          <a:p>
            <a:pPr marL="0" indent="0" algn="ctr">
              <a:buNone/>
            </a:pPr>
            <a:r>
              <a:rPr lang="en-GB" dirty="0"/>
              <a:t>I travelled, I made a circuit,</a:t>
            </a:r>
          </a:p>
          <a:p>
            <a:pPr marL="0" indent="0" algn="ctr">
              <a:buNone/>
            </a:pPr>
            <a:r>
              <a:rPr lang="en-GB" dirty="0"/>
              <a:t>I slept in a hundred islands</a:t>
            </a:r>
          </a:p>
          <a:p>
            <a:pPr marL="0" indent="0" algn="ctr">
              <a:buNone/>
            </a:pPr>
            <a:r>
              <a:rPr lang="en-GB" dirty="0"/>
              <a:t>A hundred </a:t>
            </a:r>
            <a:r>
              <a:rPr lang="en-GB" dirty="0" err="1"/>
              <a:t>Caers</a:t>
            </a:r>
            <a:r>
              <a:rPr lang="en-GB" dirty="0"/>
              <a:t> I have dwelt in.</a:t>
            </a:r>
          </a:p>
          <a:p>
            <a:pPr marL="0" indent="0" algn="ctr">
              <a:buNone/>
            </a:pPr>
            <a:r>
              <a:rPr lang="en-GB" dirty="0"/>
              <a:t>Ye intelligent Druids,</a:t>
            </a:r>
          </a:p>
          <a:p>
            <a:pPr marL="0" indent="0" algn="ctr">
              <a:buNone/>
            </a:pPr>
            <a:r>
              <a:rPr lang="en-GB" dirty="0"/>
              <a:t>Declare to Arthur,</a:t>
            </a:r>
          </a:p>
          <a:p>
            <a:pPr marL="0" indent="0" algn="ctr">
              <a:buNone/>
            </a:pPr>
            <a:r>
              <a:rPr lang="en-GB" dirty="0"/>
              <a:t>What is there more early</a:t>
            </a:r>
          </a:p>
          <a:p>
            <a:pPr marL="0" indent="0" algn="ctr">
              <a:buNone/>
            </a:pPr>
            <a:r>
              <a:rPr lang="en-GB" dirty="0"/>
              <a:t>Than I that they sing of.</a:t>
            </a:r>
          </a:p>
        </p:txBody>
      </p:sp>
    </p:spTree>
    <p:extLst>
      <p:ext uri="{BB962C8B-B14F-4D97-AF65-F5344CB8AC3E}">
        <p14:creationId xmlns:p14="http://schemas.microsoft.com/office/powerpoint/2010/main" val="291162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042F80-AA85-4623-9A4C-F20023A9206F}"/>
              </a:ext>
            </a:extLst>
          </p:cNvPr>
          <p:cNvSpPr>
            <a:spLocks noGrp="1"/>
          </p:cNvSpPr>
          <p:nvPr>
            <p:ph type="title"/>
          </p:nvPr>
        </p:nvSpPr>
        <p:spPr>
          <a:xfrm>
            <a:off x="838200" y="2766218"/>
            <a:ext cx="10515600" cy="1325563"/>
          </a:xfrm>
        </p:spPr>
        <p:txBody>
          <a:bodyPr>
            <a:normAutofit/>
          </a:bodyPr>
          <a:lstStyle/>
          <a:p>
            <a:pPr algn="ctr"/>
            <a:r>
              <a:rPr lang="en-GB" sz="5000" b="1" dirty="0"/>
              <a:t>Thank you for listening.</a:t>
            </a:r>
          </a:p>
        </p:txBody>
      </p:sp>
    </p:spTree>
    <p:extLst>
      <p:ext uri="{BB962C8B-B14F-4D97-AF65-F5344CB8AC3E}">
        <p14:creationId xmlns:p14="http://schemas.microsoft.com/office/powerpoint/2010/main" val="2745111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4933C-82DC-4B7A-98E3-59ED89D1E3C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B995E03D-2DFE-49BA-B47A-5FFA3420FEF1}"/>
              </a:ext>
            </a:extLst>
          </p:cNvPr>
          <p:cNvSpPr>
            <a:spLocks noGrp="1"/>
          </p:cNvSpPr>
          <p:nvPr>
            <p:ph idx="1"/>
          </p:nvPr>
        </p:nvSpPr>
        <p:spPr/>
        <p:txBody>
          <a:bodyPr>
            <a:normAutofit fontScale="70000" lnSpcReduction="20000"/>
          </a:bodyPr>
          <a:lstStyle/>
          <a:p>
            <a:r>
              <a:rPr lang="en-GB" dirty="0"/>
              <a:t>Byfield, C. ‘Character And Conflict In The Four Branches Of The </a:t>
            </a:r>
            <a:r>
              <a:rPr lang="en-GB" dirty="0" err="1"/>
              <a:t>Mabinogion</a:t>
            </a:r>
            <a:r>
              <a:rPr lang="en-GB" i="1" dirty="0"/>
              <a:t>’,Bulletin Of The Board Of Celtic Studies,</a:t>
            </a:r>
            <a:r>
              <a:rPr lang="en-GB" dirty="0"/>
              <a:t>40 (1993), pp. 51-72.</a:t>
            </a:r>
          </a:p>
          <a:p>
            <a:r>
              <a:rPr lang="en-GB" dirty="0"/>
              <a:t>Davies, S. </a:t>
            </a:r>
            <a:r>
              <a:rPr lang="en-GB" i="1" dirty="0"/>
              <a:t>The Four Branches Of The </a:t>
            </a:r>
            <a:r>
              <a:rPr lang="en-GB" i="1" dirty="0" err="1"/>
              <a:t>Mabinogion</a:t>
            </a:r>
            <a:r>
              <a:rPr lang="en-GB" i="1" dirty="0"/>
              <a:t> </a:t>
            </a:r>
            <a:r>
              <a:rPr lang="en-GB" dirty="0"/>
              <a:t>(</a:t>
            </a:r>
            <a:r>
              <a:rPr lang="en-GB" dirty="0" err="1"/>
              <a:t>Llandysul</a:t>
            </a:r>
            <a:r>
              <a:rPr lang="en-GB" dirty="0"/>
              <a:t>: </a:t>
            </a:r>
            <a:r>
              <a:rPr lang="en-GB" dirty="0" err="1"/>
              <a:t>Gwasg</a:t>
            </a:r>
            <a:r>
              <a:rPr lang="en-GB" dirty="0"/>
              <a:t> Gomer, 1993).</a:t>
            </a:r>
          </a:p>
          <a:p>
            <a:r>
              <a:rPr lang="en-GB" dirty="0" err="1"/>
              <a:t>Englyn</a:t>
            </a:r>
            <a:r>
              <a:rPr lang="en-GB" dirty="0"/>
              <a:t>. </a:t>
            </a:r>
            <a:r>
              <a:rPr lang="en-GB" i="1" dirty="0" err="1"/>
              <a:t>Ecyclopaedia</a:t>
            </a:r>
            <a:r>
              <a:rPr lang="en-GB" i="1" dirty="0"/>
              <a:t> Britannica. </a:t>
            </a:r>
            <a:r>
              <a:rPr lang="en-GB" dirty="0"/>
              <a:t>1999, </a:t>
            </a:r>
            <a:r>
              <a:rPr lang="en-GB" dirty="0">
                <a:hlinkClick r:id="rId3"/>
              </a:rPr>
              <a:t>https://www.britannica.com/art/englyn</a:t>
            </a:r>
            <a:r>
              <a:rPr lang="en-GB" dirty="0"/>
              <a:t> [Accessed 9th December, 2018].</a:t>
            </a:r>
          </a:p>
          <a:p>
            <a:r>
              <a:rPr lang="en-GB" dirty="0"/>
              <a:t>Monaghan, P. </a:t>
            </a:r>
            <a:r>
              <a:rPr lang="en-GB" i="1" dirty="0"/>
              <a:t>The </a:t>
            </a:r>
            <a:r>
              <a:rPr lang="en-GB" i="1" dirty="0" err="1"/>
              <a:t>Encyclopedia</a:t>
            </a:r>
            <a:r>
              <a:rPr lang="en-GB" i="1" dirty="0"/>
              <a:t> Of Celtic Mythology And Folklore. </a:t>
            </a:r>
            <a:r>
              <a:rPr lang="en-GB" dirty="0"/>
              <a:t>New York: Facts On File, Inc, 2004.</a:t>
            </a:r>
          </a:p>
          <a:p>
            <a:r>
              <a:rPr lang="en-GB" dirty="0"/>
              <a:t>Sheehan, S. ‘Matrilineal Subjects: Ambiguity, Bodies, and Metamorphosis In The Fourth Branch Of The </a:t>
            </a:r>
            <a:r>
              <a:rPr lang="en-GB" dirty="0" err="1"/>
              <a:t>Mabinogi</a:t>
            </a:r>
            <a:r>
              <a:rPr lang="en-GB" dirty="0"/>
              <a:t>’, </a:t>
            </a:r>
            <a:r>
              <a:rPr lang="en-GB" i="1" dirty="0"/>
              <a:t>Signs, </a:t>
            </a:r>
            <a:r>
              <a:rPr lang="en-GB" dirty="0"/>
              <a:t>34(2), (2009), pp. 319-342.</a:t>
            </a:r>
          </a:p>
          <a:p>
            <a:r>
              <a:rPr lang="en-GB" dirty="0"/>
              <a:t>The Battle Of The Trees. </a:t>
            </a:r>
            <a:r>
              <a:rPr lang="en-GB" i="1" dirty="0"/>
              <a:t>Celtic Literature Collective. </a:t>
            </a:r>
            <a:r>
              <a:rPr lang="en-GB" i="1" dirty="0">
                <a:hlinkClick r:id="rId4"/>
              </a:rPr>
              <a:t>http://www.ancienttexts.org/library/celtic/ctexts/t08.html#10</a:t>
            </a:r>
            <a:r>
              <a:rPr lang="en-GB" i="1" dirty="0"/>
              <a:t> </a:t>
            </a:r>
            <a:r>
              <a:rPr lang="en-GB" dirty="0"/>
              <a:t>[Accessed 4 December, 2018]. </a:t>
            </a:r>
          </a:p>
          <a:p>
            <a:r>
              <a:rPr lang="en-GB" i="1" dirty="0" err="1"/>
              <a:t>Trioedd</a:t>
            </a:r>
            <a:r>
              <a:rPr lang="en-GB" i="1" dirty="0"/>
              <a:t> Ynys </a:t>
            </a:r>
            <a:r>
              <a:rPr lang="en-GB" i="1" dirty="0" err="1"/>
              <a:t>Prydein</a:t>
            </a:r>
            <a:r>
              <a:rPr lang="en-GB" i="1" dirty="0"/>
              <a:t>. </a:t>
            </a:r>
            <a:r>
              <a:rPr lang="en-GB" dirty="0"/>
              <a:t>Bromwich, R. (ed). (Cardiff: University Of Wales Press, 2006).</a:t>
            </a:r>
            <a:endParaRPr lang="en-GB" i="1" dirty="0"/>
          </a:p>
          <a:p>
            <a:r>
              <a:rPr lang="en-GB" dirty="0"/>
              <a:t>Valente, R. ‘Gwydion And </a:t>
            </a:r>
            <a:r>
              <a:rPr lang="en-GB" dirty="0" err="1"/>
              <a:t>Aranrhod</a:t>
            </a:r>
            <a:r>
              <a:rPr lang="en-GB" dirty="0"/>
              <a:t>: Crossing The Borders Of Gender In Math’, in </a:t>
            </a:r>
            <a:r>
              <a:rPr lang="en-GB" dirty="0" err="1"/>
              <a:t>Sullican</a:t>
            </a:r>
            <a:r>
              <a:rPr lang="en-GB" dirty="0"/>
              <a:t> III, C. W. (ed.) </a:t>
            </a:r>
            <a:r>
              <a:rPr lang="en-GB" i="1" dirty="0"/>
              <a:t>The </a:t>
            </a:r>
            <a:r>
              <a:rPr lang="en-GB" i="1" dirty="0" err="1"/>
              <a:t>Mabinogi</a:t>
            </a:r>
            <a:r>
              <a:rPr lang="en-GB" i="1" dirty="0"/>
              <a:t>: A Book Of Essays </a:t>
            </a:r>
            <a:r>
              <a:rPr lang="en-GB" dirty="0"/>
              <a:t>(New York: Garland Publishing, Inc, 1996).</a:t>
            </a:r>
          </a:p>
          <a:p>
            <a:r>
              <a:rPr lang="en-GB" dirty="0"/>
              <a:t>Welsh, A. ‘Doubling And Incest In The </a:t>
            </a:r>
            <a:r>
              <a:rPr lang="en-GB" dirty="0" err="1"/>
              <a:t>Mabinogi</a:t>
            </a:r>
            <a:r>
              <a:rPr lang="en-GB" dirty="0"/>
              <a:t>’, </a:t>
            </a:r>
            <a:r>
              <a:rPr lang="en-GB" i="1" dirty="0"/>
              <a:t>Speculum</a:t>
            </a:r>
            <a:r>
              <a:rPr lang="en-GB" dirty="0"/>
              <a:t>, 65(2), (1990), pp. 344-362. </a:t>
            </a:r>
          </a:p>
          <a:p>
            <a:endParaRPr lang="en-GB" dirty="0"/>
          </a:p>
        </p:txBody>
      </p:sp>
    </p:spTree>
    <p:extLst>
      <p:ext uri="{BB962C8B-B14F-4D97-AF65-F5344CB8AC3E}">
        <p14:creationId xmlns:p14="http://schemas.microsoft.com/office/powerpoint/2010/main" val="3948215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2ACA-195B-4A78-ADDC-DAD2DEDE23A9}"/>
              </a:ext>
            </a:extLst>
          </p:cNvPr>
          <p:cNvSpPr>
            <a:spLocks noGrp="1"/>
          </p:cNvSpPr>
          <p:nvPr>
            <p:ph type="title"/>
          </p:nvPr>
        </p:nvSpPr>
        <p:spPr/>
        <p:txBody>
          <a:bodyPr/>
          <a:lstStyle/>
          <a:p>
            <a:r>
              <a:rPr lang="en-GB" dirty="0"/>
              <a:t>Illustrations</a:t>
            </a:r>
          </a:p>
        </p:txBody>
      </p:sp>
      <p:sp>
        <p:nvSpPr>
          <p:cNvPr id="3" name="Content Placeholder 2">
            <a:extLst>
              <a:ext uri="{FF2B5EF4-FFF2-40B4-BE49-F238E27FC236}">
                <a16:creationId xmlns:a16="http://schemas.microsoft.com/office/drawing/2014/main" id="{1A9491EA-C330-41C6-A1C0-BF1FED79E198}"/>
              </a:ext>
            </a:extLst>
          </p:cNvPr>
          <p:cNvSpPr>
            <a:spLocks noGrp="1"/>
          </p:cNvSpPr>
          <p:nvPr>
            <p:ph idx="1"/>
          </p:nvPr>
        </p:nvSpPr>
        <p:spPr/>
        <p:txBody>
          <a:bodyPr>
            <a:normAutofit fontScale="85000" lnSpcReduction="20000"/>
          </a:bodyPr>
          <a:lstStyle/>
          <a:p>
            <a:r>
              <a:rPr lang="en-GB" dirty="0"/>
              <a:t>Ancient Welsh Woodland </a:t>
            </a:r>
            <a:r>
              <a:rPr lang="en-GB" dirty="0">
                <a:hlinkClick r:id="rId3"/>
              </a:rPr>
              <a:t>https://commons.wikimedia.org/w/index.php?search=welsh+forests&amp;title=Special:Search&amp;go=Go#/media/File:Ancient_Welsh_woodland.jpg</a:t>
            </a:r>
            <a:r>
              <a:rPr lang="en-GB" dirty="0"/>
              <a:t> [Accessed 5 December, 2018].</a:t>
            </a:r>
          </a:p>
          <a:p>
            <a:r>
              <a:rPr lang="en-GB" dirty="0"/>
              <a:t>Cover of </a:t>
            </a:r>
            <a:r>
              <a:rPr lang="en-GB" dirty="0" err="1"/>
              <a:t>Sioned</a:t>
            </a:r>
            <a:r>
              <a:rPr lang="en-GB" dirty="0"/>
              <a:t> Davies, </a:t>
            </a:r>
            <a:r>
              <a:rPr lang="en-GB" dirty="0" err="1"/>
              <a:t>Mabinogion</a:t>
            </a:r>
            <a:r>
              <a:rPr lang="en-GB" dirty="0"/>
              <a:t> </a:t>
            </a:r>
            <a:r>
              <a:rPr lang="en-GB" dirty="0">
                <a:hlinkClick r:id="rId4"/>
              </a:rPr>
              <a:t>https://www.amazon.co.uk/Mabinogion-Oxford-Worlds-Classics/dp/0199218781</a:t>
            </a:r>
            <a:r>
              <a:rPr lang="en-GB" dirty="0"/>
              <a:t> [Accessed 8 December, 2018].</a:t>
            </a:r>
          </a:p>
          <a:p>
            <a:r>
              <a:rPr lang="en-GB" dirty="0"/>
              <a:t>Gwydion </a:t>
            </a:r>
            <a:r>
              <a:rPr lang="en-GB" dirty="0">
                <a:hlinkClick r:id="rId5"/>
              </a:rPr>
              <a:t>https://clasmerdin.blogspot.com/2013/12/mabon-and-solstice.html</a:t>
            </a:r>
            <a:r>
              <a:rPr lang="en-GB" dirty="0"/>
              <a:t> [Accessed 9 December, 2018].</a:t>
            </a:r>
          </a:p>
          <a:p>
            <a:r>
              <a:rPr lang="en-GB" dirty="0"/>
              <a:t>Gwydion fighting </a:t>
            </a:r>
            <a:r>
              <a:rPr lang="en-GB" dirty="0" err="1"/>
              <a:t>Pryderi</a:t>
            </a:r>
            <a:r>
              <a:rPr lang="en-GB" dirty="0"/>
              <a:t> </a:t>
            </a:r>
            <a:r>
              <a:rPr lang="en-GB" dirty="0">
                <a:hlinkClick r:id="rId6"/>
              </a:rPr>
              <a:t>https://commons.wikimedia.org/wiki/File:Gwydion_Conquers_Pryderi.jpeg</a:t>
            </a:r>
            <a:r>
              <a:rPr lang="en-GB" dirty="0"/>
              <a:t> [Accessed 9 December, 2018].</a:t>
            </a:r>
          </a:p>
          <a:p>
            <a:r>
              <a:rPr lang="en-GB" dirty="0"/>
              <a:t>Math and Gwydion creating </a:t>
            </a:r>
            <a:r>
              <a:rPr lang="en-GB" dirty="0" err="1"/>
              <a:t>Blodeuwedd</a:t>
            </a:r>
            <a:r>
              <a:rPr lang="en-GB" dirty="0"/>
              <a:t> </a:t>
            </a:r>
            <a:r>
              <a:rPr lang="en-GB" dirty="0">
                <a:hlinkClick r:id="rId7"/>
              </a:rPr>
              <a:t>http://www.penybontfarmhouse.co.uk/mabinogion.htm</a:t>
            </a:r>
            <a:r>
              <a:rPr lang="en-GB" dirty="0"/>
              <a:t> [Accessed 9 December, 2018].</a:t>
            </a:r>
          </a:p>
        </p:txBody>
      </p:sp>
    </p:spTree>
    <p:extLst>
      <p:ext uri="{BB962C8B-B14F-4D97-AF65-F5344CB8AC3E}">
        <p14:creationId xmlns:p14="http://schemas.microsoft.com/office/powerpoint/2010/main" val="3774414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1561</Words>
  <Application>Microsoft Office PowerPoint</Application>
  <PresentationFormat>Widescreen</PresentationFormat>
  <Paragraphs>155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Gwydion </vt:lpstr>
      <vt:lpstr>The Fourth Branch  Math ap Mathonwy</vt:lpstr>
      <vt:lpstr>Gwydion</vt:lpstr>
      <vt:lpstr>The Catalyst</vt:lpstr>
      <vt:lpstr>Trickster</vt:lpstr>
      <vt:lpstr>Titles</vt:lpstr>
      <vt:lpstr>Kinship</vt:lpstr>
      <vt:lpstr>Gwydion’s ‘Children’.</vt:lpstr>
      <vt:lpstr>Son or Nephew?</vt:lpstr>
      <vt:lpstr>Englyn</vt:lpstr>
      <vt:lpstr>The Battle of the Trees.</vt:lpstr>
      <vt:lpstr>Thank you for listening.</vt:lpstr>
      <vt:lpstr>Bibliography</vt:lpstr>
      <vt:lpstr>Illustrations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Gwydion </dc:title>
  <dc:creator>owner</dc:creator>
  <cp:lastModifiedBy>owner</cp:lastModifiedBy>
  <cp:revision>11</cp:revision>
  <dcterms:created xsi:type="dcterms:W3CDTF">2018-12-09T23:31:48Z</dcterms:created>
  <dcterms:modified xsi:type="dcterms:W3CDTF">2018-12-10T01:13:14Z</dcterms:modified>
</cp:coreProperties>
</file>