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0" r:id="rId4"/>
    <p:sldId id="261" r:id="rId5"/>
    <p:sldId id="258" r:id="rId6"/>
    <p:sldId id="266" r:id="rId7"/>
    <p:sldId id="262" r:id="rId8"/>
    <p:sldId id="267" r:id="rId9"/>
    <p:sldId id="263" r:id="rId10"/>
    <p:sldId id="264" r:id="rId11"/>
    <p:sldId id="265"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ACACC"/>
    <a:srgbClr val="B2C7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AF679-3B99-A5D3-4490-87F46C1E06C6}" v="25" dt="2026-10-12T10:25:57.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37" autoAdjust="0"/>
    <p:restoredTop sz="89185" autoAdjust="0"/>
  </p:normalViewPr>
  <p:slideViewPr>
    <p:cSldViewPr snapToGrid="0">
      <p:cViewPr varScale="1">
        <p:scale>
          <a:sx n="73" d="100"/>
          <a:sy n="73" d="100"/>
        </p:scale>
        <p:origin x="9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55511A-9862-4775-9EAF-13453946D4B9}" type="datetimeFigureOut">
              <a:rPr lang="en-PK" smtClean="0"/>
              <a:t>10/13/2026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D878C-13CE-47D3-9D32-4362FD5955CD}" type="slidenum">
              <a:rPr lang="en-PK" smtClean="0"/>
              <a:t>‹#›</a:t>
            </a:fld>
            <a:endParaRPr lang="en-PK"/>
          </a:p>
        </p:txBody>
      </p:sp>
    </p:spTree>
    <p:extLst>
      <p:ext uri="{BB962C8B-B14F-4D97-AF65-F5344CB8AC3E}">
        <p14:creationId xmlns:p14="http://schemas.microsoft.com/office/powerpoint/2010/main" val="2400889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who.int/about/governance/constitution"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www.afro.who.int/sites/default/files/2017-06/140120HPRHiAPFramework.pdf"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sdgs.un.org/goals" TargetMode="External"/><Relationship Id="rId5" Type="http://schemas.openxmlformats.org/officeDocument/2006/relationships/hyperlink" Target="https://www.england.nhs.uk/diabetes/diabetes-prevention/" TargetMode="External"/><Relationship Id="rId4" Type="http://schemas.openxmlformats.org/officeDocument/2006/relationships/hyperlink" Target="https://www.legislation.gov.uk/ukpga/2012/7/content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concept of health, wellbeing and sustainable development is now becoming a more interconnected priority in the health and social care sector. Health extends beyond the treatment of disease, and wellbeing relates to physical, psychological and social functioning. Services need to be sustainable and be able to satisfy current needs without reducing the ability of future generations to satisfy them in similar ways. Embedding these priorities can support prevention, enhance quality and efficiency, and tackle inequalities by taking a multi-sectoral approach to health determinants alongside clinical needs (Henderson and </a:t>
            </a:r>
            <a:r>
              <a:rPr lang="en-GB" sz="1200" kern="1200" dirty="0" err="1">
                <a:solidFill>
                  <a:schemeClr val="tx1"/>
                </a:solidFill>
                <a:effectLst/>
                <a:latin typeface="+mn-lt"/>
                <a:ea typeface="+mn-ea"/>
                <a:cs typeface="+mn-cs"/>
              </a:rPr>
              <a:t>Loreau</a:t>
            </a:r>
            <a:r>
              <a:rPr lang="en-GB" sz="1200" kern="1200" dirty="0">
                <a:solidFill>
                  <a:schemeClr val="tx1"/>
                </a:solidFill>
                <a:effectLst/>
                <a:latin typeface="+mn-lt"/>
                <a:ea typeface="+mn-ea"/>
                <a:cs typeface="+mn-cs"/>
              </a:rPr>
              <a:t>, 2023). The UK NHS policy increasingly focuses on prevention and population health, acknowledging the impact of socioeconomic factors on health outcomes (Crawshaw et al., 2024). The United Nations Sustainable Development Goals also help to foster this integrated approach, in particular SDG 3, which focuses on ensuring healthy lives and well-being for all and the emphasis on prevention and universal health coverage, which are widely promoted internationally.</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2</a:t>
            </a:fld>
            <a:endParaRPr lang="en-PK"/>
          </a:p>
        </p:txBody>
      </p:sp>
    </p:spTree>
    <p:extLst>
      <p:ext uri="{BB962C8B-B14F-4D97-AF65-F5344CB8AC3E}">
        <p14:creationId xmlns:p14="http://schemas.microsoft.com/office/powerpoint/2010/main" val="4146803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Key Concepts Definition</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the World Health Organisation (WHO, 1948), health is "a state of complete physical, mental and social wellbeing, not the mere absence of disease or infirmity. The definition went beyond biomedical treatment, but the focus on "complete" wellbeing has been criticised because health is dynamic and complete wellbeing is hard to attain or measure (</a:t>
            </a:r>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2023). Wellbeing is also poly-dimensional, consisting of subjective aspects like life satisfaction, emotions and perceived quality of life, and also of objective aspects like physical health and social relationships/material conditions (Henderson and </a:t>
            </a:r>
            <a:r>
              <a:rPr lang="en-GB" sz="1200" kern="1200" dirty="0" err="1">
                <a:solidFill>
                  <a:schemeClr val="tx1"/>
                </a:solidFill>
                <a:effectLst/>
                <a:latin typeface="+mn-lt"/>
                <a:ea typeface="+mn-ea"/>
                <a:cs typeface="+mn-cs"/>
              </a:rPr>
              <a:t>Loreau</a:t>
            </a:r>
            <a:r>
              <a:rPr lang="en-GB" sz="1200" kern="1200" dirty="0">
                <a:solidFill>
                  <a:schemeClr val="tx1"/>
                </a:solidFill>
                <a:effectLst/>
                <a:latin typeface="+mn-lt"/>
                <a:ea typeface="+mn-ea"/>
                <a:cs typeface="+mn-cs"/>
              </a:rPr>
              <a:t>, 2023). The definition of sustainable development is development that does not affect future generations; it meets the needs of the present without harming the needs of future generations (Kirkby et al., 2023). In the health and social care sector, this is a connection between the service currently delivered and the social, economic and environmental consequences in the long term. SDG 3 is operationalising this principle with the commitment to ensuring the health and wellbeing of all (UN, 2015).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3</a:t>
            </a:fld>
            <a:endParaRPr lang="en-PK"/>
          </a:p>
        </p:txBody>
      </p:sp>
    </p:spTree>
    <p:extLst>
      <p:ext uri="{BB962C8B-B14F-4D97-AF65-F5344CB8AC3E}">
        <p14:creationId xmlns:p14="http://schemas.microsoft.com/office/powerpoint/2010/main" val="2474707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Perspective</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Biopsychosocial Model suggests that health is a product of the interaction between all three: biological, psychological and social influences rather than solely pathology (Smart, 2023). It is clear that conditions, like diabetes, are influenced by physiological risk as well as by stress, behaviour, income and social circumstances. However, Roberts (2023) states that the model's width is problematic because identifying multiple influences does not necessarily explain how they interact or provide direction for specific interventions. The Ecological Model expands this view by situating personal behaviour in interpersonal, community, environmental, and policy contexts (Ho et al., 2022). This is significant as it is easy to miss out on the structural factors that influence healthy behaviours if one only looks at personal ones. This is consistent with the findings of Marmot et al. (2020), which indicated a systematic impact of social conditions on health inequalities. Holistic approaches thus foster the integration of services that incorporate individual interventions along with family, community and broader environmental interventions.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4</a:t>
            </a:fld>
            <a:endParaRPr lang="en-PK"/>
          </a:p>
        </p:txBody>
      </p:sp>
    </p:spTree>
    <p:extLst>
      <p:ext uri="{BB962C8B-B14F-4D97-AF65-F5344CB8AC3E}">
        <p14:creationId xmlns:p14="http://schemas.microsoft.com/office/powerpoint/2010/main" val="2769297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Sustainable Development Goals and Integration into UK Health and Social Care</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United Nations Sustainable Development Goals (SDGs) are a set of interrelated social, economic and environmental issues that are addressed on a global scale, with SDG 3 focusing on "ensure healthy lives and promote well-being for all at all ages" (UN, 2015). Reducing premature mortality from non-communicable diseases through prevention and treatment and the attainment of universal health coverage are among the targets. This agenda assists the UK health and social care transition from more of a treatment-focused approach to a prevention and population health approach. The NHS Diabetes Prevention Programme (NHS DPP) is an example of this, providing structured support to individuals at high risk of type 2 diabetes that involves diet, physical activity and weight management (NHS England, 2023). </a:t>
            </a:r>
            <a:endParaRPr lang="en-PK"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Valabhji</a:t>
            </a:r>
            <a:r>
              <a:rPr lang="en-GB" sz="1200" kern="1200" dirty="0">
                <a:solidFill>
                  <a:schemeClr val="tx1"/>
                </a:solidFill>
                <a:effectLst/>
                <a:latin typeface="+mn-lt"/>
                <a:ea typeface="+mn-ea"/>
                <a:cs typeface="+mn-cs"/>
              </a:rPr>
              <a:t> et al. (2020) found that NHS DPP participation led to clinically relevant weight loss, with more weight lost the more people attended NHS DPP sessions. This strengthens the case for continuous behavioural support to achieve better health and potentially lower demand for diabetes-related services. Prevention programmes, however, can experience inequalities of participation and engagement, reducing the impact at the population level, as suggested by Esan et al. (2022). Sustainable services, however, do not just need to influence individual behaviour change but have to tackle socioeconomic and environmental factors that affect the ability of people to sustain a healthier lifestyle. The NHS DPP nevertheless illustrates how SDG3 can be realised in UK preventive practice, demonstrating immediate wellbeing benefits and the reduction of avoidable disease burden and healthcare resource needs in the longer term.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5</a:t>
            </a:fld>
            <a:endParaRPr lang="en-PK"/>
          </a:p>
        </p:txBody>
      </p:sp>
    </p:spTree>
    <p:extLst>
      <p:ext uri="{BB962C8B-B14F-4D97-AF65-F5344CB8AC3E}">
        <p14:creationId xmlns:p14="http://schemas.microsoft.com/office/powerpoint/2010/main" val="2555977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Sustainable Development Goals and Integration into UK Health and Social Care</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United Nations Sustainable Development Goals (SDGs) are a set of interrelated social, economic and environmental issues that are addressed on a global scale, with SDG 3 focusing on "ensure healthy lives and promote well-being for all at all ages" (UN, 2015). Reducing premature mortality from non-communicable diseases through prevention and treatment and the attainment of universal health coverage are among the targets. This agenda assists the UK health and social care transition from more of a treatment-focused approach to a prevention and population health approach. The NHS Diabetes Prevention Programme (NHS DPP) is an example of this, providing structured support to individuals at high risk of type 2 diabetes that involves diet, physical activity and weight management (NHS England, 2023). </a:t>
            </a:r>
            <a:endParaRPr lang="en-PK"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Valabhji</a:t>
            </a:r>
            <a:r>
              <a:rPr lang="en-GB" sz="1200" kern="1200" dirty="0">
                <a:solidFill>
                  <a:schemeClr val="tx1"/>
                </a:solidFill>
                <a:effectLst/>
                <a:latin typeface="+mn-lt"/>
                <a:ea typeface="+mn-ea"/>
                <a:cs typeface="+mn-cs"/>
              </a:rPr>
              <a:t> et al. (2020) found that NHS DPP participation led to clinically relevant weight loss, with more weight lost the more people attended NHS DPP sessions. This strengthens the case for continuous behavioural support to achieve better health and potentially lower demand for diabetes-related services. Prevention programmes, however, can experience inequalities of participation and engagement, reducing the impact at the population level, as suggested by Esan et al. (2022). Sustainable services, however, do not just need to influence individual behaviour change but have to tackle socioeconomic and environmental factors that affect the ability of people to sustain a healthier lifestyle. The NHS DPP nevertheless illustrates how SDG3 can be realised in UK preventive practice, demonstrating immediate wellbeing benefits and the reduction of avoidable disease burden and healthcare resource needs in the longer term.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6</a:t>
            </a:fld>
            <a:endParaRPr lang="en-PK"/>
          </a:p>
        </p:txBody>
      </p:sp>
    </p:spTree>
    <p:extLst>
      <p:ext uri="{BB962C8B-B14F-4D97-AF65-F5344CB8AC3E}">
        <p14:creationId xmlns:p14="http://schemas.microsoft.com/office/powerpoint/2010/main" val="759925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WHO's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sets out a policy process of considering health outcomes from a "sector wider than health" perspective, which recognises that health can be influenced by housing, employment, education and transport. The NHS Long Term Plan also broadly emphasises prevention, mental health and improving health inequalities through integrated care and partnership working in England (NHS England, 2023). The Health and Social Care Act 2012 (GOV.UK, 2012) and, moreover, the Equality Act 2010 (GOV.UK, 2010) reinforce the role of public health in service provision and equality issues. However, Marmot et al. (2020) contend that the widening socioeconomic inequalities have obstructed policy progress, indicating that improvement in health cannot be entirely attributed to interventions in health care. </a:t>
            </a:r>
            <a:endParaRPr lang="en-PK"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Individual responsibility is often overemphasised, which puts an undue burden on individuals whose actions are limited by poverty or existing environments. Moreover, WHO (2014) states that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needs to be sustained across different sectors, and this is not easy if funding and duties are distributed across a range of different sectors. This may then lead to workforce shortages, regulatory and short-term funding pressures, which might lead to an increase in pressures that favour immediate service needs over long-term benefits of investing in prevention. Good governance must thus increase inter-agency accountability, fund prevention efforts and develop stable resources to implement prevention measures in an equitable practice.</a:t>
            </a:r>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7</a:t>
            </a:fld>
            <a:endParaRPr lang="en-PK"/>
          </a:p>
        </p:txBody>
      </p:sp>
    </p:spTree>
    <p:extLst>
      <p:ext uri="{BB962C8B-B14F-4D97-AF65-F5344CB8AC3E}">
        <p14:creationId xmlns:p14="http://schemas.microsoft.com/office/powerpoint/2010/main" val="3552085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WHO's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sets out a policy process of considering health outcomes from a "sector wider than health" perspective, which recognises that health can be influenced by housing, employment, education and transport. The NHS Long Term Plan also broadly emphasises prevention, mental health and improving health inequalities through integrated care and partnership working in England (NHS England, 2023). The Health and Social Care Act 2012 (GOV.UK, 2012) and, moreover, the Equality Act 2010 (GOV.UK, 2010) reinforce the role of public health in service provision and equality issues. However, Marmot et al. (2020) contend that the widening socioeconomic inequalities have obstructed policy progress, indicating that improvement in health cannot be entirely attributed to interventions in health care. </a:t>
            </a:r>
            <a:endParaRPr lang="en-PK"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Individual responsibility is often overemphasised, which puts an undue burden on individuals whose actions are limited by poverty or existing environments. Moreover, WHO (2014) states that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needs to be sustained across different sectors, and this is not easy if funding and duties are distributed across a range of different sectors. This may then lead to workforce shortages, regulatory and short-term funding pressures, which might lead to an increase in pressures that favour immediate service needs over long-term benefits of investing in prevention. Good governance must thus increase inter-agency accountability, fund prevention efforts and develop stable resources to implement prevention measures in an equitable practice.</a:t>
            </a:r>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8</a:t>
            </a:fld>
            <a:endParaRPr lang="en-PK"/>
          </a:p>
        </p:txBody>
      </p:sp>
    </p:spTree>
    <p:extLst>
      <p:ext uri="{BB962C8B-B14F-4D97-AF65-F5344CB8AC3E}">
        <p14:creationId xmlns:p14="http://schemas.microsoft.com/office/powerpoint/2010/main" val="2797979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NHS Diabetes Prevention Programme</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NHS Diabetes Prevention Programme (NHS DPP) exemplifies the link between health, wellbeing and sustainability through providing structured support to adults at high risk of developing type 2 diabetes in the areas of weight management, diet and physical activity (NHS England, 2023). The Health Belief Model (HBM) suggests that the risk assessment of individuals can help raise their awareness of their susceptibility and the severity of the disease, while education about it can raise awareness of benefits, address barriers, and build self-efficacy (</a:t>
            </a:r>
            <a:r>
              <a:rPr lang="en-GB" sz="1200" kern="1200" dirty="0" err="1">
                <a:solidFill>
                  <a:schemeClr val="tx1"/>
                </a:solidFill>
                <a:effectLst/>
                <a:latin typeface="+mn-lt"/>
                <a:ea typeface="+mn-ea"/>
                <a:cs typeface="+mn-cs"/>
              </a:rPr>
              <a:t>Alyafei</a:t>
            </a:r>
            <a:r>
              <a:rPr lang="en-GB" sz="1200" kern="1200" dirty="0">
                <a:solidFill>
                  <a:schemeClr val="tx1"/>
                </a:solidFill>
                <a:effectLst/>
                <a:latin typeface="+mn-lt"/>
                <a:ea typeface="+mn-ea"/>
                <a:cs typeface="+mn-cs"/>
              </a:rPr>
              <a:t> and Easton-</a:t>
            </a:r>
            <a:r>
              <a:rPr lang="en-GB" sz="1200" kern="1200" dirty="0" err="1">
                <a:solidFill>
                  <a:schemeClr val="tx1"/>
                </a:solidFill>
                <a:effectLst/>
                <a:latin typeface="+mn-lt"/>
                <a:ea typeface="+mn-ea"/>
                <a:cs typeface="+mn-cs"/>
              </a:rPr>
              <a:t>Carr</a:t>
            </a:r>
            <a:r>
              <a:rPr lang="en-GB" sz="1200" kern="1200" dirty="0">
                <a:solidFill>
                  <a:schemeClr val="tx1"/>
                </a:solidFill>
                <a:effectLst/>
                <a:latin typeface="+mn-lt"/>
                <a:ea typeface="+mn-ea"/>
                <a:cs typeface="+mn-cs"/>
              </a:rPr>
              <a:t>, 2024). </a:t>
            </a:r>
            <a:r>
              <a:rPr lang="en-GB" sz="1200" kern="1200" dirty="0" err="1">
                <a:solidFill>
                  <a:schemeClr val="tx1"/>
                </a:solidFill>
                <a:effectLst/>
                <a:latin typeface="+mn-lt"/>
                <a:ea typeface="+mn-ea"/>
                <a:cs typeface="+mn-cs"/>
              </a:rPr>
              <a:t>Valabhji</a:t>
            </a:r>
            <a:r>
              <a:rPr lang="en-GB" sz="1200" kern="1200" dirty="0">
                <a:solidFill>
                  <a:schemeClr val="tx1"/>
                </a:solidFill>
                <a:effectLst/>
                <a:latin typeface="+mn-lt"/>
                <a:ea typeface="+mn-ea"/>
                <a:cs typeface="+mn-cs"/>
              </a:rPr>
              <a:t> et al. (2020) analysed programme data from 1,026,645 referrals and revealed that 324,659 attended at least one programme session and 100,635 completed the programme. The completers lost a mean of 3.3 kg, which was significantly more than the 0.9 kg lost by the non-completers; 37% of the completers lost at least 3.0 kg. </a:t>
            </a:r>
            <a:endParaRPr lang="en-PK"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figures reflect the programme's effectiveness in achieving measurable outcomes and show that there is significant attrition from participation and completion. According to the qualitative evidence from Ross et al. (2023), the participants appreciated personalised support and awareness; however, they experienced challenges with competing commitments, access and sustaining lifestyle changes. Therefore, their results contradict the statement that aids people to behave will lead to their continued participation. Additionally, there was a variation in participation and weight outcomes across the demographic groups, which is a concern for equity, as reported by </a:t>
            </a:r>
            <a:r>
              <a:rPr lang="en-GB" sz="1200" kern="1200" dirty="0" err="1">
                <a:solidFill>
                  <a:schemeClr val="tx1"/>
                </a:solidFill>
                <a:effectLst/>
                <a:latin typeface="+mn-lt"/>
                <a:ea typeface="+mn-ea"/>
                <a:cs typeface="+mn-cs"/>
              </a:rPr>
              <a:t>Valabhji</a:t>
            </a:r>
            <a:r>
              <a:rPr lang="en-GB" sz="1200" kern="1200" dirty="0">
                <a:solidFill>
                  <a:schemeClr val="tx1"/>
                </a:solidFill>
                <a:effectLst/>
                <a:latin typeface="+mn-lt"/>
                <a:ea typeface="+mn-ea"/>
                <a:cs typeface="+mn-cs"/>
              </a:rPr>
              <a:t> et al. 2020). NHS DPP has the potential to contribute to SDG 3 in preventing disease and, if successful, lowering the future burden of disease within the health care setting; however, sustainability depends on ongoing engagement and attention to socioeconomic factors that shape the ability to make healthier decisions.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9</a:t>
            </a:fld>
            <a:endParaRPr lang="en-PK"/>
          </a:p>
        </p:txBody>
      </p:sp>
    </p:spTree>
    <p:extLst>
      <p:ext uri="{BB962C8B-B14F-4D97-AF65-F5344CB8AC3E}">
        <p14:creationId xmlns:p14="http://schemas.microsoft.com/office/powerpoint/2010/main" val="1070106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Equity, Access and Future Service Delivery</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ensure equitable access to services, it is necessary to recognise that socio-economic conditions affect access. Marmot et al. (2020) suggest that deprivation creates a health gradient, and universal services will still lead to health inequalities if certain groups have reduced access to services due to factors such as lower levels of health literacy, lower levels of physical activity, and greater barriers to transport. Ethnicity can exacerbate these inequalities by means of language and cultural expectations. Culturally appropriate communication and community partnerships are important, and it is important not to assume a single intervention could be equally effective for all groups. NHS England's Core20PLUS5 solution focuses on the most deprived 20% of children and young people in conjunction with underserved children and young people, and promotes proportionate targeting (</a:t>
            </a:r>
            <a:r>
              <a:rPr lang="en-GB" sz="1200" kern="1200" dirty="0" err="1">
                <a:solidFill>
                  <a:schemeClr val="tx1"/>
                </a:solidFill>
                <a:effectLst/>
                <a:latin typeface="+mn-lt"/>
                <a:ea typeface="+mn-ea"/>
                <a:cs typeface="+mn-cs"/>
              </a:rPr>
              <a:t>Yelpaala</a:t>
            </a:r>
            <a:r>
              <a:rPr lang="en-GB" sz="1200" kern="1200" dirty="0">
                <a:solidFill>
                  <a:schemeClr val="tx1"/>
                </a:solidFill>
                <a:effectLst/>
                <a:latin typeface="+mn-lt"/>
                <a:ea typeface="+mn-ea"/>
                <a:cs typeface="+mn-cs"/>
              </a:rPr>
              <a:t> and Lee, 2026). The tension between digital health and digitalisation, however, is that while it can help to expand access, inequalities in access to digital devices, connectivity and digital skills can be reproduced, argues van de </a:t>
            </a:r>
            <a:r>
              <a:rPr lang="en-GB" sz="1200" kern="1200" dirty="0" err="1">
                <a:solidFill>
                  <a:schemeClr val="tx1"/>
                </a:solidFill>
                <a:effectLst/>
                <a:latin typeface="+mn-lt"/>
                <a:ea typeface="+mn-ea"/>
                <a:cs typeface="+mn-cs"/>
              </a:rPr>
              <a:t>Vijver</a:t>
            </a:r>
            <a:r>
              <a:rPr lang="en-GB" sz="1200" kern="1200" dirty="0">
                <a:solidFill>
                  <a:schemeClr val="tx1"/>
                </a:solidFill>
                <a:effectLst/>
                <a:latin typeface="+mn-lt"/>
                <a:ea typeface="+mn-ea"/>
                <a:cs typeface="+mn-cs"/>
              </a:rPr>
              <a:t> et al. (2023). Telehealth can expand access for some, and limit access to others. This will take place through targeted outreach, co-production, translated information, non-digital alternatives and monitoring results by deprivation, ethnicity, access needs and health outcomes for various population groups. Olawale (2024) agrees with my findings that digital innovations must be complemented with inclusion strategies but does not agree that technology is an equitable strategy to promote inclusion.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10</a:t>
            </a:fld>
            <a:endParaRPr lang="en-PK"/>
          </a:p>
        </p:txBody>
      </p:sp>
    </p:spTree>
    <p:extLst>
      <p:ext uri="{BB962C8B-B14F-4D97-AF65-F5344CB8AC3E}">
        <p14:creationId xmlns:p14="http://schemas.microsoft.com/office/powerpoint/2010/main" val="3837523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endParaRPr lang="en-PK"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Incorporation of health, wellbeing and sustainable development improves service efficiency through prevention, coordinated services, and better outcomes for populations. The analysis identifies that a holistic model and multi-sectoral approach facilitates more responsive and person-centred health and social care to be delivered. Health equity and sustainability of the systems for long-term improvements can be informed by the Sustainable Development Goals, especially SDG 3. However, progress continues to be constrained by high and longstanding disparities, ineffective and disorganised service delivery, and continued resource scarcity, making it difficult to implement at a consistent level in various regions and populations. Therefore, greater focus on minimising inequalities, further effective prevention actions and improved cross-sectoral cooperation need to be placed at the top of the priority list for future health and social care systems. Continued transition toward equitable and integrated sustainability-driven models will be necessary for resilient services that will provide for current and future population health needs.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1C1D878C-13CE-47D3-9D32-4362FD5955CD}" type="slidenum">
              <a:rPr lang="en-PK" smtClean="0"/>
              <a:t>11</a:t>
            </a:fld>
            <a:endParaRPr lang="en-PK"/>
          </a:p>
        </p:txBody>
      </p:sp>
    </p:spTree>
    <p:extLst>
      <p:ext uri="{BB962C8B-B14F-4D97-AF65-F5344CB8AC3E}">
        <p14:creationId xmlns:p14="http://schemas.microsoft.com/office/powerpoint/2010/main" val="2739043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Alyafei</a:t>
            </a:r>
            <a:r>
              <a:rPr lang="en-GB" sz="1200" kern="1200" dirty="0">
                <a:solidFill>
                  <a:schemeClr val="tx1"/>
                </a:solidFill>
                <a:effectLst/>
                <a:latin typeface="+mn-lt"/>
                <a:ea typeface="+mn-ea"/>
                <a:cs typeface="+mn-cs"/>
              </a:rPr>
              <a:t>, A. and Easton-</a:t>
            </a:r>
            <a:r>
              <a:rPr lang="en-GB" sz="1200" kern="1200" dirty="0" err="1">
                <a:solidFill>
                  <a:schemeClr val="tx1"/>
                </a:solidFill>
                <a:effectLst/>
                <a:latin typeface="+mn-lt"/>
                <a:ea typeface="+mn-ea"/>
                <a:cs typeface="+mn-cs"/>
              </a:rPr>
              <a:t>Carr</a:t>
            </a:r>
            <a:r>
              <a:rPr lang="en-GB" sz="1200" kern="1200" dirty="0">
                <a:solidFill>
                  <a:schemeClr val="tx1"/>
                </a:solidFill>
                <a:effectLst/>
                <a:latin typeface="+mn-lt"/>
                <a:ea typeface="+mn-ea"/>
                <a:cs typeface="+mn-cs"/>
              </a:rPr>
              <a:t>, R. (2024). The health belief model of behaviour change. In </a:t>
            </a:r>
            <a:r>
              <a:rPr lang="en-GB" sz="1200" i="1" kern="1200" dirty="0" err="1">
                <a:solidFill>
                  <a:schemeClr val="tx1"/>
                </a:solidFill>
                <a:effectLst/>
                <a:latin typeface="+mn-lt"/>
                <a:ea typeface="+mn-ea"/>
                <a:cs typeface="+mn-cs"/>
              </a:rPr>
              <a:t>StatPearls</a:t>
            </a:r>
            <a:r>
              <a:rPr lang="en-GB" sz="1200" i="1" kern="1200" dirty="0">
                <a:solidFill>
                  <a:schemeClr val="tx1"/>
                </a:solidFill>
                <a:effectLst/>
                <a:latin typeface="+mn-lt"/>
                <a:ea typeface="+mn-ea"/>
                <a:cs typeface="+mn-cs"/>
              </a:rPr>
              <a:t> [Internet]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StatPearls</a:t>
            </a:r>
            <a:r>
              <a:rPr lang="en-GB" sz="1200" kern="1200" dirty="0">
                <a:solidFill>
                  <a:schemeClr val="tx1"/>
                </a:solidFill>
                <a:effectLst/>
                <a:latin typeface="+mn-lt"/>
                <a:ea typeface="+mn-ea"/>
                <a:cs typeface="+mn-cs"/>
              </a:rPr>
              <a:t> Publishing.</a:t>
            </a:r>
          </a:p>
          <a:p>
            <a:r>
              <a:rPr lang="en-GB" sz="1200" kern="1200" dirty="0">
                <a:solidFill>
                  <a:schemeClr val="tx1"/>
                </a:solidFill>
                <a:effectLst/>
                <a:latin typeface="+mn-lt"/>
                <a:ea typeface="+mn-ea"/>
                <a:cs typeface="+mn-cs"/>
              </a:rPr>
              <a:t>Crawshaw, P., Gray, J., </a:t>
            </a:r>
            <a:r>
              <a:rPr lang="en-GB" sz="1200" kern="1200" dirty="0" err="1">
                <a:solidFill>
                  <a:schemeClr val="tx1"/>
                </a:solidFill>
                <a:effectLst/>
                <a:latin typeface="+mn-lt"/>
                <a:ea typeface="+mn-ea"/>
                <a:cs typeface="+mn-cs"/>
              </a:rPr>
              <a:t>Haighton</a:t>
            </a:r>
            <a:r>
              <a:rPr lang="en-GB" sz="1200" kern="1200" dirty="0">
                <a:solidFill>
                  <a:schemeClr val="tx1"/>
                </a:solidFill>
                <a:effectLst/>
                <a:latin typeface="+mn-lt"/>
                <a:ea typeface="+mn-ea"/>
                <a:cs typeface="+mn-cs"/>
              </a:rPr>
              <a:t>, C. and Lloyd, S. (2024). Health inequalities and health-related economic inactivity: Why good work needs good health. </a:t>
            </a:r>
            <a:r>
              <a:rPr lang="en-GB" sz="1200" i="1" kern="1200" dirty="0">
                <a:solidFill>
                  <a:schemeClr val="tx1"/>
                </a:solidFill>
                <a:effectLst/>
                <a:latin typeface="+mn-lt"/>
                <a:ea typeface="+mn-ea"/>
                <a:cs typeface="+mn-cs"/>
              </a:rPr>
              <a:t>Public Health in Practice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 p.100555.</a:t>
            </a: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p>
          <a:p>
            <a:r>
              <a:rPr lang="en-GB" sz="1200" kern="1200" dirty="0">
                <a:solidFill>
                  <a:schemeClr val="tx1"/>
                </a:solidFill>
                <a:effectLst/>
                <a:latin typeface="+mn-lt"/>
                <a:ea typeface="+mn-ea"/>
                <a:cs typeface="+mn-cs"/>
              </a:rPr>
              <a:t>Esan, O., Adjei, N.K., </a:t>
            </a:r>
            <a:r>
              <a:rPr lang="en-GB" sz="1200" kern="1200" dirty="0" err="1">
                <a:solidFill>
                  <a:schemeClr val="tx1"/>
                </a:solidFill>
                <a:effectLst/>
                <a:latin typeface="+mn-lt"/>
                <a:ea typeface="+mn-ea"/>
                <a:cs typeface="+mn-cs"/>
              </a:rPr>
              <a:t>Saberian</a:t>
            </a:r>
            <a:r>
              <a:rPr lang="en-GB" sz="1200" kern="1200" dirty="0">
                <a:solidFill>
                  <a:schemeClr val="tx1"/>
                </a:solidFill>
                <a:effectLst/>
                <a:latin typeface="+mn-lt"/>
                <a:ea typeface="+mn-ea"/>
                <a:cs typeface="+mn-cs"/>
              </a:rPr>
              <a:t>, S., Christianson, L., McHale, P., Pennington, A., Geary, R. and </a:t>
            </a:r>
            <a:r>
              <a:rPr lang="en-GB" sz="1200" kern="1200" dirty="0" err="1">
                <a:solidFill>
                  <a:schemeClr val="tx1"/>
                </a:solidFill>
                <a:effectLst/>
                <a:latin typeface="+mn-lt"/>
                <a:ea typeface="+mn-ea"/>
                <a:cs typeface="+mn-cs"/>
              </a:rPr>
              <a:t>Ayorinde</a:t>
            </a:r>
            <a:r>
              <a:rPr lang="en-GB" sz="1200" kern="1200" dirty="0">
                <a:solidFill>
                  <a:schemeClr val="tx1"/>
                </a:solidFill>
                <a:effectLst/>
                <a:latin typeface="+mn-lt"/>
                <a:ea typeface="+mn-ea"/>
                <a:cs typeface="+mn-cs"/>
              </a:rPr>
              <a:t>, A. (2022). Mapping existing policy interventions to tackle ethnic health inequalities in maternal and neonatal health in England: a systematic scoping review with stakeholder engagement.</a:t>
            </a:r>
          </a:p>
          <a:p>
            <a:r>
              <a:rPr lang="en-GB" sz="1200" kern="1200" dirty="0">
                <a:solidFill>
                  <a:schemeClr val="tx1"/>
                </a:solidFill>
                <a:effectLst/>
                <a:latin typeface="+mn-lt"/>
                <a:ea typeface="+mn-ea"/>
                <a:cs typeface="+mn-cs"/>
              </a:rPr>
              <a:t>GOV.UK (2010). </a:t>
            </a:r>
            <a:r>
              <a:rPr lang="en-GB" sz="1200" i="1" kern="1200" dirty="0">
                <a:solidFill>
                  <a:schemeClr val="tx1"/>
                </a:solidFill>
                <a:effectLst/>
                <a:latin typeface="+mn-lt"/>
                <a:ea typeface="+mn-ea"/>
                <a:cs typeface="+mn-cs"/>
              </a:rPr>
              <a:t>Equality Act 2010</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3"/>
              </a:rPr>
              <a:t>https://www.legislation.gov.uk/ukpga/2010/15/contents</a:t>
            </a:r>
            <a:r>
              <a:rPr lang="en-GB" sz="1200" kern="1200" dirty="0">
                <a:solidFill>
                  <a:schemeClr val="tx1"/>
                </a:solidFill>
                <a:effectLst/>
                <a:latin typeface="+mn-lt"/>
                <a:ea typeface="+mn-ea"/>
                <a:cs typeface="+mn-cs"/>
              </a:rPr>
              <a:t> [Accessed 3 Oct. 2026].</a:t>
            </a:r>
          </a:p>
          <a:p>
            <a:r>
              <a:rPr lang="en-GB" sz="1200" kern="1200" dirty="0">
                <a:solidFill>
                  <a:schemeClr val="tx1"/>
                </a:solidFill>
                <a:effectLst/>
                <a:latin typeface="+mn-lt"/>
                <a:ea typeface="+mn-ea"/>
                <a:cs typeface="+mn-cs"/>
              </a:rPr>
              <a:t>GOV.UK (2012). </a:t>
            </a:r>
            <a:r>
              <a:rPr lang="en-GB" sz="1200" i="1" kern="1200" dirty="0">
                <a:solidFill>
                  <a:schemeClr val="tx1"/>
                </a:solidFill>
                <a:effectLst/>
                <a:latin typeface="+mn-lt"/>
                <a:ea typeface="+mn-ea"/>
                <a:cs typeface="+mn-cs"/>
              </a:rPr>
              <a:t>Health and social care act 2012</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4"/>
              </a:rPr>
              <a:t>https://www.legislation.gov.uk/ukpga/2012/7/contents</a:t>
            </a:r>
            <a:r>
              <a:rPr lang="en-GB" sz="1200" kern="1200" dirty="0">
                <a:solidFill>
                  <a:schemeClr val="tx1"/>
                </a:solidFill>
                <a:effectLst/>
                <a:latin typeface="+mn-lt"/>
                <a:ea typeface="+mn-ea"/>
                <a:cs typeface="+mn-cs"/>
              </a:rPr>
              <a:t> [Accessed 3 Oct. 2026].</a:t>
            </a:r>
          </a:p>
          <a:p>
            <a:r>
              <a:rPr lang="en-GB" sz="1200" kern="1200" dirty="0">
                <a:solidFill>
                  <a:schemeClr val="tx1"/>
                </a:solidFill>
                <a:effectLst/>
                <a:latin typeface="+mn-lt"/>
                <a:ea typeface="+mn-ea"/>
                <a:cs typeface="+mn-cs"/>
              </a:rPr>
              <a:t>Henderson, K. and </a:t>
            </a:r>
            <a:r>
              <a:rPr lang="en-GB" sz="1200" kern="1200" dirty="0" err="1">
                <a:solidFill>
                  <a:schemeClr val="tx1"/>
                </a:solidFill>
                <a:effectLst/>
                <a:latin typeface="+mn-lt"/>
                <a:ea typeface="+mn-ea"/>
                <a:cs typeface="+mn-cs"/>
              </a:rPr>
              <a:t>Loreau</a:t>
            </a:r>
            <a:r>
              <a:rPr lang="en-GB" sz="1200" kern="1200" dirty="0">
                <a:solidFill>
                  <a:schemeClr val="tx1"/>
                </a:solidFill>
                <a:effectLst/>
                <a:latin typeface="+mn-lt"/>
                <a:ea typeface="+mn-ea"/>
                <a:cs typeface="+mn-cs"/>
              </a:rPr>
              <a:t>, M. (2023). A model of Sustainable Development Goals: Challenges and opportunities in promoting human well-being and environmental sustainability. </a:t>
            </a:r>
            <a:r>
              <a:rPr lang="en-GB" sz="1200" i="1" kern="1200" dirty="0">
                <a:solidFill>
                  <a:schemeClr val="tx1"/>
                </a:solidFill>
                <a:effectLst/>
                <a:latin typeface="+mn-lt"/>
                <a:ea typeface="+mn-ea"/>
                <a:cs typeface="+mn-cs"/>
              </a:rPr>
              <a:t>Ecological modelling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475</a:t>
            </a:r>
            <a:r>
              <a:rPr lang="en-GB" sz="1200" kern="1200" dirty="0">
                <a:solidFill>
                  <a:schemeClr val="tx1"/>
                </a:solidFill>
                <a:effectLst/>
                <a:latin typeface="+mn-lt"/>
                <a:ea typeface="+mn-ea"/>
                <a:cs typeface="+mn-cs"/>
              </a:rPr>
              <a:t>, p.110164.</a:t>
            </a:r>
          </a:p>
          <a:p>
            <a:r>
              <a:rPr lang="en-GB" sz="1200" kern="1200" dirty="0">
                <a:solidFill>
                  <a:schemeClr val="tx1"/>
                </a:solidFill>
                <a:effectLst/>
                <a:latin typeface="+mn-lt"/>
                <a:ea typeface="+mn-ea"/>
                <a:cs typeface="+mn-cs"/>
              </a:rPr>
              <a:t>Ho, Y.C.L., </a:t>
            </a:r>
            <a:r>
              <a:rPr lang="en-GB" sz="1200" kern="1200" dirty="0" err="1">
                <a:solidFill>
                  <a:schemeClr val="tx1"/>
                </a:solidFill>
                <a:effectLst/>
                <a:latin typeface="+mn-lt"/>
                <a:ea typeface="+mn-ea"/>
                <a:cs typeface="+mn-cs"/>
              </a:rPr>
              <a:t>Mahirah</a:t>
            </a:r>
            <a:r>
              <a:rPr lang="en-GB" sz="1200" kern="1200" dirty="0">
                <a:solidFill>
                  <a:schemeClr val="tx1"/>
                </a:solidFill>
                <a:effectLst/>
                <a:latin typeface="+mn-lt"/>
                <a:ea typeface="+mn-ea"/>
                <a:cs typeface="+mn-cs"/>
              </a:rPr>
              <a:t>, D., Ho, C.Z.H. and </a:t>
            </a:r>
            <a:r>
              <a:rPr lang="en-GB" sz="1200" kern="1200" dirty="0" err="1">
                <a:solidFill>
                  <a:schemeClr val="tx1"/>
                </a:solidFill>
                <a:effectLst/>
                <a:latin typeface="+mn-lt"/>
                <a:ea typeface="+mn-ea"/>
                <a:cs typeface="+mn-cs"/>
              </a:rPr>
              <a:t>Thumboo</a:t>
            </a:r>
            <a:r>
              <a:rPr lang="en-GB" sz="1200" kern="1200" dirty="0">
                <a:solidFill>
                  <a:schemeClr val="tx1"/>
                </a:solidFill>
                <a:effectLst/>
                <a:latin typeface="+mn-lt"/>
                <a:ea typeface="+mn-ea"/>
                <a:cs typeface="+mn-cs"/>
              </a:rPr>
              <a:t>, J. (2022). The role of the family in health promotion: a scoping review of models and mechanisms. </a:t>
            </a:r>
            <a:r>
              <a:rPr lang="en-GB" sz="1200" i="1" kern="1200" dirty="0">
                <a:solidFill>
                  <a:schemeClr val="tx1"/>
                </a:solidFill>
                <a:effectLst/>
                <a:latin typeface="+mn-lt"/>
                <a:ea typeface="+mn-ea"/>
                <a:cs typeface="+mn-cs"/>
              </a:rPr>
              <a:t>Health promotion international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37</a:t>
            </a:r>
            <a:r>
              <a:rPr lang="en-GB" sz="1200" kern="1200" dirty="0">
                <a:solidFill>
                  <a:schemeClr val="tx1"/>
                </a:solidFill>
                <a:effectLst/>
                <a:latin typeface="+mn-lt"/>
                <a:ea typeface="+mn-ea"/>
                <a:cs typeface="+mn-cs"/>
              </a:rPr>
              <a:t>(6), p.daac119.</a:t>
            </a:r>
          </a:p>
          <a:p>
            <a:r>
              <a:rPr lang="en-GB" sz="1200" kern="1200" dirty="0">
                <a:solidFill>
                  <a:schemeClr val="tx1"/>
                </a:solidFill>
                <a:effectLst/>
                <a:latin typeface="+mn-lt"/>
                <a:ea typeface="+mn-ea"/>
                <a:cs typeface="+mn-cs"/>
              </a:rPr>
              <a:t>Kirkby, J., O’Keefe, P. and Timberlake, L. (2023). Sustainable Development: An Introduction. In </a:t>
            </a:r>
            <a:r>
              <a:rPr lang="en-GB" sz="1200" i="1" kern="1200" dirty="0">
                <a:solidFill>
                  <a:schemeClr val="tx1"/>
                </a:solidFill>
                <a:effectLst/>
                <a:latin typeface="+mn-lt"/>
                <a:ea typeface="+mn-ea"/>
                <a:cs typeface="+mn-cs"/>
              </a:rPr>
              <a:t>The Earthscan reader in sustainable development</a:t>
            </a:r>
            <a:r>
              <a:rPr lang="en-GB" sz="1200" kern="1200" dirty="0">
                <a:solidFill>
                  <a:schemeClr val="tx1"/>
                </a:solidFill>
                <a:effectLst/>
                <a:latin typeface="+mn-lt"/>
                <a:ea typeface="+mn-ea"/>
                <a:cs typeface="+mn-cs"/>
              </a:rPr>
              <a:t> (pp. 1-14). Routledge.</a:t>
            </a:r>
          </a:p>
          <a:p>
            <a:r>
              <a:rPr lang="en-GB" sz="1200" kern="1200" dirty="0">
                <a:solidFill>
                  <a:schemeClr val="tx1"/>
                </a:solidFill>
                <a:effectLst/>
                <a:latin typeface="+mn-lt"/>
                <a:ea typeface="+mn-ea"/>
                <a:cs typeface="+mn-cs"/>
              </a:rPr>
              <a:t>Marmot, M. (2020). Health equity in England: the Marmot review 10 years on. </a:t>
            </a:r>
            <a:r>
              <a:rPr lang="en-GB" sz="1200" i="1" kern="1200" dirty="0" err="1">
                <a:solidFill>
                  <a:schemeClr val="tx1"/>
                </a:solidFill>
                <a:effectLst/>
                <a:latin typeface="+mn-lt"/>
                <a:ea typeface="+mn-ea"/>
                <a:cs typeface="+mn-cs"/>
              </a:rPr>
              <a:t>Bmj</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368</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NHS England (2023). </a:t>
            </a:r>
            <a:r>
              <a:rPr lang="en-GB" sz="1200" i="1" kern="1200" dirty="0">
                <a:solidFill>
                  <a:schemeClr val="tx1"/>
                </a:solidFill>
                <a:effectLst/>
                <a:latin typeface="+mn-lt"/>
                <a:ea typeface="+mn-ea"/>
                <a:cs typeface="+mn-cs"/>
              </a:rPr>
              <a:t>NHS diabetes Prevention Programme (NHS DPP)</a:t>
            </a:r>
            <a:r>
              <a:rPr lang="en-GB" sz="1200" kern="1200" dirty="0">
                <a:solidFill>
                  <a:schemeClr val="tx1"/>
                </a:solidFill>
                <a:effectLst/>
                <a:latin typeface="+mn-lt"/>
                <a:ea typeface="+mn-ea"/>
                <a:cs typeface="+mn-cs"/>
              </a:rPr>
              <a:t>. [online] NHS England. Available at: </a:t>
            </a:r>
            <a:r>
              <a:rPr lang="en-GB" sz="1200" u="sng" kern="1200" dirty="0">
                <a:solidFill>
                  <a:schemeClr val="tx1"/>
                </a:solidFill>
                <a:effectLst/>
                <a:latin typeface="+mn-lt"/>
                <a:ea typeface="+mn-ea"/>
                <a:cs typeface="+mn-cs"/>
                <a:hlinkClick r:id="rId5"/>
              </a:rPr>
              <a:t>https://www.england.nhs.uk/diabetes/diabetes-prevention/</a:t>
            </a:r>
            <a:r>
              <a:rPr lang="en-GB" sz="1200" kern="1200" dirty="0">
                <a:solidFill>
                  <a:schemeClr val="tx1"/>
                </a:solidFill>
                <a:effectLst/>
                <a:latin typeface="+mn-lt"/>
                <a:ea typeface="+mn-ea"/>
                <a:cs typeface="+mn-cs"/>
              </a:rPr>
              <a:t> [Accessed 3 Oct. 2026].</a:t>
            </a:r>
          </a:p>
          <a:p>
            <a:r>
              <a:rPr lang="en-GB" sz="1200" kern="1200" dirty="0">
                <a:solidFill>
                  <a:schemeClr val="tx1"/>
                </a:solidFill>
                <a:effectLst/>
                <a:latin typeface="+mn-lt"/>
                <a:ea typeface="+mn-ea"/>
                <a:cs typeface="+mn-cs"/>
              </a:rPr>
              <a:t>Olawale, B.E. (2024). Inclusive innovations: Promoting digital equity and inclusion through technological solutions. In </a:t>
            </a:r>
            <a:r>
              <a:rPr lang="en-GB" sz="1200" i="1" kern="1200" dirty="0">
                <a:solidFill>
                  <a:schemeClr val="tx1"/>
                </a:solidFill>
                <a:effectLst/>
                <a:latin typeface="+mn-lt"/>
                <a:ea typeface="+mn-ea"/>
                <a:cs typeface="+mn-cs"/>
              </a:rPr>
              <a:t>Innovation and evolution in higher education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IntechOpen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Roberts, A. (2023). The biopsychosocial model: Its use and abuse. </a:t>
            </a:r>
            <a:r>
              <a:rPr lang="en-GB" sz="1200" i="1" kern="1200" dirty="0">
                <a:solidFill>
                  <a:schemeClr val="tx1"/>
                </a:solidFill>
                <a:effectLst/>
                <a:latin typeface="+mn-lt"/>
                <a:ea typeface="+mn-ea"/>
                <a:cs typeface="+mn-cs"/>
              </a:rPr>
              <a:t>Medicine, Health Care and Philosophy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26</a:t>
            </a:r>
            <a:r>
              <a:rPr lang="en-GB" sz="1200" kern="1200" dirty="0">
                <a:solidFill>
                  <a:schemeClr val="tx1"/>
                </a:solidFill>
                <a:effectLst/>
                <a:latin typeface="+mn-lt"/>
                <a:ea typeface="+mn-ea"/>
                <a:cs typeface="+mn-cs"/>
              </a:rPr>
              <a:t>(3), pp.367-384.</a:t>
            </a:r>
          </a:p>
          <a:p>
            <a:r>
              <a:rPr lang="en-GB" sz="1200" kern="1200" dirty="0">
                <a:solidFill>
                  <a:schemeClr val="tx1"/>
                </a:solidFill>
                <a:effectLst/>
                <a:latin typeface="+mn-lt"/>
                <a:ea typeface="+mn-ea"/>
                <a:cs typeface="+mn-cs"/>
              </a:rPr>
              <a:t>Ross, J., Cotterill, S., Bower, P. and Murray, E. (2023). Influences on patient uptake of and engagement with the National Health Service Digital Diabetes Prevention Programme: qualitative interview study. </a:t>
            </a:r>
            <a:r>
              <a:rPr lang="en-GB" sz="1200" i="1" kern="1200" dirty="0">
                <a:solidFill>
                  <a:schemeClr val="tx1"/>
                </a:solidFill>
                <a:effectLst/>
                <a:latin typeface="+mn-lt"/>
                <a:ea typeface="+mn-ea"/>
                <a:cs typeface="+mn-cs"/>
              </a:rPr>
              <a:t>Journal of Medical Internet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 p.e40961.</a:t>
            </a:r>
          </a:p>
          <a:p>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T. (2023). Health as complete well-being: the WHO definition and beyond. </a:t>
            </a:r>
            <a:r>
              <a:rPr lang="en-GB" sz="1200" i="1" kern="1200" dirty="0">
                <a:solidFill>
                  <a:schemeClr val="tx1"/>
                </a:solidFill>
                <a:effectLst/>
                <a:latin typeface="+mn-lt"/>
                <a:ea typeface="+mn-ea"/>
                <a:cs typeface="+mn-cs"/>
              </a:rPr>
              <a:t>Public health ethics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(3), pp.210-218.</a:t>
            </a:r>
          </a:p>
          <a:p>
            <a:r>
              <a:rPr lang="en-GB" sz="1200" kern="1200" dirty="0">
                <a:solidFill>
                  <a:schemeClr val="tx1"/>
                </a:solidFill>
                <a:effectLst/>
                <a:latin typeface="+mn-lt"/>
                <a:ea typeface="+mn-ea"/>
                <a:cs typeface="+mn-cs"/>
              </a:rPr>
              <a:t>Smart, K.M. (2023). The biopsychosocial model of pain in physiotherapy: past, present and future. </a:t>
            </a:r>
            <a:r>
              <a:rPr lang="en-GB" sz="1200" i="1" kern="1200" dirty="0">
                <a:solidFill>
                  <a:schemeClr val="tx1"/>
                </a:solidFill>
                <a:effectLst/>
                <a:latin typeface="+mn-lt"/>
                <a:ea typeface="+mn-ea"/>
                <a:cs typeface="+mn-cs"/>
              </a:rPr>
              <a:t>Physical Therapy Reviews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(2), pp.61-70.</a:t>
            </a:r>
          </a:p>
          <a:p>
            <a:r>
              <a:rPr lang="en-GB" sz="1200" kern="1200" dirty="0">
                <a:solidFill>
                  <a:schemeClr val="tx1"/>
                </a:solidFill>
                <a:effectLst/>
                <a:latin typeface="+mn-lt"/>
                <a:ea typeface="+mn-ea"/>
                <a:cs typeface="+mn-cs"/>
              </a:rPr>
              <a:t>United Nations (2015). </a:t>
            </a:r>
            <a:r>
              <a:rPr lang="en-GB" sz="1200" i="1" kern="1200" dirty="0">
                <a:solidFill>
                  <a:schemeClr val="tx1"/>
                </a:solidFill>
                <a:effectLst/>
                <a:latin typeface="+mn-lt"/>
                <a:ea typeface="+mn-ea"/>
                <a:cs typeface="+mn-cs"/>
              </a:rPr>
              <a:t>The 17 sustainable development goals</a:t>
            </a:r>
            <a:r>
              <a:rPr lang="en-GB" sz="1200" kern="1200" dirty="0">
                <a:solidFill>
                  <a:schemeClr val="tx1"/>
                </a:solidFill>
                <a:effectLst/>
                <a:latin typeface="+mn-lt"/>
                <a:ea typeface="+mn-ea"/>
                <a:cs typeface="+mn-cs"/>
              </a:rPr>
              <a:t>. [online] United Nations. Available at: </a:t>
            </a:r>
            <a:r>
              <a:rPr lang="en-GB" sz="1200" u="sng" kern="1200" dirty="0">
                <a:solidFill>
                  <a:schemeClr val="tx1"/>
                </a:solidFill>
                <a:effectLst/>
                <a:latin typeface="+mn-lt"/>
                <a:ea typeface="+mn-ea"/>
                <a:cs typeface="+mn-cs"/>
                <a:hlinkClick r:id="rId6"/>
              </a:rPr>
              <a:t>https://sdgs.un.org/goals</a:t>
            </a:r>
            <a:r>
              <a:rPr lang="en-GB" sz="1200" kern="1200" dirty="0">
                <a:solidFill>
                  <a:schemeClr val="tx1"/>
                </a:solidFill>
                <a:effectLst/>
                <a:latin typeface="+mn-lt"/>
                <a:ea typeface="+mn-ea"/>
                <a:cs typeface="+mn-cs"/>
              </a:rPr>
              <a:t> [Accessed 3 Oct. 2026].</a:t>
            </a:r>
          </a:p>
          <a:p>
            <a:r>
              <a:rPr lang="en-GB" sz="1200" kern="1200" dirty="0" err="1">
                <a:solidFill>
                  <a:schemeClr val="tx1"/>
                </a:solidFill>
                <a:effectLst/>
                <a:latin typeface="+mn-lt"/>
                <a:ea typeface="+mn-ea"/>
                <a:cs typeface="+mn-cs"/>
              </a:rPr>
              <a:t>Valabhji</a:t>
            </a:r>
            <a:r>
              <a:rPr lang="en-GB" sz="1200" kern="1200" dirty="0">
                <a:solidFill>
                  <a:schemeClr val="tx1"/>
                </a:solidFill>
                <a:effectLst/>
                <a:latin typeface="+mn-lt"/>
                <a:ea typeface="+mn-ea"/>
                <a:cs typeface="+mn-cs"/>
              </a:rPr>
              <a:t>, J., Barron, E., Bradley, D., </a:t>
            </a:r>
            <a:r>
              <a:rPr lang="en-GB" sz="1200" kern="1200" dirty="0" err="1">
                <a:solidFill>
                  <a:schemeClr val="tx1"/>
                </a:solidFill>
                <a:effectLst/>
                <a:latin typeface="+mn-lt"/>
                <a:ea typeface="+mn-ea"/>
                <a:cs typeface="+mn-cs"/>
              </a:rPr>
              <a:t>Bakhai</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Fagg</a:t>
            </a:r>
            <a:r>
              <a:rPr lang="en-GB" sz="1200" kern="1200" dirty="0">
                <a:solidFill>
                  <a:schemeClr val="tx1"/>
                </a:solidFill>
                <a:effectLst/>
                <a:latin typeface="+mn-lt"/>
                <a:ea typeface="+mn-ea"/>
                <a:cs typeface="+mn-cs"/>
              </a:rPr>
              <a:t>, J., O’Neill, S., Young, B., Wareham, N., </a:t>
            </a:r>
            <a:r>
              <a:rPr lang="en-GB" sz="1200" kern="1200" dirty="0" err="1">
                <a:solidFill>
                  <a:schemeClr val="tx1"/>
                </a:solidFill>
                <a:effectLst/>
                <a:latin typeface="+mn-lt"/>
                <a:ea typeface="+mn-ea"/>
                <a:cs typeface="+mn-cs"/>
              </a:rPr>
              <a:t>Khunti</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Jebb</a:t>
            </a:r>
            <a:r>
              <a:rPr lang="en-GB" sz="1200" kern="1200" dirty="0">
                <a:solidFill>
                  <a:schemeClr val="tx1"/>
                </a:solidFill>
                <a:effectLst/>
                <a:latin typeface="+mn-lt"/>
                <a:ea typeface="+mn-ea"/>
                <a:cs typeface="+mn-cs"/>
              </a:rPr>
              <a:t>, S. and Smith, J. (2020). Early outcomes from the English National health service diabetes prevention programme. </a:t>
            </a:r>
            <a:r>
              <a:rPr lang="en-GB" sz="1200" i="1" kern="1200" dirty="0">
                <a:solidFill>
                  <a:schemeClr val="tx1"/>
                </a:solidFill>
                <a:effectLst/>
                <a:latin typeface="+mn-lt"/>
                <a:ea typeface="+mn-ea"/>
                <a:cs typeface="+mn-cs"/>
              </a:rPr>
              <a:t>Diabetes 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43</a:t>
            </a:r>
            <a:r>
              <a:rPr lang="en-GB" sz="1200" kern="1200" dirty="0">
                <a:solidFill>
                  <a:schemeClr val="tx1"/>
                </a:solidFill>
                <a:effectLst/>
                <a:latin typeface="+mn-lt"/>
                <a:ea typeface="+mn-ea"/>
                <a:cs typeface="+mn-cs"/>
              </a:rPr>
              <a:t>(1), pp.152-160.</a:t>
            </a:r>
          </a:p>
          <a:p>
            <a:r>
              <a:rPr lang="en-GB" sz="1200" kern="1200" dirty="0">
                <a:solidFill>
                  <a:schemeClr val="tx1"/>
                </a:solidFill>
                <a:effectLst/>
                <a:latin typeface="+mn-lt"/>
                <a:ea typeface="+mn-ea"/>
                <a:cs typeface="+mn-cs"/>
              </a:rPr>
              <a:t>van de </a:t>
            </a:r>
            <a:r>
              <a:rPr lang="en-GB" sz="1200" kern="1200" dirty="0" err="1">
                <a:solidFill>
                  <a:schemeClr val="tx1"/>
                </a:solidFill>
                <a:effectLst/>
                <a:latin typeface="+mn-lt"/>
                <a:ea typeface="+mn-ea"/>
                <a:cs typeface="+mn-cs"/>
              </a:rPr>
              <a:t>Vijver</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Tensen</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Asiki</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Requena</a:t>
            </a:r>
            <a:r>
              <a:rPr lang="en-GB" sz="1200" kern="1200" dirty="0">
                <a:solidFill>
                  <a:schemeClr val="tx1"/>
                </a:solidFill>
                <a:effectLst/>
                <a:latin typeface="+mn-lt"/>
                <a:ea typeface="+mn-ea"/>
                <a:cs typeface="+mn-cs"/>
              </a:rPr>
              <a:t>-Méndez, A., </a:t>
            </a:r>
            <a:r>
              <a:rPr lang="en-GB" sz="1200" kern="1200" dirty="0" err="1">
                <a:solidFill>
                  <a:schemeClr val="tx1"/>
                </a:solidFill>
                <a:effectLst/>
                <a:latin typeface="+mn-lt"/>
                <a:ea typeface="+mn-ea"/>
                <a:cs typeface="+mn-cs"/>
              </a:rPr>
              <a:t>Heidenrijk</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Stronks</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Cobelens</a:t>
            </a:r>
            <a:r>
              <a:rPr lang="en-GB" sz="1200" kern="1200" dirty="0">
                <a:solidFill>
                  <a:schemeClr val="tx1"/>
                </a:solidFill>
                <a:effectLst/>
                <a:latin typeface="+mn-lt"/>
                <a:ea typeface="+mn-ea"/>
                <a:cs typeface="+mn-cs"/>
              </a:rPr>
              <a:t>, F., </a:t>
            </a:r>
            <a:r>
              <a:rPr lang="en-GB" sz="1200" kern="1200" dirty="0" err="1">
                <a:solidFill>
                  <a:schemeClr val="tx1"/>
                </a:solidFill>
                <a:effectLst/>
                <a:latin typeface="+mn-lt"/>
                <a:ea typeface="+mn-ea"/>
                <a:cs typeface="+mn-cs"/>
              </a:rPr>
              <a:t>Bont</a:t>
            </a:r>
            <a:r>
              <a:rPr lang="en-GB" sz="1200" kern="1200" dirty="0">
                <a:solidFill>
                  <a:schemeClr val="tx1"/>
                </a:solidFill>
                <a:effectLst/>
                <a:latin typeface="+mn-lt"/>
                <a:ea typeface="+mn-ea"/>
                <a:cs typeface="+mn-cs"/>
              </a:rPr>
              <a:t>, J. and Agyemang, C. (2023). Digital health for all: how digital health could reduce inequality and increase universal health coverage. </a:t>
            </a:r>
            <a:r>
              <a:rPr lang="en-GB" sz="1200" i="1" kern="1200" dirty="0">
                <a:solidFill>
                  <a:schemeClr val="tx1"/>
                </a:solidFill>
                <a:effectLst/>
                <a:latin typeface="+mn-lt"/>
                <a:ea typeface="+mn-ea"/>
                <a:cs typeface="+mn-cs"/>
              </a:rPr>
              <a:t>Digital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 p.20552076231185434.</a:t>
            </a:r>
          </a:p>
          <a:p>
            <a:r>
              <a:rPr lang="en-GB" sz="1200" kern="1200" dirty="0">
                <a:solidFill>
                  <a:schemeClr val="tx1"/>
                </a:solidFill>
                <a:effectLst/>
                <a:latin typeface="+mn-lt"/>
                <a:ea typeface="+mn-ea"/>
                <a:cs typeface="+mn-cs"/>
              </a:rPr>
              <a:t>WHO (2014). </a:t>
            </a:r>
            <a:r>
              <a:rPr lang="en-GB" sz="1200" i="1" kern="1200" dirty="0">
                <a:solidFill>
                  <a:schemeClr val="tx1"/>
                </a:solidFill>
                <a:effectLst/>
                <a:latin typeface="+mn-lt"/>
                <a:ea typeface="+mn-ea"/>
                <a:cs typeface="+mn-cs"/>
              </a:rPr>
              <a:t>WHO’s Health in All Policies (</a:t>
            </a:r>
            <a:r>
              <a:rPr lang="en-GB" sz="1200" i="1" kern="1200" dirty="0" err="1">
                <a:solidFill>
                  <a:schemeClr val="tx1"/>
                </a:solidFill>
                <a:effectLst/>
                <a:latin typeface="+mn-lt"/>
                <a:ea typeface="+mn-ea"/>
                <a:cs typeface="+mn-cs"/>
              </a:rPr>
              <a:t>HiAP</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7"/>
              </a:rPr>
              <a:t>https://www.afro.who.int/sites/default/files/2017-06/140120HPRHiAPFramework.pdf</a:t>
            </a:r>
            <a:r>
              <a:rPr lang="en-GB" sz="1200" kern="1200" dirty="0">
                <a:solidFill>
                  <a:schemeClr val="tx1"/>
                </a:solidFill>
                <a:effectLst/>
                <a:latin typeface="+mn-lt"/>
                <a:ea typeface="+mn-ea"/>
                <a:cs typeface="+mn-cs"/>
              </a:rPr>
              <a:t> [Accessed 3 Oct. 2026].</a:t>
            </a:r>
          </a:p>
          <a:p>
            <a:r>
              <a:rPr lang="en-GB" sz="1200" kern="1200" dirty="0">
                <a:solidFill>
                  <a:schemeClr val="tx1"/>
                </a:solidFill>
                <a:effectLst/>
                <a:latin typeface="+mn-lt"/>
                <a:ea typeface="+mn-ea"/>
                <a:cs typeface="+mn-cs"/>
              </a:rPr>
              <a:t>World Health Organization (1948). </a:t>
            </a:r>
            <a:r>
              <a:rPr lang="en-GB" sz="1200" i="1" kern="1200" dirty="0">
                <a:solidFill>
                  <a:schemeClr val="tx1"/>
                </a:solidFill>
                <a:effectLst/>
                <a:latin typeface="+mn-lt"/>
                <a:ea typeface="+mn-ea"/>
                <a:cs typeface="+mn-cs"/>
              </a:rPr>
              <a:t>Constitution of the world health organization</a:t>
            </a:r>
            <a:r>
              <a:rPr lang="en-GB" sz="1200" kern="1200" dirty="0">
                <a:solidFill>
                  <a:schemeClr val="tx1"/>
                </a:solidFill>
                <a:effectLst/>
                <a:latin typeface="+mn-lt"/>
                <a:ea typeface="+mn-ea"/>
                <a:cs typeface="+mn-cs"/>
              </a:rPr>
              <a:t>. [online] World Health Organization. Available at: </a:t>
            </a:r>
            <a:r>
              <a:rPr lang="en-GB" sz="1200" u="sng" kern="1200" dirty="0">
                <a:solidFill>
                  <a:schemeClr val="tx1"/>
                </a:solidFill>
                <a:effectLst/>
                <a:latin typeface="+mn-lt"/>
                <a:ea typeface="+mn-ea"/>
                <a:cs typeface="+mn-cs"/>
                <a:hlinkClick r:id="rId8"/>
              </a:rPr>
              <a:t>https://www.who.int/about/governance/constitution</a:t>
            </a:r>
            <a:r>
              <a:rPr lang="en-GB" sz="1200" kern="1200" dirty="0">
                <a:solidFill>
                  <a:schemeClr val="tx1"/>
                </a:solidFill>
                <a:effectLst/>
                <a:latin typeface="+mn-lt"/>
                <a:ea typeface="+mn-ea"/>
                <a:cs typeface="+mn-cs"/>
              </a:rPr>
              <a:t> [Accessed 3 Oct. 2026].</a:t>
            </a:r>
          </a:p>
          <a:p>
            <a:r>
              <a:rPr lang="en-GB" sz="1200" kern="1200" dirty="0" err="1">
                <a:solidFill>
                  <a:schemeClr val="tx1"/>
                </a:solidFill>
                <a:effectLst/>
                <a:latin typeface="+mn-lt"/>
                <a:ea typeface="+mn-ea"/>
                <a:cs typeface="+mn-cs"/>
              </a:rPr>
              <a:t>Yelpaala</a:t>
            </a:r>
            <a:r>
              <a:rPr lang="en-GB" sz="1200" kern="1200" dirty="0">
                <a:solidFill>
                  <a:schemeClr val="tx1"/>
                </a:solidFill>
                <a:effectLst/>
                <a:latin typeface="+mn-lt"/>
                <a:ea typeface="+mn-ea"/>
                <a:cs typeface="+mn-cs"/>
              </a:rPr>
              <a:t>, K. and Lee, T.A. (2026). Addressing health disparities and social determinants of health: lessons from NHS England Core20PLUS5. </a:t>
            </a:r>
            <a:r>
              <a:rPr lang="en-GB" sz="1200" i="1" kern="1200" dirty="0">
                <a:solidFill>
                  <a:schemeClr val="tx1"/>
                </a:solidFill>
                <a:effectLst/>
                <a:latin typeface="+mn-lt"/>
                <a:ea typeface="+mn-ea"/>
                <a:cs typeface="+mn-cs"/>
              </a:rPr>
              <a:t>Research Connections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p.vmag118.</a:t>
            </a:r>
          </a:p>
          <a:p>
            <a:endParaRPr lang="en-GB" dirty="0"/>
          </a:p>
        </p:txBody>
      </p:sp>
      <p:sp>
        <p:nvSpPr>
          <p:cNvPr id="4" name="Slide Number Placeholder 3"/>
          <p:cNvSpPr>
            <a:spLocks noGrp="1"/>
          </p:cNvSpPr>
          <p:nvPr>
            <p:ph type="sldNum" sz="quarter" idx="5"/>
          </p:nvPr>
        </p:nvSpPr>
        <p:spPr/>
        <p:txBody>
          <a:bodyPr/>
          <a:lstStyle/>
          <a:p>
            <a:fld id="{1C1D878C-13CE-47D3-9D32-4362FD5955CD}" type="slidenum">
              <a:rPr lang="en-PK" smtClean="0"/>
              <a:t>12</a:t>
            </a:fld>
            <a:endParaRPr lang="en-PK"/>
          </a:p>
        </p:txBody>
      </p:sp>
    </p:spTree>
    <p:extLst>
      <p:ext uri="{BB962C8B-B14F-4D97-AF65-F5344CB8AC3E}">
        <p14:creationId xmlns:p14="http://schemas.microsoft.com/office/powerpoint/2010/main" val="409713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7F66-7E9F-47F5-9000-64EE8DDC91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B308E93-250F-4D15-B7C6-5115A6DB4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F7BC81-6FE3-4796-97F1-AFA8CE1545D7}"/>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64EC8488-83C2-40FA-8845-53D44FB3BB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B1D7C8-1EC4-4518-8801-6311DE30E3B6}"/>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7317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2E1A-D919-4B88-9039-65CCF18784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38068E-4E50-4484-95B1-DDE7F095211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03E1B2-2CBA-40A6-A2CB-A9B739D4AE7D}"/>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7E3DAE1E-4A16-413D-84AC-70FC00785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7455A-0A78-487E-B5B3-B77B3628004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15312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13B73-908F-4CC5-A795-1C83A36FDD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2BE341C-A325-49ED-A4F1-921B7F99B1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A31670E-FEC5-4550-9EC7-690838819CCE}"/>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C0CD6E83-430C-4520-98E7-AE3806E05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1A9AE0-22B8-49B2-9018-7733BD903B7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5081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1726-435A-4950-B6A0-A688F3B3ED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45808D-2367-4CDB-A19A-6AE81A05613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D373113-5003-4652-8C69-07A10F23E76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3289128-10B0-4E23-81FE-1C13CB9BA4D5}"/>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6" name="Footer Placeholder 5">
            <a:extLst>
              <a:ext uri="{FF2B5EF4-FFF2-40B4-BE49-F238E27FC236}">
                <a16:creationId xmlns:a16="http://schemas.microsoft.com/office/drawing/2014/main" id="{DA0D2FAB-52B4-4CEA-A9F1-8114DADB9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563C8-0B23-4F8F-998F-E72E4EF7BA82}"/>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611328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5320-F0AD-47FB-8B95-DEC5729C3A8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5300598-C719-4FC7-AFAD-D4B19AC8A0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BADD7A5-5C07-46B4-B19B-BA2130881C2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35706A-BDB6-46AF-83BF-04761CAA96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828E320-3F55-411A-ADAB-B95941CFAC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417BCA-A01F-433F-9958-3F26980BB7D7}"/>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8" name="Footer Placeholder 7">
            <a:extLst>
              <a:ext uri="{FF2B5EF4-FFF2-40B4-BE49-F238E27FC236}">
                <a16:creationId xmlns:a16="http://schemas.microsoft.com/office/drawing/2014/main" id="{B58766B3-6AB1-49E1-876F-3A4434E084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C9FAAC-06F5-40CD-ABA6-99DED267A1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15292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C011-DB51-45E6-AE9F-A46642C409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9743CB3-A1A0-4B36-9A98-7D0899C59009}"/>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4" name="Footer Placeholder 3">
            <a:extLst>
              <a:ext uri="{FF2B5EF4-FFF2-40B4-BE49-F238E27FC236}">
                <a16:creationId xmlns:a16="http://schemas.microsoft.com/office/drawing/2014/main" id="{4E89439E-5EEA-40E6-ADA7-6DC946D5255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16921B2-9B90-44A3-B868-47FB127C468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431005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76C4F-9A35-41A7-B68C-F41676E6B06D}"/>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3" name="Footer Placeholder 2">
            <a:extLst>
              <a:ext uri="{FF2B5EF4-FFF2-40B4-BE49-F238E27FC236}">
                <a16:creationId xmlns:a16="http://schemas.microsoft.com/office/drawing/2014/main" id="{2F9EA064-1264-4203-96DE-EBADD503C0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6C804A-B458-4CD2-B049-4DD29BE1211C}"/>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790909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A76C3-DFD1-4947-AAE6-7614E42A2B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3F1CAA6-869B-4EFB-8B5D-B11328CBA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C646A10-C580-4F4E-AC9A-A6F05D9ACD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77C3E85-8F5D-4939-A202-7F3DF1BC56E2}"/>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6" name="Footer Placeholder 5">
            <a:extLst>
              <a:ext uri="{FF2B5EF4-FFF2-40B4-BE49-F238E27FC236}">
                <a16:creationId xmlns:a16="http://schemas.microsoft.com/office/drawing/2014/main" id="{E6B8BCB4-6CC1-4C2B-BF79-ADB37F92CF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3F6B97-D5CD-44E6-BACC-3FDFBC2853DD}"/>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03280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A6A80-A992-4420-AC77-D22ABA3F84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E7C25FB-BE5C-4C92-BC04-0EDF6B266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447B92-BBE3-4BB0-84D8-F4D6B29DC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D32B47C-6B7E-4099-AAFB-0FE98443C1C3}"/>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6" name="Footer Placeholder 5">
            <a:extLst>
              <a:ext uri="{FF2B5EF4-FFF2-40B4-BE49-F238E27FC236}">
                <a16:creationId xmlns:a16="http://schemas.microsoft.com/office/drawing/2014/main" id="{3F1A59B7-80C1-45C2-B76E-7C15700511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69DBD-3CD6-4304-81CE-FE5BBE5BE96F}"/>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2461833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4CE4-55B1-474C-A696-78E3882676E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3452EDF-5D83-4CBF-ADBA-8FB5B364871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DC5C7F-E72C-4448-B141-991497B100C8}"/>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C112D8E3-6F70-4E10-84A6-7CF19270AD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20008-AE83-4A2D-9DCF-F7644CE355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3953267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950A17-3268-4263-A092-EED1A44824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7C71752-34DC-4622-A6A7-0FEC7E85DC5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429FB8-FE24-46E1-B367-489C3838EED4}"/>
              </a:ext>
            </a:extLst>
          </p:cNvPr>
          <p:cNvSpPr>
            <a:spLocks noGrp="1"/>
          </p:cNvSpPr>
          <p:nvPr>
            <p:ph type="dt" sz="half" idx="10"/>
          </p:nvPr>
        </p:nvSpPr>
        <p:spPr/>
        <p:txBody>
          <a:body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59753311-C5EC-40F5-9819-AFD96A3F0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15195-4030-4552-AB7B-EE0C1E4AA01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251291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B7363A-7BB2-4D0F-A1BC-421913B9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1B06F39-FD66-45B5-B09D-02C89924F3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60DE05-0CD3-4D62-AC68-A2FFBEC8D1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3FD3B1-20E7-4009-B119-73A7F6311C60}" type="datetimeFigureOut">
              <a:rPr lang="en-US" smtClean="0"/>
              <a:t>10/13/2026</a:t>
            </a:fld>
            <a:endParaRPr lang="en-US"/>
          </a:p>
        </p:txBody>
      </p:sp>
      <p:sp>
        <p:nvSpPr>
          <p:cNvPr id="5" name="Footer Placeholder 4">
            <a:extLst>
              <a:ext uri="{FF2B5EF4-FFF2-40B4-BE49-F238E27FC236}">
                <a16:creationId xmlns:a16="http://schemas.microsoft.com/office/drawing/2014/main" id="{690A4B02-CC98-4DA1-9466-DC8275861D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2B26040-43DE-40F5-BF15-586055BAC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17686A-9BA2-4958-AD31-18FA537B7B9D}" type="slidenum">
              <a:rPr lang="en-US" smtClean="0"/>
              <a:t>‹#›</a:t>
            </a:fld>
            <a:endParaRPr lang="en-US"/>
          </a:p>
        </p:txBody>
      </p:sp>
    </p:spTree>
    <p:extLst>
      <p:ext uri="{BB962C8B-B14F-4D97-AF65-F5344CB8AC3E}">
        <p14:creationId xmlns:p14="http://schemas.microsoft.com/office/powerpoint/2010/main" val="2088561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who.int/about/governance/constitution"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www.afro.who.int/sites/default/files/2017-06/140120HPRHiAPFramework.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sdgs.un.org/goals" TargetMode="External"/><Relationship Id="rId5" Type="http://schemas.openxmlformats.org/officeDocument/2006/relationships/hyperlink" Target="https://www.england.nhs.uk/diabetes/diabetes-prevention/" TargetMode="External"/><Relationship Id="rId4" Type="http://schemas.openxmlformats.org/officeDocument/2006/relationships/hyperlink" Target="https://www.legislation.gov.uk/ukpga/2012/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950E6-01E6-4EC5-B527-0737ADF75CAF}"/>
              </a:ext>
            </a:extLst>
          </p:cNvPr>
          <p:cNvSpPr>
            <a:spLocks noGrp="1"/>
          </p:cNvSpPr>
          <p:nvPr>
            <p:ph type="ctrTitle"/>
          </p:nvPr>
        </p:nvSpPr>
        <p:spPr>
          <a:xfrm>
            <a:off x="1524000" y="854522"/>
            <a:ext cx="9144000" cy="2574478"/>
          </a:xfrm>
          <a:solidFill>
            <a:srgbClr val="B2C7D6"/>
          </a:solidFill>
        </p:spPr>
        <p:txBody>
          <a:bodyPr>
            <a:normAutofit/>
          </a:bodyPr>
          <a:lstStyle/>
          <a:p>
            <a:r>
              <a:rPr lang="en-US" b="1" dirty="0">
                <a:latin typeface="Times New Roman" panose="02020603050405020304" pitchFamily="18" charset="0"/>
                <a:cs typeface="Times New Roman" panose="02020603050405020304" pitchFamily="18" charset="0"/>
              </a:rPr>
              <a:t>HEALTH, WELLBEING AND SUSTAINABLE DEVELOPMENT</a:t>
            </a:r>
          </a:p>
        </p:txBody>
      </p:sp>
      <p:sp>
        <p:nvSpPr>
          <p:cNvPr id="3" name="Subtitle 2">
            <a:extLst>
              <a:ext uri="{FF2B5EF4-FFF2-40B4-BE49-F238E27FC236}">
                <a16:creationId xmlns:a16="http://schemas.microsoft.com/office/drawing/2014/main" id="{583E1B98-66A0-4CC9-B765-A40EC09CF829}"/>
              </a:ext>
            </a:extLst>
          </p:cNvPr>
          <p:cNvSpPr>
            <a:spLocks noGrp="1"/>
          </p:cNvSpPr>
          <p:nvPr>
            <p:ph type="subTitle" idx="1"/>
          </p:nvPr>
        </p:nvSpPr>
        <p:spPr>
          <a:xfrm>
            <a:off x="1524000" y="3602037"/>
            <a:ext cx="9144000" cy="2259919"/>
          </a:xfrm>
          <a:solidFill>
            <a:srgbClr val="CACACC"/>
          </a:solidFill>
        </p:spPr>
        <p:txBody>
          <a:bodyPr vert="horz" lIns="91440" tIns="45720" rIns="91440" bIns="45720" rtlCol="0" anchor="t">
            <a:normAutofit/>
          </a:bodyPr>
          <a:lstStyle/>
          <a:p>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 Presentation </a:t>
            </a:r>
          </a:p>
          <a:p>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BMHP6030</a:t>
            </a:r>
          </a:p>
          <a:p>
            <a:r>
              <a:rPr lang="en-US" dirty="0">
                <a:effectLst>
                  <a:outerShdw blurRad="38100" dist="38100" dir="2700000" algn="tl">
                    <a:srgbClr val="000000">
                      <a:alpha val="43137"/>
                    </a:srgbClr>
                  </a:outerShdw>
                </a:effectLst>
                <a:latin typeface="Times New Roman"/>
                <a:cs typeface="Times New Roman"/>
              </a:rPr>
              <a:t>Student </a:t>
            </a:r>
            <a:r>
              <a:rPr lang="en-US">
                <a:effectLst>
                  <a:outerShdw blurRad="38100" dist="38100" dir="2700000" algn="tl">
                    <a:srgbClr val="000000">
                      <a:alpha val="43137"/>
                    </a:srgbClr>
                  </a:outerShdw>
                </a:effectLst>
                <a:latin typeface="Times New Roman"/>
                <a:cs typeface="Times New Roman"/>
              </a:rPr>
              <a:t>Name: Sehrish Bibi</a:t>
            </a:r>
            <a:endParaRPr lang="en-US">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dirty="0">
                <a:effectLst>
                  <a:outerShdw blurRad="38100" dist="38100" dir="2700000" algn="tl">
                    <a:srgbClr val="000000">
                      <a:alpha val="43137"/>
                    </a:srgbClr>
                  </a:outerShdw>
                </a:effectLst>
                <a:latin typeface="Times New Roman"/>
                <a:cs typeface="Times New Roman"/>
              </a:rPr>
              <a:t>Lecturer's </a:t>
            </a:r>
            <a:r>
              <a:rPr lang="en-US">
                <a:effectLst>
                  <a:outerShdw blurRad="38100" dist="38100" dir="2700000" algn="tl">
                    <a:srgbClr val="000000">
                      <a:alpha val="43137"/>
                    </a:srgbClr>
                  </a:outerShdw>
                </a:effectLst>
                <a:latin typeface="Times New Roman"/>
                <a:cs typeface="Times New Roman"/>
              </a:rPr>
              <a:t>Name: Parese Ahmed</a:t>
            </a:r>
            <a:endParaRPr lang="en-US">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738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316139"/>
            <a:ext cx="10759700" cy="1104446"/>
          </a:xfrm>
          <a:solidFill>
            <a:srgbClr val="B2C7D6"/>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594099" y="1825625"/>
            <a:ext cx="5872015" cy="4847024"/>
          </a:xfrm>
          <a:solidFill>
            <a:srgbClr val="CACACC"/>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Health includes physical, mental and social wellbeing.</a:t>
            </a:r>
          </a:p>
          <a:p>
            <a:pPr>
              <a:lnSpc>
                <a:spcPct val="150000"/>
              </a:lnSpc>
            </a:pPr>
            <a:r>
              <a:rPr lang="en-US" sz="2000" dirty="0">
                <a:latin typeface="Times New Roman" panose="02020603050405020304" pitchFamily="18" charset="0"/>
                <a:cs typeface="Times New Roman" panose="02020603050405020304" pitchFamily="18" charset="0"/>
              </a:rPr>
              <a:t>Sustainability protects health for future generations (Henderson and </a:t>
            </a:r>
            <a:r>
              <a:rPr lang="en-US" sz="2000" dirty="0" err="1">
                <a:latin typeface="Times New Roman" panose="02020603050405020304" pitchFamily="18" charset="0"/>
                <a:cs typeface="Times New Roman" panose="02020603050405020304" pitchFamily="18" charset="0"/>
              </a:rPr>
              <a:t>Loreau</a:t>
            </a:r>
            <a:r>
              <a:rPr lang="en-US" sz="2000" dirty="0">
                <a:latin typeface="Times New Roman" panose="02020603050405020304" pitchFamily="18" charset="0"/>
                <a:cs typeface="Times New Roman" panose="02020603050405020304" pitchFamily="18" charset="0"/>
              </a:rPr>
              <a:t>, 2023)..</a:t>
            </a:r>
          </a:p>
          <a:p>
            <a:pPr>
              <a:lnSpc>
                <a:spcPct val="150000"/>
              </a:lnSpc>
            </a:pPr>
            <a:r>
              <a:rPr lang="en-US" sz="2000" dirty="0">
                <a:latin typeface="Times New Roman" panose="02020603050405020304" pitchFamily="18" charset="0"/>
                <a:cs typeface="Times New Roman" panose="02020603050405020304" pitchFamily="18" charset="0"/>
              </a:rPr>
              <a:t>Integration improves prevention, quality and equality.</a:t>
            </a:r>
          </a:p>
          <a:p>
            <a:pPr>
              <a:lnSpc>
                <a:spcPct val="150000"/>
              </a:lnSpc>
            </a:pPr>
            <a:r>
              <a:rPr lang="en-US" sz="2000" dirty="0">
                <a:latin typeface="Times New Roman" panose="02020603050405020304" pitchFamily="18" charset="0"/>
                <a:cs typeface="Times New Roman" panose="02020603050405020304" pitchFamily="18" charset="0"/>
              </a:rPr>
              <a:t> NHS policy </a:t>
            </a:r>
            <a:r>
              <a:rPr lang="en-US" sz="2000" dirty="0" err="1">
                <a:latin typeface="Times New Roman" panose="02020603050405020304" pitchFamily="18" charset="0"/>
                <a:cs typeface="Times New Roman" panose="02020603050405020304" pitchFamily="18" charset="0"/>
              </a:rPr>
              <a:t>prioritises</a:t>
            </a:r>
            <a:r>
              <a:rPr lang="en-US" sz="2000" dirty="0">
                <a:latin typeface="Times New Roman" panose="02020603050405020304" pitchFamily="18" charset="0"/>
                <a:cs typeface="Times New Roman" panose="02020603050405020304" pitchFamily="18" charset="0"/>
              </a:rPr>
              <a:t> prevention and population health (Crawshaw et al., 2024). </a:t>
            </a:r>
          </a:p>
          <a:p>
            <a:pPr>
              <a:lnSpc>
                <a:spcPct val="150000"/>
              </a:lnSpc>
            </a:pPr>
            <a:r>
              <a:rPr lang="en-US" sz="2000" dirty="0">
                <a:latin typeface="Times New Roman" panose="02020603050405020304" pitchFamily="18" charset="0"/>
                <a:cs typeface="Times New Roman" panose="02020603050405020304" pitchFamily="18" charset="0"/>
              </a:rPr>
              <a:t>SDG 3 promotes health, wellbeing and universal coverage. </a:t>
            </a:r>
          </a:p>
        </p:txBody>
      </p:sp>
      <p:pic>
        <p:nvPicPr>
          <p:cNvPr id="5" name="Picture 4">
            <a:extLst>
              <a:ext uri="{FF2B5EF4-FFF2-40B4-BE49-F238E27FC236}">
                <a16:creationId xmlns:a16="http://schemas.microsoft.com/office/drawing/2014/main" id="{DA4C5625-7254-45AA-9065-E48C1DDEAC79}"/>
              </a:ext>
            </a:extLst>
          </p:cNvPr>
          <p:cNvPicPr>
            <a:picLocks noChangeAspect="1"/>
          </p:cNvPicPr>
          <p:nvPr/>
        </p:nvPicPr>
        <p:blipFill>
          <a:blip r:embed="rId3"/>
          <a:stretch>
            <a:fillRect/>
          </a:stretch>
        </p:blipFill>
        <p:spPr>
          <a:xfrm>
            <a:off x="9148615" y="1825625"/>
            <a:ext cx="2449286" cy="4847024"/>
          </a:xfrm>
          <a:prstGeom prst="rect">
            <a:avLst/>
          </a:prstGeom>
        </p:spPr>
      </p:pic>
      <p:pic>
        <p:nvPicPr>
          <p:cNvPr id="6" name="Picture 5">
            <a:extLst>
              <a:ext uri="{FF2B5EF4-FFF2-40B4-BE49-F238E27FC236}">
                <a16:creationId xmlns:a16="http://schemas.microsoft.com/office/drawing/2014/main" id="{D9A57E10-0BC5-4574-B2AB-2CBBB8DA8532}"/>
              </a:ext>
            </a:extLst>
          </p:cNvPr>
          <p:cNvPicPr>
            <a:picLocks noChangeAspect="1"/>
          </p:cNvPicPr>
          <p:nvPr/>
        </p:nvPicPr>
        <p:blipFill>
          <a:blip r:embed="rId4"/>
          <a:stretch>
            <a:fillRect/>
          </a:stretch>
        </p:blipFill>
        <p:spPr>
          <a:xfrm>
            <a:off x="6594534" y="1825625"/>
            <a:ext cx="2530931" cy="1831975"/>
          </a:xfrm>
          <a:prstGeom prst="rect">
            <a:avLst/>
          </a:prstGeom>
        </p:spPr>
      </p:pic>
      <p:pic>
        <p:nvPicPr>
          <p:cNvPr id="7" name="Picture 6">
            <a:extLst>
              <a:ext uri="{FF2B5EF4-FFF2-40B4-BE49-F238E27FC236}">
                <a16:creationId xmlns:a16="http://schemas.microsoft.com/office/drawing/2014/main" id="{0FBD8DB3-1F10-4DB0-9DFD-33422F9F2EBE}"/>
              </a:ext>
            </a:extLst>
          </p:cNvPr>
          <p:cNvPicPr>
            <a:picLocks noChangeAspect="1"/>
          </p:cNvPicPr>
          <p:nvPr/>
        </p:nvPicPr>
        <p:blipFill rotWithShape="1">
          <a:blip r:embed="rId5"/>
          <a:srcRect b="11393"/>
          <a:stretch/>
        </p:blipFill>
        <p:spPr>
          <a:xfrm>
            <a:off x="6594534" y="3657600"/>
            <a:ext cx="2554081" cy="3015049"/>
          </a:xfrm>
          <a:prstGeom prst="rect">
            <a:avLst/>
          </a:prstGeom>
        </p:spPr>
      </p:pic>
    </p:spTree>
    <p:extLst>
      <p:ext uri="{BB962C8B-B14F-4D97-AF65-F5344CB8AC3E}">
        <p14:creationId xmlns:p14="http://schemas.microsoft.com/office/powerpoint/2010/main" val="2233081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365126"/>
            <a:ext cx="10820398" cy="1088118"/>
          </a:xfrm>
          <a:solidFill>
            <a:srgbClr val="B2C7D6"/>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CONCEPTS DEFINITION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4"/>
            <a:ext cx="6428014" cy="4894489"/>
          </a:xfrm>
          <a:solidFill>
            <a:srgbClr val="CACACC"/>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WHO defines health as physical, mental and social wellbeing (WHO, 1948).</a:t>
            </a:r>
          </a:p>
          <a:p>
            <a:pPr>
              <a:lnSpc>
                <a:spcPct val="150000"/>
              </a:lnSpc>
            </a:pPr>
            <a:r>
              <a:rPr lang="en-US" sz="2000" dirty="0">
                <a:latin typeface="Times New Roman" panose="02020603050405020304" pitchFamily="18" charset="0"/>
                <a:cs typeface="Times New Roman" panose="02020603050405020304" pitchFamily="18" charset="0"/>
              </a:rPr>
              <a:t>Health goes beyond the absence of disease (</a:t>
            </a:r>
            <a:r>
              <a:rPr lang="en-US" sz="2000" dirty="0" err="1">
                <a:latin typeface="Times New Roman" panose="02020603050405020304" pitchFamily="18" charset="0"/>
                <a:cs typeface="Times New Roman" panose="02020603050405020304" pitchFamily="18" charset="0"/>
              </a:rPr>
              <a:t>Schramme</a:t>
            </a:r>
            <a:r>
              <a:rPr lang="en-US" sz="2000" dirty="0">
                <a:latin typeface="Times New Roman" panose="02020603050405020304" pitchFamily="18" charset="0"/>
                <a:cs typeface="Times New Roman" panose="02020603050405020304" pitchFamily="18" charset="0"/>
              </a:rPr>
              <a:t>, 2023).</a:t>
            </a:r>
          </a:p>
          <a:p>
            <a:pPr>
              <a:lnSpc>
                <a:spcPct val="150000"/>
              </a:lnSpc>
            </a:pPr>
            <a:r>
              <a:rPr lang="en-US" sz="2000" dirty="0">
                <a:latin typeface="Times New Roman" panose="02020603050405020304" pitchFamily="18" charset="0"/>
                <a:cs typeface="Times New Roman" panose="02020603050405020304" pitchFamily="18" charset="0"/>
              </a:rPr>
              <a:t>Wellbeing includes satisfaction, emotions, health and relationships (Henderson and </a:t>
            </a:r>
            <a:r>
              <a:rPr lang="en-US" sz="2000" dirty="0" err="1">
                <a:latin typeface="Times New Roman" panose="02020603050405020304" pitchFamily="18" charset="0"/>
                <a:cs typeface="Times New Roman" panose="02020603050405020304" pitchFamily="18" charset="0"/>
              </a:rPr>
              <a:t>Loreau</a:t>
            </a:r>
            <a:r>
              <a:rPr lang="en-US" sz="2000" dirty="0">
                <a:latin typeface="Times New Roman" panose="02020603050405020304" pitchFamily="18" charset="0"/>
                <a:cs typeface="Times New Roman" panose="02020603050405020304" pitchFamily="18" charset="0"/>
              </a:rPr>
              <a:t>, 2023).</a:t>
            </a:r>
          </a:p>
          <a:p>
            <a:pPr>
              <a:lnSpc>
                <a:spcPct val="150000"/>
              </a:lnSpc>
            </a:pPr>
            <a:r>
              <a:rPr lang="en-US" sz="2000" dirty="0">
                <a:latin typeface="Times New Roman" panose="02020603050405020304" pitchFamily="18" charset="0"/>
                <a:cs typeface="Times New Roman" panose="02020603050405020304" pitchFamily="18" charset="0"/>
              </a:rPr>
              <a:t>Sustainability meets present needs without harming future generations (</a:t>
            </a:r>
            <a:r>
              <a:rPr lang="en-US" sz="2000" dirty="0" err="1">
                <a:latin typeface="Times New Roman" panose="02020603050405020304" pitchFamily="18" charset="0"/>
                <a:cs typeface="Times New Roman" panose="02020603050405020304" pitchFamily="18" charset="0"/>
              </a:rPr>
              <a:t>Kirkby</a:t>
            </a:r>
            <a:r>
              <a:rPr lang="en-US" sz="2000" dirty="0">
                <a:latin typeface="Times New Roman" panose="02020603050405020304" pitchFamily="18" charset="0"/>
                <a:cs typeface="Times New Roman" panose="02020603050405020304" pitchFamily="18" charset="0"/>
              </a:rPr>
              <a:t> et al., 2023).</a:t>
            </a:r>
          </a:p>
          <a:p>
            <a:pPr>
              <a:lnSpc>
                <a:spcPct val="150000"/>
              </a:lnSpc>
            </a:pPr>
            <a:r>
              <a:rPr lang="en-US" sz="2000" dirty="0">
                <a:latin typeface="Times New Roman" panose="02020603050405020304" pitchFamily="18" charset="0"/>
                <a:cs typeface="Times New Roman" panose="02020603050405020304" pitchFamily="18" charset="0"/>
              </a:rPr>
              <a:t>SDG 3 promotes health and wellbeing for all (UN, 2015).</a:t>
            </a:r>
          </a:p>
        </p:txBody>
      </p:sp>
      <p:pic>
        <p:nvPicPr>
          <p:cNvPr id="5" name="Picture 4">
            <a:extLst>
              <a:ext uri="{FF2B5EF4-FFF2-40B4-BE49-F238E27FC236}">
                <a16:creationId xmlns:a16="http://schemas.microsoft.com/office/drawing/2014/main" id="{AD01329A-0171-4619-8C22-A04D26896566}"/>
              </a:ext>
            </a:extLst>
          </p:cNvPr>
          <p:cNvPicPr>
            <a:picLocks noChangeAspect="1"/>
          </p:cNvPicPr>
          <p:nvPr/>
        </p:nvPicPr>
        <p:blipFill>
          <a:blip r:embed="rId3"/>
          <a:stretch>
            <a:fillRect/>
          </a:stretch>
        </p:blipFill>
        <p:spPr>
          <a:xfrm>
            <a:off x="7571014" y="1825624"/>
            <a:ext cx="4087586" cy="2557690"/>
          </a:xfrm>
          <a:prstGeom prst="rect">
            <a:avLst/>
          </a:prstGeom>
          <a:solidFill>
            <a:schemeClr val="bg1"/>
          </a:solidFill>
        </p:spPr>
      </p:pic>
      <p:pic>
        <p:nvPicPr>
          <p:cNvPr id="6" name="Picture 5">
            <a:extLst>
              <a:ext uri="{FF2B5EF4-FFF2-40B4-BE49-F238E27FC236}">
                <a16:creationId xmlns:a16="http://schemas.microsoft.com/office/drawing/2014/main" id="{A2EBBDD3-474B-44E6-8FDF-F1E53357C662}"/>
              </a:ext>
            </a:extLst>
          </p:cNvPr>
          <p:cNvPicPr>
            <a:picLocks noChangeAspect="1"/>
          </p:cNvPicPr>
          <p:nvPr/>
        </p:nvPicPr>
        <p:blipFill rotWithShape="1">
          <a:blip r:embed="rId4"/>
          <a:srcRect t="5429" b="8634"/>
          <a:stretch/>
        </p:blipFill>
        <p:spPr>
          <a:xfrm>
            <a:off x="7571014" y="4383314"/>
            <a:ext cx="4087585" cy="2336799"/>
          </a:xfrm>
          <a:prstGeom prst="rect">
            <a:avLst/>
          </a:prstGeom>
        </p:spPr>
      </p:pic>
    </p:spTree>
    <p:extLst>
      <p:ext uri="{BB962C8B-B14F-4D97-AF65-F5344CB8AC3E}">
        <p14:creationId xmlns:p14="http://schemas.microsoft.com/office/powerpoint/2010/main" val="373315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463100"/>
            <a:ext cx="10515600" cy="794204"/>
          </a:xfrm>
          <a:solidFill>
            <a:srgbClr val="B2C7D6"/>
          </a:solidFill>
        </p:spPr>
        <p:txBody>
          <a:bodyPr>
            <a:normAutofit/>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PERSPECTIVE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495198"/>
            <a:ext cx="6215743" cy="5094288"/>
          </a:xfrm>
          <a:solidFill>
            <a:srgbClr val="CACACC"/>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Biopsychosocial Model links health to biological, psychological and social factors (Smart, 2023).</a:t>
            </a:r>
          </a:p>
          <a:p>
            <a:pPr>
              <a:lnSpc>
                <a:spcPct val="150000"/>
              </a:lnSpc>
            </a:pPr>
            <a:r>
              <a:rPr lang="en-US" sz="2000" dirty="0">
                <a:latin typeface="Times New Roman" panose="02020603050405020304" pitchFamily="18" charset="0"/>
                <a:cs typeface="Times New Roman" panose="02020603050405020304" pitchFamily="18" charset="0"/>
              </a:rPr>
              <a:t>Conditions like diabetes involve more than physiological factors.</a:t>
            </a:r>
          </a:p>
          <a:p>
            <a:pPr>
              <a:lnSpc>
                <a:spcPct val="150000"/>
              </a:lnSpc>
            </a:pPr>
            <a:r>
              <a:rPr lang="en-US" sz="2000" dirty="0">
                <a:latin typeface="Times New Roman" panose="02020603050405020304" pitchFamily="18" charset="0"/>
                <a:cs typeface="Times New Roman" panose="02020603050405020304" pitchFamily="18" charset="0"/>
              </a:rPr>
              <a:t>Critics argue it lacks clear guidance on interactions and interventions (Roberts, 2023).</a:t>
            </a:r>
          </a:p>
          <a:p>
            <a:pPr>
              <a:lnSpc>
                <a:spcPct val="150000"/>
              </a:lnSpc>
            </a:pPr>
            <a:r>
              <a:rPr lang="en-US" sz="2000" dirty="0">
                <a:latin typeface="Times New Roman" panose="02020603050405020304" pitchFamily="18" charset="0"/>
                <a:cs typeface="Times New Roman" panose="02020603050405020304" pitchFamily="18" charset="0"/>
              </a:rPr>
              <a:t>Ecological Model considers individual, community, environmental and policy factors (Ho et al., 2022).</a:t>
            </a:r>
          </a:p>
          <a:p>
            <a:pPr>
              <a:lnSpc>
                <a:spcPct val="150000"/>
              </a:lnSpc>
            </a:pPr>
            <a:r>
              <a:rPr lang="en-US" sz="2000" dirty="0">
                <a:latin typeface="Times New Roman" panose="02020603050405020304" pitchFamily="18" charset="0"/>
                <a:cs typeface="Times New Roman" panose="02020603050405020304" pitchFamily="18" charset="0"/>
              </a:rPr>
              <a:t>Holistic care combines individual, community and environmental support (Marmot et al., 2020).</a:t>
            </a:r>
          </a:p>
        </p:txBody>
      </p:sp>
      <p:pic>
        <p:nvPicPr>
          <p:cNvPr id="4" name="Picture 3">
            <a:extLst>
              <a:ext uri="{FF2B5EF4-FFF2-40B4-BE49-F238E27FC236}">
                <a16:creationId xmlns:a16="http://schemas.microsoft.com/office/drawing/2014/main" id="{4BF0481A-47AB-431B-9D2F-C439B96C70BD}"/>
              </a:ext>
            </a:extLst>
          </p:cNvPr>
          <p:cNvPicPr>
            <a:picLocks noChangeAspect="1"/>
          </p:cNvPicPr>
          <p:nvPr/>
        </p:nvPicPr>
        <p:blipFill rotWithShape="1">
          <a:blip r:embed="rId3"/>
          <a:srcRect l="18291" r="18598" b="10272"/>
          <a:stretch/>
        </p:blipFill>
        <p:spPr>
          <a:xfrm>
            <a:off x="7233559" y="1495198"/>
            <a:ext cx="4120242" cy="5094288"/>
          </a:xfrm>
          <a:prstGeom prst="rect">
            <a:avLst/>
          </a:prstGeom>
        </p:spPr>
      </p:pic>
    </p:spTree>
    <p:extLst>
      <p:ext uri="{BB962C8B-B14F-4D97-AF65-F5344CB8AC3E}">
        <p14:creationId xmlns:p14="http://schemas.microsoft.com/office/powerpoint/2010/main" val="3844165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65316" y="365125"/>
            <a:ext cx="12066814" cy="1325563"/>
          </a:xfrm>
          <a:solidFill>
            <a:srgbClr val="B2C7D6"/>
          </a:solidFill>
        </p:spPr>
        <p:txBody>
          <a:bodyPr>
            <a:noAutofit/>
          </a:bodyPr>
          <a:lstStyle/>
          <a:p>
            <a:pPr algn="ctr"/>
            <a:r>
              <a:rPr lang="en-US" sz="3600" b="1" dirty="0">
                <a:latin typeface="Times New Roman" panose="02020603050405020304" pitchFamily="18" charset="0"/>
                <a:cs typeface="Times New Roman" panose="02020603050405020304" pitchFamily="18" charset="0"/>
              </a:rPr>
              <a:t>SUSTAINABLE DEVELOPMENT GOALS AND INTEGRATION INTO UK HEALTH AND SOCIAL CARE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544285" y="1907268"/>
            <a:ext cx="7130143" cy="4798332"/>
          </a:xfrm>
          <a:solidFill>
            <a:srgbClr val="CACACC"/>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SDG 3 promotes health and wellbeing for all ages (UN, 2015).</a:t>
            </a:r>
          </a:p>
          <a:p>
            <a:pPr>
              <a:lnSpc>
                <a:spcPct val="150000"/>
              </a:lnSpc>
            </a:pPr>
            <a:r>
              <a:rPr lang="en-US" sz="2000" dirty="0">
                <a:latin typeface="Times New Roman" panose="02020603050405020304" pitchFamily="18" charset="0"/>
                <a:cs typeface="Times New Roman" panose="02020603050405020304" pitchFamily="18" charset="0"/>
              </a:rPr>
              <a:t>SDG 3 </a:t>
            </a:r>
            <a:r>
              <a:rPr lang="en-US" sz="2000" dirty="0" err="1">
                <a:latin typeface="Times New Roman" panose="02020603050405020304" pitchFamily="18" charset="0"/>
                <a:cs typeface="Times New Roman" panose="02020603050405020304" pitchFamily="18" charset="0"/>
              </a:rPr>
              <a:t>prioritises</a:t>
            </a:r>
            <a:r>
              <a:rPr lang="en-US" sz="2000" dirty="0">
                <a:latin typeface="Times New Roman" panose="02020603050405020304" pitchFamily="18" charset="0"/>
                <a:cs typeface="Times New Roman" panose="02020603050405020304" pitchFamily="18" charset="0"/>
              </a:rPr>
              <a:t> NCD prevention and universal health coverage.</a:t>
            </a:r>
          </a:p>
          <a:p>
            <a:pPr>
              <a:lnSpc>
                <a:spcPct val="150000"/>
              </a:lnSpc>
            </a:pPr>
            <a:r>
              <a:rPr lang="en-US" sz="2000" dirty="0">
                <a:latin typeface="Times New Roman" panose="02020603050405020304" pitchFamily="18" charset="0"/>
                <a:cs typeface="Times New Roman" panose="02020603050405020304" pitchFamily="18" charset="0"/>
              </a:rPr>
              <a:t>UK healthcare is shifting towards prevention and population health.</a:t>
            </a:r>
          </a:p>
          <a:p>
            <a:pPr>
              <a:lnSpc>
                <a:spcPct val="150000"/>
              </a:lnSpc>
            </a:pPr>
            <a:r>
              <a:rPr lang="en-US" sz="2000" dirty="0">
                <a:latin typeface="Times New Roman" panose="02020603050405020304" pitchFamily="18" charset="0"/>
                <a:cs typeface="Times New Roman" panose="02020603050405020304" pitchFamily="18" charset="0"/>
              </a:rPr>
              <a:t>NHS DPP supports people at risk of type 2 diabetes (NHS England, 2023).</a:t>
            </a:r>
          </a:p>
          <a:p>
            <a:pPr>
              <a:lnSpc>
                <a:spcPct val="150000"/>
              </a:lnSpc>
            </a:pPr>
            <a:r>
              <a:rPr lang="en-US" sz="2000" dirty="0">
                <a:latin typeface="Times New Roman" panose="02020603050405020304" pitchFamily="18" charset="0"/>
                <a:cs typeface="Times New Roman" panose="02020603050405020304" pitchFamily="18" charset="0"/>
              </a:rPr>
              <a:t>It promotes healthy diets, exercise and weight management. </a:t>
            </a:r>
          </a:p>
        </p:txBody>
      </p:sp>
      <p:pic>
        <p:nvPicPr>
          <p:cNvPr id="4" name="Picture 3">
            <a:extLst>
              <a:ext uri="{FF2B5EF4-FFF2-40B4-BE49-F238E27FC236}">
                <a16:creationId xmlns:a16="http://schemas.microsoft.com/office/drawing/2014/main" id="{3AABEAC7-D822-446C-8944-DB120CFF8759}"/>
              </a:ext>
            </a:extLst>
          </p:cNvPr>
          <p:cNvPicPr>
            <a:picLocks noChangeAspect="1"/>
          </p:cNvPicPr>
          <p:nvPr/>
        </p:nvPicPr>
        <p:blipFill>
          <a:blip r:embed="rId3"/>
          <a:stretch>
            <a:fillRect/>
          </a:stretch>
        </p:blipFill>
        <p:spPr>
          <a:xfrm>
            <a:off x="7849604" y="4331155"/>
            <a:ext cx="3798110" cy="2374446"/>
          </a:xfrm>
          <a:prstGeom prst="rect">
            <a:avLst/>
          </a:prstGeom>
        </p:spPr>
      </p:pic>
      <p:pic>
        <p:nvPicPr>
          <p:cNvPr id="5" name="Picture 4">
            <a:extLst>
              <a:ext uri="{FF2B5EF4-FFF2-40B4-BE49-F238E27FC236}">
                <a16:creationId xmlns:a16="http://schemas.microsoft.com/office/drawing/2014/main" id="{A36A7975-E8E5-4892-B07F-E08C80D781AE}"/>
              </a:ext>
            </a:extLst>
          </p:cNvPr>
          <p:cNvPicPr>
            <a:picLocks noChangeAspect="1"/>
          </p:cNvPicPr>
          <p:nvPr/>
        </p:nvPicPr>
        <p:blipFill>
          <a:blip r:embed="rId4"/>
          <a:stretch>
            <a:fillRect/>
          </a:stretch>
        </p:blipFill>
        <p:spPr>
          <a:xfrm>
            <a:off x="7849604" y="1907268"/>
            <a:ext cx="3798110" cy="2374446"/>
          </a:xfrm>
          <a:prstGeom prst="rect">
            <a:avLst/>
          </a:prstGeom>
        </p:spPr>
      </p:pic>
    </p:spTree>
    <p:extLst>
      <p:ext uri="{BB962C8B-B14F-4D97-AF65-F5344CB8AC3E}">
        <p14:creationId xmlns:p14="http://schemas.microsoft.com/office/powerpoint/2010/main" val="13939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65316" y="365125"/>
            <a:ext cx="12066814" cy="1325563"/>
          </a:xfrm>
          <a:solidFill>
            <a:srgbClr val="B2C7D6"/>
          </a:solidFill>
        </p:spPr>
        <p:txBody>
          <a:bodyPr>
            <a:noAutofit/>
          </a:bodyPr>
          <a:lstStyle/>
          <a:p>
            <a:pPr algn="ctr"/>
            <a:r>
              <a:rPr lang="en-US" sz="3600" b="1" dirty="0">
                <a:latin typeface="Times New Roman" panose="02020603050405020304" pitchFamily="18" charset="0"/>
                <a:cs typeface="Times New Roman" panose="02020603050405020304" pitchFamily="18" charset="0"/>
              </a:rPr>
              <a:t>SUSTAINABLE DEVELOPMENT GOALS AND INTEGRATION INTO UK HEALTH AND SOCIAL CARE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446314" y="1987095"/>
            <a:ext cx="7440386" cy="4718504"/>
          </a:xfrm>
          <a:solidFill>
            <a:srgbClr val="CACACC"/>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NHS DPP attendance is linked to meaningful weight loss (</a:t>
            </a:r>
            <a:r>
              <a:rPr lang="en-US" sz="2000" dirty="0" err="1">
                <a:latin typeface="Times New Roman" panose="02020603050405020304" pitchFamily="18" charset="0"/>
                <a:cs typeface="Times New Roman" panose="02020603050405020304" pitchFamily="18" charset="0"/>
              </a:rPr>
              <a:t>Valabhji</a:t>
            </a:r>
            <a:r>
              <a:rPr lang="en-US" sz="2000" dirty="0">
                <a:latin typeface="Times New Roman" panose="02020603050405020304" pitchFamily="18" charset="0"/>
                <a:cs typeface="Times New Roman" panose="02020603050405020304" pitchFamily="18" charset="0"/>
              </a:rPr>
              <a:t> et al., 2020).</a:t>
            </a:r>
          </a:p>
          <a:p>
            <a:pPr>
              <a:lnSpc>
                <a:spcPct val="150000"/>
              </a:lnSpc>
            </a:pPr>
            <a:r>
              <a:rPr lang="en-US" sz="2000" dirty="0" err="1">
                <a:latin typeface="Times New Roman" panose="02020603050405020304" pitchFamily="18" charset="0"/>
                <a:cs typeface="Times New Roman" panose="02020603050405020304" pitchFamily="18" charset="0"/>
              </a:rPr>
              <a:t>Behavioural</a:t>
            </a:r>
            <a:r>
              <a:rPr lang="en-US" sz="2000" dirty="0">
                <a:latin typeface="Times New Roman" panose="02020603050405020304" pitchFamily="18" charset="0"/>
                <a:cs typeface="Times New Roman" panose="02020603050405020304" pitchFamily="18" charset="0"/>
              </a:rPr>
              <a:t> interventions improve health and reduce future demand.</a:t>
            </a:r>
          </a:p>
          <a:p>
            <a:pPr>
              <a:lnSpc>
                <a:spcPct val="150000"/>
              </a:lnSpc>
            </a:pPr>
            <a:r>
              <a:rPr lang="en-US" sz="2000" dirty="0">
                <a:latin typeface="Times New Roman" panose="02020603050405020304" pitchFamily="18" charset="0"/>
                <a:cs typeface="Times New Roman" panose="02020603050405020304" pitchFamily="18" charset="0"/>
              </a:rPr>
              <a:t>Prevention </a:t>
            </a:r>
            <a:r>
              <a:rPr lang="en-US" sz="2000" dirty="0" err="1">
                <a:latin typeface="Times New Roman" panose="02020603050405020304" pitchFamily="18" charset="0"/>
                <a:cs typeface="Times New Roman" panose="02020603050405020304" pitchFamily="18" charset="0"/>
              </a:rPr>
              <a:t>programmes</a:t>
            </a:r>
            <a:r>
              <a:rPr lang="en-US" sz="2000" dirty="0">
                <a:latin typeface="Times New Roman" panose="02020603050405020304" pitchFamily="18" charset="0"/>
                <a:cs typeface="Times New Roman" panose="02020603050405020304" pitchFamily="18" charset="0"/>
              </a:rPr>
              <a:t> may face participation inequalities (Esan et al., 2022).</a:t>
            </a:r>
          </a:p>
          <a:p>
            <a:pPr>
              <a:lnSpc>
                <a:spcPct val="150000"/>
              </a:lnSpc>
            </a:pPr>
            <a:r>
              <a:rPr lang="en-US" sz="2000" dirty="0">
                <a:latin typeface="Times New Roman" panose="02020603050405020304" pitchFamily="18" charset="0"/>
                <a:cs typeface="Times New Roman" panose="02020603050405020304" pitchFamily="18" charset="0"/>
              </a:rPr>
              <a:t>Sustainable prevention must address social and environmental barriers.</a:t>
            </a:r>
          </a:p>
          <a:p>
            <a:pPr>
              <a:lnSpc>
                <a:spcPct val="150000"/>
              </a:lnSpc>
            </a:pPr>
            <a:r>
              <a:rPr lang="en-US" sz="2000" dirty="0">
                <a:latin typeface="Times New Roman" panose="02020603050405020304" pitchFamily="18" charset="0"/>
                <a:cs typeface="Times New Roman" panose="02020603050405020304" pitchFamily="18" charset="0"/>
              </a:rPr>
              <a:t>NHS DPP supports wellbeing and reduces long-term healthcare demand.</a:t>
            </a:r>
          </a:p>
        </p:txBody>
      </p:sp>
      <p:pic>
        <p:nvPicPr>
          <p:cNvPr id="5" name="Picture 4">
            <a:extLst>
              <a:ext uri="{FF2B5EF4-FFF2-40B4-BE49-F238E27FC236}">
                <a16:creationId xmlns:a16="http://schemas.microsoft.com/office/drawing/2014/main" id="{EE86765C-ED51-46C9-A028-B74F01127972}"/>
              </a:ext>
            </a:extLst>
          </p:cNvPr>
          <p:cNvPicPr>
            <a:picLocks noChangeAspect="1"/>
          </p:cNvPicPr>
          <p:nvPr/>
        </p:nvPicPr>
        <p:blipFill>
          <a:blip r:embed="rId3"/>
          <a:stretch>
            <a:fillRect/>
          </a:stretch>
        </p:blipFill>
        <p:spPr>
          <a:xfrm>
            <a:off x="8133444" y="1987095"/>
            <a:ext cx="3858986" cy="2322285"/>
          </a:xfrm>
          <a:prstGeom prst="rect">
            <a:avLst/>
          </a:prstGeom>
        </p:spPr>
      </p:pic>
      <p:pic>
        <p:nvPicPr>
          <p:cNvPr id="6" name="Picture 5">
            <a:extLst>
              <a:ext uri="{FF2B5EF4-FFF2-40B4-BE49-F238E27FC236}">
                <a16:creationId xmlns:a16="http://schemas.microsoft.com/office/drawing/2014/main" id="{2FE66CB7-67ED-4DBA-8377-E7907EDDE9B9}"/>
              </a:ext>
            </a:extLst>
          </p:cNvPr>
          <p:cNvPicPr>
            <a:picLocks noChangeAspect="1"/>
          </p:cNvPicPr>
          <p:nvPr/>
        </p:nvPicPr>
        <p:blipFill>
          <a:blip r:embed="rId4"/>
          <a:stretch>
            <a:fillRect/>
          </a:stretch>
        </p:blipFill>
        <p:spPr>
          <a:xfrm>
            <a:off x="8133444" y="4383314"/>
            <a:ext cx="3858986" cy="2322285"/>
          </a:xfrm>
          <a:prstGeom prst="rect">
            <a:avLst/>
          </a:prstGeom>
        </p:spPr>
      </p:pic>
    </p:spTree>
    <p:extLst>
      <p:ext uri="{BB962C8B-B14F-4D97-AF65-F5344CB8AC3E}">
        <p14:creationId xmlns:p14="http://schemas.microsoft.com/office/powerpoint/2010/main" val="3861474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365125"/>
            <a:ext cx="10515600" cy="1055461"/>
          </a:xfrm>
          <a:solidFill>
            <a:srgbClr val="B2C7D6"/>
          </a:solidFill>
        </p:spPr>
        <p:txBody>
          <a:bodyPr/>
          <a:lstStyle/>
          <a:p>
            <a:pPr algn="ctr"/>
            <a:r>
              <a:rPr lang="en-US" b="1" dirty="0">
                <a:latin typeface="Times New Roman" panose="02020603050405020304" pitchFamily="18" charset="0"/>
                <a:cs typeface="Times New Roman" panose="02020603050405020304" pitchFamily="18" charset="0"/>
              </a:rPr>
              <a:t>POLICY AND GOVERNANCE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662334"/>
            <a:ext cx="6297386" cy="4999723"/>
          </a:xfrm>
          <a:solidFill>
            <a:srgbClr val="CACACC"/>
          </a:solidFill>
        </p:spPr>
        <p:txBody>
          <a:bodyPr anchor="ctr">
            <a:normAutofit fontScale="92500" lnSpcReduction="10000"/>
          </a:bodyPr>
          <a:lstStyle/>
          <a:p>
            <a:pPr>
              <a:lnSpc>
                <a:spcPct val="150000"/>
              </a:lnSpc>
            </a:pPr>
            <a:r>
              <a:rPr lang="en-US" sz="2200" dirty="0" err="1">
                <a:latin typeface="Times New Roman" panose="02020603050405020304" pitchFamily="18" charset="0"/>
                <a:cs typeface="Times New Roman" panose="02020603050405020304" pitchFamily="18" charset="0"/>
              </a:rPr>
              <a:t>HiAP</a:t>
            </a:r>
            <a:r>
              <a:rPr lang="en-US" sz="2200" dirty="0">
                <a:latin typeface="Times New Roman" panose="02020603050405020304" pitchFamily="18" charset="0"/>
                <a:cs typeface="Times New Roman" panose="02020603050405020304" pitchFamily="18" charset="0"/>
              </a:rPr>
              <a:t> considers health across housing, employment, education and transport (WHO, 2014).</a:t>
            </a:r>
          </a:p>
          <a:p>
            <a:pPr>
              <a:lnSpc>
                <a:spcPct val="150000"/>
              </a:lnSpc>
            </a:pPr>
            <a:r>
              <a:rPr lang="en-US" sz="2200" dirty="0">
                <a:latin typeface="Times New Roman" panose="02020603050405020304" pitchFamily="18" charset="0"/>
                <a:cs typeface="Times New Roman" panose="02020603050405020304" pitchFamily="18" charset="0"/>
              </a:rPr>
              <a:t>NHS England </a:t>
            </a:r>
            <a:r>
              <a:rPr lang="en-US" sz="2200" dirty="0" err="1">
                <a:latin typeface="Times New Roman" panose="02020603050405020304" pitchFamily="18" charset="0"/>
                <a:cs typeface="Times New Roman" panose="02020603050405020304" pitchFamily="18" charset="0"/>
              </a:rPr>
              <a:t>prioritises</a:t>
            </a:r>
            <a:r>
              <a:rPr lang="en-US" sz="2200" dirty="0">
                <a:latin typeface="Times New Roman" panose="02020603050405020304" pitchFamily="18" charset="0"/>
                <a:cs typeface="Times New Roman" panose="02020603050405020304" pitchFamily="18" charset="0"/>
              </a:rPr>
              <a:t> prevention, mental health and health equality (NHS England, 2023).</a:t>
            </a:r>
          </a:p>
          <a:p>
            <a:pPr>
              <a:lnSpc>
                <a:spcPct val="150000"/>
              </a:lnSpc>
            </a:pPr>
            <a:r>
              <a:rPr lang="en-US" sz="2200" dirty="0">
                <a:latin typeface="Times New Roman" panose="02020603050405020304" pitchFamily="18" charset="0"/>
                <a:cs typeface="Times New Roman" panose="02020603050405020304" pitchFamily="18" charset="0"/>
              </a:rPr>
              <a:t>UK law supports public health and healthcare equality (GOV.UK, 2012; GOV.UK, 2010). </a:t>
            </a:r>
          </a:p>
          <a:p>
            <a:pPr>
              <a:lnSpc>
                <a:spcPct val="150000"/>
              </a:lnSpc>
            </a:pPr>
            <a:r>
              <a:rPr lang="en-US" sz="2200" dirty="0">
                <a:latin typeface="Times New Roman" panose="02020603050405020304" pitchFamily="18" charset="0"/>
                <a:cs typeface="Times New Roman" panose="02020603050405020304" pitchFamily="18" charset="0"/>
              </a:rPr>
              <a:t>Socioeconomic inequalities can limit population health improvements (Marmot et al., 2020).</a:t>
            </a:r>
          </a:p>
          <a:p>
            <a:pPr>
              <a:lnSpc>
                <a:spcPct val="150000"/>
              </a:lnSpc>
            </a:pPr>
            <a:r>
              <a:rPr lang="en-US" sz="2200" dirty="0">
                <a:latin typeface="Times New Roman" panose="02020603050405020304" pitchFamily="18" charset="0"/>
                <a:cs typeface="Times New Roman" panose="02020603050405020304" pitchFamily="18" charset="0"/>
              </a:rPr>
              <a:t>Individual responsibility may unfairly burden disadvantaged people (WHO, 2014).. </a:t>
            </a:r>
          </a:p>
        </p:txBody>
      </p:sp>
      <p:pic>
        <p:nvPicPr>
          <p:cNvPr id="5" name="Picture 4">
            <a:extLst>
              <a:ext uri="{FF2B5EF4-FFF2-40B4-BE49-F238E27FC236}">
                <a16:creationId xmlns:a16="http://schemas.microsoft.com/office/drawing/2014/main" id="{CD04ABA7-98EC-4B70-89AF-6CCD5CB8A9A9}"/>
              </a:ext>
            </a:extLst>
          </p:cNvPr>
          <p:cNvPicPr>
            <a:picLocks noChangeAspect="1"/>
          </p:cNvPicPr>
          <p:nvPr/>
        </p:nvPicPr>
        <p:blipFill>
          <a:blip r:embed="rId3"/>
          <a:stretch>
            <a:fillRect/>
          </a:stretch>
        </p:blipFill>
        <p:spPr>
          <a:xfrm>
            <a:off x="7663542" y="1638640"/>
            <a:ext cx="3690257" cy="2409371"/>
          </a:xfrm>
          <a:prstGeom prst="rect">
            <a:avLst/>
          </a:prstGeom>
        </p:spPr>
      </p:pic>
      <p:pic>
        <p:nvPicPr>
          <p:cNvPr id="6" name="Picture 5">
            <a:extLst>
              <a:ext uri="{FF2B5EF4-FFF2-40B4-BE49-F238E27FC236}">
                <a16:creationId xmlns:a16="http://schemas.microsoft.com/office/drawing/2014/main" id="{A9FB2A4C-D76F-41F3-8793-CEF35290C042}"/>
              </a:ext>
            </a:extLst>
          </p:cNvPr>
          <p:cNvPicPr>
            <a:picLocks noChangeAspect="1"/>
          </p:cNvPicPr>
          <p:nvPr/>
        </p:nvPicPr>
        <p:blipFill>
          <a:blip r:embed="rId4"/>
          <a:stretch>
            <a:fillRect/>
          </a:stretch>
        </p:blipFill>
        <p:spPr>
          <a:xfrm>
            <a:off x="7663543" y="4252686"/>
            <a:ext cx="3690257" cy="2409371"/>
          </a:xfrm>
          <a:prstGeom prst="rect">
            <a:avLst/>
          </a:prstGeom>
        </p:spPr>
      </p:pic>
    </p:spTree>
    <p:extLst>
      <p:ext uri="{BB962C8B-B14F-4D97-AF65-F5344CB8AC3E}">
        <p14:creationId xmlns:p14="http://schemas.microsoft.com/office/powerpoint/2010/main" val="1359805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299809"/>
            <a:ext cx="10515600" cy="1325563"/>
          </a:xfrm>
          <a:solidFill>
            <a:srgbClr val="B2C7D6"/>
          </a:solidFill>
        </p:spPr>
        <p:txBody>
          <a:bodyPr/>
          <a:lstStyle/>
          <a:p>
            <a:pPr algn="ctr"/>
            <a:r>
              <a:rPr lang="en-US" b="1" dirty="0">
                <a:latin typeface="Times New Roman" panose="02020603050405020304" pitchFamily="18" charset="0"/>
                <a:cs typeface="Times New Roman" panose="02020603050405020304" pitchFamily="18" charset="0"/>
              </a:rPr>
              <a:t>POLICY AND GOVERNANCE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912933"/>
            <a:ext cx="6375400" cy="4749123"/>
          </a:xfrm>
          <a:solidFill>
            <a:srgbClr val="CACACC"/>
          </a:solidFill>
        </p:spPr>
        <p:txBody>
          <a:bodyPr anchor="ctr">
            <a:normAutofit/>
          </a:bodyPr>
          <a:lstStyle/>
          <a:p>
            <a:pPr>
              <a:lnSpc>
                <a:spcPct val="150000"/>
              </a:lnSpc>
            </a:pPr>
            <a:r>
              <a:rPr lang="en-US" sz="2000" dirty="0" err="1">
                <a:latin typeface="Times New Roman" panose="02020603050405020304" pitchFamily="18" charset="0"/>
                <a:cs typeface="Times New Roman" panose="02020603050405020304" pitchFamily="18" charset="0"/>
              </a:rPr>
              <a:t>HiAP</a:t>
            </a:r>
            <a:r>
              <a:rPr lang="en-US" sz="2000" dirty="0">
                <a:latin typeface="Times New Roman" panose="02020603050405020304" pitchFamily="18" charset="0"/>
                <a:cs typeface="Times New Roman" panose="02020603050405020304" pitchFamily="18" charset="0"/>
              </a:rPr>
              <a:t> requires sustained cross-sector cooperation (WHO, 2014).</a:t>
            </a:r>
          </a:p>
          <a:p>
            <a:pPr>
              <a:lnSpc>
                <a:spcPct val="150000"/>
              </a:lnSpc>
            </a:pPr>
            <a:r>
              <a:rPr lang="en-US" sz="2000" dirty="0">
                <a:latin typeface="Times New Roman" panose="02020603050405020304" pitchFamily="18" charset="0"/>
                <a:cs typeface="Times New Roman" panose="02020603050405020304" pitchFamily="18" charset="0"/>
              </a:rPr>
              <a:t>Workforce shortages and short-term funding weaken prevention.</a:t>
            </a:r>
          </a:p>
          <a:p>
            <a:pPr>
              <a:lnSpc>
                <a:spcPct val="150000"/>
              </a:lnSpc>
            </a:pPr>
            <a:r>
              <a:rPr lang="en-US" sz="2000" dirty="0">
                <a:latin typeface="Times New Roman" panose="02020603050405020304" pitchFamily="18" charset="0"/>
                <a:cs typeface="Times New Roman" panose="02020603050405020304" pitchFamily="18" charset="0"/>
              </a:rPr>
              <a:t>Strong governance needs accountability, stable funding and workforce capacity.</a:t>
            </a:r>
          </a:p>
          <a:p>
            <a:pPr>
              <a:lnSpc>
                <a:spcPct val="150000"/>
              </a:lnSpc>
            </a:pPr>
            <a:r>
              <a:rPr lang="en-US" sz="2000" dirty="0">
                <a:latin typeface="Times New Roman" panose="02020603050405020304" pitchFamily="18" charset="0"/>
                <a:cs typeface="Times New Roman" panose="02020603050405020304" pitchFamily="18" charset="0"/>
              </a:rPr>
              <a:t>These measures support equitable and sustainable health improvements. </a:t>
            </a:r>
          </a:p>
        </p:txBody>
      </p:sp>
      <p:pic>
        <p:nvPicPr>
          <p:cNvPr id="5" name="Picture 4">
            <a:extLst>
              <a:ext uri="{FF2B5EF4-FFF2-40B4-BE49-F238E27FC236}">
                <a16:creationId xmlns:a16="http://schemas.microsoft.com/office/drawing/2014/main" id="{DFEE3DBE-7397-43DA-9BFB-E6EFD1CF3580}"/>
              </a:ext>
            </a:extLst>
          </p:cNvPr>
          <p:cNvPicPr>
            <a:picLocks noChangeAspect="1"/>
          </p:cNvPicPr>
          <p:nvPr/>
        </p:nvPicPr>
        <p:blipFill>
          <a:blip r:embed="rId3"/>
          <a:stretch>
            <a:fillRect/>
          </a:stretch>
        </p:blipFill>
        <p:spPr>
          <a:xfrm>
            <a:off x="7344229" y="4470400"/>
            <a:ext cx="4009571" cy="2191656"/>
          </a:xfrm>
          <a:prstGeom prst="rect">
            <a:avLst/>
          </a:prstGeom>
        </p:spPr>
      </p:pic>
      <p:pic>
        <p:nvPicPr>
          <p:cNvPr id="6" name="Picture 5">
            <a:extLst>
              <a:ext uri="{FF2B5EF4-FFF2-40B4-BE49-F238E27FC236}">
                <a16:creationId xmlns:a16="http://schemas.microsoft.com/office/drawing/2014/main" id="{D4A6D1A8-B191-4B21-BC05-CED80ABDE364}"/>
              </a:ext>
            </a:extLst>
          </p:cNvPr>
          <p:cNvPicPr>
            <a:picLocks noChangeAspect="1"/>
          </p:cNvPicPr>
          <p:nvPr/>
        </p:nvPicPr>
        <p:blipFill>
          <a:blip r:embed="rId4"/>
          <a:stretch>
            <a:fillRect/>
          </a:stretch>
        </p:blipFill>
        <p:spPr>
          <a:xfrm>
            <a:off x="7344229" y="1912933"/>
            <a:ext cx="4009571" cy="2414138"/>
          </a:xfrm>
          <a:prstGeom prst="rect">
            <a:avLst/>
          </a:prstGeom>
        </p:spPr>
      </p:pic>
    </p:spTree>
    <p:extLst>
      <p:ext uri="{BB962C8B-B14F-4D97-AF65-F5344CB8AC3E}">
        <p14:creationId xmlns:p14="http://schemas.microsoft.com/office/powerpoint/2010/main" val="2613265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130629" y="365126"/>
            <a:ext cx="11903528" cy="1137104"/>
          </a:xfrm>
          <a:solidFill>
            <a:srgbClr val="B2C7D6"/>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NHS DIABETES PREVENTION PROGRAMME</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97328" y="1698171"/>
            <a:ext cx="6983186" cy="4992915"/>
          </a:xfrm>
          <a:solidFill>
            <a:srgbClr val="CACACC"/>
          </a:solidFill>
        </p:spPr>
        <p:txBody>
          <a:bodyPr anchor="ctr">
            <a:normAutofit/>
          </a:bodyPr>
          <a:lstStyle/>
          <a:p>
            <a:pPr>
              <a:lnSpc>
                <a:spcPct val="150000"/>
              </a:lnSpc>
            </a:pPr>
            <a:r>
              <a:rPr lang="en-US" sz="2200" dirty="0">
                <a:latin typeface="Times New Roman" panose="02020603050405020304" pitchFamily="18" charset="0"/>
                <a:cs typeface="Times New Roman" panose="02020603050405020304" pitchFamily="18" charset="0"/>
              </a:rPr>
              <a:t>NHS DPP supports high-risk adults through diet, exercise and weight management (NHS England, 2023).</a:t>
            </a:r>
          </a:p>
          <a:p>
            <a:pPr>
              <a:lnSpc>
                <a:spcPct val="150000"/>
              </a:lnSpc>
            </a:pPr>
            <a:r>
              <a:rPr lang="en-US" sz="2200" dirty="0">
                <a:latin typeface="Times New Roman" panose="02020603050405020304" pitchFamily="18" charset="0"/>
                <a:cs typeface="Times New Roman" panose="02020603050405020304" pitchFamily="18" charset="0"/>
              </a:rPr>
              <a:t>Health Belief Model promotes risk awareness, benefits and self-efficacy (</a:t>
            </a:r>
            <a:r>
              <a:rPr lang="en-US" sz="2200" dirty="0" err="1">
                <a:latin typeface="Times New Roman" panose="02020603050405020304" pitchFamily="18" charset="0"/>
                <a:cs typeface="Times New Roman" panose="02020603050405020304" pitchFamily="18" charset="0"/>
              </a:rPr>
              <a:t>Alyafei</a:t>
            </a:r>
            <a:r>
              <a:rPr lang="en-US" sz="2200" dirty="0">
                <a:latin typeface="Times New Roman" panose="02020603050405020304" pitchFamily="18" charset="0"/>
                <a:cs typeface="Times New Roman" panose="02020603050405020304" pitchFamily="18" charset="0"/>
              </a:rPr>
              <a:t> and Easton-</a:t>
            </a:r>
            <a:r>
              <a:rPr lang="en-US" sz="2200" dirty="0" err="1">
                <a:latin typeface="Times New Roman" panose="02020603050405020304" pitchFamily="18" charset="0"/>
                <a:cs typeface="Times New Roman" panose="02020603050405020304" pitchFamily="18" charset="0"/>
              </a:rPr>
              <a:t>Carr</a:t>
            </a:r>
            <a:r>
              <a:rPr lang="en-US" sz="2200" dirty="0">
                <a:latin typeface="Times New Roman" panose="02020603050405020304" pitchFamily="18" charset="0"/>
                <a:cs typeface="Times New Roman" panose="02020603050405020304" pitchFamily="18" charset="0"/>
              </a:rPr>
              <a:t>, 2024).</a:t>
            </a:r>
          </a:p>
          <a:p>
            <a:pPr>
              <a:lnSpc>
                <a:spcPct val="150000"/>
              </a:lnSpc>
            </a:pPr>
            <a:r>
              <a:rPr lang="en-US" sz="2200" dirty="0">
                <a:latin typeface="Times New Roman" panose="02020603050405020304" pitchFamily="18" charset="0"/>
                <a:cs typeface="Times New Roman" panose="02020603050405020304" pitchFamily="18" charset="0"/>
              </a:rPr>
              <a:t>Completers achieved greater weight loss than non-completers (</a:t>
            </a:r>
            <a:r>
              <a:rPr lang="en-US" sz="2200" dirty="0" err="1">
                <a:latin typeface="Times New Roman" panose="02020603050405020304" pitchFamily="18" charset="0"/>
                <a:cs typeface="Times New Roman" panose="02020603050405020304" pitchFamily="18" charset="0"/>
              </a:rPr>
              <a:t>Valabhji</a:t>
            </a:r>
            <a:r>
              <a:rPr lang="en-US" sz="2200" dirty="0">
                <a:latin typeface="Times New Roman" panose="02020603050405020304" pitchFamily="18" charset="0"/>
                <a:cs typeface="Times New Roman" panose="02020603050405020304" pitchFamily="18" charset="0"/>
              </a:rPr>
              <a:t> et al., 2020).</a:t>
            </a:r>
          </a:p>
          <a:p>
            <a:pPr>
              <a:lnSpc>
                <a:spcPct val="150000"/>
              </a:lnSpc>
            </a:pPr>
            <a:r>
              <a:rPr lang="en-US" sz="2200" dirty="0">
                <a:latin typeface="Times New Roman" panose="02020603050405020304" pitchFamily="18" charset="0"/>
                <a:cs typeface="Times New Roman" panose="02020603050405020304" pitchFamily="18" charset="0"/>
              </a:rPr>
              <a:t>Sustainability requires engagement and addressing socioeconomic barriers (Ross et al., 2023). </a:t>
            </a:r>
          </a:p>
        </p:txBody>
      </p:sp>
      <p:pic>
        <p:nvPicPr>
          <p:cNvPr id="5" name="Picture 4">
            <a:extLst>
              <a:ext uri="{FF2B5EF4-FFF2-40B4-BE49-F238E27FC236}">
                <a16:creationId xmlns:a16="http://schemas.microsoft.com/office/drawing/2014/main" id="{E3345CF3-5B66-4DEB-A77C-99A96BA02739}"/>
              </a:ext>
            </a:extLst>
          </p:cNvPr>
          <p:cNvPicPr>
            <a:picLocks noChangeAspect="1"/>
          </p:cNvPicPr>
          <p:nvPr/>
        </p:nvPicPr>
        <p:blipFill>
          <a:blip r:embed="rId3"/>
          <a:stretch>
            <a:fillRect/>
          </a:stretch>
        </p:blipFill>
        <p:spPr>
          <a:xfrm>
            <a:off x="7815948" y="4237037"/>
            <a:ext cx="3978724" cy="2454049"/>
          </a:xfrm>
          <a:prstGeom prst="rect">
            <a:avLst/>
          </a:prstGeom>
        </p:spPr>
      </p:pic>
      <p:pic>
        <p:nvPicPr>
          <p:cNvPr id="6" name="Picture 5">
            <a:extLst>
              <a:ext uri="{FF2B5EF4-FFF2-40B4-BE49-F238E27FC236}">
                <a16:creationId xmlns:a16="http://schemas.microsoft.com/office/drawing/2014/main" id="{FA01458E-5064-4B25-BDBB-19065A1A0A02}"/>
              </a:ext>
            </a:extLst>
          </p:cNvPr>
          <p:cNvPicPr>
            <a:picLocks noChangeAspect="1"/>
          </p:cNvPicPr>
          <p:nvPr/>
        </p:nvPicPr>
        <p:blipFill>
          <a:blip r:embed="rId4"/>
          <a:stretch>
            <a:fillRect/>
          </a:stretch>
        </p:blipFill>
        <p:spPr>
          <a:xfrm>
            <a:off x="7815948" y="1698171"/>
            <a:ext cx="3978724" cy="2454049"/>
          </a:xfrm>
          <a:prstGeom prst="rect">
            <a:avLst/>
          </a:prstGeom>
        </p:spPr>
      </p:pic>
    </p:spTree>
    <p:extLst>
      <p:ext uri="{BB962C8B-B14F-4D97-AF65-F5344CB8AC3E}">
        <p14:creationId xmlns:p14="http://schemas.microsoft.com/office/powerpoint/2010/main" val="4131959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146957" y="365125"/>
            <a:ext cx="11854543" cy="1120775"/>
          </a:xfrm>
          <a:solidFill>
            <a:srgbClr val="B2C7D6"/>
          </a:solidFill>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EQUITY, ACCESS AND FUTURE SERVICE DELIVERY</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495300" y="1727200"/>
            <a:ext cx="6656614" cy="4949371"/>
          </a:xfrm>
          <a:solidFill>
            <a:srgbClr val="CACACC"/>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Social conditions influence healthcare access and outcomes (Marmot et al., 2020).</a:t>
            </a:r>
          </a:p>
          <a:p>
            <a:pPr>
              <a:lnSpc>
                <a:spcPct val="150000"/>
              </a:lnSpc>
            </a:pPr>
            <a:r>
              <a:rPr lang="en-US" sz="2000" dirty="0">
                <a:latin typeface="Times New Roman" panose="02020603050405020304" pitchFamily="18" charset="0"/>
                <a:cs typeface="Times New Roman" panose="02020603050405020304" pitchFamily="18" charset="0"/>
              </a:rPr>
              <a:t>Deprivation creates barriers to transport, health literacy and healthy choices.</a:t>
            </a:r>
          </a:p>
          <a:p>
            <a:pPr>
              <a:lnSpc>
                <a:spcPct val="150000"/>
              </a:lnSpc>
            </a:pPr>
            <a:r>
              <a:rPr lang="en-US" sz="2000" dirty="0">
                <a:latin typeface="Times New Roman" panose="02020603050405020304" pitchFamily="18" charset="0"/>
                <a:cs typeface="Times New Roman" panose="02020603050405020304" pitchFamily="18" charset="0"/>
              </a:rPr>
              <a:t>Culturally appropriate communication improves access for diverse groups (</a:t>
            </a:r>
            <a:r>
              <a:rPr lang="en-US" sz="2000" dirty="0" err="1">
                <a:latin typeface="Times New Roman" panose="02020603050405020304" pitchFamily="18" charset="0"/>
                <a:cs typeface="Times New Roman" panose="02020603050405020304" pitchFamily="18" charset="0"/>
              </a:rPr>
              <a:t>Yelpaala</a:t>
            </a:r>
            <a:r>
              <a:rPr lang="en-US" sz="2000" dirty="0">
                <a:latin typeface="Times New Roman" panose="02020603050405020304" pitchFamily="18" charset="0"/>
                <a:cs typeface="Times New Roman" panose="02020603050405020304" pitchFamily="18" charset="0"/>
              </a:rPr>
              <a:t> and Lee, 2026).</a:t>
            </a:r>
          </a:p>
          <a:p>
            <a:pPr>
              <a:lnSpc>
                <a:spcPct val="150000"/>
              </a:lnSpc>
            </a:pPr>
            <a:r>
              <a:rPr lang="en-US" sz="2000" dirty="0">
                <a:latin typeface="Times New Roman" panose="02020603050405020304" pitchFamily="18" charset="0"/>
                <a:cs typeface="Times New Roman" panose="02020603050405020304" pitchFamily="18" charset="0"/>
              </a:rPr>
              <a:t>Equity requires targeted outreach, translation, non-digital options and monitoring (</a:t>
            </a:r>
            <a:r>
              <a:rPr lang="nl-NL" sz="2000" dirty="0">
                <a:latin typeface="Times New Roman" panose="02020603050405020304" pitchFamily="18" charset="0"/>
                <a:cs typeface="Times New Roman" panose="02020603050405020304" pitchFamily="18" charset="0"/>
              </a:rPr>
              <a:t>van de Vijver et al., 2023)</a:t>
            </a:r>
            <a:r>
              <a:rPr lang="en-US" sz="2000" dirty="0">
                <a:latin typeface="Times New Roman" panose="02020603050405020304" pitchFamily="18" charset="0"/>
                <a:cs typeface="Times New Roman" panose="02020603050405020304" pitchFamily="18" charset="0"/>
              </a:rPr>
              <a:t>. </a:t>
            </a:r>
          </a:p>
        </p:txBody>
      </p:sp>
      <p:pic>
        <p:nvPicPr>
          <p:cNvPr id="5" name="Picture 4">
            <a:extLst>
              <a:ext uri="{FF2B5EF4-FFF2-40B4-BE49-F238E27FC236}">
                <a16:creationId xmlns:a16="http://schemas.microsoft.com/office/drawing/2014/main" id="{66C9540F-63E5-483D-82E7-48ECA46CC316}"/>
              </a:ext>
            </a:extLst>
          </p:cNvPr>
          <p:cNvPicPr>
            <a:picLocks noChangeAspect="1"/>
          </p:cNvPicPr>
          <p:nvPr/>
        </p:nvPicPr>
        <p:blipFill>
          <a:blip r:embed="rId3"/>
          <a:stretch>
            <a:fillRect/>
          </a:stretch>
        </p:blipFill>
        <p:spPr>
          <a:xfrm>
            <a:off x="7380514" y="1727200"/>
            <a:ext cx="3984172" cy="1995261"/>
          </a:xfrm>
          <a:prstGeom prst="rect">
            <a:avLst/>
          </a:prstGeom>
        </p:spPr>
      </p:pic>
      <p:pic>
        <p:nvPicPr>
          <p:cNvPr id="6" name="Picture 5">
            <a:extLst>
              <a:ext uri="{FF2B5EF4-FFF2-40B4-BE49-F238E27FC236}">
                <a16:creationId xmlns:a16="http://schemas.microsoft.com/office/drawing/2014/main" id="{E30D8CB5-9AB6-46E0-B633-4A3BBFDA304A}"/>
              </a:ext>
            </a:extLst>
          </p:cNvPr>
          <p:cNvPicPr>
            <a:picLocks noChangeAspect="1"/>
          </p:cNvPicPr>
          <p:nvPr/>
        </p:nvPicPr>
        <p:blipFill rotWithShape="1">
          <a:blip r:embed="rId4"/>
          <a:srcRect b="14762"/>
          <a:stretch/>
        </p:blipFill>
        <p:spPr>
          <a:xfrm>
            <a:off x="7380514" y="3869871"/>
            <a:ext cx="3984172" cy="2806700"/>
          </a:xfrm>
          <a:prstGeom prst="rect">
            <a:avLst/>
          </a:prstGeom>
        </p:spPr>
      </p:pic>
    </p:spTree>
    <p:extLst>
      <p:ext uri="{BB962C8B-B14F-4D97-AF65-F5344CB8AC3E}">
        <p14:creationId xmlns:p14="http://schemas.microsoft.com/office/powerpoint/2010/main" val="677792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365125"/>
            <a:ext cx="10515600" cy="1202422"/>
          </a:xfrm>
          <a:solidFill>
            <a:srgbClr val="B2C7D6"/>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5"/>
            <a:ext cx="10515600" cy="4168775"/>
          </a:xfrm>
          <a:solidFill>
            <a:srgbClr val="CACACC"/>
          </a:solidFill>
        </p:spPr>
        <p:txBody>
          <a:bodyPr anchor="ctr">
            <a:normAutofit/>
          </a:bodyPr>
          <a:lstStyle/>
          <a:p>
            <a:pPr>
              <a:lnSpc>
                <a:spcPct val="150000"/>
              </a:lnSpc>
            </a:pPr>
            <a:r>
              <a:rPr lang="en-US" sz="2200" dirty="0">
                <a:latin typeface="Times New Roman" panose="02020603050405020304" pitchFamily="18" charset="0"/>
                <a:cs typeface="Times New Roman" panose="02020603050405020304" pitchFamily="18" charset="0"/>
              </a:rPr>
              <a:t>Integration improves prevention, coordination and population outcomes.</a:t>
            </a:r>
          </a:p>
          <a:p>
            <a:pPr>
              <a:lnSpc>
                <a:spcPct val="150000"/>
              </a:lnSpc>
            </a:pPr>
            <a:r>
              <a:rPr lang="en-US" sz="2200" dirty="0">
                <a:latin typeface="Times New Roman" panose="02020603050405020304" pitchFamily="18" charset="0"/>
                <a:cs typeface="Times New Roman" panose="02020603050405020304" pitchFamily="18" charset="0"/>
              </a:rPr>
              <a:t>Holistic models support person-</a:t>
            </a:r>
            <a:r>
              <a:rPr lang="en-US" sz="2200" dirty="0" err="1">
                <a:latin typeface="Times New Roman" panose="02020603050405020304" pitchFamily="18" charset="0"/>
                <a:cs typeface="Times New Roman" panose="02020603050405020304" pitchFamily="18" charset="0"/>
              </a:rPr>
              <a:t>centred</a:t>
            </a:r>
            <a:r>
              <a:rPr lang="en-US" sz="2200" dirty="0">
                <a:latin typeface="Times New Roman" panose="02020603050405020304" pitchFamily="18" charset="0"/>
                <a:cs typeface="Times New Roman" panose="02020603050405020304" pitchFamily="18" charset="0"/>
              </a:rPr>
              <a:t> care.</a:t>
            </a:r>
          </a:p>
          <a:p>
            <a:pPr>
              <a:lnSpc>
                <a:spcPct val="150000"/>
              </a:lnSpc>
            </a:pPr>
            <a:r>
              <a:rPr lang="en-US" sz="2200" dirty="0">
                <a:latin typeface="Times New Roman" panose="02020603050405020304" pitchFamily="18" charset="0"/>
                <a:cs typeface="Times New Roman" panose="02020603050405020304" pitchFamily="18" charset="0"/>
              </a:rPr>
              <a:t>SDG 3 promotes health equity and sustainability.</a:t>
            </a:r>
          </a:p>
          <a:p>
            <a:pPr>
              <a:lnSpc>
                <a:spcPct val="150000"/>
              </a:lnSpc>
            </a:pPr>
            <a:r>
              <a:rPr lang="en-US" sz="2200" dirty="0">
                <a:latin typeface="Times New Roman" panose="02020603050405020304" pitchFamily="18" charset="0"/>
                <a:cs typeface="Times New Roman" panose="02020603050405020304" pitchFamily="18" charset="0"/>
              </a:rPr>
              <a:t>Inequalities, fragmentation and resource pressures hinder progress.</a:t>
            </a:r>
          </a:p>
          <a:p>
            <a:pPr>
              <a:lnSpc>
                <a:spcPct val="150000"/>
              </a:lnSpc>
            </a:pPr>
            <a:r>
              <a:rPr lang="en-US" sz="2200" dirty="0">
                <a:latin typeface="Times New Roman" panose="02020603050405020304" pitchFamily="18" charset="0"/>
                <a:cs typeface="Times New Roman" panose="02020603050405020304" pitchFamily="18" charset="0"/>
              </a:rPr>
              <a:t>Future systems should </a:t>
            </a:r>
            <a:r>
              <a:rPr lang="en-US" sz="2200" dirty="0" err="1">
                <a:latin typeface="Times New Roman" panose="02020603050405020304" pitchFamily="18" charset="0"/>
                <a:cs typeface="Times New Roman" panose="02020603050405020304" pitchFamily="18" charset="0"/>
              </a:rPr>
              <a:t>prioritise</a:t>
            </a:r>
            <a:r>
              <a:rPr lang="en-US" sz="2200" dirty="0">
                <a:latin typeface="Times New Roman" panose="02020603050405020304" pitchFamily="18" charset="0"/>
                <a:cs typeface="Times New Roman" panose="02020603050405020304" pitchFamily="18" charset="0"/>
              </a:rPr>
              <a:t> prevention, equity and resilience. </a:t>
            </a:r>
          </a:p>
        </p:txBody>
      </p:sp>
    </p:spTree>
    <p:extLst>
      <p:ext uri="{BB962C8B-B14F-4D97-AF65-F5344CB8AC3E}">
        <p14:creationId xmlns:p14="http://schemas.microsoft.com/office/powerpoint/2010/main" val="165510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179613" y="201835"/>
            <a:ext cx="11658599" cy="808355"/>
          </a:xfrm>
          <a:solidFill>
            <a:srgbClr val="B2C7D6"/>
          </a:solidFill>
        </p:spPr>
        <p:txBody>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179614" y="1099000"/>
            <a:ext cx="11658600" cy="5603969"/>
          </a:xfrm>
          <a:solidFill>
            <a:srgbClr val="CACACC"/>
          </a:solidFill>
        </p:spPr>
        <p:txBody>
          <a:bodyPr>
            <a:normAutofit lnSpcReduction="10000"/>
          </a:bodyPr>
          <a:lstStyle/>
          <a:p>
            <a:pPr>
              <a:lnSpc>
                <a:spcPct val="100000"/>
              </a:lnSpc>
              <a:spcBef>
                <a:spcPts val="0"/>
              </a:spcBef>
            </a:pPr>
            <a:r>
              <a:rPr lang="en-GB" sz="1200" dirty="0" err="1">
                <a:latin typeface="Times New Roman" panose="02020603050405020304" pitchFamily="18" charset="0"/>
                <a:cs typeface="Times New Roman" panose="02020603050405020304" pitchFamily="18" charset="0"/>
              </a:rPr>
              <a:t>Alyafei</a:t>
            </a:r>
            <a:r>
              <a:rPr lang="en-GB" sz="1200" dirty="0">
                <a:latin typeface="Times New Roman" panose="02020603050405020304" pitchFamily="18" charset="0"/>
                <a:cs typeface="Times New Roman" panose="02020603050405020304" pitchFamily="18" charset="0"/>
              </a:rPr>
              <a:t>, A. and Easton-</a:t>
            </a:r>
            <a:r>
              <a:rPr lang="en-GB" sz="1200" dirty="0" err="1">
                <a:latin typeface="Times New Roman" panose="02020603050405020304" pitchFamily="18" charset="0"/>
                <a:cs typeface="Times New Roman" panose="02020603050405020304" pitchFamily="18" charset="0"/>
              </a:rPr>
              <a:t>Carr</a:t>
            </a:r>
            <a:r>
              <a:rPr lang="en-GB" sz="1200" dirty="0">
                <a:latin typeface="Times New Roman" panose="02020603050405020304" pitchFamily="18" charset="0"/>
                <a:cs typeface="Times New Roman" panose="02020603050405020304" pitchFamily="18" charset="0"/>
              </a:rPr>
              <a:t>, R. (2024). The health belief model of behaviour change. In </a:t>
            </a:r>
            <a:r>
              <a:rPr lang="en-GB" sz="1200" i="1" dirty="0" err="1">
                <a:latin typeface="Times New Roman" panose="02020603050405020304" pitchFamily="18" charset="0"/>
                <a:cs typeface="Times New Roman" panose="02020603050405020304" pitchFamily="18" charset="0"/>
              </a:rPr>
              <a:t>StatPearls</a:t>
            </a:r>
            <a:r>
              <a:rPr lang="en-GB" sz="1200" i="1" dirty="0">
                <a:latin typeface="Times New Roman" panose="02020603050405020304" pitchFamily="18" charset="0"/>
                <a:cs typeface="Times New Roman" panose="02020603050405020304" pitchFamily="18" charset="0"/>
              </a:rPr>
              <a:t> [Internet]</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StatPearls</a:t>
            </a:r>
            <a:r>
              <a:rPr lang="en-GB" sz="1200" dirty="0">
                <a:latin typeface="Times New Roman" panose="02020603050405020304" pitchFamily="18" charset="0"/>
                <a:cs typeface="Times New Roman" panose="02020603050405020304" pitchFamily="18" charset="0"/>
              </a:rPr>
              <a:t> Publishing.</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Crawshaw, P., </a:t>
            </a:r>
            <a:r>
              <a:rPr lang="en-GB" sz="1200" dirty="0" err="1">
                <a:latin typeface="Times New Roman" panose="02020603050405020304" pitchFamily="18" charset="0"/>
                <a:cs typeface="Times New Roman" panose="02020603050405020304" pitchFamily="18" charset="0"/>
              </a:rPr>
              <a:t>Gray</a:t>
            </a:r>
            <a:r>
              <a:rPr lang="en-GB" sz="1200" dirty="0">
                <a:latin typeface="Times New Roman" panose="02020603050405020304" pitchFamily="18" charset="0"/>
                <a:cs typeface="Times New Roman" panose="02020603050405020304" pitchFamily="18" charset="0"/>
              </a:rPr>
              <a:t>, J., </a:t>
            </a:r>
            <a:r>
              <a:rPr lang="en-GB" sz="1200" dirty="0" err="1">
                <a:latin typeface="Times New Roman" panose="02020603050405020304" pitchFamily="18" charset="0"/>
                <a:cs typeface="Times New Roman" panose="02020603050405020304" pitchFamily="18" charset="0"/>
              </a:rPr>
              <a:t>Haighton</a:t>
            </a:r>
            <a:r>
              <a:rPr lang="en-GB" sz="1200" dirty="0">
                <a:latin typeface="Times New Roman" panose="02020603050405020304" pitchFamily="18" charset="0"/>
                <a:cs typeface="Times New Roman" panose="02020603050405020304" pitchFamily="18" charset="0"/>
              </a:rPr>
              <a:t>, C. and Lloyd, S. (2024). Health inequalities and health-related economic inactivity: Why good work needs good health. </a:t>
            </a:r>
            <a:r>
              <a:rPr lang="en-GB" sz="1200" i="1" dirty="0">
                <a:latin typeface="Times New Roman" panose="02020603050405020304" pitchFamily="18" charset="0"/>
                <a:cs typeface="Times New Roman" panose="02020603050405020304" pitchFamily="18" charset="0"/>
              </a:rPr>
              <a:t>Public Health in Practice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8</a:t>
            </a:r>
            <a:r>
              <a:rPr lang="en-GB" sz="1200" dirty="0">
                <a:latin typeface="Times New Roman" panose="02020603050405020304" pitchFamily="18" charset="0"/>
                <a:cs typeface="Times New Roman" panose="02020603050405020304" pitchFamily="18" charset="0"/>
              </a:rPr>
              <a:t>, p.100555.</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England, N.H.S. (2023). </a:t>
            </a:r>
            <a:r>
              <a:rPr lang="en-GB" sz="1200" i="1" dirty="0">
                <a:latin typeface="Times New Roman" panose="02020603050405020304" pitchFamily="18" charset="0"/>
                <a:cs typeface="Times New Roman" panose="02020603050405020304" pitchFamily="18" charset="0"/>
              </a:rPr>
              <a:t>NHS long term workforce plan</a:t>
            </a:r>
            <a:r>
              <a:rPr lang="en-GB" sz="1200" dirty="0">
                <a:latin typeface="Times New Roman" panose="02020603050405020304" pitchFamily="18" charset="0"/>
                <a:cs typeface="Times New Roman" panose="02020603050405020304" pitchFamily="18" charset="0"/>
              </a:rPr>
              <a:t> [online]</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Esan, O., Adjei, N.K., </a:t>
            </a:r>
            <a:r>
              <a:rPr lang="en-GB" sz="1200" dirty="0" err="1">
                <a:latin typeface="Times New Roman" panose="02020603050405020304" pitchFamily="18" charset="0"/>
                <a:cs typeface="Times New Roman" panose="02020603050405020304" pitchFamily="18" charset="0"/>
              </a:rPr>
              <a:t>Saberian</a:t>
            </a:r>
            <a:r>
              <a:rPr lang="en-GB" sz="1200" dirty="0">
                <a:latin typeface="Times New Roman" panose="02020603050405020304" pitchFamily="18" charset="0"/>
                <a:cs typeface="Times New Roman" panose="02020603050405020304" pitchFamily="18" charset="0"/>
              </a:rPr>
              <a:t>, S., Christianson, L., McHale, P., Pennington, A., Geary, R. and </a:t>
            </a:r>
            <a:r>
              <a:rPr lang="en-GB" sz="1200" dirty="0" err="1">
                <a:latin typeface="Times New Roman" panose="02020603050405020304" pitchFamily="18" charset="0"/>
                <a:cs typeface="Times New Roman" panose="02020603050405020304" pitchFamily="18" charset="0"/>
              </a:rPr>
              <a:t>Ayorinde</a:t>
            </a:r>
            <a:r>
              <a:rPr lang="en-GB" sz="1200" dirty="0">
                <a:latin typeface="Times New Roman" panose="02020603050405020304" pitchFamily="18" charset="0"/>
                <a:cs typeface="Times New Roman" panose="02020603050405020304" pitchFamily="18" charset="0"/>
              </a:rPr>
              <a:t>, A. (2022). Mapping existing policy interventions to tackle ethnic health inequalities in maternal and neonatal health in England: a systematic scoping review with stakeholder engagement.</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GOV.UK (2010). </a:t>
            </a:r>
            <a:r>
              <a:rPr lang="en-GB" sz="1200" i="1" dirty="0">
                <a:latin typeface="Times New Roman" panose="02020603050405020304" pitchFamily="18" charset="0"/>
                <a:cs typeface="Times New Roman" panose="02020603050405020304" pitchFamily="18" charset="0"/>
              </a:rPr>
              <a:t>Equality Act 2010</a:t>
            </a:r>
            <a:r>
              <a:rPr lang="en-GB" sz="1200" dirty="0">
                <a:latin typeface="Times New Roman" panose="02020603050405020304" pitchFamily="18" charset="0"/>
                <a:cs typeface="Times New Roman" panose="02020603050405020304" pitchFamily="18" charset="0"/>
              </a:rPr>
              <a:t>. [online] Legislation.gov.uk. Available at: </a:t>
            </a:r>
            <a:r>
              <a:rPr lang="en-GB" sz="1200" u="sng" dirty="0">
                <a:latin typeface="Times New Roman" panose="02020603050405020304" pitchFamily="18" charset="0"/>
                <a:cs typeface="Times New Roman" panose="02020603050405020304" pitchFamily="18" charset="0"/>
                <a:hlinkClick r:id="rId3"/>
              </a:rPr>
              <a:t>https://www.legislation.gov.uk/ukpga/2010/15/contents</a:t>
            </a:r>
            <a:r>
              <a:rPr lang="en-GB" sz="1200" dirty="0">
                <a:latin typeface="Times New Roman" panose="02020603050405020304" pitchFamily="18" charset="0"/>
                <a:cs typeface="Times New Roman" panose="02020603050405020304" pitchFamily="18" charset="0"/>
              </a:rPr>
              <a:t> [Accessed 3 Oct. 2026].</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GOV.UK (2012). </a:t>
            </a:r>
            <a:r>
              <a:rPr lang="en-GB" sz="1200" i="1" dirty="0">
                <a:latin typeface="Times New Roman" panose="02020603050405020304" pitchFamily="18" charset="0"/>
                <a:cs typeface="Times New Roman" panose="02020603050405020304" pitchFamily="18" charset="0"/>
              </a:rPr>
              <a:t>Health and social care act 2012</a:t>
            </a:r>
            <a:r>
              <a:rPr lang="en-GB" sz="1200" dirty="0">
                <a:latin typeface="Times New Roman" panose="02020603050405020304" pitchFamily="18" charset="0"/>
                <a:cs typeface="Times New Roman" panose="02020603050405020304" pitchFamily="18" charset="0"/>
              </a:rPr>
              <a:t>. [online] legislation.gov.uk. Available at: </a:t>
            </a:r>
            <a:r>
              <a:rPr lang="en-GB" sz="1200" u="sng" dirty="0">
                <a:latin typeface="Times New Roman" panose="02020603050405020304" pitchFamily="18" charset="0"/>
                <a:cs typeface="Times New Roman" panose="02020603050405020304" pitchFamily="18" charset="0"/>
                <a:hlinkClick r:id="rId4"/>
              </a:rPr>
              <a:t>https://www.legislation.gov.uk/ukpga/2012/7/contents</a:t>
            </a:r>
            <a:r>
              <a:rPr lang="en-GB" sz="1200" dirty="0">
                <a:latin typeface="Times New Roman" panose="02020603050405020304" pitchFamily="18" charset="0"/>
                <a:cs typeface="Times New Roman" panose="02020603050405020304" pitchFamily="18" charset="0"/>
              </a:rPr>
              <a:t> [Accessed 3 Oct. 2026].</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Henderson, K. and </a:t>
            </a:r>
            <a:r>
              <a:rPr lang="en-GB" sz="1200" dirty="0" err="1">
                <a:latin typeface="Times New Roman" panose="02020603050405020304" pitchFamily="18" charset="0"/>
                <a:cs typeface="Times New Roman" panose="02020603050405020304" pitchFamily="18" charset="0"/>
              </a:rPr>
              <a:t>Loreau</a:t>
            </a:r>
            <a:r>
              <a:rPr lang="en-GB" sz="1200" dirty="0">
                <a:latin typeface="Times New Roman" panose="02020603050405020304" pitchFamily="18" charset="0"/>
                <a:cs typeface="Times New Roman" panose="02020603050405020304" pitchFamily="18" charset="0"/>
              </a:rPr>
              <a:t>, M. (2023). A model of Sustainable Development Goals: Challenges and opportunities in promoting human well-being and environmental sustainability. </a:t>
            </a:r>
            <a:r>
              <a:rPr lang="en-GB" sz="1200" i="1" dirty="0">
                <a:latin typeface="Times New Roman" panose="02020603050405020304" pitchFamily="18" charset="0"/>
                <a:cs typeface="Times New Roman" panose="02020603050405020304" pitchFamily="18" charset="0"/>
              </a:rPr>
              <a:t>Ecological modelling</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475</a:t>
            </a:r>
            <a:r>
              <a:rPr lang="en-GB" sz="1200" dirty="0">
                <a:latin typeface="Times New Roman" panose="02020603050405020304" pitchFamily="18" charset="0"/>
                <a:cs typeface="Times New Roman" panose="02020603050405020304" pitchFamily="18" charset="0"/>
              </a:rPr>
              <a:t>, p.110164.</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Ho, Y.C.L., </a:t>
            </a:r>
            <a:r>
              <a:rPr lang="en-GB" sz="1200" dirty="0" err="1">
                <a:latin typeface="Times New Roman" panose="02020603050405020304" pitchFamily="18" charset="0"/>
                <a:cs typeface="Times New Roman" panose="02020603050405020304" pitchFamily="18" charset="0"/>
              </a:rPr>
              <a:t>Mahirah</a:t>
            </a:r>
            <a:r>
              <a:rPr lang="en-GB" sz="1200" dirty="0">
                <a:latin typeface="Times New Roman" panose="02020603050405020304" pitchFamily="18" charset="0"/>
                <a:cs typeface="Times New Roman" panose="02020603050405020304" pitchFamily="18" charset="0"/>
              </a:rPr>
              <a:t>, D., Ho, C.Z.H. and </a:t>
            </a:r>
            <a:r>
              <a:rPr lang="en-GB" sz="1200" dirty="0" err="1">
                <a:latin typeface="Times New Roman" panose="02020603050405020304" pitchFamily="18" charset="0"/>
                <a:cs typeface="Times New Roman" panose="02020603050405020304" pitchFamily="18" charset="0"/>
              </a:rPr>
              <a:t>Thumboo</a:t>
            </a:r>
            <a:r>
              <a:rPr lang="en-GB" sz="1200" dirty="0">
                <a:latin typeface="Times New Roman" panose="02020603050405020304" pitchFamily="18" charset="0"/>
                <a:cs typeface="Times New Roman" panose="02020603050405020304" pitchFamily="18" charset="0"/>
              </a:rPr>
              <a:t>, J. (2022). The role of the family in health promotion: a scoping review of models and mechanisms. </a:t>
            </a:r>
            <a:r>
              <a:rPr lang="en-GB" sz="1200" i="1" dirty="0">
                <a:latin typeface="Times New Roman" panose="02020603050405020304" pitchFamily="18" charset="0"/>
                <a:cs typeface="Times New Roman" panose="02020603050405020304" pitchFamily="18" charset="0"/>
              </a:rPr>
              <a:t>Health promotion international</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37</a:t>
            </a:r>
            <a:r>
              <a:rPr lang="en-GB" sz="1200" dirty="0">
                <a:latin typeface="Times New Roman" panose="02020603050405020304" pitchFamily="18" charset="0"/>
                <a:cs typeface="Times New Roman" panose="02020603050405020304" pitchFamily="18" charset="0"/>
              </a:rPr>
              <a:t>(6), p.daac119.</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Kirkby, J., O’Keefe, P. and Timberlake, L. (2023). Sustainable Development: An Introduction. In </a:t>
            </a:r>
            <a:r>
              <a:rPr lang="en-GB" sz="1200" i="1" dirty="0">
                <a:latin typeface="Times New Roman" panose="02020603050405020304" pitchFamily="18" charset="0"/>
                <a:cs typeface="Times New Roman" panose="02020603050405020304" pitchFamily="18" charset="0"/>
              </a:rPr>
              <a:t>The Earthscan reader in sustainable development</a:t>
            </a:r>
            <a:r>
              <a:rPr lang="en-GB" sz="1200" dirty="0">
                <a:latin typeface="Times New Roman" panose="02020603050405020304" pitchFamily="18" charset="0"/>
                <a:cs typeface="Times New Roman" panose="02020603050405020304" pitchFamily="18" charset="0"/>
              </a:rPr>
              <a:t> (pp. 1-14). Routledge.</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Marmot, M. (2020). Health equity in England: the Marmot review 10 years on. </a:t>
            </a:r>
            <a:r>
              <a:rPr lang="en-GB" sz="1200" i="1" dirty="0" err="1">
                <a:latin typeface="Times New Roman" panose="02020603050405020304" pitchFamily="18" charset="0"/>
                <a:cs typeface="Times New Roman" panose="02020603050405020304" pitchFamily="18" charset="0"/>
              </a:rPr>
              <a:t>Bmj</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368</a:t>
            </a:r>
            <a:r>
              <a:rPr lang="en-GB" sz="1200" dirty="0">
                <a:latin typeface="Times New Roman" panose="02020603050405020304" pitchFamily="18" charset="0"/>
                <a:cs typeface="Times New Roman" panose="02020603050405020304" pitchFamily="18" charset="0"/>
              </a:rPr>
              <a:t>.</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NHS England (2023). </a:t>
            </a:r>
            <a:r>
              <a:rPr lang="en-GB" sz="1200" i="1" dirty="0">
                <a:latin typeface="Times New Roman" panose="02020603050405020304" pitchFamily="18" charset="0"/>
                <a:cs typeface="Times New Roman" panose="02020603050405020304" pitchFamily="18" charset="0"/>
              </a:rPr>
              <a:t>NHS diabetes Prevention Programme (NHS DPP)</a:t>
            </a:r>
            <a:r>
              <a:rPr lang="en-GB" sz="1200" dirty="0">
                <a:latin typeface="Times New Roman" panose="02020603050405020304" pitchFamily="18" charset="0"/>
                <a:cs typeface="Times New Roman" panose="02020603050405020304" pitchFamily="18" charset="0"/>
              </a:rPr>
              <a:t>. [online] NHS England. Available at: </a:t>
            </a:r>
            <a:r>
              <a:rPr lang="en-GB" sz="1200" u="sng" dirty="0">
                <a:latin typeface="Times New Roman" panose="02020603050405020304" pitchFamily="18" charset="0"/>
                <a:cs typeface="Times New Roman" panose="02020603050405020304" pitchFamily="18" charset="0"/>
                <a:hlinkClick r:id="rId5"/>
              </a:rPr>
              <a:t>https://www.england.nhs.uk/diabetes/diabetes-prevention/</a:t>
            </a:r>
            <a:r>
              <a:rPr lang="en-GB" sz="1200" dirty="0">
                <a:latin typeface="Times New Roman" panose="02020603050405020304" pitchFamily="18" charset="0"/>
                <a:cs typeface="Times New Roman" panose="02020603050405020304" pitchFamily="18" charset="0"/>
              </a:rPr>
              <a:t> [Accessed 3 Oct. 2026].</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Olawale, B.E. (2024). Inclusive innovations: Promoting digital equity and inclusion through technological solutions. In </a:t>
            </a:r>
            <a:r>
              <a:rPr lang="en-GB" sz="1200" i="1" dirty="0">
                <a:latin typeface="Times New Roman" panose="02020603050405020304" pitchFamily="18" charset="0"/>
                <a:cs typeface="Times New Roman" panose="02020603050405020304" pitchFamily="18" charset="0"/>
              </a:rPr>
              <a:t>Innovation and evolution in higher education</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IntechOpen</a:t>
            </a:r>
            <a:r>
              <a:rPr lang="en-GB" sz="1200" dirty="0">
                <a:latin typeface="Times New Roman" panose="02020603050405020304" pitchFamily="18" charset="0"/>
                <a:cs typeface="Times New Roman" panose="02020603050405020304" pitchFamily="18" charset="0"/>
              </a:rPr>
              <a:t>.</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Roberts, A. (2023). The biopsychosocial model: Its use and abuse. </a:t>
            </a:r>
            <a:r>
              <a:rPr lang="en-GB" sz="1200" i="1" dirty="0">
                <a:latin typeface="Times New Roman" panose="02020603050405020304" pitchFamily="18" charset="0"/>
                <a:cs typeface="Times New Roman" panose="02020603050405020304" pitchFamily="18" charset="0"/>
              </a:rPr>
              <a:t>Medicine, Health Care and Philosophy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26</a:t>
            </a:r>
            <a:r>
              <a:rPr lang="en-GB" sz="1200" dirty="0">
                <a:latin typeface="Times New Roman" panose="02020603050405020304" pitchFamily="18" charset="0"/>
                <a:cs typeface="Times New Roman" panose="02020603050405020304" pitchFamily="18" charset="0"/>
              </a:rPr>
              <a:t>(3), pp.367-384.</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Ross, J., Cotterill, S., Bower, P. and Murray, E. (2023). Influences on patient uptake of and engagement with the National Health Service Digital Diabetes Prevention Programme: qualitative interview study. </a:t>
            </a:r>
            <a:r>
              <a:rPr lang="en-GB" sz="1200" i="1" dirty="0">
                <a:latin typeface="Times New Roman" panose="02020603050405020304" pitchFamily="18" charset="0"/>
                <a:cs typeface="Times New Roman" panose="02020603050405020304" pitchFamily="18" charset="0"/>
              </a:rPr>
              <a:t>Journal of Medical Internet Research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25</a:t>
            </a:r>
            <a:r>
              <a:rPr lang="en-GB" sz="1200" dirty="0">
                <a:latin typeface="Times New Roman" panose="02020603050405020304" pitchFamily="18" charset="0"/>
                <a:cs typeface="Times New Roman" panose="02020603050405020304" pitchFamily="18" charset="0"/>
              </a:rPr>
              <a:t>, p.e40961.</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err="1">
                <a:latin typeface="Times New Roman" panose="02020603050405020304" pitchFamily="18" charset="0"/>
                <a:cs typeface="Times New Roman" panose="02020603050405020304" pitchFamily="18" charset="0"/>
              </a:rPr>
              <a:t>Schramme</a:t>
            </a:r>
            <a:r>
              <a:rPr lang="en-GB" sz="1200" dirty="0">
                <a:latin typeface="Times New Roman" panose="02020603050405020304" pitchFamily="18" charset="0"/>
                <a:cs typeface="Times New Roman" panose="02020603050405020304" pitchFamily="18" charset="0"/>
              </a:rPr>
              <a:t>, T. (2023). Health as complete well-being: the WHO definition and beyond. </a:t>
            </a:r>
            <a:r>
              <a:rPr lang="en-GB" sz="1200" i="1" dirty="0">
                <a:latin typeface="Times New Roman" panose="02020603050405020304" pitchFamily="18" charset="0"/>
                <a:cs typeface="Times New Roman" panose="02020603050405020304" pitchFamily="18" charset="0"/>
              </a:rPr>
              <a:t>Public health ethics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16</a:t>
            </a:r>
            <a:r>
              <a:rPr lang="en-GB" sz="1200" dirty="0">
                <a:latin typeface="Times New Roman" panose="02020603050405020304" pitchFamily="18" charset="0"/>
                <a:cs typeface="Times New Roman" panose="02020603050405020304" pitchFamily="18" charset="0"/>
              </a:rPr>
              <a:t>(3), pp.210-218.</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Smart, K.M. (2023). The biopsychosocial model of pain in physiotherapy: past, present and future. </a:t>
            </a:r>
            <a:r>
              <a:rPr lang="en-GB" sz="1200" i="1" dirty="0">
                <a:latin typeface="Times New Roman" panose="02020603050405020304" pitchFamily="18" charset="0"/>
                <a:cs typeface="Times New Roman" panose="02020603050405020304" pitchFamily="18" charset="0"/>
              </a:rPr>
              <a:t>Physical Therapy Reviews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28</a:t>
            </a:r>
            <a:r>
              <a:rPr lang="en-GB" sz="1200" dirty="0">
                <a:latin typeface="Times New Roman" panose="02020603050405020304" pitchFamily="18" charset="0"/>
                <a:cs typeface="Times New Roman" panose="02020603050405020304" pitchFamily="18" charset="0"/>
              </a:rPr>
              <a:t>(2), pp.61-70.</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United Nations (2015). </a:t>
            </a:r>
            <a:r>
              <a:rPr lang="en-GB" sz="1200" i="1" dirty="0">
                <a:latin typeface="Times New Roman" panose="02020603050405020304" pitchFamily="18" charset="0"/>
                <a:cs typeface="Times New Roman" panose="02020603050405020304" pitchFamily="18" charset="0"/>
              </a:rPr>
              <a:t>The 17 sustainable development goals</a:t>
            </a:r>
            <a:r>
              <a:rPr lang="en-GB" sz="1200" dirty="0">
                <a:latin typeface="Times New Roman" panose="02020603050405020304" pitchFamily="18" charset="0"/>
                <a:cs typeface="Times New Roman" panose="02020603050405020304" pitchFamily="18" charset="0"/>
              </a:rPr>
              <a:t>. [online] United Nations. Available at: </a:t>
            </a:r>
            <a:r>
              <a:rPr lang="en-GB" sz="1200" u="sng" dirty="0">
                <a:latin typeface="Times New Roman" panose="02020603050405020304" pitchFamily="18" charset="0"/>
                <a:cs typeface="Times New Roman" panose="02020603050405020304" pitchFamily="18" charset="0"/>
                <a:hlinkClick r:id="rId6"/>
              </a:rPr>
              <a:t>https://sdgs.un.org/goals</a:t>
            </a:r>
            <a:r>
              <a:rPr lang="en-GB" sz="1200" dirty="0">
                <a:latin typeface="Times New Roman" panose="02020603050405020304" pitchFamily="18" charset="0"/>
                <a:cs typeface="Times New Roman" panose="02020603050405020304" pitchFamily="18" charset="0"/>
              </a:rPr>
              <a:t> [Accessed 3 Oct. 2026].</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err="1">
                <a:latin typeface="Times New Roman" panose="02020603050405020304" pitchFamily="18" charset="0"/>
                <a:cs typeface="Times New Roman" panose="02020603050405020304" pitchFamily="18" charset="0"/>
              </a:rPr>
              <a:t>Valabhji</a:t>
            </a:r>
            <a:r>
              <a:rPr lang="en-GB" sz="1200" dirty="0">
                <a:latin typeface="Times New Roman" panose="02020603050405020304" pitchFamily="18" charset="0"/>
                <a:cs typeface="Times New Roman" panose="02020603050405020304" pitchFamily="18" charset="0"/>
              </a:rPr>
              <a:t>, J., Barron, E., Bradley, D., </a:t>
            </a:r>
            <a:r>
              <a:rPr lang="en-GB" sz="1200" dirty="0" err="1">
                <a:latin typeface="Times New Roman" panose="02020603050405020304" pitchFamily="18" charset="0"/>
                <a:cs typeface="Times New Roman" panose="02020603050405020304" pitchFamily="18" charset="0"/>
              </a:rPr>
              <a:t>Bakhai</a:t>
            </a:r>
            <a:r>
              <a:rPr lang="en-GB" sz="1200" dirty="0">
                <a:latin typeface="Times New Roman" panose="02020603050405020304" pitchFamily="18" charset="0"/>
                <a:cs typeface="Times New Roman" panose="02020603050405020304" pitchFamily="18" charset="0"/>
              </a:rPr>
              <a:t>, C., </a:t>
            </a:r>
            <a:r>
              <a:rPr lang="en-GB" sz="1200" dirty="0" err="1">
                <a:latin typeface="Times New Roman" panose="02020603050405020304" pitchFamily="18" charset="0"/>
                <a:cs typeface="Times New Roman" panose="02020603050405020304" pitchFamily="18" charset="0"/>
              </a:rPr>
              <a:t>Fagg</a:t>
            </a:r>
            <a:r>
              <a:rPr lang="en-GB" sz="1200" dirty="0">
                <a:latin typeface="Times New Roman" panose="02020603050405020304" pitchFamily="18" charset="0"/>
                <a:cs typeface="Times New Roman" panose="02020603050405020304" pitchFamily="18" charset="0"/>
              </a:rPr>
              <a:t>, J., O’Neill, S., Young, B., Wareham, N., </a:t>
            </a:r>
            <a:r>
              <a:rPr lang="en-GB" sz="1200" dirty="0" err="1">
                <a:latin typeface="Times New Roman" panose="02020603050405020304" pitchFamily="18" charset="0"/>
                <a:cs typeface="Times New Roman" panose="02020603050405020304" pitchFamily="18" charset="0"/>
              </a:rPr>
              <a:t>Khunti</a:t>
            </a:r>
            <a:r>
              <a:rPr lang="en-GB" sz="1200" dirty="0">
                <a:latin typeface="Times New Roman" panose="02020603050405020304" pitchFamily="18" charset="0"/>
                <a:cs typeface="Times New Roman" panose="02020603050405020304" pitchFamily="18" charset="0"/>
              </a:rPr>
              <a:t>, K., </a:t>
            </a:r>
            <a:r>
              <a:rPr lang="en-GB" sz="1200" dirty="0" err="1">
                <a:latin typeface="Times New Roman" panose="02020603050405020304" pitchFamily="18" charset="0"/>
                <a:cs typeface="Times New Roman" panose="02020603050405020304" pitchFamily="18" charset="0"/>
              </a:rPr>
              <a:t>Jebb</a:t>
            </a:r>
            <a:r>
              <a:rPr lang="en-GB" sz="1200" dirty="0">
                <a:latin typeface="Times New Roman" panose="02020603050405020304" pitchFamily="18" charset="0"/>
                <a:cs typeface="Times New Roman" panose="02020603050405020304" pitchFamily="18" charset="0"/>
              </a:rPr>
              <a:t>, S. and Smith, J. (2020). Early outcomes from the English National health service diabetes prevention programme. </a:t>
            </a:r>
            <a:r>
              <a:rPr lang="en-GB" sz="1200" i="1" dirty="0">
                <a:latin typeface="Times New Roman" panose="02020603050405020304" pitchFamily="18" charset="0"/>
                <a:cs typeface="Times New Roman" panose="02020603050405020304" pitchFamily="18" charset="0"/>
              </a:rPr>
              <a:t>Diabetes care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43</a:t>
            </a:r>
            <a:r>
              <a:rPr lang="en-GB" sz="1200" dirty="0">
                <a:latin typeface="Times New Roman" panose="02020603050405020304" pitchFamily="18" charset="0"/>
                <a:cs typeface="Times New Roman" panose="02020603050405020304" pitchFamily="18" charset="0"/>
              </a:rPr>
              <a:t>(1), pp.152-160.</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van de </a:t>
            </a:r>
            <a:r>
              <a:rPr lang="en-GB" sz="1200" dirty="0" err="1">
                <a:latin typeface="Times New Roman" panose="02020603050405020304" pitchFamily="18" charset="0"/>
                <a:cs typeface="Times New Roman" panose="02020603050405020304" pitchFamily="18" charset="0"/>
              </a:rPr>
              <a:t>Vijver</a:t>
            </a:r>
            <a:r>
              <a:rPr lang="en-GB" sz="1200" dirty="0">
                <a:latin typeface="Times New Roman" panose="02020603050405020304" pitchFamily="18" charset="0"/>
                <a:cs typeface="Times New Roman" panose="02020603050405020304" pitchFamily="18" charset="0"/>
              </a:rPr>
              <a:t>, S., </a:t>
            </a:r>
            <a:r>
              <a:rPr lang="en-GB" sz="1200" dirty="0" err="1">
                <a:latin typeface="Times New Roman" panose="02020603050405020304" pitchFamily="18" charset="0"/>
                <a:cs typeface="Times New Roman" panose="02020603050405020304" pitchFamily="18" charset="0"/>
              </a:rPr>
              <a:t>Tensen</a:t>
            </a:r>
            <a:r>
              <a:rPr lang="en-GB" sz="1200" dirty="0">
                <a:latin typeface="Times New Roman" panose="02020603050405020304" pitchFamily="18" charset="0"/>
                <a:cs typeface="Times New Roman" panose="02020603050405020304" pitchFamily="18" charset="0"/>
              </a:rPr>
              <a:t>, P., </a:t>
            </a:r>
            <a:r>
              <a:rPr lang="en-GB" sz="1200" dirty="0" err="1">
                <a:latin typeface="Times New Roman" panose="02020603050405020304" pitchFamily="18" charset="0"/>
                <a:cs typeface="Times New Roman" panose="02020603050405020304" pitchFamily="18" charset="0"/>
              </a:rPr>
              <a:t>Asiki</a:t>
            </a:r>
            <a:r>
              <a:rPr lang="en-GB" sz="1200" dirty="0">
                <a:latin typeface="Times New Roman" panose="02020603050405020304" pitchFamily="18" charset="0"/>
                <a:cs typeface="Times New Roman" panose="02020603050405020304" pitchFamily="18" charset="0"/>
              </a:rPr>
              <a:t>, G., </a:t>
            </a:r>
            <a:r>
              <a:rPr lang="en-GB" sz="1200" dirty="0" err="1">
                <a:latin typeface="Times New Roman" panose="02020603050405020304" pitchFamily="18" charset="0"/>
                <a:cs typeface="Times New Roman" panose="02020603050405020304" pitchFamily="18" charset="0"/>
              </a:rPr>
              <a:t>Requena</a:t>
            </a:r>
            <a:r>
              <a:rPr lang="en-GB" sz="1200" dirty="0">
                <a:latin typeface="Times New Roman" panose="02020603050405020304" pitchFamily="18" charset="0"/>
                <a:cs typeface="Times New Roman" panose="02020603050405020304" pitchFamily="18" charset="0"/>
              </a:rPr>
              <a:t>-Méndez, A., </a:t>
            </a:r>
            <a:r>
              <a:rPr lang="en-GB" sz="1200" dirty="0" err="1">
                <a:latin typeface="Times New Roman" panose="02020603050405020304" pitchFamily="18" charset="0"/>
                <a:cs typeface="Times New Roman" panose="02020603050405020304" pitchFamily="18" charset="0"/>
              </a:rPr>
              <a:t>Heidenrijk</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Stronks</a:t>
            </a:r>
            <a:r>
              <a:rPr lang="en-GB" sz="1200" dirty="0">
                <a:latin typeface="Times New Roman" panose="02020603050405020304" pitchFamily="18" charset="0"/>
                <a:cs typeface="Times New Roman" panose="02020603050405020304" pitchFamily="18" charset="0"/>
              </a:rPr>
              <a:t>, K., </a:t>
            </a:r>
            <a:r>
              <a:rPr lang="en-GB" sz="1200" dirty="0" err="1">
                <a:latin typeface="Times New Roman" panose="02020603050405020304" pitchFamily="18" charset="0"/>
                <a:cs typeface="Times New Roman" panose="02020603050405020304" pitchFamily="18" charset="0"/>
              </a:rPr>
              <a:t>Cobelens</a:t>
            </a:r>
            <a:r>
              <a:rPr lang="en-GB" sz="1200" dirty="0">
                <a:latin typeface="Times New Roman" panose="02020603050405020304" pitchFamily="18" charset="0"/>
                <a:cs typeface="Times New Roman" panose="02020603050405020304" pitchFamily="18" charset="0"/>
              </a:rPr>
              <a:t>, F., </a:t>
            </a:r>
            <a:r>
              <a:rPr lang="en-GB" sz="1200" dirty="0" err="1">
                <a:latin typeface="Times New Roman" panose="02020603050405020304" pitchFamily="18" charset="0"/>
                <a:cs typeface="Times New Roman" panose="02020603050405020304" pitchFamily="18" charset="0"/>
              </a:rPr>
              <a:t>Bont</a:t>
            </a:r>
            <a:r>
              <a:rPr lang="en-GB" sz="1200" dirty="0">
                <a:latin typeface="Times New Roman" panose="02020603050405020304" pitchFamily="18" charset="0"/>
                <a:cs typeface="Times New Roman" panose="02020603050405020304" pitchFamily="18" charset="0"/>
              </a:rPr>
              <a:t>, J. and Agyemang, C. (2023). Digital health for all: how digital health could reduce inequality and increase universal health coverage. </a:t>
            </a:r>
            <a:r>
              <a:rPr lang="en-GB" sz="1200" i="1" dirty="0">
                <a:latin typeface="Times New Roman" panose="02020603050405020304" pitchFamily="18" charset="0"/>
                <a:cs typeface="Times New Roman" panose="02020603050405020304" pitchFamily="18" charset="0"/>
              </a:rPr>
              <a:t>Digital health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a:t>
            </a:r>
            <a:r>
              <a:rPr lang="en-GB" sz="1200" dirty="0">
                <a:latin typeface="Times New Roman" panose="02020603050405020304" pitchFamily="18" charset="0"/>
                <a:cs typeface="Times New Roman" panose="02020603050405020304" pitchFamily="18" charset="0"/>
              </a:rPr>
              <a:t>, p.20552076231185434.</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WHO (2014). </a:t>
            </a:r>
            <a:r>
              <a:rPr lang="en-GB" sz="1200" i="1" dirty="0">
                <a:latin typeface="Times New Roman" panose="02020603050405020304" pitchFamily="18" charset="0"/>
                <a:cs typeface="Times New Roman" panose="02020603050405020304" pitchFamily="18" charset="0"/>
              </a:rPr>
              <a:t>WHO’s Health in All Policies (</a:t>
            </a:r>
            <a:r>
              <a:rPr lang="en-GB" sz="1200" i="1" dirty="0" err="1">
                <a:latin typeface="Times New Roman" panose="02020603050405020304" pitchFamily="18" charset="0"/>
                <a:cs typeface="Times New Roman" panose="02020603050405020304" pitchFamily="18" charset="0"/>
              </a:rPr>
              <a:t>HiAP</a:t>
            </a:r>
            <a:r>
              <a:rPr lang="en-GB" sz="1200" i="1" dirty="0">
                <a:latin typeface="Times New Roman" panose="02020603050405020304" pitchFamily="18" charset="0"/>
                <a:cs typeface="Times New Roman" panose="02020603050405020304" pitchFamily="18" charset="0"/>
              </a:rPr>
              <a:t>)</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7"/>
              </a:rPr>
              <a:t>https://www.afro.who.int/sites/default/files/2017-06/140120HPRHiAPFramework.pdf</a:t>
            </a:r>
            <a:r>
              <a:rPr lang="en-GB" sz="1200" dirty="0">
                <a:latin typeface="Times New Roman" panose="02020603050405020304" pitchFamily="18" charset="0"/>
                <a:cs typeface="Times New Roman" panose="02020603050405020304" pitchFamily="18" charset="0"/>
              </a:rPr>
              <a:t> [Accessed 3 Oct. 2026].</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a:latin typeface="Times New Roman" panose="02020603050405020304" pitchFamily="18" charset="0"/>
                <a:cs typeface="Times New Roman" panose="02020603050405020304" pitchFamily="18" charset="0"/>
              </a:rPr>
              <a:t>World Health Organization (1948). </a:t>
            </a:r>
            <a:r>
              <a:rPr lang="en-GB" sz="1200" i="1" dirty="0">
                <a:latin typeface="Times New Roman" panose="02020603050405020304" pitchFamily="18" charset="0"/>
                <a:cs typeface="Times New Roman" panose="02020603050405020304" pitchFamily="18" charset="0"/>
              </a:rPr>
              <a:t>Constitution of the world health organization</a:t>
            </a:r>
            <a:r>
              <a:rPr lang="en-GB" sz="1200" dirty="0">
                <a:latin typeface="Times New Roman" panose="02020603050405020304" pitchFamily="18" charset="0"/>
                <a:cs typeface="Times New Roman" panose="02020603050405020304" pitchFamily="18" charset="0"/>
              </a:rPr>
              <a:t>. [online] World Health Organization. Available at: </a:t>
            </a:r>
            <a:r>
              <a:rPr lang="en-GB" sz="1200" u="sng" dirty="0">
                <a:latin typeface="Times New Roman" panose="02020603050405020304" pitchFamily="18" charset="0"/>
                <a:cs typeface="Times New Roman" panose="02020603050405020304" pitchFamily="18" charset="0"/>
                <a:hlinkClick r:id="rId8"/>
              </a:rPr>
              <a:t>https://www.who.int/about/governance/constitution</a:t>
            </a:r>
            <a:r>
              <a:rPr lang="en-GB" sz="1200" dirty="0">
                <a:latin typeface="Times New Roman" panose="02020603050405020304" pitchFamily="18" charset="0"/>
                <a:cs typeface="Times New Roman" panose="02020603050405020304" pitchFamily="18" charset="0"/>
              </a:rPr>
              <a:t> [Accessed 3 Oct. 2026].</a:t>
            </a:r>
            <a:endParaRPr lang="en-PK" sz="1200" dirty="0">
              <a:latin typeface="Times New Roman" panose="02020603050405020304" pitchFamily="18" charset="0"/>
              <a:cs typeface="Times New Roman" panose="02020603050405020304" pitchFamily="18" charset="0"/>
            </a:endParaRPr>
          </a:p>
          <a:p>
            <a:pPr>
              <a:lnSpc>
                <a:spcPct val="100000"/>
              </a:lnSpc>
              <a:spcBef>
                <a:spcPts val="0"/>
              </a:spcBef>
            </a:pPr>
            <a:r>
              <a:rPr lang="en-GB" sz="1200" dirty="0" err="1">
                <a:latin typeface="Times New Roman" panose="02020603050405020304" pitchFamily="18" charset="0"/>
                <a:cs typeface="Times New Roman" panose="02020603050405020304" pitchFamily="18" charset="0"/>
              </a:rPr>
              <a:t>Yelpaala</a:t>
            </a:r>
            <a:r>
              <a:rPr lang="en-GB" sz="1200" dirty="0">
                <a:latin typeface="Times New Roman" panose="02020603050405020304" pitchFamily="18" charset="0"/>
                <a:cs typeface="Times New Roman" panose="02020603050405020304" pitchFamily="18" charset="0"/>
              </a:rPr>
              <a:t>, K. and Lee, T.A. (2026). Addressing health disparities and social determinants of health: lessons from NHS England Core20PLUS5. </a:t>
            </a:r>
            <a:r>
              <a:rPr lang="en-GB" sz="1200" i="1" dirty="0">
                <a:latin typeface="Times New Roman" panose="02020603050405020304" pitchFamily="18" charset="0"/>
                <a:cs typeface="Times New Roman" panose="02020603050405020304" pitchFamily="18" charset="0"/>
              </a:rPr>
              <a:t>Research Connections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a:t>
            </a:r>
            <a:r>
              <a:rPr lang="en-GB" sz="1200" dirty="0">
                <a:latin typeface="Times New Roman" panose="02020603050405020304" pitchFamily="18" charset="0"/>
                <a:cs typeface="Times New Roman" panose="02020603050405020304" pitchFamily="18" charset="0"/>
              </a:rPr>
              <a:t>(3), p.vmag118.</a:t>
            </a:r>
            <a:endParaRPr lang="en-PK"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0798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4997</Words>
  <Application>Microsoft Office PowerPoint</Application>
  <PresentationFormat>Widescreen</PresentationFormat>
  <Paragraphs>145</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HEALTH, WELLBEING AND SUSTAINABLE DEVELOPMENT</vt:lpstr>
      <vt:lpstr>INTRODUCTION</vt:lpstr>
      <vt:lpstr>KEY CONCEPTS DEFINITION</vt:lpstr>
      <vt:lpstr>THEORETICAL PERSPECTIVE</vt:lpstr>
      <vt:lpstr>SUSTAINABLE DEVELOPMENT GOALS AND INTEGRATION INTO UK HEALTH AND SOCIAL CARE</vt:lpstr>
      <vt:lpstr>SUSTAINABLE DEVELOPMENT GOALS AND INTEGRATION INTO UK HEALTH AND SOCIAL CARE</vt:lpstr>
      <vt:lpstr>POLICY AND GOVERNANCE</vt:lpstr>
      <vt:lpstr>POLICY AND GOVERNANCE</vt:lpstr>
      <vt:lpstr>NHS DIABETES PREVENTION PROGRAMME</vt:lpstr>
      <vt:lpstr>EQUITY, ACCESS AND FUTURE SERVICE DELIVERY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Sehrish Bibi (2322746)</cp:lastModifiedBy>
  <cp:revision>14</cp:revision>
  <dcterms:created xsi:type="dcterms:W3CDTF">2026-07-18T12:00:24Z</dcterms:created>
  <dcterms:modified xsi:type="dcterms:W3CDTF">2026-10-13T11:03:10Z</dcterms:modified>
</cp:coreProperties>
</file>