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E2F316-5F0F-8348-9586-12829369664A}" v="3" dt="2025-06-12T19:05:24.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72"/>
    <p:restoredTop sz="94640"/>
  </p:normalViewPr>
  <p:slideViewPr>
    <p:cSldViewPr snapToGrid="0">
      <p:cViewPr>
        <p:scale>
          <a:sx n="100" d="100"/>
          <a:sy n="100" d="100"/>
        </p:scale>
        <p:origin x="-328" y="1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08FCCDC-D015-A444-80DE-9EAB335279BC}"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CF6A4CAD-98A4-0D43-A1F5-FFE859A67F33}" type="pres">
      <dgm:prSet presAssocID="{208FCCDC-D015-A444-80DE-9EAB335279BC}" presName="diagram" presStyleCnt="0">
        <dgm:presLayoutVars>
          <dgm:dir/>
          <dgm:resizeHandles val="exact"/>
        </dgm:presLayoutVars>
      </dgm:prSet>
      <dgm:spPr/>
    </dgm:pt>
  </dgm:ptLst>
  <dgm:cxnLst>
    <dgm:cxn modelId="{15DF801F-6341-6044-AEA2-EC8E2EAB65C7}" type="presOf" srcId="{208FCCDC-D015-A444-80DE-9EAB335279BC}" destId="{CF6A4CAD-98A4-0D43-A1F5-FFE859A67F33}"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37958E-3770-8B45-BBD4-DA614043A939}" type="datetimeFigureOut">
              <a:rPr lang="en-US" smtClean="0"/>
              <a:t>6/12/25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F88DC1-A8D3-2D4C-A7ED-4CAA2D356F0D}" type="slidenum">
              <a:rPr lang="en-US" smtClean="0"/>
              <a:t>‹#›</a:t>
            </a:fld>
            <a:endParaRPr lang="en-US"/>
          </a:p>
        </p:txBody>
      </p:sp>
    </p:spTree>
    <p:extLst>
      <p:ext uri="{BB962C8B-B14F-4D97-AF65-F5344CB8AC3E}">
        <p14:creationId xmlns:p14="http://schemas.microsoft.com/office/powerpoint/2010/main" val="3018777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699177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0400268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13268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5159784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A38F49-B3E2-4BF0-BEC7-C30D34ABBB8D}" type="datetime1">
              <a:rPr lang="en-US" smtClean="0"/>
              <a:t>6/12/25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7283474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40113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09BE9870-3748-43AD-B547-02A075CB4A1D}" type="datetime1">
              <a:rPr lang="en-US" smtClean="0"/>
              <a:t>6/12/25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96218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234720593"/>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171BA-CC09-47C8-A6DF-F5C5CB59CEEC}"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18661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351655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593607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33538029"/>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A38F49-B3E2-4BF0-BEC7-C30D34ABBB8D}" type="datetime1">
              <a:rPr lang="en-US" smtClean="0"/>
              <a:t>6/12/25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881420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6/12/25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08406476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DA38F49-B3E2-4BF0-BEC7-C30D34ABBB8D}" type="datetime1">
              <a:rPr lang="en-US" smtClean="0"/>
              <a:t>6/12/25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3534543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96807216"/>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A38F49-B3E2-4BF0-BEC7-C30D34ABBB8D}" type="datetime1">
              <a:rPr lang="en-US" smtClean="0"/>
              <a:t>6/12/25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034163172"/>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DA38F49-B3E2-4BF0-BEC7-C30D34ABBB8D}" type="datetime1">
              <a:rPr lang="en-US" smtClean="0"/>
              <a:t>6/12/25</a:t>
            </a:fld>
            <a:endParaRPr 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2678995774"/>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en/time-money-horizontal-speculate-1019889/"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7.svg"/><Relationship Id="rId7" Type="http://schemas.openxmlformats.org/officeDocument/2006/relationships/diagramQuickStyle" Target="../diagrams/quickStyle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svgsilh.com/image/151358.html" TargetMode="Externa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svgsilh.com/image/507133.html"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cft.vanderbilt.edu/2012/09/grading-workshop/"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hyperlink" Target="https://svgsilh.com/image/40057.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hyperlink" Target="https://svgsilh.com/image/148979.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ed pencils inside a pencil holder which is on top of a wood table">
            <a:extLst>
              <a:ext uri="{FF2B5EF4-FFF2-40B4-BE49-F238E27FC236}">
                <a16:creationId xmlns:a16="http://schemas.microsoft.com/office/drawing/2014/main" id="{CDAF5CDA-9297-844D-A83B-EDBC55A0F7CA}"/>
              </a:ext>
            </a:extLst>
          </p:cNvPr>
          <p:cNvPicPr>
            <a:picLocks noChangeAspect="1"/>
          </p:cNvPicPr>
          <p:nvPr/>
        </p:nvPicPr>
        <p:blipFill>
          <a:blip r:embed="rId2">
            <a:alphaModFix amt="35000"/>
          </a:blip>
          <a:srcRect t="15730"/>
          <a:stretch>
            <a:fillRect/>
          </a:stretch>
        </p:blipFill>
        <p:spPr>
          <a:xfrm>
            <a:off x="20" y="10"/>
            <a:ext cx="12191980" cy="6857990"/>
          </a:xfrm>
          <a:prstGeom prst="rect">
            <a:avLst/>
          </a:prstGeom>
        </p:spPr>
      </p:pic>
      <p:pic>
        <p:nvPicPr>
          <p:cNvPr id="8" name="Picture 7">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1A46544F-3BCC-D46B-05F5-34365A3DAE44}"/>
              </a:ext>
            </a:extLst>
          </p:cNvPr>
          <p:cNvSpPr>
            <a:spLocks noGrp="1"/>
          </p:cNvSpPr>
          <p:nvPr>
            <p:ph type="ctrTitle"/>
          </p:nvPr>
        </p:nvSpPr>
        <p:spPr>
          <a:xfrm>
            <a:off x="1751012" y="1300785"/>
            <a:ext cx="8689976" cy="2509213"/>
          </a:xfrm>
        </p:spPr>
        <p:txBody>
          <a:bodyPr>
            <a:normAutofit fontScale="90000"/>
          </a:bodyPr>
          <a:lstStyle/>
          <a:p>
            <a:r>
              <a:rPr lang="en-US" dirty="0"/>
              <a:t>Time-management </a:t>
            </a:r>
            <a:br>
              <a:rPr lang="en-US" dirty="0"/>
            </a:br>
            <a:r>
              <a:rPr lang="en-US" dirty="0"/>
              <a:t>An essential skill</a:t>
            </a:r>
            <a:br>
              <a:rPr lang="en-US" dirty="0"/>
            </a:br>
            <a:r>
              <a:rPr lang="en-US" dirty="0"/>
              <a:t>for student success  </a:t>
            </a:r>
            <a:br>
              <a:rPr lang="en-US" dirty="0"/>
            </a:br>
            <a:r>
              <a:rPr lang="en-US" dirty="0"/>
              <a:t>in higher education</a:t>
            </a:r>
          </a:p>
        </p:txBody>
      </p:sp>
      <p:sp>
        <p:nvSpPr>
          <p:cNvPr id="3" name="Subtitle 2">
            <a:extLst>
              <a:ext uri="{FF2B5EF4-FFF2-40B4-BE49-F238E27FC236}">
                <a16:creationId xmlns:a16="http://schemas.microsoft.com/office/drawing/2014/main" id="{B8CED32A-440C-8AB8-9BD1-3FF2D780B33F}"/>
              </a:ext>
            </a:extLst>
          </p:cNvPr>
          <p:cNvSpPr>
            <a:spLocks noGrp="1"/>
          </p:cNvSpPr>
          <p:nvPr>
            <p:ph type="subTitle" idx="1"/>
          </p:nvPr>
        </p:nvSpPr>
        <p:spPr>
          <a:xfrm>
            <a:off x="1751012" y="3886200"/>
            <a:ext cx="8689976" cy="1371599"/>
          </a:xfrm>
        </p:spPr>
        <p:txBody>
          <a:bodyPr>
            <a:normAutofit/>
          </a:bodyPr>
          <a:lstStyle/>
          <a:p>
            <a:r>
              <a:rPr lang="en-US" dirty="0">
                <a:solidFill>
                  <a:schemeClr val="tx1">
                    <a:lumMod val="65000"/>
                    <a:lumOff val="35000"/>
                  </a:schemeClr>
                </a:solidFill>
              </a:rPr>
              <a:t>Because Netflix won’t watch itself</a:t>
            </a:r>
          </a:p>
        </p:txBody>
      </p:sp>
      <p:sp>
        <p:nvSpPr>
          <p:cNvPr id="5" name="TextBox 4">
            <a:extLst>
              <a:ext uri="{FF2B5EF4-FFF2-40B4-BE49-F238E27FC236}">
                <a16:creationId xmlns:a16="http://schemas.microsoft.com/office/drawing/2014/main" id="{29C34C20-838D-31C8-4F33-D2B16EABFE6A}"/>
              </a:ext>
            </a:extLst>
          </p:cNvPr>
          <p:cNvSpPr txBox="1"/>
          <p:nvPr/>
        </p:nvSpPr>
        <p:spPr>
          <a:xfrm>
            <a:off x="1117600" y="5334001"/>
            <a:ext cx="3744686" cy="646331"/>
          </a:xfrm>
          <a:prstGeom prst="rect">
            <a:avLst/>
          </a:prstGeom>
          <a:noFill/>
        </p:spPr>
        <p:txBody>
          <a:bodyPr wrap="square" rtlCol="0">
            <a:spAutoFit/>
          </a:bodyPr>
          <a:lstStyle/>
          <a:p>
            <a:r>
              <a:rPr lang="en-US" dirty="0"/>
              <a:t>Presented by: Gabriela Hostiuc</a:t>
            </a:r>
          </a:p>
          <a:p>
            <a:r>
              <a:rPr lang="en-US" dirty="0"/>
              <a:t>Student number: 2431424</a:t>
            </a:r>
          </a:p>
        </p:txBody>
      </p:sp>
    </p:spTree>
    <p:extLst>
      <p:ext uri="{BB962C8B-B14F-4D97-AF65-F5344CB8AC3E}">
        <p14:creationId xmlns:p14="http://schemas.microsoft.com/office/powerpoint/2010/main" val="40511689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bg1">
                <a:tint val="90000"/>
                <a:lumMod val="110000"/>
              </a:schemeClr>
            </a:gs>
            <a:gs pos="100000">
              <a:schemeClr val="bg1">
                <a:shade val="64000"/>
                <a:lumMod val="88000"/>
              </a:schemeClr>
            </a:gs>
          </a:gsLst>
          <a:path path="rect">
            <a:fillToRect l="100000" t="100000"/>
          </a:path>
          <a:tileRect r="-100000" b="-1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69031B-D5CA-057D-2224-AD315AF0909B}"/>
              </a:ext>
            </a:extLst>
          </p:cNvPr>
          <p:cNvSpPr>
            <a:spLocks noGrp="1"/>
          </p:cNvSpPr>
          <p:nvPr>
            <p:ph type="title"/>
          </p:nvPr>
        </p:nvSpPr>
        <p:spPr/>
        <p:txBody>
          <a:bodyPr/>
          <a:lstStyle/>
          <a:p>
            <a:r>
              <a:rPr lang="en-US" dirty="0"/>
              <a:t>What is time Management ? </a:t>
            </a:r>
          </a:p>
        </p:txBody>
      </p:sp>
      <p:pic>
        <p:nvPicPr>
          <p:cNvPr id="5" name="Content Placeholder 4" descr="A cartoon character balancing on a seesaw&#10;&#10;AI-generated content may be incorrect.">
            <a:extLst>
              <a:ext uri="{FF2B5EF4-FFF2-40B4-BE49-F238E27FC236}">
                <a16:creationId xmlns:a16="http://schemas.microsoft.com/office/drawing/2014/main" id="{F79AB35F-0C6B-DC7A-6F27-33E749BF8885}"/>
              </a:ext>
            </a:extLst>
          </p:cNvPr>
          <p:cNvPicPr>
            <a:picLocks noGrp="1" noChangeAspect="1"/>
          </p:cNvPicPr>
          <p:nvPr>
            <p:ph sz="quarter" idx="13"/>
          </p:nvPr>
        </p:nvPicPr>
        <p:blipFill>
          <a:blip r:embed="rId2">
            <a:alphaModFix/>
            <a:extLst>
              <a:ext uri="{837473B0-CC2E-450A-ABE3-18F120FF3D39}">
                <a1611:picAttrSrcUrl xmlns:a1611="http://schemas.microsoft.com/office/drawing/2016/11/main" r:id="rId3"/>
              </a:ext>
            </a:extLst>
          </a:blip>
          <a:stretch>
            <a:fillRect/>
          </a:stretch>
        </p:blipFill>
        <p:spPr>
          <a:xfrm>
            <a:off x="348910" y="3683000"/>
            <a:ext cx="2556484" cy="2556484"/>
          </a:xfrm>
          <a:noFill/>
          <a:effectLst>
            <a:outerShdw sx="1000" sy="1000" algn="ctr" rotWithShape="0">
              <a:srgbClr val="000000"/>
            </a:outerShdw>
          </a:effectLst>
        </p:spPr>
      </p:pic>
      <p:sp>
        <p:nvSpPr>
          <p:cNvPr id="6" name="TextBox 5">
            <a:extLst>
              <a:ext uri="{FF2B5EF4-FFF2-40B4-BE49-F238E27FC236}">
                <a16:creationId xmlns:a16="http://schemas.microsoft.com/office/drawing/2014/main" id="{F03DC92E-935E-7DE8-EFF1-31D1E2AD483E}"/>
              </a:ext>
            </a:extLst>
          </p:cNvPr>
          <p:cNvSpPr txBox="1"/>
          <p:nvPr/>
        </p:nvSpPr>
        <p:spPr>
          <a:xfrm>
            <a:off x="3135086" y="2535259"/>
            <a:ext cx="8143140" cy="3231654"/>
          </a:xfrm>
          <a:prstGeom prst="rect">
            <a:avLst/>
          </a:prstGeom>
          <a:noFill/>
        </p:spPr>
        <p:txBody>
          <a:bodyPr wrap="square" rtlCol="0">
            <a:spAutoFit/>
          </a:bodyPr>
          <a:lstStyle/>
          <a:p>
            <a:r>
              <a:rPr lang="en-US" sz="2800" dirty="0"/>
              <a:t>It means organizing your time to get things done efficiently, without feeling overwhelmed or rushed. It’s about setting priorities, making realistic plans, and staying focused. </a:t>
            </a:r>
          </a:p>
          <a:p>
            <a:pPr algn="l">
              <a:buNone/>
            </a:pPr>
            <a:r>
              <a:rPr lang="en-US" sz="2800" dirty="0"/>
              <a:t>   Or, easier to say, it's the art </a:t>
            </a:r>
            <a:r>
              <a:rPr lang="en-US" sz="2800" b="0" i="0" u="none" strike="noStrike" dirty="0">
                <a:solidFill>
                  <a:srgbClr val="000000"/>
                </a:solidFill>
                <a:effectLst/>
              </a:rPr>
              <a:t>of making time for everything: work, study... and scrolling TikTok.</a:t>
            </a:r>
          </a:p>
          <a:p>
            <a:pPr>
              <a:buNone/>
            </a:pPr>
            <a:br>
              <a:rPr lang="en-US" dirty="0"/>
            </a:br>
            <a:endParaRPr lang="en-US" dirty="0"/>
          </a:p>
        </p:txBody>
      </p:sp>
    </p:spTree>
    <p:extLst>
      <p:ext uri="{BB962C8B-B14F-4D97-AF65-F5344CB8AC3E}">
        <p14:creationId xmlns:p14="http://schemas.microsoft.com/office/powerpoint/2010/main" val="342605127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6B84B-CA15-99BA-D967-94BBC7720C1E}"/>
              </a:ext>
            </a:extLst>
          </p:cNvPr>
          <p:cNvSpPr>
            <a:spLocks noGrp="1"/>
          </p:cNvSpPr>
          <p:nvPr>
            <p:ph type="title"/>
          </p:nvPr>
        </p:nvSpPr>
        <p:spPr>
          <a:xfrm>
            <a:off x="913774" y="281411"/>
            <a:ext cx="10364451" cy="1596177"/>
          </a:xfrm>
        </p:spPr>
        <p:txBody>
          <a:bodyPr/>
          <a:lstStyle/>
          <a:p>
            <a:r>
              <a:rPr lang="en-US" dirty="0"/>
              <a:t>Why is important ?</a:t>
            </a:r>
          </a:p>
        </p:txBody>
      </p:sp>
      <p:pic>
        <p:nvPicPr>
          <p:cNvPr id="5" name="Content Placeholder 4">
            <a:extLst>
              <a:ext uri="{FF2B5EF4-FFF2-40B4-BE49-F238E27FC236}">
                <a16:creationId xmlns:a16="http://schemas.microsoft.com/office/drawing/2014/main" id="{FD85390D-F7F4-34DE-2582-4DDFF3BEB38A}"/>
              </a:ext>
            </a:extLst>
          </p:cNvPr>
          <p:cNvPicPr>
            <a:picLocks noGrp="1" noChangeAspect="1"/>
          </p:cNvPicPr>
          <p:nvPr>
            <p:ph sz="quarter" idx="13"/>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491478" y="2815246"/>
            <a:ext cx="1709443" cy="3424237"/>
          </a:xfrm>
        </p:spPr>
      </p:pic>
      <p:graphicFrame>
        <p:nvGraphicFramePr>
          <p:cNvPr id="8" name="Diagram 7">
            <a:extLst>
              <a:ext uri="{FF2B5EF4-FFF2-40B4-BE49-F238E27FC236}">
                <a16:creationId xmlns:a16="http://schemas.microsoft.com/office/drawing/2014/main" id="{868A37D5-FF41-80AB-656C-B4317A317064}"/>
              </a:ext>
            </a:extLst>
          </p:cNvPr>
          <p:cNvGraphicFramePr/>
          <p:nvPr>
            <p:extLst>
              <p:ext uri="{D42A27DB-BD31-4B8C-83A1-F6EECF244321}">
                <p14:modId xmlns:p14="http://schemas.microsoft.com/office/powerpoint/2010/main" val="1057219723"/>
              </p:ext>
            </p:extLst>
          </p:nvPr>
        </p:nvGraphicFramePr>
        <p:xfrm flipH="1">
          <a:off x="2077719" y="6138333"/>
          <a:ext cx="1884681" cy="1011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TextBox 8">
            <a:extLst>
              <a:ext uri="{FF2B5EF4-FFF2-40B4-BE49-F238E27FC236}">
                <a16:creationId xmlns:a16="http://schemas.microsoft.com/office/drawing/2014/main" id="{3E56442A-645B-7DEE-8816-B4E648396B96}"/>
              </a:ext>
            </a:extLst>
          </p:cNvPr>
          <p:cNvSpPr txBox="1"/>
          <p:nvPr/>
        </p:nvSpPr>
        <p:spPr>
          <a:xfrm>
            <a:off x="2200921" y="1827151"/>
            <a:ext cx="8115300" cy="5632311"/>
          </a:xfrm>
          <a:prstGeom prst="rect">
            <a:avLst/>
          </a:prstGeom>
          <a:noFill/>
        </p:spPr>
        <p:txBody>
          <a:bodyPr wrap="square" rtlCol="0">
            <a:spAutoFit/>
          </a:bodyPr>
          <a:lstStyle/>
          <a:p>
            <a:r>
              <a:rPr lang="en-US" b="0" i="0" u="none" strike="noStrike" dirty="0">
                <a:solidFill>
                  <a:srgbClr val="000000"/>
                </a:solidFill>
                <a:effectLst/>
                <a:latin typeface="-webkit-standard"/>
              </a:rPr>
              <a:t>   Managing your time well isn't just about ticking boxes – it's about surviving student life without losing your mind.</a:t>
            </a:r>
          </a:p>
          <a:p>
            <a:endParaRPr lang="en-US" b="0" i="0" u="none" strike="noStrike" dirty="0">
              <a:solidFill>
                <a:srgbClr val="000000"/>
              </a:solidFill>
              <a:effectLst/>
            </a:endParaRPr>
          </a:p>
          <a:p>
            <a:pPr algn="l">
              <a:buFont typeface="Arial" panose="020B0604020202020204" pitchFamily="34" charset="0"/>
              <a:buChar char="•"/>
            </a:pPr>
            <a:r>
              <a:rPr lang="en-US" b="1" i="0" u="none" strike="noStrike" dirty="0">
                <a:solidFill>
                  <a:srgbClr val="000000"/>
                </a:solidFill>
                <a:effectLst/>
              </a:rPr>
              <a:t>Less stress = fewer emotional breakdowns.</a:t>
            </a:r>
            <a:r>
              <a:rPr lang="en-US" b="0" i="0" u="none" strike="noStrike" dirty="0">
                <a:solidFill>
                  <a:srgbClr val="000000"/>
                </a:solidFill>
                <a:effectLst/>
              </a:rPr>
              <a:t> Deadlines won’t sneak up on you like horror movie jump scares.</a:t>
            </a:r>
          </a:p>
          <a:p>
            <a:pPr algn="l">
              <a:buFont typeface="Arial" panose="020B0604020202020204" pitchFamily="34" charset="0"/>
              <a:buChar char="•"/>
            </a:pPr>
            <a:r>
              <a:rPr lang="en-US" b="1" i="0" u="none" strike="noStrike" dirty="0">
                <a:solidFill>
                  <a:srgbClr val="000000"/>
                </a:solidFill>
                <a:effectLst/>
              </a:rPr>
              <a:t>You’ll actually finish your work on time</a:t>
            </a:r>
            <a:r>
              <a:rPr lang="en-US" b="0" i="0" u="none" strike="noStrike" dirty="0">
                <a:solidFill>
                  <a:srgbClr val="000000"/>
                </a:solidFill>
                <a:effectLst/>
              </a:rPr>
              <a:t>, not at 3 AM with coffee in one hand and regret in the other.</a:t>
            </a:r>
          </a:p>
          <a:p>
            <a:pPr algn="l">
              <a:buFont typeface="Arial" panose="020B0604020202020204" pitchFamily="34" charset="0"/>
              <a:buChar char="•"/>
            </a:pPr>
            <a:r>
              <a:rPr lang="en-US" b="1" i="0" u="none" strike="noStrike" dirty="0">
                <a:solidFill>
                  <a:srgbClr val="000000"/>
                </a:solidFill>
                <a:effectLst/>
              </a:rPr>
              <a:t>Better academic results.</a:t>
            </a:r>
            <a:r>
              <a:rPr lang="en-US" b="0" i="0" u="none" strike="noStrike" dirty="0">
                <a:solidFill>
                  <a:srgbClr val="000000"/>
                </a:solidFill>
                <a:effectLst/>
              </a:rPr>
              <a:t> When you're not rushed, your work is clearer, better structured, and way more impressive.</a:t>
            </a:r>
          </a:p>
          <a:p>
            <a:pPr algn="l">
              <a:buFont typeface="Arial" panose="020B0604020202020204" pitchFamily="34" charset="0"/>
              <a:buChar char="•"/>
            </a:pPr>
            <a:r>
              <a:rPr lang="en-US" b="1" i="0" u="none" strike="noStrike" dirty="0">
                <a:solidFill>
                  <a:srgbClr val="000000"/>
                </a:solidFill>
                <a:effectLst/>
              </a:rPr>
              <a:t>More balance</a:t>
            </a:r>
            <a:r>
              <a:rPr lang="en-US" b="0" i="0" u="none" strike="noStrike" dirty="0">
                <a:solidFill>
                  <a:srgbClr val="000000"/>
                </a:solidFill>
                <a:effectLst/>
              </a:rPr>
              <a:t> – you get to study, work, rest, and still have time to binge-watch your favorite series (priorities, right?).</a:t>
            </a:r>
          </a:p>
          <a:p>
            <a:pPr algn="l">
              <a:buFont typeface="Arial" panose="020B0604020202020204" pitchFamily="34" charset="0"/>
              <a:buChar char="•"/>
            </a:pPr>
            <a:r>
              <a:rPr lang="en-US" b="1" i="0" u="none" strike="noStrike" dirty="0">
                <a:solidFill>
                  <a:srgbClr val="000000"/>
                </a:solidFill>
                <a:effectLst/>
              </a:rPr>
              <a:t>You develop discipline</a:t>
            </a:r>
            <a:r>
              <a:rPr lang="en-US" b="0" i="0" u="none" strike="noStrike" dirty="0">
                <a:solidFill>
                  <a:srgbClr val="000000"/>
                </a:solidFill>
                <a:effectLst/>
              </a:rPr>
              <a:t> – and yes, that sounds boring, but adulting hits hard when you realize “free time” is a luxury.</a:t>
            </a:r>
          </a:p>
          <a:p>
            <a:pPr algn="l">
              <a:buFont typeface="Arial" panose="020B0604020202020204" pitchFamily="34" charset="0"/>
              <a:buChar char="•"/>
            </a:pPr>
            <a:r>
              <a:rPr lang="en-US" b="1" i="0" u="none" strike="noStrike" dirty="0">
                <a:solidFill>
                  <a:srgbClr val="000000"/>
                </a:solidFill>
                <a:effectLst/>
              </a:rPr>
              <a:t>Looks great on your CV</a:t>
            </a:r>
            <a:r>
              <a:rPr lang="en-US" b="0" i="0" u="none" strike="noStrike" dirty="0">
                <a:solidFill>
                  <a:srgbClr val="000000"/>
                </a:solidFill>
                <a:effectLst/>
              </a:rPr>
              <a:t> – employers love people who can manage their time and not cry when given deadlines.</a:t>
            </a:r>
          </a:p>
          <a:p>
            <a:pPr algn="l">
              <a:buFont typeface="Arial" panose="020B0604020202020204" pitchFamily="34" charset="0"/>
              <a:buChar char="•"/>
            </a:pPr>
            <a:r>
              <a:rPr lang="en-US" b="1" i="0" u="none" strike="noStrike" dirty="0">
                <a:solidFill>
                  <a:srgbClr val="000000"/>
                </a:solidFill>
                <a:effectLst/>
              </a:rPr>
              <a:t>You feel more in control</a:t>
            </a:r>
            <a:r>
              <a:rPr lang="en-US" b="0" i="0" u="none" strike="noStrike" dirty="0">
                <a:solidFill>
                  <a:srgbClr val="000000"/>
                </a:solidFill>
                <a:effectLst/>
              </a:rPr>
              <a:t> – and less like a squirrel trapped in a whirlwind of assignments, jobs, and social plans.</a:t>
            </a:r>
          </a:p>
          <a:p>
            <a:endParaRPr lang="en-US" b="0" i="0" u="none" strike="noStrike" dirty="0">
              <a:solidFill>
                <a:srgbClr val="000000"/>
              </a:solidFill>
              <a:effectLst/>
              <a:latin typeface="-webkit-standard"/>
            </a:endParaRPr>
          </a:p>
          <a:p>
            <a:endParaRPr lang="en-US" dirty="0">
              <a:solidFill>
                <a:srgbClr val="000000"/>
              </a:solidFill>
              <a:latin typeface="-webkit-standard"/>
            </a:endParaRPr>
          </a:p>
          <a:p>
            <a:endParaRPr lang="en-US" dirty="0"/>
          </a:p>
        </p:txBody>
      </p:sp>
    </p:spTree>
    <p:extLst>
      <p:ext uri="{BB962C8B-B14F-4D97-AF65-F5344CB8AC3E}">
        <p14:creationId xmlns:p14="http://schemas.microsoft.com/office/powerpoint/2010/main" val="4057334366"/>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8" presetClass="emph" presetSubtype="0" fill="hold" nodeType="withEffect">
                                  <p:stCondLst>
                                    <p:cond delay="0"/>
                                  </p:stCondLst>
                                  <p:childTnLst>
                                    <p:animRot by="21600000">
                                      <p:cBhvr>
                                        <p:cTn id="8" dur="2000" fill="hold"/>
                                        <p:tgtEl>
                                          <p:spTgt spid="5"/>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98559-2D09-2BE2-8B71-F7EBAB39420D}"/>
              </a:ext>
            </a:extLst>
          </p:cNvPr>
          <p:cNvSpPr>
            <a:spLocks noGrp="1"/>
          </p:cNvSpPr>
          <p:nvPr>
            <p:ph type="title"/>
          </p:nvPr>
        </p:nvSpPr>
        <p:spPr/>
        <p:txBody>
          <a:bodyPr/>
          <a:lstStyle/>
          <a:p>
            <a:r>
              <a:rPr lang="en-US" dirty="0"/>
              <a:t>Did someone say fun fact?</a:t>
            </a:r>
            <a:br>
              <a:rPr lang="en-US" dirty="0"/>
            </a:br>
            <a:endParaRPr lang="en-US" dirty="0"/>
          </a:p>
        </p:txBody>
      </p:sp>
      <p:sp>
        <p:nvSpPr>
          <p:cNvPr id="3" name="Content Placeholder 2">
            <a:extLst>
              <a:ext uri="{FF2B5EF4-FFF2-40B4-BE49-F238E27FC236}">
                <a16:creationId xmlns:a16="http://schemas.microsoft.com/office/drawing/2014/main" id="{0BC4C14D-87D7-5B38-C122-8C1238ED682A}"/>
              </a:ext>
            </a:extLst>
          </p:cNvPr>
          <p:cNvSpPr>
            <a:spLocks noGrp="1"/>
          </p:cNvSpPr>
          <p:nvPr>
            <p:ph sz="quarter" idx="13"/>
          </p:nvPr>
        </p:nvSpPr>
        <p:spPr/>
        <p:txBody>
          <a:bodyPr>
            <a:normAutofit fontScale="77500" lnSpcReduction="20000"/>
          </a:bodyPr>
          <a:lstStyle/>
          <a:p>
            <a:pPr marL="0" indent="0">
              <a:buNone/>
            </a:pPr>
            <a:r>
              <a:rPr lang="en-US" sz="2400" b="0" i="0" u="none" strike="noStrike" cap="none" dirty="0">
                <a:solidFill>
                  <a:srgbClr val="000000"/>
                </a:solidFill>
                <a:effectLst/>
              </a:rPr>
              <a:t>Let’s be real—we’ve all said, “I’ll start tomorrow,” and then suddenly, it's five minutes before the deadline.</a:t>
            </a:r>
            <a:br>
              <a:rPr lang="en-US" sz="2400" cap="none" dirty="0"/>
            </a:br>
            <a:r>
              <a:rPr lang="en-US" sz="2400" b="0" i="0" u="none" strike="noStrike" cap="none" dirty="0">
                <a:solidFill>
                  <a:srgbClr val="000000"/>
                </a:solidFill>
                <a:effectLst/>
              </a:rPr>
              <a:t>Student life can feel like juggling flaming swords while riding a unicycle. You have coursework, maybe a job, a social life, and you still need 8 hours of sleep (lol, as if).</a:t>
            </a:r>
            <a:br>
              <a:rPr lang="en-US" sz="2400" cap="none" dirty="0"/>
            </a:br>
            <a:r>
              <a:rPr lang="en-US" sz="2400" b="0" i="0" u="none" strike="noStrike" cap="none" dirty="0">
                <a:solidFill>
                  <a:srgbClr val="000000"/>
                </a:solidFill>
                <a:effectLst/>
              </a:rPr>
              <a:t>Time feels like it disappears... But with better planning, you can at least fake having it together.</a:t>
            </a:r>
          </a:p>
          <a:p>
            <a:pPr algn="l">
              <a:buNone/>
            </a:pPr>
            <a:endParaRPr lang="en-US" b="0" i="0" u="none" strike="noStrike" dirty="0">
              <a:solidFill>
                <a:srgbClr val="000000"/>
              </a:solidFill>
              <a:effectLst/>
            </a:endParaRPr>
          </a:p>
          <a:p>
            <a:pPr algn="l">
              <a:buFont typeface="Arial" panose="020B0604020202020204" pitchFamily="34" charset="0"/>
              <a:buChar char="•"/>
            </a:pPr>
            <a:r>
              <a:rPr lang="en-US" b="0" i="0" u="none" strike="noStrike" dirty="0">
                <a:solidFill>
                  <a:srgbClr val="000000"/>
                </a:solidFill>
                <a:effectLst/>
              </a:rPr>
              <a:t>“I’ll do it tomorrow...” (we all know this lie)</a:t>
            </a:r>
          </a:p>
          <a:p>
            <a:pPr algn="l">
              <a:buFont typeface="Arial" panose="020B0604020202020204" pitchFamily="34" charset="0"/>
              <a:buChar char="•"/>
            </a:pPr>
            <a:r>
              <a:rPr lang="en-US" b="0" i="0" u="none" strike="noStrike" dirty="0">
                <a:solidFill>
                  <a:srgbClr val="000000"/>
                </a:solidFill>
                <a:effectLst/>
              </a:rPr>
              <a:t>“Wait… it’s due TODAY?!”</a:t>
            </a:r>
          </a:p>
          <a:p>
            <a:pPr algn="l">
              <a:buFont typeface="Arial" panose="020B0604020202020204" pitchFamily="34" charset="0"/>
              <a:buChar char="•"/>
            </a:pPr>
            <a:r>
              <a:rPr lang="en-US" b="0" i="0" u="none" strike="noStrike" dirty="0">
                <a:solidFill>
                  <a:srgbClr val="000000"/>
                </a:solidFill>
                <a:effectLst/>
              </a:rPr>
              <a:t>Too much to do, too little time</a:t>
            </a:r>
          </a:p>
          <a:p>
            <a:pPr algn="l">
              <a:buFont typeface="Arial" panose="020B0604020202020204" pitchFamily="34" charset="0"/>
              <a:buChar char="•"/>
            </a:pPr>
            <a:r>
              <a:rPr lang="en-US" b="0" i="0" u="none" strike="noStrike" dirty="0">
                <a:solidFill>
                  <a:srgbClr val="000000"/>
                </a:solidFill>
                <a:effectLst/>
              </a:rPr>
              <a:t>Sleep, work, study… pick two</a:t>
            </a:r>
          </a:p>
          <a:p>
            <a:pPr marL="0" indent="0">
              <a:buNone/>
            </a:pPr>
            <a:endParaRPr lang="en-US" cap="none" dirty="0"/>
          </a:p>
        </p:txBody>
      </p:sp>
      <p:pic>
        <p:nvPicPr>
          <p:cNvPr id="5" name="Graphic 4">
            <a:extLst>
              <a:ext uri="{FF2B5EF4-FFF2-40B4-BE49-F238E27FC236}">
                <a16:creationId xmlns:a16="http://schemas.microsoft.com/office/drawing/2014/main" id="{91C085B4-D598-14C2-6CF0-45BC80AC9BA4}"/>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018592" y="3479799"/>
            <a:ext cx="3424108" cy="3424108"/>
          </a:xfrm>
          <a:prstGeom prst="rect">
            <a:avLst/>
          </a:prstGeom>
        </p:spPr>
      </p:pic>
    </p:spTree>
    <p:extLst>
      <p:ext uri="{BB962C8B-B14F-4D97-AF65-F5344CB8AC3E}">
        <p14:creationId xmlns:p14="http://schemas.microsoft.com/office/powerpoint/2010/main" val="40480510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D58954F-C5AC-4BE0-811D-8DFE18E350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359E835-CE77-4DCC-8EC3-1924094D3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60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several letters&#10;&#10;AI-generated content may be incorrect.">
            <a:extLst>
              <a:ext uri="{FF2B5EF4-FFF2-40B4-BE49-F238E27FC236}">
                <a16:creationId xmlns:a16="http://schemas.microsoft.com/office/drawing/2014/main" id="{6ECCE264-551E-60AD-BED9-2A3A366ED0E4}"/>
              </a:ext>
            </a:extLst>
          </p:cNvPr>
          <p:cNvPicPr>
            <a:picLocks noChangeAspect="1"/>
          </p:cNvPicPr>
          <p:nvPr/>
        </p:nvPicPr>
        <p:blipFill>
          <a:blip r:embed="rId2">
            <a:extLst>
              <a:ext uri="{837473B0-CC2E-450A-ABE3-18F120FF3D39}">
                <a1611:picAttrSrcUrl xmlns:a1611="http://schemas.microsoft.com/office/drawing/2016/11/main" r:id="rId3"/>
              </a:ext>
            </a:extLst>
          </a:blip>
          <a:srcRect l="16364" r="27893"/>
          <a:stretch>
            <a:fillRect/>
          </a:stretch>
        </p:blipFill>
        <p:spPr>
          <a:xfrm>
            <a:off x="8076061" y="-2"/>
            <a:ext cx="4034626" cy="6857990"/>
          </a:xfrm>
          <a:prstGeom prst="rect">
            <a:avLst/>
          </a:prstGeom>
        </p:spPr>
      </p:pic>
      <p:pic>
        <p:nvPicPr>
          <p:cNvPr id="15" name="Picture 14">
            <a:extLst>
              <a:ext uri="{FF2B5EF4-FFF2-40B4-BE49-F238E27FC236}">
                <a16:creationId xmlns:a16="http://schemas.microsoft.com/office/drawing/2014/main" id="{B03B59B5-123A-4DC5-87BD-6D3E22FA65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B2DF5B9-1660-2678-872E-7FDBB8AAE38D}"/>
              </a:ext>
            </a:extLst>
          </p:cNvPr>
          <p:cNvSpPr>
            <a:spLocks noGrp="1"/>
          </p:cNvSpPr>
          <p:nvPr>
            <p:ph type="title"/>
          </p:nvPr>
        </p:nvSpPr>
        <p:spPr>
          <a:xfrm>
            <a:off x="913776" y="618517"/>
            <a:ext cx="6672886" cy="1596177"/>
          </a:xfrm>
        </p:spPr>
        <p:txBody>
          <a:bodyPr>
            <a:normAutofit/>
          </a:bodyPr>
          <a:lstStyle/>
          <a:p>
            <a:r>
              <a:rPr lang="en-US" b="0" i="0" u="none" strike="noStrike">
                <a:effectLst/>
                <a:latin typeface="-webkit-standard"/>
              </a:rPr>
              <a:t>Benefits of Good Time Management</a:t>
            </a:r>
            <a:endParaRPr lang="en-US" dirty="0"/>
          </a:p>
        </p:txBody>
      </p:sp>
      <p:sp>
        <p:nvSpPr>
          <p:cNvPr id="3" name="Content Placeholder 2">
            <a:extLst>
              <a:ext uri="{FF2B5EF4-FFF2-40B4-BE49-F238E27FC236}">
                <a16:creationId xmlns:a16="http://schemas.microsoft.com/office/drawing/2014/main" id="{3EE5D3FC-6672-C5CC-1E46-08BDD14EE2B2}"/>
              </a:ext>
            </a:extLst>
          </p:cNvPr>
          <p:cNvSpPr>
            <a:spLocks noGrp="1"/>
          </p:cNvSpPr>
          <p:nvPr>
            <p:ph sz="quarter" idx="13"/>
          </p:nvPr>
        </p:nvSpPr>
        <p:spPr>
          <a:xfrm>
            <a:off x="643872" y="1782892"/>
            <a:ext cx="6795126" cy="3995608"/>
          </a:xfrm>
        </p:spPr>
        <p:txBody>
          <a:bodyPr>
            <a:noAutofit/>
          </a:bodyPr>
          <a:lstStyle/>
          <a:p>
            <a:pPr>
              <a:lnSpc>
                <a:spcPct val="110000"/>
              </a:lnSpc>
              <a:buNone/>
            </a:pPr>
            <a:endParaRPr lang="en-US" sz="1800" b="0" i="0" u="none" strike="noStrike" dirty="0">
              <a:effectLst/>
            </a:endParaRPr>
          </a:p>
          <a:p>
            <a:pPr>
              <a:lnSpc>
                <a:spcPct val="110000"/>
              </a:lnSpc>
              <a:buFont typeface="+mj-lt"/>
              <a:buAutoNum type="arabicPeriod"/>
            </a:pPr>
            <a:r>
              <a:rPr lang="en-US" sz="1800" b="1" i="0" u="none" strike="noStrike" dirty="0">
                <a:effectLst/>
              </a:rPr>
              <a:t>Less panic, more peace</a:t>
            </a:r>
            <a:br>
              <a:rPr lang="en-US" sz="1800" b="0" i="0" u="none" strike="noStrike" dirty="0">
                <a:effectLst/>
              </a:rPr>
            </a:br>
            <a:r>
              <a:rPr lang="en-US" sz="1800" b="0" i="0" u="none" strike="noStrike" cap="none" dirty="0">
                <a:effectLst/>
              </a:rPr>
              <a:t>No more last-minute chaos. You know what to do, when to do it, and you do it calmly.</a:t>
            </a:r>
            <a:endParaRPr lang="en-US" sz="1800" b="0" i="0" u="none" strike="noStrike" dirty="0">
              <a:effectLst/>
            </a:endParaRPr>
          </a:p>
          <a:p>
            <a:pPr>
              <a:lnSpc>
                <a:spcPct val="110000"/>
              </a:lnSpc>
              <a:buFont typeface="+mj-lt"/>
              <a:buAutoNum type="arabicPeriod"/>
            </a:pPr>
            <a:r>
              <a:rPr lang="en-US" sz="1800" b="1" i="0" u="none" strike="noStrike" dirty="0">
                <a:effectLst/>
              </a:rPr>
              <a:t>Better grades</a:t>
            </a:r>
            <a:br>
              <a:rPr lang="en-US" sz="1800" b="0" i="0" u="none" strike="noStrike" dirty="0">
                <a:effectLst/>
              </a:rPr>
            </a:br>
            <a:r>
              <a:rPr lang="en-US" sz="1800" b="0" i="0" u="none" strike="noStrike" cap="none" dirty="0">
                <a:effectLst/>
              </a:rPr>
              <a:t>When you plan ahead, your work has structure and flow. Even your citations are on point!</a:t>
            </a:r>
          </a:p>
          <a:p>
            <a:pPr>
              <a:lnSpc>
                <a:spcPct val="110000"/>
              </a:lnSpc>
              <a:buFont typeface="+mj-lt"/>
              <a:buAutoNum type="arabicPeriod"/>
            </a:pPr>
            <a:r>
              <a:rPr lang="en-US" sz="1800" b="1" i="0" u="none" strike="noStrike" dirty="0">
                <a:effectLst/>
              </a:rPr>
              <a:t>Confidence boost</a:t>
            </a:r>
            <a:br>
              <a:rPr lang="en-US" sz="1800" b="0" i="0" u="none" strike="noStrike" dirty="0">
                <a:effectLst/>
              </a:rPr>
            </a:br>
            <a:r>
              <a:rPr lang="en-US" sz="1800" b="0" i="0" u="none" strike="noStrike" cap="none" dirty="0">
                <a:effectLst/>
              </a:rPr>
              <a:t>Being </a:t>
            </a:r>
            <a:r>
              <a:rPr lang="en-US" sz="1800" b="0" i="0" u="none" strike="noStrike" cap="none" dirty="0" err="1">
                <a:effectLst/>
              </a:rPr>
              <a:t>organised</a:t>
            </a:r>
            <a:r>
              <a:rPr lang="en-US" sz="1800" b="0" i="0" u="none" strike="noStrike" cap="none" dirty="0">
                <a:effectLst/>
              </a:rPr>
              <a:t> makes you feel more in control, which boosts your confidence in class and outside it.</a:t>
            </a:r>
          </a:p>
          <a:p>
            <a:pPr>
              <a:lnSpc>
                <a:spcPct val="110000"/>
              </a:lnSpc>
              <a:buFont typeface="+mj-lt"/>
              <a:buAutoNum type="arabicPeriod"/>
            </a:pPr>
            <a:r>
              <a:rPr lang="en-US" sz="1800" b="1" i="0" u="none" strike="noStrike" dirty="0">
                <a:effectLst/>
              </a:rPr>
              <a:t>Impress your teachers – and yourself</a:t>
            </a:r>
            <a:br>
              <a:rPr lang="en-US" sz="1800" b="0" i="0" u="none" strike="noStrike" dirty="0">
                <a:effectLst/>
              </a:rPr>
            </a:br>
            <a:r>
              <a:rPr lang="en-US" sz="1800" b="0" i="0" u="none" strike="noStrike" cap="none" dirty="0">
                <a:effectLst/>
              </a:rPr>
              <a:t>Your professor might say “nice job!” And you’ll be like, “I know. I actually started this two days early. Who am I?”</a:t>
            </a:r>
          </a:p>
          <a:p>
            <a:pPr>
              <a:lnSpc>
                <a:spcPct val="110000"/>
              </a:lnSpc>
            </a:pPr>
            <a:endParaRPr lang="en-US" sz="1800" dirty="0"/>
          </a:p>
        </p:txBody>
      </p:sp>
      <p:sp>
        <p:nvSpPr>
          <p:cNvPr id="6" name="TextBox 5">
            <a:extLst>
              <a:ext uri="{FF2B5EF4-FFF2-40B4-BE49-F238E27FC236}">
                <a16:creationId xmlns:a16="http://schemas.microsoft.com/office/drawing/2014/main" id="{14E409FB-5598-6A27-9D1D-E7B8212BD9D5}"/>
              </a:ext>
            </a:extLst>
          </p:cNvPr>
          <p:cNvSpPr txBox="1"/>
          <p:nvPr/>
        </p:nvSpPr>
        <p:spPr>
          <a:xfrm>
            <a:off x="9928240" y="6657945"/>
            <a:ext cx="2263760"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cft.vanderbilt.edu/2012/09/grading-workshop/">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46544644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8450E-31DB-454C-3489-0FF81D434BD5}"/>
              </a:ext>
            </a:extLst>
          </p:cNvPr>
          <p:cNvSpPr>
            <a:spLocks noGrp="1"/>
          </p:cNvSpPr>
          <p:nvPr>
            <p:ph type="title"/>
          </p:nvPr>
        </p:nvSpPr>
        <p:spPr>
          <a:xfrm>
            <a:off x="761375" y="262917"/>
            <a:ext cx="10364451" cy="1596177"/>
          </a:xfrm>
        </p:spPr>
        <p:txBody>
          <a:bodyPr/>
          <a:lstStyle/>
          <a:p>
            <a:r>
              <a:rPr lang="en-US" dirty="0"/>
              <a:t>Tips to stay on track</a:t>
            </a:r>
          </a:p>
        </p:txBody>
      </p:sp>
      <p:sp>
        <p:nvSpPr>
          <p:cNvPr id="3" name="Content Placeholder 2">
            <a:extLst>
              <a:ext uri="{FF2B5EF4-FFF2-40B4-BE49-F238E27FC236}">
                <a16:creationId xmlns:a16="http://schemas.microsoft.com/office/drawing/2014/main" id="{A0E7486A-5C14-812A-1D9F-593B28234632}"/>
              </a:ext>
            </a:extLst>
          </p:cNvPr>
          <p:cNvSpPr>
            <a:spLocks noGrp="1"/>
          </p:cNvSpPr>
          <p:nvPr>
            <p:ph sz="quarter" idx="13"/>
          </p:nvPr>
        </p:nvSpPr>
        <p:spPr>
          <a:xfrm>
            <a:off x="761375" y="1593730"/>
            <a:ext cx="8027027" cy="5001353"/>
          </a:xfrm>
        </p:spPr>
        <p:txBody>
          <a:bodyPr>
            <a:normAutofit fontScale="47500" lnSpcReduction="20000"/>
          </a:bodyPr>
          <a:lstStyle/>
          <a:p>
            <a:pPr algn="l">
              <a:buNone/>
            </a:pPr>
            <a:endParaRPr lang="en-US" b="0" i="0" u="none" strike="noStrike" dirty="0">
              <a:solidFill>
                <a:srgbClr val="000000"/>
              </a:solidFill>
              <a:effectLst/>
            </a:endParaRPr>
          </a:p>
          <a:p>
            <a:pPr algn="l">
              <a:buFont typeface="+mj-lt"/>
              <a:buAutoNum type="arabicPeriod"/>
            </a:pPr>
            <a:r>
              <a:rPr lang="en-US" sz="4500" b="1" i="0" u="none" strike="noStrike" dirty="0">
                <a:solidFill>
                  <a:srgbClr val="000000"/>
                </a:solidFill>
                <a:effectLst/>
              </a:rPr>
              <a:t>Use a planner or calendar</a:t>
            </a:r>
            <a:br>
              <a:rPr lang="en-US" sz="4500" b="0" i="0" u="none" strike="noStrike" dirty="0">
                <a:solidFill>
                  <a:srgbClr val="000000"/>
                </a:solidFill>
                <a:effectLst/>
              </a:rPr>
            </a:br>
            <a:r>
              <a:rPr lang="en-US" sz="4500" b="0" i="0" u="none" strike="noStrike" cap="none" dirty="0">
                <a:solidFill>
                  <a:srgbClr val="000000"/>
                </a:solidFill>
                <a:effectLst/>
              </a:rPr>
              <a:t>Write things down. Seriously. Your brain is amazing, but it forgets stuff when you're tired or stressed.</a:t>
            </a:r>
          </a:p>
          <a:p>
            <a:pPr algn="l">
              <a:buFont typeface="+mj-lt"/>
              <a:buAutoNum type="arabicPeriod"/>
            </a:pPr>
            <a:r>
              <a:rPr lang="en-US" sz="4500" b="1" i="0" u="none" strike="noStrike" dirty="0">
                <a:solidFill>
                  <a:srgbClr val="000000"/>
                </a:solidFill>
                <a:effectLst/>
              </a:rPr>
              <a:t>Break tasks into chunks</a:t>
            </a:r>
            <a:br>
              <a:rPr lang="en-US" sz="4500" b="0" i="0" u="none" strike="noStrike" dirty="0">
                <a:solidFill>
                  <a:srgbClr val="000000"/>
                </a:solidFill>
                <a:effectLst/>
              </a:rPr>
            </a:br>
            <a:r>
              <a:rPr lang="en-US" sz="4500" b="0" i="0" u="none" strike="noStrike" cap="none" dirty="0">
                <a:solidFill>
                  <a:srgbClr val="000000"/>
                </a:solidFill>
                <a:effectLst/>
              </a:rPr>
              <a:t>A 2000-word essay is scary. Five 400-word sections? Way easier. Plus, you feel good checking things off.</a:t>
            </a:r>
          </a:p>
          <a:p>
            <a:pPr algn="l">
              <a:buFont typeface="+mj-lt"/>
              <a:buAutoNum type="arabicPeriod"/>
            </a:pPr>
            <a:r>
              <a:rPr lang="en-US" sz="4500" b="1" i="0" u="none" strike="noStrike" dirty="0" err="1">
                <a:solidFill>
                  <a:srgbClr val="000000"/>
                </a:solidFill>
                <a:effectLst/>
              </a:rPr>
              <a:t>Minimise</a:t>
            </a:r>
            <a:r>
              <a:rPr lang="en-US" sz="4500" b="1" i="0" u="none" strike="noStrike" dirty="0">
                <a:solidFill>
                  <a:srgbClr val="000000"/>
                </a:solidFill>
                <a:effectLst/>
              </a:rPr>
              <a:t> distractions</a:t>
            </a:r>
            <a:br>
              <a:rPr lang="en-US" sz="4500" b="0" i="0" u="none" strike="noStrike" dirty="0">
                <a:solidFill>
                  <a:srgbClr val="000000"/>
                </a:solidFill>
                <a:effectLst/>
              </a:rPr>
            </a:br>
            <a:r>
              <a:rPr lang="en-US" sz="4500" b="0" i="0" u="none" strike="noStrike" cap="none" dirty="0">
                <a:solidFill>
                  <a:srgbClr val="000000"/>
                </a:solidFill>
                <a:effectLst/>
              </a:rPr>
              <a:t>Yes, it’s hard. But try putting your phone away while you study. You’ll finish faster and scroll guilt-free after.</a:t>
            </a:r>
          </a:p>
          <a:p>
            <a:pPr algn="l">
              <a:buFont typeface="+mj-lt"/>
              <a:buAutoNum type="arabicPeriod"/>
            </a:pPr>
            <a:r>
              <a:rPr lang="en-US" sz="4500" b="1" i="0" u="none" strike="noStrike" dirty="0">
                <a:solidFill>
                  <a:srgbClr val="000000"/>
                </a:solidFill>
                <a:effectLst/>
              </a:rPr>
              <a:t>Reward yourself</a:t>
            </a:r>
            <a:br>
              <a:rPr lang="en-US" sz="4500" b="0" i="0" u="none" strike="noStrike" dirty="0">
                <a:solidFill>
                  <a:srgbClr val="000000"/>
                </a:solidFill>
                <a:effectLst/>
              </a:rPr>
            </a:br>
            <a:r>
              <a:rPr lang="en-US" sz="4500" b="0" i="0" u="none" strike="noStrike" cap="none" dirty="0">
                <a:solidFill>
                  <a:srgbClr val="000000"/>
                </a:solidFill>
                <a:effectLst/>
              </a:rPr>
              <a:t>Finished your to-do list? Congrats! Have a snack, take a nap, watch an episode – you’ve earned it.</a:t>
            </a:r>
          </a:p>
          <a:p>
            <a:endParaRPr lang="en-US" dirty="0"/>
          </a:p>
        </p:txBody>
      </p:sp>
      <p:pic>
        <p:nvPicPr>
          <p:cNvPr id="7" name="Graphic 6">
            <a:extLst>
              <a:ext uri="{FF2B5EF4-FFF2-40B4-BE49-F238E27FC236}">
                <a16:creationId xmlns:a16="http://schemas.microsoft.com/office/drawing/2014/main" id="{C997217F-968D-DE6C-BEDF-9794AACF2AC2}"/>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833448" y="2057399"/>
            <a:ext cx="2597177" cy="3166083"/>
          </a:xfrm>
          <a:prstGeom prst="rect">
            <a:avLst/>
          </a:prstGeom>
        </p:spPr>
      </p:pic>
    </p:spTree>
    <p:extLst>
      <p:ext uri="{BB962C8B-B14F-4D97-AF65-F5344CB8AC3E}">
        <p14:creationId xmlns:p14="http://schemas.microsoft.com/office/powerpoint/2010/main" val="4090868328"/>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2AF37-0F39-11DB-F134-5BFAFC4C6005}"/>
              </a:ext>
            </a:extLst>
          </p:cNvPr>
          <p:cNvSpPr>
            <a:spLocks noGrp="1"/>
          </p:cNvSpPr>
          <p:nvPr>
            <p:ph type="title"/>
          </p:nvPr>
        </p:nvSpPr>
        <p:spPr>
          <a:xfrm>
            <a:off x="722649" y="135917"/>
            <a:ext cx="10364451" cy="1596177"/>
          </a:xfrm>
        </p:spPr>
        <p:txBody>
          <a:bodyPr/>
          <a:lstStyle/>
          <a:p>
            <a:r>
              <a:rPr lang="en-US" dirty="0"/>
              <a:t>Conclusion </a:t>
            </a:r>
          </a:p>
        </p:txBody>
      </p:sp>
      <p:sp>
        <p:nvSpPr>
          <p:cNvPr id="3" name="Content Placeholder 2">
            <a:extLst>
              <a:ext uri="{FF2B5EF4-FFF2-40B4-BE49-F238E27FC236}">
                <a16:creationId xmlns:a16="http://schemas.microsoft.com/office/drawing/2014/main" id="{72B93826-F218-F362-9464-0D6D66D68A06}"/>
              </a:ext>
            </a:extLst>
          </p:cNvPr>
          <p:cNvSpPr>
            <a:spLocks noGrp="1"/>
          </p:cNvSpPr>
          <p:nvPr>
            <p:ph sz="quarter" idx="13"/>
          </p:nvPr>
        </p:nvSpPr>
        <p:spPr>
          <a:xfrm>
            <a:off x="608349" y="1977177"/>
            <a:ext cx="7875251" cy="4744906"/>
          </a:xfrm>
        </p:spPr>
        <p:txBody>
          <a:bodyPr>
            <a:normAutofit/>
          </a:bodyPr>
          <a:lstStyle/>
          <a:p>
            <a:pPr algn="l">
              <a:buNone/>
            </a:pPr>
            <a:r>
              <a:rPr lang="en-US" b="0" i="0" u="none" strike="noStrike" cap="none" dirty="0">
                <a:solidFill>
                  <a:srgbClr val="000000"/>
                </a:solidFill>
                <a:effectLst/>
              </a:rPr>
              <a:t>To wrap things up – time management isn’t about being perfect or having your entire life together. It’s about making small, smart choices that help you stress less, achieve more, and maybe even enjoy the journey.</a:t>
            </a:r>
          </a:p>
          <a:p>
            <a:pPr algn="l">
              <a:buNone/>
            </a:pPr>
            <a:r>
              <a:rPr lang="en-US" b="0" i="0" u="none" strike="noStrike" cap="none" dirty="0">
                <a:solidFill>
                  <a:srgbClr val="000000"/>
                </a:solidFill>
                <a:effectLst/>
              </a:rPr>
              <a:t>Whether you’re balancing lectures, assignments, work, or just trying to survive </a:t>
            </a:r>
            <a:r>
              <a:rPr lang="en-US" b="0" i="0" u="none" strike="noStrike" cap="none" dirty="0" err="1">
                <a:solidFill>
                  <a:srgbClr val="000000"/>
                </a:solidFill>
                <a:effectLst/>
              </a:rPr>
              <a:t>uni</a:t>
            </a:r>
            <a:r>
              <a:rPr lang="en-US" b="0" i="0" u="none" strike="noStrike" cap="none" dirty="0">
                <a:solidFill>
                  <a:srgbClr val="000000"/>
                </a:solidFill>
                <a:effectLst/>
              </a:rPr>
              <a:t> life – managing your time gives you the control and confidence to handle it all (well, most of it).</a:t>
            </a:r>
          </a:p>
          <a:p>
            <a:pPr algn="l"/>
            <a:r>
              <a:rPr lang="en-US" b="0" i="0" u="none" strike="noStrike" cap="none" dirty="0">
                <a:solidFill>
                  <a:srgbClr val="000000"/>
                </a:solidFill>
                <a:effectLst/>
              </a:rPr>
              <a:t>So start small, be kind to yourself, and remember:</a:t>
            </a:r>
            <a:br>
              <a:rPr lang="en-US" b="0" i="0" u="none" strike="noStrike" cap="none" dirty="0">
                <a:solidFill>
                  <a:srgbClr val="000000"/>
                </a:solidFill>
                <a:effectLst/>
              </a:rPr>
            </a:br>
            <a:r>
              <a:rPr lang="en-US" b="1" i="0" u="none" strike="noStrike" cap="none" dirty="0">
                <a:solidFill>
                  <a:srgbClr val="000000"/>
                </a:solidFill>
                <a:effectLst/>
              </a:rPr>
              <a:t>good time management today = less chaos tomorrow.</a:t>
            </a:r>
            <a:br>
              <a:rPr lang="en-US" b="0" i="0" u="none" strike="noStrike" cap="none" dirty="0">
                <a:solidFill>
                  <a:srgbClr val="000000"/>
                </a:solidFill>
                <a:effectLst/>
              </a:rPr>
            </a:br>
            <a:r>
              <a:rPr lang="en-US" b="0" i="0" u="none" strike="noStrike" cap="none" dirty="0">
                <a:solidFill>
                  <a:srgbClr val="000000"/>
                </a:solidFill>
                <a:effectLst/>
              </a:rPr>
              <a:t>And yes, maybe even more time for </a:t>
            </a:r>
            <a:r>
              <a:rPr lang="en-US" cap="none" dirty="0">
                <a:solidFill>
                  <a:srgbClr val="000000"/>
                </a:solidFill>
              </a:rPr>
              <a:t>N</a:t>
            </a:r>
            <a:r>
              <a:rPr lang="en-US" b="0" i="0" u="none" strike="noStrike" cap="none" dirty="0">
                <a:solidFill>
                  <a:srgbClr val="000000"/>
                </a:solidFill>
                <a:effectLst/>
              </a:rPr>
              <a:t>etflix. 😉</a:t>
            </a:r>
          </a:p>
          <a:p>
            <a:endParaRPr lang="en-US" dirty="0"/>
          </a:p>
        </p:txBody>
      </p:sp>
      <p:pic>
        <p:nvPicPr>
          <p:cNvPr id="15" name="Graphic 14">
            <a:extLst>
              <a:ext uri="{FF2B5EF4-FFF2-40B4-BE49-F238E27FC236}">
                <a16:creationId xmlns:a16="http://schemas.microsoft.com/office/drawing/2014/main" id="{7737E400-846C-3C3D-47C5-1A439C53ABF8}"/>
              </a:ext>
            </a:extLst>
          </p:cNvPr>
          <p:cNvPicPr>
            <a:picLocks noChangeAspect="1"/>
          </p:cNvPicPr>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8585200" y="2717801"/>
            <a:ext cx="3416300" cy="2055118"/>
          </a:xfrm>
          <a:prstGeom prst="rect">
            <a:avLst/>
          </a:prstGeom>
        </p:spPr>
      </p:pic>
    </p:spTree>
    <p:extLst>
      <p:ext uri="{BB962C8B-B14F-4D97-AF65-F5344CB8AC3E}">
        <p14:creationId xmlns:p14="http://schemas.microsoft.com/office/powerpoint/2010/main" val="163695510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90</TotalTime>
  <Words>748</Words>
  <Application>Microsoft Macintosh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-webkit-standard</vt:lpstr>
      <vt:lpstr>Aptos</vt:lpstr>
      <vt:lpstr>Arial</vt:lpstr>
      <vt:lpstr>Tw Cen MT</vt:lpstr>
      <vt:lpstr>Droplet</vt:lpstr>
      <vt:lpstr>Time-management  An essential skill for student success   in higher education</vt:lpstr>
      <vt:lpstr>What is time Management ? </vt:lpstr>
      <vt:lpstr>Why is important ?</vt:lpstr>
      <vt:lpstr>Did someone say fun fact? </vt:lpstr>
      <vt:lpstr>Benefits of Good Time Management</vt:lpstr>
      <vt:lpstr>Tips to stay on track</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Iuliana Hostiuc (2431424)</dc:creator>
  <cp:lastModifiedBy>Gabriela Iuliana Hostiuc (2431424)</cp:lastModifiedBy>
  <cp:revision>1</cp:revision>
  <dcterms:created xsi:type="dcterms:W3CDTF">2025-06-12T17:35:29Z</dcterms:created>
  <dcterms:modified xsi:type="dcterms:W3CDTF">2025-06-12T19:05:51Z</dcterms:modified>
</cp:coreProperties>
</file>