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5378" r:id="rId1"/>
    <p:sldMasterId id="2147485390" r:id="rId2"/>
  </p:sldMasterIdLst>
  <p:notesMasterIdLst>
    <p:notesMasterId r:id="rId27"/>
  </p:notesMasterIdLst>
  <p:sldIdLst>
    <p:sldId id="281" r:id="rId3"/>
    <p:sldId id="256" r:id="rId4"/>
    <p:sldId id="257" r:id="rId5"/>
    <p:sldId id="271" r:id="rId6"/>
    <p:sldId id="276" r:id="rId7"/>
    <p:sldId id="259" r:id="rId8"/>
    <p:sldId id="260" r:id="rId9"/>
    <p:sldId id="286" r:id="rId10"/>
    <p:sldId id="278" r:id="rId11"/>
    <p:sldId id="270" r:id="rId12"/>
    <p:sldId id="261" r:id="rId13"/>
    <p:sldId id="288" r:id="rId14"/>
    <p:sldId id="279" r:id="rId15"/>
    <p:sldId id="280" r:id="rId16"/>
    <p:sldId id="284" r:id="rId17"/>
    <p:sldId id="285" r:id="rId18"/>
    <p:sldId id="287" r:id="rId19"/>
    <p:sldId id="267" r:id="rId20"/>
    <p:sldId id="273" r:id="rId21"/>
    <p:sldId id="266" r:id="rId22"/>
    <p:sldId id="268" r:id="rId23"/>
    <p:sldId id="282" r:id="rId24"/>
    <p:sldId id="269" r:id="rId25"/>
    <p:sldId id="283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3"/>
    <p:restoredTop sz="86058"/>
  </p:normalViewPr>
  <p:slideViewPr>
    <p:cSldViewPr snapToGrid="0" snapToObjects="1">
      <p:cViewPr varScale="1">
        <p:scale>
          <a:sx n="76" d="100"/>
          <a:sy n="76" d="100"/>
        </p:scale>
        <p:origin x="200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20" Type="http://schemas.openxmlformats.org/officeDocument/2006/relationships/slide" Target="slides/slide18.xml"/><Relationship Id="rId21" Type="http://schemas.openxmlformats.org/officeDocument/2006/relationships/slide" Target="slides/slide19.xml"/><Relationship Id="rId22" Type="http://schemas.openxmlformats.org/officeDocument/2006/relationships/slide" Target="slides/slide20.xml"/><Relationship Id="rId23" Type="http://schemas.openxmlformats.org/officeDocument/2006/relationships/slide" Target="slides/slide21.xml"/><Relationship Id="rId24" Type="http://schemas.openxmlformats.org/officeDocument/2006/relationships/slide" Target="slides/slide22.xml"/><Relationship Id="rId25" Type="http://schemas.openxmlformats.org/officeDocument/2006/relationships/slide" Target="slides/slide23.xml"/><Relationship Id="rId26" Type="http://schemas.openxmlformats.org/officeDocument/2006/relationships/slide" Target="slides/slide24.xml"/><Relationship Id="rId27" Type="http://schemas.openxmlformats.org/officeDocument/2006/relationships/notesMaster" Target="notesMasters/notesMaster1.xml"/><Relationship Id="rId28" Type="http://schemas.openxmlformats.org/officeDocument/2006/relationships/presProps" Target="presProps.xml"/><Relationship Id="rId29" Type="http://schemas.openxmlformats.org/officeDocument/2006/relationships/viewProps" Target="viewProps.xml"/><Relationship Id="rId30" Type="http://schemas.openxmlformats.org/officeDocument/2006/relationships/theme" Target="theme/theme1.xml"/><Relationship Id="rId31" Type="http://schemas.openxmlformats.org/officeDocument/2006/relationships/tableStyles" Target="tableStyles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slide" Target="slides/slide12.xml"/><Relationship Id="rId15" Type="http://schemas.openxmlformats.org/officeDocument/2006/relationships/slide" Target="slides/slide13.xml"/><Relationship Id="rId16" Type="http://schemas.openxmlformats.org/officeDocument/2006/relationships/slide" Target="slides/slide14.xml"/><Relationship Id="rId17" Type="http://schemas.openxmlformats.org/officeDocument/2006/relationships/slide" Target="slides/slide15.xml"/><Relationship Id="rId18" Type="http://schemas.openxmlformats.org/officeDocument/2006/relationships/slide" Target="slides/slide16.xml"/><Relationship Id="rId19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B46195-A6BA-A14E-A517-C2CB0A39D68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6311D9-6DD2-1547-B9E3-CB905FA1A70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1755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86823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791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173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27974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1913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7804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697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8684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67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6311D9-6DD2-1547-B9E3-CB905FA1A70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289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923F103-BC34-4FE4-A40E-EDDEECFDA5D0}" type="datetimeFigureOut">
              <a:rPr lang="en-US" smtClean="0"/>
              <a:pPr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accent1"/>
                </a:solidFill>
              </a:defRPr>
            </a:lvl1pPr>
          </a:lstStyle>
          <a:p>
            <a:fld id="{F34E6425-0181-43F2-84FC-787E803FD2F8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CDA879A6-0FD0-4734-A311-86BFCA472E6E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905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7089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029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406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345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05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3189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9062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3859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3171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620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accent1"/>
                </a:solidFill>
                <a:latin typeface="+mj-lt"/>
              </a:defRPr>
            </a:lvl1pPr>
          </a:lstStyle>
          <a:p>
            <a:fld id="{2BE451C3-0FF4-47C4-B829-773ADF60F88C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accent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8554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379" r:id="rId1"/>
    <p:sldLayoutId id="2147485380" r:id="rId2"/>
    <p:sldLayoutId id="2147485381" r:id="rId3"/>
    <p:sldLayoutId id="2147485382" r:id="rId4"/>
    <p:sldLayoutId id="2147485383" r:id="rId5"/>
    <p:sldLayoutId id="2147485384" r:id="rId6"/>
    <p:sldLayoutId id="2147485385" r:id="rId7"/>
    <p:sldLayoutId id="2147485386" r:id="rId8"/>
    <p:sldLayoutId id="2147485387" r:id="rId9"/>
    <p:sldLayoutId id="2147485388" r:id="rId10"/>
    <p:sldLayoutId id="214748538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7F808-E08F-1946-808C-21FE7101F903}" type="datetimeFigureOut">
              <a:rPr lang="en-US" smtClean="0"/>
              <a:t>5/9/18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1D7BD-20D7-1A46-B990-C866567164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069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391" r:id="rId1"/>
    <p:sldLayoutId id="2147485392" r:id="rId2"/>
    <p:sldLayoutId id="2147485393" r:id="rId3"/>
    <p:sldLayoutId id="2147485394" r:id="rId4"/>
    <p:sldLayoutId id="2147485395" r:id="rId5"/>
    <p:sldLayoutId id="2147485396" r:id="rId6"/>
    <p:sldLayoutId id="2147485397" r:id="rId7"/>
    <p:sldLayoutId id="2147485398" r:id="rId8"/>
    <p:sldLayoutId id="2147485399" r:id="rId9"/>
    <p:sldLayoutId id="2147485400" r:id="rId10"/>
    <p:sldLayoutId id="21474854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lh6.googleusercontent.com/aDgIRtsoaYk-N3GhH01NHzfpxD46hMBA1oMgEwkdBXHpR_BdGS68y0PHX1LXdabHKZ25zJpHDKFG8mxmPEBNTckU3MYUEJOqwbUHhO5lXdldiOqFedMf8iRWah-hgEC43cCRkh_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920" y="688931"/>
            <a:ext cx="30003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lh6.googleusercontent.com/krlHpnRQlG9MGhzYk-T5owjCg32TIy0nFPMmu09HXhI9OgRl5a25P7DepxGLw0CDAK5i1lo6u5L1qHSs1jRZAfUcooSrzpBYZSQ2wD52oWCp0JGdA_vF5DLuWxl199lZhYgef9D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9780" y="641305"/>
            <a:ext cx="14097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377863" y="3256767"/>
            <a:ext cx="80041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/>
              <a:t>Name: Chinelo Desirée Banugo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/>
              <a:t>Student number: 1707600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/>
              <a:t>Assignment Title: </a:t>
            </a:r>
            <a:r>
              <a:rPr lang="en-US" b="1" dirty="0" smtClean="0"/>
              <a:t>Presentation (Solo)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/>
              <a:t>Module: </a:t>
            </a:r>
            <a:r>
              <a:rPr lang="en-US" b="1" dirty="0" smtClean="0"/>
              <a:t>New Technology in </a:t>
            </a:r>
            <a:r>
              <a:rPr lang="en-US" b="1" dirty="0" smtClean="0"/>
              <a:t>Musi</a:t>
            </a:r>
            <a:r>
              <a:rPr lang="en-US" b="1" dirty="0" smtClean="0"/>
              <a:t>c &amp; Creative Entertainment </a:t>
            </a:r>
            <a:r>
              <a:rPr lang="en-US" b="1" dirty="0" smtClean="0"/>
              <a:t>BMTY7004_LON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/>
              <a:t>Lecturer: </a:t>
            </a:r>
            <a:r>
              <a:rPr lang="en-US" b="1" dirty="0" smtClean="0"/>
              <a:t>John Zozzaro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b="1" dirty="0"/>
              <a:t>Date: </a:t>
            </a:r>
            <a:r>
              <a:rPr lang="en-US" b="1" dirty="0" smtClean="0"/>
              <a:t>9</a:t>
            </a:r>
            <a:r>
              <a:rPr lang="en-US" b="1" baseline="30000" dirty="0" smtClean="0"/>
              <a:t>th</a:t>
            </a:r>
            <a:r>
              <a:rPr lang="en-US" b="1" dirty="0" smtClean="0"/>
              <a:t> May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270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LiveFest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9122" y="2334440"/>
            <a:ext cx="7034362" cy="706355"/>
          </a:xfrm>
        </p:spPr>
        <p:txBody>
          <a:bodyPr>
            <a:normAutofit/>
          </a:bodyPr>
          <a:lstStyle/>
          <a:p>
            <a:r>
              <a:rPr lang="en-US" sz="2400" dirty="0" smtClean="0"/>
              <a:t>Be there from anywhere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4722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</a:t>
            </a:r>
            <a:br>
              <a:rPr lang="en-US" dirty="0" smtClean="0"/>
            </a:br>
            <a:r>
              <a:rPr lang="en-US" dirty="0" smtClean="0"/>
              <a:t>Problem: </a:t>
            </a:r>
            <a:br>
              <a:rPr lang="en-US" dirty="0" smtClean="0"/>
            </a:br>
            <a:r>
              <a:rPr lang="en-US" dirty="0" smtClean="0"/>
              <a:t>Festival FOMO*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Missed </a:t>
            </a:r>
            <a:r>
              <a:rPr lang="en-US" dirty="0" smtClean="0"/>
              <a:t>out on getting tickets</a:t>
            </a:r>
          </a:p>
          <a:p>
            <a:endParaRPr lang="en-US" dirty="0" smtClean="0"/>
          </a:p>
          <a:p>
            <a:r>
              <a:rPr lang="en-US" dirty="0" smtClean="0"/>
              <a:t>Waited too long to get tickets</a:t>
            </a:r>
          </a:p>
          <a:p>
            <a:endParaRPr lang="en-US" dirty="0" smtClean="0"/>
          </a:p>
          <a:p>
            <a:r>
              <a:rPr lang="en-US" dirty="0" smtClean="0"/>
              <a:t>Cannot afford the total cost for the festival experience</a:t>
            </a:r>
          </a:p>
          <a:p>
            <a:endParaRPr lang="en-US" dirty="0" smtClean="0"/>
          </a:p>
          <a:p>
            <a:r>
              <a:rPr lang="en-US" dirty="0" smtClean="0"/>
              <a:t>Cannot travel to the festival</a:t>
            </a:r>
          </a:p>
          <a:p>
            <a:endParaRPr lang="en-US" dirty="0" smtClean="0"/>
          </a:p>
          <a:p>
            <a:r>
              <a:rPr lang="en-US" dirty="0" smtClean="0"/>
              <a:t>Want the festival music experience with home comforts</a:t>
            </a:r>
          </a:p>
          <a:p>
            <a:endParaRPr lang="en-US" dirty="0" smtClean="0"/>
          </a:p>
          <a:p>
            <a:r>
              <a:rPr lang="en-US" dirty="0" smtClean="0"/>
              <a:t>Calendar clash</a:t>
            </a:r>
          </a:p>
          <a:p>
            <a:endParaRPr lang="en-US" dirty="0" smtClean="0"/>
          </a:p>
          <a:p>
            <a:r>
              <a:rPr lang="en-US" dirty="0" smtClean="0"/>
              <a:t>Cannot find the livestream link online / watching via InstaLive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 lvl="1"/>
            <a:endParaRPr lang="en-US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5181600" y="6345381"/>
            <a:ext cx="17133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smtClean="0"/>
              <a:t>*Fear of Missing Out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51408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467" y="555479"/>
            <a:ext cx="4211309" cy="1921022"/>
          </a:xfrm>
        </p:spPr>
        <p:txBody>
          <a:bodyPr/>
          <a:lstStyle/>
          <a:p>
            <a:r>
              <a:rPr lang="en-US" sz="5000" dirty="0" smtClean="0"/>
              <a:t>LiveFest:</a:t>
            </a:r>
            <a:br>
              <a:rPr lang="en-US" sz="5000" dirty="0" smtClean="0"/>
            </a:br>
            <a:r>
              <a:rPr lang="en-US" sz="5000" dirty="0" smtClean="0"/>
              <a:t> The Solution</a:t>
            </a:r>
            <a:endParaRPr lang="en-US" sz="5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Online music platform </a:t>
            </a:r>
            <a:r>
              <a:rPr lang="en-US" dirty="0" smtClean="0"/>
              <a:t>delivering rich experiences of livestreamed </a:t>
            </a:r>
            <a:r>
              <a:rPr lang="en-US" dirty="0" smtClean="0"/>
              <a:t>festival </a:t>
            </a:r>
            <a:r>
              <a:rPr lang="en-US" dirty="0" smtClean="0"/>
              <a:t>performances </a:t>
            </a:r>
            <a:r>
              <a:rPr lang="en-US" dirty="0" smtClean="0"/>
              <a:t>and recorded </a:t>
            </a:r>
            <a:r>
              <a:rPr lang="en-US" dirty="0" smtClean="0"/>
              <a:t>shows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Tiered access via affordable </a:t>
            </a:r>
            <a:r>
              <a:rPr lang="en-US" dirty="0" smtClean="0"/>
              <a:t>packages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Premium </a:t>
            </a:r>
            <a:r>
              <a:rPr lang="en-US" dirty="0" smtClean="0"/>
              <a:t>offering includes </a:t>
            </a:r>
            <a:r>
              <a:rPr lang="en-US" dirty="0" smtClean="0"/>
              <a:t>selected 360 and VR </a:t>
            </a:r>
            <a:r>
              <a:rPr lang="en-US" dirty="0" smtClean="0"/>
              <a:t>content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Available via an app for Android, iOS, desktop, Smart TV, Amazon Fire, Apple TV, Xbox &amp; Sony Playstation app stores</a:t>
            </a:r>
          </a:p>
          <a:p>
            <a:endParaRPr lang="en-US" dirty="0" smtClean="0"/>
          </a:p>
          <a:p>
            <a:r>
              <a:rPr lang="en-US" dirty="0" smtClean="0"/>
              <a:t>HD Quality as standard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785116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133" y="555479"/>
            <a:ext cx="4126643" cy="1921022"/>
          </a:xfrm>
        </p:spPr>
        <p:txBody>
          <a:bodyPr/>
          <a:lstStyle/>
          <a:p>
            <a:r>
              <a:rPr lang="en-US" sz="5000" dirty="0"/>
              <a:t>LiveFest:</a:t>
            </a:r>
            <a:br>
              <a:rPr lang="en-US" sz="5000" dirty="0"/>
            </a:br>
            <a:r>
              <a:rPr lang="en-US" sz="5000" dirty="0"/>
              <a:t> The Solution</a:t>
            </a:r>
            <a:endParaRPr lang="en-US" sz="5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Content features:</a:t>
            </a:r>
          </a:p>
          <a:p>
            <a:r>
              <a:rPr lang="en-US" sz="1900" dirty="0" smtClean="0"/>
              <a:t>Charting </a:t>
            </a:r>
            <a:r>
              <a:rPr lang="en-US" sz="1900" dirty="0" smtClean="0"/>
              <a:t>and </a:t>
            </a:r>
            <a:r>
              <a:rPr lang="en-US" sz="1900" dirty="0" smtClean="0"/>
              <a:t>independent </a:t>
            </a:r>
            <a:r>
              <a:rPr lang="en-US" sz="1900" dirty="0" smtClean="0"/>
              <a:t>artist performances </a:t>
            </a:r>
            <a:r>
              <a:rPr lang="en-US" sz="1900" dirty="0" smtClean="0"/>
              <a:t>across multiple genres</a:t>
            </a:r>
          </a:p>
          <a:p>
            <a:r>
              <a:rPr lang="en-US" sz="1900" dirty="0" smtClean="0"/>
              <a:t>Live stream </a:t>
            </a:r>
            <a:r>
              <a:rPr lang="en-US" sz="1900" dirty="0" smtClean="0"/>
              <a:t>on-stage and behind </a:t>
            </a:r>
            <a:r>
              <a:rPr lang="en-US" sz="1900" dirty="0" smtClean="0"/>
              <a:t>the scenes </a:t>
            </a:r>
            <a:r>
              <a:rPr lang="en-US" sz="1900" dirty="0" smtClean="0"/>
              <a:t>content</a:t>
            </a:r>
          </a:p>
          <a:p>
            <a:r>
              <a:rPr lang="en-US" sz="1900" dirty="0" smtClean="0"/>
              <a:t>Library of visually </a:t>
            </a:r>
            <a:r>
              <a:rPr lang="en-US" sz="1900" dirty="0" smtClean="0"/>
              <a:t>compelling or classically important festival performances</a:t>
            </a:r>
          </a:p>
          <a:p>
            <a:r>
              <a:rPr lang="en-US" sz="1900" dirty="0" smtClean="0"/>
              <a:t>Recorded l</a:t>
            </a:r>
            <a:r>
              <a:rPr lang="en-US" sz="1900" dirty="0" smtClean="0"/>
              <a:t>ive </a:t>
            </a:r>
            <a:r>
              <a:rPr lang="en-US" sz="1900" dirty="0" smtClean="0"/>
              <a:t>performances and exclusive LiveFest content </a:t>
            </a:r>
          </a:p>
          <a:p>
            <a:r>
              <a:rPr lang="en-US" sz="1900" dirty="0" smtClean="0"/>
              <a:t>Festival previews and interviews with artists </a:t>
            </a:r>
            <a:endParaRPr lang="en-US" sz="1900" dirty="0" smtClean="0"/>
          </a:p>
          <a:p>
            <a:r>
              <a:rPr lang="en-US" sz="1900" dirty="0" smtClean="0"/>
              <a:t>User generated playlists </a:t>
            </a:r>
            <a:r>
              <a:rPr lang="en-US" sz="1900" dirty="0" smtClean="0"/>
              <a:t>by mood, genre, artist or song</a:t>
            </a:r>
          </a:p>
          <a:p>
            <a:r>
              <a:rPr lang="en-US" sz="1900" dirty="0" smtClean="0"/>
              <a:t>Personalised playlist based on behaviours and stated preferences </a:t>
            </a:r>
            <a:r>
              <a:rPr lang="en-US" sz="1900" dirty="0" smtClean="0"/>
              <a:t> using machine </a:t>
            </a:r>
            <a:r>
              <a:rPr lang="en-US" sz="1900" dirty="0" smtClean="0"/>
              <a:t>learning </a:t>
            </a:r>
            <a:r>
              <a:rPr lang="en-US" sz="1900" dirty="0" smtClean="0"/>
              <a:t>AI</a:t>
            </a:r>
            <a:endParaRPr lang="en-US" sz="1900" dirty="0" smtClean="0"/>
          </a:p>
        </p:txBody>
      </p:sp>
    </p:spTree>
    <p:extLst>
      <p:ext uri="{BB962C8B-B14F-4D97-AF65-F5344CB8AC3E}">
        <p14:creationId xmlns:p14="http://schemas.microsoft.com/office/powerpoint/2010/main" val="549464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Primary Target Audiences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18 - </a:t>
            </a:r>
            <a:r>
              <a:rPr lang="en-US" dirty="0"/>
              <a:t>40 years </a:t>
            </a:r>
            <a:r>
              <a:rPr lang="en-US" dirty="0" smtClean="0"/>
              <a:t>(UK Festival Awards, 2017)</a:t>
            </a:r>
          </a:p>
          <a:p>
            <a:endParaRPr lang="en-US" dirty="0"/>
          </a:p>
          <a:p>
            <a:r>
              <a:rPr lang="en-US" dirty="0" smtClean="0"/>
              <a:t>Male and female</a:t>
            </a:r>
          </a:p>
          <a:p>
            <a:endParaRPr lang="en-US" dirty="0" smtClean="0"/>
          </a:p>
          <a:p>
            <a:r>
              <a:rPr lang="en-US" dirty="0" smtClean="0"/>
              <a:t>Enjoys live music</a:t>
            </a:r>
          </a:p>
          <a:p>
            <a:endParaRPr lang="en-US" dirty="0" smtClean="0"/>
          </a:p>
          <a:p>
            <a:r>
              <a:rPr lang="en-US" dirty="0" smtClean="0"/>
              <a:t>Attends approximately 1-3 gigs or festivals every </a:t>
            </a:r>
            <a:r>
              <a:rPr lang="en-US" dirty="0"/>
              <a:t>year (UK Festival Awards, 2017</a:t>
            </a:r>
            <a:r>
              <a:rPr lang="en-US" dirty="0" smtClean="0"/>
              <a:t>)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Typically consumes content via mobile devices</a:t>
            </a:r>
          </a:p>
          <a:p>
            <a:endParaRPr lang="en-US" dirty="0" smtClean="0"/>
          </a:p>
          <a:p>
            <a:r>
              <a:rPr lang="en-US" dirty="0" smtClean="0"/>
              <a:t>Predisposed to having paid subscriptions to other content </a:t>
            </a:r>
            <a:r>
              <a:rPr lang="en-US" dirty="0" smtClean="0"/>
              <a:t>platforms </a:t>
            </a:r>
            <a:r>
              <a:rPr lang="en-US" dirty="0" smtClean="0"/>
              <a:t>such as HayU, Spotify, Apple Music, Amazon Prime, Netflix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95757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 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599" y="569066"/>
            <a:ext cx="6317673" cy="5655156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$25bn - </a:t>
            </a:r>
            <a:r>
              <a:rPr lang="en-US" dirty="0"/>
              <a:t>Global </a:t>
            </a:r>
            <a:r>
              <a:rPr lang="en-US" dirty="0" smtClean="0"/>
              <a:t>live music revenues 2016 (Waddell, 2016)</a:t>
            </a:r>
          </a:p>
          <a:p>
            <a:endParaRPr lang="en-US" dirty="0"/>
          </a:p>
          <a:p>
            <a:r>
              <a:rPr lang="en-US" dirty="0"/>
              <a:t>£4bn </a:t>
            </a:r>
            <a:r>
              <a:rPr lang="en-US" dirty="0" smtClean="0"/>
              <a:t> - UK </a:t>
            </a:r>
            <a:r>
              <a:rPr lang="en-US" dirty="0"/>
              <a:t>l</a:t>
            </a:r>
            <a:r>
              <a:rPr lang="en-US" dirty="0" smtClean="0"/>
              <a:t>ive music revenues in 2016 11% year on year growth (UK Music, 2017)</a:t>
            </a:r>
          </a:p>
          <a:p>
            <a:endParaRPr lang="en-US" dirty="0" smtClean="0"/>
          </a:p>
          <a:p>
            <a:r>
              <a:rPr lang="en-US" dirty="0"/>
              <a:t>$9.28bn </a:t>
            </a:r>
            <a:r>
              <a:rPr lang="en-US" dirty="0" smtClean="0"/>
              <a:t>- US l</a:t>
            </a:r>
            <a:r>
              <a:rPr lang="en-US" dirty="0"/>
              <a:t>i</a:t>
            </a:r>
            <a:r>
              <a:rPr lang="en-US" dirty="0" smtClean="0"/>
              <a:t>ve music revenues in </a:t>
            </a:r>
            <a:r>
              <a:rPr lang="en-US" dirty="0"/>
              <a:t>2015 </a:t>
            </a:r>
            <a:r>
              <a:rPr lang="en-US" dirty="0" smtClean="0"/>
              <a:t>(Statista, 2016)</a:t>
            </a:r>
          </a:p>
          <a:p>
            <a:endParaRPr lang="en-US" dirty="0" smtClean="0"/>
          </a:p>
          <a:p>
            <a:r>
              <a:rPr lang="en-US" dirty="0" smtClean="0"/>
              <a:t>$2bn – value of brand sponsorship </a:t>
            </a:r>
            <a:r>
              <a:rPr lang="en-US" dirty="0" smtClean="0"/>
              <a:t>for</a:t>
            </a:r>
            <a:r>
              <a:rPr lang="en-US" dirty="0" smtClean="0"/>
              <a:t> </a:t>
            </a:r>
            <a:r>
              <a:rPr lang="en-US" dirty="0" smtClean="0"/>
              <a:t>US festivals and tours  (Festival Insights, 2017)</a:t>
            </a:r>
          </a:p>
        </p:txBody>
      </p:sp>
    </p:spTree>
    <p:extLst>
      <p:ext uri="{BB962C8B-B14F-4D97-AF65-F5344CB8AC3E}">
        <p14:creationId xmlns:p14="http://schemas.microsoft.com/office/powerpoint/2010/main" val="74372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 </a:t>
            </a:r>
            <a:r>
              <a:rPr lang="en-US" dirty="0" smtClean="0"/>
              <a:t>Forecast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7061" y="770837"/>
            <a:ext cx="6654502" cy="474133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17061" y="5808133"/>
            <a:ext cx="6692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Figure 1. US Digital video vs music revenue 2014-2020 (Moyen,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22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Consumer 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52% of people would pay for music livestreaming if it </a:t>
            </a:r>
            <a:r>
              <a:rPr lang="en-US" dirty="0"/>
              <a:t>were available (Streaming Media, 2018</a:t>
            </a:r>
            <a:r>
              <a:rPr lang="en-US" dirty="0" smtClean="0"/>
              <a:t>)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 67</a:t>
            </a:r>
            <a:r>
              <a:rPr lang="en-US" dirty="0" smtClean="0"/>
              <a:t>%  of livestream viewers would purchase a ticket for a similar </a:t>
            </a:r>
            <a:r>
              <a:rPr lang="en-US" dirty="0"/>
              <a:t>event </a:t>
            </a:r>
            <a:r>
              <a:rPr lang="en-US" dirty="0" smtClean="0"/>
              <a:t>(Golum, 2017)</a:t>
            </a:r>
          </a:p>
          <a:p>
            <a:endParaRPr lang="en-US" dirty="0" smtClean="0"/>
          </a:p>
          <a:p>
            <a:r>
              <a:rPr lang="en-US" dirty="0" smtClean="0"/>
              <a:t>30-40 mins – view time for livestreamed music </a:t>
            </a:r>
            <a:r>
              <a:rPr lang="en-US" dirty="0"/>
              <a:t>content </a:t>
            </a:r>
            <a:r>
              <a:rPr lang="en-US" dirty="0" smtClean="0"/>
              <a:t>(Streaming Media, 2018)</a:t>
            </a:r>
          </a:p>
          <a:p>
            <a:endParaRPr lang="en-US" dirty="0" smtClean="0"/>
          </a:p>
          <a:p>
            <a:r>
              <a:rPr lang="en-US" dirty="0"/>
              <a:t>28.6% - increase in </a:t>
            </a:r>
            <a:r>
              <a:rPr lang="en-US" dirty="0" smtClean="0"/>
              <a:t>livestream views </a:t>
            </a:r>
            <a:r>
              <a:rPr lang="en-US" dirty="0"/>
              <a:t>year on year </a:t>
            </a:r>
            <a:r>
              <a:rPr lang="en-US" dirty="0" smtClean="0"/>
              <a:t>(Streaming Media, 2018)</a:t>
            </a:r>
          </a:p>
          <a:p>
            <a:endParaRPr lang="en-US" dirty="0"/>
          </a:p>
          <a:p>
            <a:pPr marL="0" indent="0" algn="ctr">
              <a:buNone/>
            </a:pPr>
            <a:r>
              <a:rPr lang="en-US" sz="2400" b="1" dirty="0" smtClean="0"/>
              <a:t>The experience economy is the </a:t>
            </a:r>
            <a:br>
              <a:rPr lang="en-US" sz="2400" b="1" dirty="0" smtClean="0"/>
            </a:br>
            <a:r>
              <a:rPr lang="en-US" sz="2400" b="1" dirty="0" smtClean="0"/>
              <a:t>attention economy!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71660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Competitive Analysis</a:t>
            </a: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5957455" y="2826322"/>
            <a:ext cx="5430981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631083" y="320039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low</a:t>
            </a:r>
          </a:p>
          <a:p>
            <a:r>
              <a:rPr lang="en-US" dirty="0" smtClean="0"/>
              <a:t>price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8255202" y="308196"/>
            <a:ext cx="835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high</a:t>
            </a:r>
          </a:p>
          <a:p>
            <a:r>
              <a:rPr lang="en-US" dirty="0" smtClean="0"/>
              <a:t>quality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H="1" flipV="1">
            <a:off x="8672945" y="935176"/>
            <a:ext cx="7718" cy="37822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1006647" y="335279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high</a:t>
            </a:r>
          </a:p>
          <a:p>
            <a:r>
              <a:rPr lang="en-US" dirty="0" smtClean="0"/>
              <a:t>price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298871" y="4711972"/>
            <a:ext cx="835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low</a:t>
            </a:r>
          </a:p>
          <a:p>
            <a:r>
              <a:rPr lang="en-US" dirty="0" smtClean="0"/>
              <a:t>quality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805110" y="1373841"/>
            <a:ext cx="17481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srgbClr val="C00000"/>
                </a:solidFill>
              </a:rPr>
              <a:t>LiveFest</a:t>
            </a:r>
            <a:endParaRPr lang="en-US" sz="1600" b="1" dirty="0">
              <a:solidFill>
                <a:srgbClr val="C0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424804" y="3128603"/>
            <a:ext cx="17481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schemeClr val="accent1"/>
                </a:solidFill>
              </a:rPr>
              <a:t>Qello</a:t>
            </a:r>
            <a:endParaRPr lang="en-US" sz="1600" b="1" dirty="0">
              <a:solidFill>
                <a:schemeClr val="accent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263476" y="2313705"/>
            <a:ext cx="17481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schemeClr val="accent1"/>
                </a:solidFill>
              </a:rPr>
              <a:t>Be-at.tv</a:t>
            </a:r>
            <a:endParaRPr lang="en-US" sz="1600" b="1" dirty="0">
              <a:solidFill>
                <a:schemeClr val="accent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263475" y="1661661"/>
            <a:ext cx="17481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 smtClean="0">
                <a:solidFill>
                  <a:schemeClr val="accent1"/>
                </a:solidFill>
              </a:rPr>
              <a:t>LiveXLive</a:t>
            </a:r>
            <a:endParaRPr lang="en-US" sz="1600" b="1" dirty="0">
              <a:solidFill>
                <a:schemeClr val="accent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392208" y="5777617"/>
            <a:ext cx="4576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Figure </a:t>
            </a:r>
            <a:r>
              <a:rPr lang="en-US" dirty="0" smtClean="0"/>
              <a:t>2. </a:t>
            </a:r>
            <a:r>
              <a:rPr lang="en-US" dirty="0" smtClean="0"/>
              <a:t>LiveFest Competitive Analysis – B2C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136355" y="4711972"/>
            <a:ext cx="32173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US" dirty="0" smtClean="0"/>
              <a:t>Quality: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Inventory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User interface</a:t>
            </a:r>
          </a:p>
          <a:p>
            <a:pPr marL="285750" marR="0" lvl="0" indent="-2857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Consumer Feedback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888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067" y="559678"/>
            <a:ext cx="4358839" cy="4952492"/>
          </a:xfrm>
        </p:spPr>
        <p:txBody>
          <a:bodyPr>
            <a:normAutofit/>
          </a:bodyPr>
          <a:lstStyle/>
          <a:p>
            <a:r>
              <a:rPr lang="en-US" sz="4800" dirty="0" smtClean="0"/>
              <a:t>Key Differentiators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Varied access packages to reflect user commitment</a:t>
            </a:r>
          </a:p>
          <a:p>
            <a:endParaRPr lang="en-US" dirty="0" smtClean="0"/>
          </a:p>
          <a:p>
            <a:r>
              <a:rPr lang="en-US" dirty="0" smtClean="0"/>
              <a:t>Always-on customer service via the app and on Twitter</a:t>
            </a:r>
          </a:p>
          <a:p>
            <a:endParaRPr lang="en-US" dirty="0"/>
          </a:p>
          <a:p>
            <a:r>
              <a:rPr lang="en-US" dirty="0" smtClean="0"/>
              <a:t>Festival experiential company – online and offline</a:t>
            </a:r>
          </a:p>
          <a:p>
            <a:endParaRPr lang="en-US" dirty="0"/>
          </a:p>
          <a:p>
            <a:r>
              <a:rPr lang="en-US" dirty="0" smtClean="0"/>
              <a:t>User-inspired content development</a:t>
            </a:r>
          </a:p>
          <a:p>
            <a:endParaRPr lang="en-US" dirty="0"/>
          </a:p>
          <a:p>
            <a:r>
              <a:rPr lang="en-US" dirty="0" smtClean="0"/>
              <a:t>Partnerships with festival producers to support content development and consumer engagement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7898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Us, Why Now?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Serial </a:t>
            </a:r>
            <a:r>
              <a:rPr lang="en-US" dirty="0" smtClean="0"/>
              <a:t>Entrepreneur with global brand experience</a:t>
            </a:r>
            <a:endParaRPr lang="en-US" dirty="0" smtClean="0"/>
          </a:p>
          <a:p>
            <a:r>
              <a:rPr lang="en-US" dirty="0" smtClean="0"/>
              <a:t>Expertise in digital content development and production</a:t>
            </a:r>
          </a:p>
          <a:p>
            <a:r>
              <a:rPr lang="en-US" dirty="0" smtClean="0"/>
              <a:t>Can navigate the complicated digital music landscape</a:t>
            </a:r>
          </a:p>
          <a:p>
            <a:r>
              <a:rPr lang="en-US" dirty="0" smtClean="0"/>
              <a:t>Network of festival producers ready to trial</a:t>
            </a:r>
          </a:p>
          <a:p>
            <a:r>
              <a:rPr lang="en-US" dirty="0" smtClean="0"/>
              <a:t>Livestreaming contributes to live music sales</a:t>
            </a:r>
          </a:p>
          <a:p>
            <a:r>
              <a:rPr lang="en-US" dirty="0" smtClean="0"/>
              <a:t>Increasing demand for livestream content</a:t>
            </a:r>
          </a:p>
          <a:p>
            <a:r>
              <a:rPr lang="en-US" dirty="0" smtClean="0"/>
              <a:t>Huge opportunity for brands due to higher engagement</a:t>
            </a:r>
          </a:p>
          <a:p>
            <a:r>
              <a:rPr lang="en-US" dirty="0" smtClean="0"/>
              <a:t>Employ data driven, user-centric </a:t>
            </a:r>
            <a:r>
              <a:rPr lang="en-US" dirty="0" smtClean="0"/>
              <a:t>strategies</a:t>
            </a:r>
          </a:p>
          <a:p>
            <a:r>
              <a:rPr lang="en-US" dirty="0" smtClean="0"/>
              <a:t>Focus on building a community, not just a content distribution network</a:t>
            </a:r>
          </a:p>
        </p:txBody>
      </p:sp>
    </p:spTree>
    <p:extLst>
      <p:ext uri="{BB962C8B-B14F-4D97-AF65-F5344CB8AC3E}">
        <p14:creationId xmlns:p14="http://schemas.microsoft.com/office/powerpoint/2010/main" val="194769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 to Market Strategy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Entry point – UK</a:t>
            </a:r>
          </a:p>
          <a:p>
            <a:endParaRPr lang="en-US" dirty="0" smtClean="0"/>
          </a:p>
          <a:p>
            <a:r>
              <a:rPr lang="en-US" dirty="0" smtClean="0"/>
              <a:t>3-5 mid-tier festival partners for the first 3 years </a:t>
            </a:r>
          </a:p>
          <a:p>
            <a:endParaRPr lang="en-US" dirty="0" smtClean="0"/>
          </a:p>
          <a:p>
            <a:r>
              <a:rPr lang="en-US" dirty="0" smtClean="0"/>
              <a:t>Provide professional services support: rights clearance and content production</a:t>
            </a:r>
          </a:p>
          <a:p>
            <a:endParaRPr lang="en-US" dirty="0" smtClean="0"/>
          </a:p>
          <a:p>
            <a:r>
              <a:rPr lang="en-US" dirty="0" smtClean="0"/>
              <a:t>Provide livestream technology to support production in exchange for licensing</a:t>
            </a:r>
          </a:p>
          <a:p>
            <a:endParaRPr lang="en-US" dirty="0" smtClean="0"/>
          </a:p>
          <a:p>
            <a:r>
              <a:rPr lang="en-US" dirty="0"/>
              <a:t>Offer </a:t>
            </a:r>
            <a:r>
              <a:rPr lang="en-US" dirty="0" smtClean="0"/>
              <a:t>extended free </a:t>
            </a:r>
            <a:r>
              <a:rPr lang="en-US" dirty="0"/>
              <a:t>trials </a:t>
            </a:r>
            <a:r>
              <a:rPr lang="en-US" dirty="0" smtClean="0"/>
              <a:t>with full access to </a:t>
            </a:r>
            <a:r>
              <a:rPr lang="en-US" dirty="0"/>
              <a:t>build livestream festival community 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83152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 to Market Strategy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 a promotion with app stores to raise awareness</a:t>
            </a:r>
          </a:p>
          <a:p>
            <a:endParaRPr lang="en-US" dirty="0" smtClean="0"/>
          </a:p>
          <a:p>
            <a:r>
              <a:rPr lang="en-US" dirty="0" smtClean="0"/>
              <a:t>Artist and festival endorsements to help position LiveFest as the online destination for livestream festival performances</a:t>
            </a:r>
            <a:endParaRPr lang="en-US" dirty="0"/>
          </a:p>
          <a:p>
            <a:endParaRPr lang="en-US" dirty="0" smtClean="0"/>
          </a:p>
          <a:p>
            <a:r>
              <a:rPr lang="en-US" dirty="0" smtClean="0"/>
              <a:t>Launch with a LiveFest branded festival with free access all weekend plus giveaways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9567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Pricing Strategy</a:t>
            </a:r>
            <a:endParaRPr lang="en-US" dirty="0"/>
          </a:p>
        </p:txBody>
      </p:sp>
      <p:sp>
        <p:nvSpPr>
          <p:cNvPr id="4" name="Rounded Rectangle 3"/>
          <p:cNvSpPr/>
          <p:nvPr/>
        </p:nvSpPr>
        <p:spPr>
          <a:xfrm>
            <a:off x="6705599" y="559678"/>
            <a:ext cx="2992582" cy="19534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Premium</a:t>
            </a:r>
          </a:p>
          <a:p>
            <a:pPr algn="ctr"/>
            <a:r>
              <a:rPr lang="en-US" sz="2800" dirty="0" smtClean="0"/>
              <a:t>£7.99/month</a:t>
            </a:r>
            <a:endParaRPr lang="en-US" sz="2800" dirty="0"/>
          </a:p>
        </p:txBody>
      </p:sp>
      <p:sp>
        <p:nvSpPr>
          <p:cNvPr id="5" name="Rounded Rectangle 4"/>
          <p:cNvSpPr/>
          <p:nvPr/>
        </p:nvSpPr>
        <p:spPr>
          <a:xfrm>
            <a:off x="4793672" y="3053496"/>
            <a:ext cx="2008909" cy="15932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Freemium</a:t>
            </a:r>
          </a:p>
          <a:p>
            <a:pPr algn="ctr"/>
            <a:r>
              <a:rPr lang="en-US" dirty="0" smtClean="0"/>
              <a:t>30 days </a:t>
            </a:r>
            <a:r>
              <a:rPr lang="en-US" dirty="0" smtClean="0"/>
              <a:t>one </a:t>
            </a:r>
            <a:r>
              <a:rPr lang="en-US" dirty="0" smtClean="0"/>
              <a:t>time</a:t>
            </a:r>
            <a:endParaRPr lang="en-US" dirty="0"/>
          </a:p>
        </p:txBody>
      </p:sp>
      <p:sp>
        <p:nvSpPr>
          <p:cNvPr id="6" name="Rounded Rectangle 5"/>
          <p:cNvSpPr/>
          <p:nvPr/>
        </p:nvSpPr>
        <p:spPr>
          <a:xfrm>
            <a:off x="7197435" y="3053495"/>
            <a:ext cx="2008909" cy="15932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Festival Weekend Pass</a:t>
            </a:r>
          </a:p>
          <a:p>
            <a:pPr algn="ctr"/>
            <a:r>
              <a:rPr lang="en-US" dirty="0" smtClean="0"/>
              <a:t>£2.99 a time</a:t>
            </a:r>
            <a:endParaRPr lang="en-US" dirty="0"/>
          </a:p>
        </p:txBody>
      </p:sp>
      <p:sp>
        <p:nvSpPr>
          <p:cNvPr id="7" name="Rounded Rectangle 6"/>
          <p:cNvSpPr/>
          <p:nvPr/>
        </p:nvSpPr>
        <p:spPr>
          <a:xfrm>
            <a:off x="9698181" y="3053495"/>
            <a:ext cx="2008909" cy="15932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Pay as You Go</a:t>
            </a:r>
          </a:p>
          <a:p>
            <a:pPr algn="ctr"/>
            <a:r>
              <a:rPr lang="en-US" dirty="0" smtClean="0"/>
              <a:t>£1.99  for </a:t>
            </a:r>
            <a:r>
              <a:rPr lang="en-US" dirty="0" smtClean="0"/>
              <a:t>3-day video rental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938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Metrics/</a:t>
            </a:r>
            <a:br>
              <a:rPr lang="en-US" dirty="0" smtClean="0"/>
            </a:br>
            <a:r>
              <a:rPr lang="en-US" dirty="0" smtClean="0"/>
              <a:t>Revenue Strategy</a:t>
            </a:r>
            <a:endParaRPr lang="en-US" dirty="0"/>
          </a:p>
        </p:txBody>
      </p:sp>
      <p:sp>
        <p:nvSpPr>
          <p:cNvPr id="5" name="Oval 4"/>
          <p:cNvSpPr/>
          <p:nvPr/>
        </p:nvSpPr>
        <p:spPr>
          <a:xfrm>
            <a:off x="7065648" y="180260"/>
            <a:ext cx="2770910" cy="271549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r>
              <a:rPr lang="en-US" baseline="30000" dirty="0" smtClean="0"/>
              <a:t>st</a:t>
            </a:r>
            <a:r>
              <a:rPr lang="en-US" dirty="0" smtClean="0"/>
              <a:t> Year Premium Subscribers</a:t>
            </a:r>
          </a:p>
          <a:p>
            <a:pPr algn="ctr"/>
            <a:r>
              <a:rPr lang="en-US" dirty="0"/>
              <a:t>5</a:t>
            </a:r>
            <a:r>
              <a:rPr lang="en-US" dirty="0" smtClean="0"/>
              <a:t>,000 = £503k</a:t>
            </a:r>
          </a:p>
        </p:txBody>
      </p:sp>
      <p:sp>
        <p:nvSpPr>
          <p:cNvPr id="6" name="Oval 5"/>
          <p:cNvSpPr/>
          <p:nvPr/>
        </p:nvSpPr>
        <p:spPr>
          <a:xfrm>
            <a:off x="4706912" y="1032464"/>
            <a:ext cx="2064327" cy="20089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r>
              <a:rPr lang="en-US" baseline="30000" dirty="0" smtClean="0"/>
              <a:t>st</a:t>
            </a:r>
            <a:r>
              <a:rPr lang="en-US" dirty="0" smtClean="0"/>
              <a:t> Year Freemium Subscribers</a:t>
            </a:r>
          </a:p>
          <a:p>
            <a:pPr algn="ctr"/>
            <a:r>
              <a:rPr lang="en-US" dirty="0" smtClean="0"/>
              <a:t>10,000 = £24k*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4568" y="6191044"/>
            <a:ext cx="41009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dirty="0" smtClean="0"/>
              <a:t>*</a:t>
            </a:r>
            <a:r>
              <a:rPr lang="en-US" sz="1600" dirty="0"/>
              <a:t>Trial offer conversion goal – 2.5%  (Harvard Business Review, 2014; Brandall, 2016)</a:t>
            </a:r>
          </a:p>
        </p:txBody>
      </p:sp>
      <p:sp>
        <p:nvSpPr>
          <p:cNvPr id="8" name="Oval 7"/>
          <p:cNvSpPr/>
          <p:nvPr/>
        </p:nvSpPr>
        <p:spPr>
          <a:xfrm>
            <a:off x="5957284" y="2431473"/>
            <a:ext cx="2216727" cy="20989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1</a:t>
            </a:r>
            <a:r>
              <a:rPr lang="en-US" baseline="30000" dirty="0" smtClean="0"/>
              <a:t>st</a:t>
            </a:r>
            <a:r>
              <a:rPr lang="en-US" dirty="0" smtClean="0"/>
              <a:t> Year Weekend </a:t>
            </a:r>
            <a:r>
              <a:rPr lang="en-US" dirty="0" smtClean="0"/>
              <a:t>Passes</a:t>
            </a:r>
          </a:p>
          <a:p>
            <a:pPr algn="ctr"/>
            <a:r>
              <a:rPr lang="en-US" dirty="0" smtClean="0"/>
              <a:t>15,000 = £45k</a:t>
            </a:r>
          </a:p>
        </p:txBody>
      </p:sp>
      <p:sp>
        <p:nvSpPr>
          <p:cNvPr id="9" name="Cross 8"/>
          <p:cNvSpPr/>
          <p:nvPr/>
        </p:nvSpPr>
        <p:spPr>
          <a:xfrm>
            <a:off x="8381830" y="3480954"/>
            <a:ext cx="623454" cy="663079"/>
          </a:xfrm>
          <a:prstGeom prst="plus">
            <a:avLst>
              <a:gd name="adj" fmla="val 371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9535389" y="3035924"/>
            <a:ext cx="173181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Brand Sponsorship – on platform &amp; in-stream</a:t>
            </a:r>
            <a:endParaRPr lang="en-US" sz="2000" b="1" dirty="0"/>
          </a:p>
        </p:txBody>
      </p:sp>
      <p:sp>
        <p:nvSpPr>
          <p:cNvPr id="11" name="Rounded Rectangle 10"/>
          <p:cNvSpPr/>
          <p:nvPr/>
        </p:nvSpPr>
        <p:spPr>
          <a:xfrm>
            <a:off x="6123538" y="4940257"/>
            <a:ext cx="1884218" cy="11438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Estimated 1</a:t>
            </a:r>
            <a:r>
              <a:rPr lang="en-US" baseline="30000" dirty="0" smtClean="0"/>
              <a:t>st</a:t>
            </a:r>
            <a:r>
              <a:rPr lang="en-US" dirty="0" smtClean="0"/>
              <a:t> year totals = £572k</a:t>
            </a:r>
            <a:endParaRPr lang="en-US" dirty="0"/>
          </a:p>
        </p:txBody>
      </p:sp>
      <p:sp>
        <p:nvSpPr>
          <p:cNvPr id="12" name="Rounded Rectangle 11"/>
          <p:cNvSpPr/>
          <p:nvPr/>
        </p:nvSpPr>
        <p:spPr>
          <a:xfrm>
            <a:off x="8894449" y="4940257"/>
            <a:ext cx="1884218" cy="114382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Estimated  growth at 2% year on year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9081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Critical Factors for Success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New livestreams to watch every week &amp; LiveFest exclusive content</a:t>
            </a:r>
          </a:p>
          <a:p>
            <a:endParaRPr lang="en-US" dirty="0" smtClean="0"/>
          </a:p>
          <a:p>
            <a:r>
              <a:rPr lang="en-US" dirty="0" smtClean="0"/>
              <a:t>Library content grows consistently</a:t>
            </a:r>
          </a:p>
          <a:p>
            <a:endParaRPr lang="en-US" dirty="0" smtClean="0"/>
          </a:p>
          <a:p>
            <a:r>
              <a:rPr lang="en-US" dirty="0" smtClean="0"/>
              <a:t>Effective festival producer relations</a:t>
            </a:r>
          </a:p>
          <a:p>
            <a:endParaRPr lang="en-US" dirty="0" smtClean="0"/>
          </a:p>
          <a:p>
            <a:r>
              <a:rPr lang="en-US" dirty="0" smtClean="0"/>
              <a:t>Positive feedback from users</a:t>
            </a:r>
          </a:p>
          <a:p>
            <a:endParaRPr lang="en-US" dirty="0" smtClean="0"/>
          </a:p>
          <a:p>
            <a:r>
              <a:rPr lang="en-US" dirty="0" smtClean="0"/>
              <a:t>Drive trackable sales to festival partners</a:t>
            </a:r>
          </a:p>
          <a:p>
            <a:endParaRPr lang="en-US" dirty="0" smtClean="0"/>
          </a:p>
          <a:p>
            <a:r>
              <a:rPr lang="en-US" dirty="0"/>
              <a:t>C</a:t>
            </a:r>
            <a:r>
              <a:rPr lang="en-US" dirty="0" smtClean="0"/>
              <a:t>onsistent subscriber growth &amp; low churn rate &lt;10% (Statista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25874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Growth Strategy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Target independent festivals in UK, EU and US</a:t>
            </a:r>
          </a:p>
          <a:p>
            <a:r>
              <a:rPr lang="en-US" dirty="0" smtClean="0"/>
              <a:t>Tap Africa and Latin America to follow current music trends</a:t>
            </a:r>
          </a:p>
          <a:p>
            <a:r>
              <a:rPr lang="en-US" dirty="0" smtClean="0"/>
              <a:t>Syndicate content to other publishers </a:t>
            </a:r>
            <a:r>
              <a:rPr lang="en-US" dirty="0" smtClean="0"/>
              <a:t>to expand</a:t>
            </a:r>
            <a:r>
              <a:rPr lang="en-US" dirty="0" smtClean="0"/>
              <a:t> </a:t>
            </a:r>
            <a:r>
              <a:rPr lang="en-US" dirty="0" smtClean="0"/>
              <a:t>audience reach</a:t>
            </a:r>
          </a:p>
          <a:p>
            <a:r>
              <a:rPr lang="en-US" dirty="0" smtClean="0"/>
              <a:t>Partner with corporate companies such as AEG and Live Nation to livestream niche content</a:t>
            </a:r>
          </a:p>
          <a:p>
            <a:r>
              <a:rPr lang="en-US" dirty="0" smtClean="0"/>
              <a:t>Deliver richer experiences through 360, VR and AR, social interactions and user generated content</a:t>
            </a:r>
          </a:p>
          <a:p>
            <a:r>
              <a:rPr lang="en-US" dirty="0" smtClean="0"/>
              <a:t>Integrate with music and video platforms to tap into their </a:t>
            </a:r>
            <a:r>
              <a:rPr lang="en-US" dirty="0" smtClean="0"/>
              <a:t>audiences </a:t>
            </a:r>
            <a:r>
              <a:rPr lang="en-US" dirty="0" smtClean="0"/>
              <a:t>i.e. embed the player into Spotify app</a:t>
            </a:r>
          </a:p>
          <a:p>
            <a:r>
              <a:rPr lang="en-US" dirty="0" smtClean="0"/>
              <a:t>Partner with specialist festival companies for exclusive promotional offers on tickets, travel, merchandise, offers and experiences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256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Growth Strategy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Develop a network of LiveFest content producers to create content exclusively</a:t>
            </a:r>
          </a:p>
          <a:p>
            <a:r>
              <a:rPr lang="en-US" dirty="0" smtClean="0"/>
              <a:t>Partner with </a:t>
            </a:r>
            <a:r>
              <a:rPr lang="en-US" dirty="0" smtClean="0"/>
              <a:t>YouTube </a:t>
            </a:r>
            <a:r>
              <a:rPr lang="en-US" dirty="0" smtClean="0"/>
              <a:t>and Tidal to reach new audiences</a:t>
            </a:r>
          </a:p>
          <a:p>
            <a:r>
              <a:rPr lang="en-US" dirty="0"/>
              <a:t>P</a:t>
            </a:r>
            <a:r>
              <a:rPr lang="en-US" dirty="0" smtClean="0"/>
              <a:t>artner with </a:t>
            </a:r>
            <a:r>
              <a:rPr lang="en-US" dirty="0" smtClean="0"/>
              <a:t>VR</a:t>
            </a:r>
            <a:r>
              <a:rPr lang="en-US" dirty="0" smtClean="0"/>
              <a:t>, AR and MR </a:t>
            </a:r>
            <a:r>
              <a:rPr lang="en-US" dirty="0" smtClean="0"/>
              <a:t>content producers for inventory</a:t>
            </a:r>
            <a:endParaRPr lang="en-US" dirty="0" smtClean="0"/>
          </a:p>
          <a:p>
            <a:r>
              <a:rPr lang="en-US" dirty="0" smtClean="0"/>
              <a:t>Use data </a:t>
            </a:r>
            <a:r>
              <a:rPr lang="en-US" dirty="0" smtClean="0"/>
              <a:t>to provide insights on anonymised audience personas, consumption patterns and view-to-ticket purchasing </a:t>
            </a:r>
            <a:r>
              <a:rPr lang="en-US" dirty="0" smtClean="0"/>
              <a:t>behaviour</a:t>
            </a:r>
            <a:r>
              <a:rPr lang="en-US" dirty="0" smtClean="0"/>
              <a:t> to deliver optimal experiences</a:t>
            </a:r>
          </a:p>
          <a:p>
            <a:r>
              <a:rPr lang="en-US" dirty="0" smtClean="0"/>
              <a:t>Secure licensing deals with major labels</a:t>
            </a:r>
          </a:p>
          <a:p>
            <a:r>
              <a:rPr lang="en-US" dirty="0" smtClean="0"/>
              <a:t>Develop alternative yet sustainable </a:t>
            </a:r>
            <a:r>
              <a:rPr lang="en-US" dirty="0" smtClean="0"/>
              <a:t>monetisation</a:t>
            </a:r>
            <a:r>
              <a:rPr lang="en-US" dirty="0" smtClean="0"/>
              <a:t> models such as revenue share</a:t>
            </a:r>
            <a:r>
              <a:rPr lang="en-US" dirty="0"/>
              <a:t> </a:t>
            </a:r>
            <a:r>
              <a:rPr lang="en-US" dirty="0" smtClean="0"/>
              <a:t>and affiliate marketing 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02666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073" y="559678"/>
            <a:ext cx="4221833" cy="4952492"/>
          </a:xfrm>
        </p:spPr>
        <p:txBody>
          <a:bodyPr/>
          <a:lstStyle/>
          <a:p>
            <a:r>
              <a:rPr lang="en-US" dirty="0" smtClean="0"/>
              <a:t>Solution Requirements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Leadership team with a proven track record in </a:t>
            </a:r>
            <a:r>
              <a:rPr lang="en-US" dirty="0"/>
              <a:t>developing global digital content networks and live event content </a:t>
            </a:r>
            <a:r>
              <a:rPr lang="en-US" dirty="0" smtClean="0"/>
              <a:t>production</a:t>
            </a:r>
          </a:p>
          <a:p>
            <a:r>
              <a:rPr lang="en-US" dirty="0"/>
              <a:t>Financial support for content licensing and initial app build</a:t>
            </a:r>
          </a:p>
          <a:p>
            <a:r>
              <a:rPr lang="en-US" dirty="0" smtClean="0"/>
              <a:t>Funds to support go-to-market strategy</a:t>
            </a:r>
          </a:p>
          <a:p>
            <a:r>
              <a:rPr lang="en-US" dirty="0" smtClean="0"/>
              <a:t>Technological </a:t>
            </a:r>
            <a:r>
              <a:rPr lang="en-US" dirty="0" smtClean="0"/>
              <a:t>resources for to build app for different platforms</a:t>
            </a:r>
          </a:p>
          <a:p>
            <a:r>
              <a:rPr lang="en-US" dirty="0" smtClean="0"/>
              <a:t>Guidance for creating contractual arrangements with festival and live events producers</a:t>
            </a:r>
          </a:p>
          <a:p>
            <a:r>
              <a:rPr lang="en-US" dirty="0" smtClean="0"/>
              <a:t>Support to develop </a:t>
            </a:r>
            <a:r>
              <a:rPr lang="en-US" dirty="0" smtClean="0"/>
              <a:t>livestreaming </a:t>
            </a:r>
            <a:r>
              <a:rPr lang="en-US" dirty="0" smtClean="0"/>
              <a:t>equipment packages</a:t>
            </a:r>
            <a:r>
              <a:rPr lang="en-US" dirty="0" smtClean="0"/>
              <a:t> </a:t>
            </a:r>
            <a:r>
              <a:rPr lang="en-US" dirty="0" smtClean="0"/>
              <a:t>for rent or in exchange of </a:t>
            </a:r>
            <a:r>
              <a:rPr lang="en-US" dirty="0" smtClean="0"/>
              <a:t>the license fee for festival producers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9088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92727" y="1837459"/>
            <a:ext cx="8296275" cy="3286125"/>
          </a:xfrm>
        </p:spPr>
        <p:txBody>
          <a:bodyPr/>
          <a:lstStyle/>
          <a:p>
            <a:r>
              <a:rPr lang="en-US" sz="8800" dirty="0" smtClean="0"/>
              <a:t>Thank You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Any 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1685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98763" y="546534"/>
            <a:ext cx="10377055" cy="1005176"/>
          </a:xfrm>
        </p:spPr>
        <p:txBody>
          <a:bodyPr/>
          <a:lstStyle/>
          <a:p>
            <a:pPr algn="l"/>
            <a:r>
              <a:rPr lang="en-US" dirty="0" smtClean="0"/>
              <a:t>References &amp; 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98763" y="1454729"/>
            <a:ext cx="11374582" cy="43226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700" dirty="0" smtClean="0"/>
              <a:t>Brandall</a:t>
            </a:r>
            <a:r>
              <a:rPr lang="en-US" sz="1700" dirty="0"/>
              <a:t>, B. (2016). </a:t>
            </a:r>
            <a:r>
              <a:rPr lang="en-US" sz="1700" i="1" dirty="0"/>
              <a:t>Freemium Conversion Rate: Why Spotify Destroys Dropbox by 667%.</a:t>
            </a:r>
            <a:r>
              <a:rPr lang="en-US" sz="1700" dirty="0"/>
              <a:t> Available: https://</a:t>
            </a:r>
            <a:r>
              <a:rPr lang="en-US" sz="1700" dirty="0"/>
              <a:t>www.process.st</a:t>
            </a:r>
            <a:r>
              <a:rPr lang="en-US" sz="1700" dirty="0"/>
              <a:t>/freemium-conversion-rate/. Last accessed 9th May 2018</a:t>
            </a:r>
            <a:r>
              <a:rPr lang="en-US" sz="1700" dirty="0" smtClean="0"/>
              <a:t>.</a:t>
            </a:r>
          </a:p>
          <a:p>
            <a:pPr marL="0" indent="0">
              <a:buNone/>
            </a:pPr>
            <a:endParaRPr lang="en-US" sz="1700" dirty="0" smtClean="0"/>
          </a:p>
          <a:p>
            <a:pPr marL="0" indent="0">
              <a:buNone/>
            </a:pPr>
            <a:r>
              <a:rPr lang="en-US" sz="1700" dirty="0" smtClean="0"/>
              <a:t>Golum</a:t>
            </a:r>
            <a:r>
              <a:rPr lang="en-US" sz="1700" dirty="0"/>
              <a:t>, C. (2017). </a:t>
            </a:r>
            <a:r>
              <a:rPr lang="en-US" sz="1700" i="1" dirty="0"/>
              <a:t>These 8 Stats Show How Livestreaming Concerts Boost Ticket Sales .</a:t>
            </a:r>
            <a:r>
              <a:rPr lang="en-US" sz="1700" dirty="0"/>
              <a:t> Available: https://</a:t>
            </a:r>
            <a:r>
              <a:rPr lang="en-US" sz="1700" dirty="0"/>
              <a:t>livestream.com</a:t>
            </a:r>
            <a:r>
              <a:rPr lang="en-US" sz="1700" dirty="0"/>
              <a:t>/blog/livestreaming-concerts-stats. Last accessed 9th May 2018</a:t>
            </a:r>
            <a:r>
              <a:rPr lang="en-US" sz="1700" dirty="0" smtClean="0"/>
              <a:t>.</a:t>
            </a:r>
          </a:p>
          <a:p>
            <a:pPr marL="0" indent="0">
              <a:buNone/>
            </a:pPr>
            <a:endParaRPr lang="en-US" sz="1700" dirty="0" smtClean="0"/>
          </a:p>
          <a:p>
            <a:pPr marL="0" indent="0">
              <a:buNone/>
            </a:pPr>
            <a:r>
              <a:rPr lang="en-US" sz="1700" dirty="0" smtClean="0"/>
              <a:t>Festival </a:t>
            </a:r>
            <a:r>
              <a:rPr lang="en-US" sz="1700" dirty="0"/>
              <a:t>Insights. (2017). </a:t>
            </a:r>
            <a:r>
              <a:rPr lang="en-US" sz="1700" i="1" dirty="0"/>
              <a:t>Where Brand Sponsorships &amp; Live Streaming are Heading in 2018 (Part I).</a:t>
            </a:r>
            <a:r>
              <a:rPr lang="en-US" sz="1700" dirty="0"/>
              <a:t> Available: https://</a:t>
            </a:r>
            <a:r>
              <a:rPr lang="en-US" sz="1700" dirty="0"/>
              <a:t>www.festivalinsights.com</a:t>
            </a:r>
            <a:r>
              <a:rPr lang="en-US" sz="1700" dirty="0"/>
              <a:t>/2017/12/industry-leaders-share-brand-sponsorships-live-streaming-headed-2018-part-i/. Last accessed 9th May 2018</a:t>
            </a:r>
            <a:r>
              <a:rPr lang="en-US" sz="1700" dirty="0" smtClean="0"/>
              <a:t>.</a:t>
            </a:r>
          </a:p>
          <a:p>
            <a:pPr marL="0" indent="0">
              <a:buNone/>
            </a:pPr>
            <a:endParaRPr lang="en-US" sz="1700" dirty="0" smtClean="0"/>
          </a:p>
          <a:p>
            <a:pPr marL="0" indent="0">
              <a:buNone/>
            </a:pPr>
            <a:r>
              <a:rPr lang="en-US" sz="1700" dirty="0" smtClean="0"/>
              <a:t>Kumar</a:t>
            </a:r>
            <a:r>
              <a:rPr lang="en-US" sz="1700" dirty="0"/>
              <a:t>, V. (2014). </a:t>
            </a:r>
            <a:r>
              <a:rPr lang="en-US" sz="1700" i="1" dirty="0"/>
              <a:t>Making “Freemium” Work.</a:t>
            </a:r>
            <a:r>
              <a:rPr lang="en-US" sz="1700" dirty="0"/>
              <a:t> Available: https://</a:t>
            </a:r>
            <a:r>
              <a:rPr lang="en-US" sz="1700" dirty="0"/>
              <a:t>hbr.org</a:t>
            </a:r>
            <a:r>
              <a:rPr lang="en-US" sz="1700" dirty="0"/>
              <a:t>/2014/05/making-freemium-work. Last accessed 9th May 2018</a:t>
            </a:r>
            <a:r>
              <a:rPr lang="en-US" sz="1700" dirty="0" smtClean="0"/>
              <a:t>.</a:t>
            </a:r>
          </a:p>
          <a:p>
            <a:pPr marL="0" indent="0">
              <a:buNone/>
            </a:pPr>
            <a:endParaRPr lang="en-US" sz="1700" dirty="0" smtClean="0"/>
          </a:p>
        </p:txBody>
      </p:sp>
    </p:spTree>
    <p:extLst>
      <p:ext uri="{BB962C8B-B14F-4D97-AF65-F5344CB8AC3E}">
        <p14:creationId xmlns:p14="http://schemas.microsoft.com/office/powerpoint/2010/main" val="9849250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98763" y="546534"/>
            <a:ext cx="10377055" cy="1005176"/>
          </a:xfrm>
        </p:spPr>
        <p:txBody>
          <a:bodyPr/>
          <a:lstStyle/>
          <a:p>
            <a:pPr algn="l"/>
            <a:r>
              <a:rPr lang="en-US" dirty="0" smtClean="0"/>
              <a:t>References &amp; 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98763" y="1690254"/>
            <a:ext cx="11069781" cy="43226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dirty="0"/>
              <a:t>Moyen, M. (2015). </a:t>
            </a:r>
            <a:r>
              <a:rPr lang="en-US" sz="1800" i="1" dirty="0"/>
              <a:t>Apple's Retreat Means Netflix Will Remain King Of Paid Streaming.</a:t>
            </a:r>
            <a:r>
              <a:rPr lang="en-US" sz="1800" dirty="0"/>
              <a:t> Available: https://seekingalpha.com/article/3749996-apples-retreat-means-netflix-will-remain-king-paid-streaming. Last accessed 9th May 2018</a:t>
            </a:r>
            <a:r>
              <a:rPr lang="en-US" sz="1800" dirty="0" smtClean="0"/>
              <a:t>.</a:t>
            </a:r>
          </a:p>
          <a:p>
            <a:pPr marL="0" indent="0">
              <a:buNone/>
            </a:pPr>
            <a:endParaRPr lang="en-US" sz="1800" dirty="0" smtClean="0"/>
          </a:p>
          <a:p>
            <a:pPr marL="0" indent="0">
              <a:buNone/>
            </a:pPr>
            <a:r>
              <a:rPr lang="en-US" sz="1700" dirty="0" smtClean="0"/>
              <a:t>Statista</a:t>
            </a:r>
            <a:r>
              <a:rPr lang="en-US" sz="1700" dirty="0"/>
              <a:t>. (2016). </a:t>
            </a:r>
            <a:r>
              <a:rPr lang="en-US" sz="1700" i="1" dirty="0"/>
              <a:t>Live Music.</a:t>
            </a:r>
            <a:r>
              <a:rPr lang="en-US" sz="1700" dirty="0"/>
              <a:t> Available: https://www.statista.com/topics/3034/live-music/ . Last accessed 9th May 2018.</a:t>
            </a:r>
          </a:p>
          <a:p>
            <a:pPr marL="0" indent="0">
              <a:buNone/>
            </a:pPr>
            <a:endParaRPr lang="en-US" sz="1700" dirty="0" smtClean="0"/>
          </a:p>
          <a:p>
            <a:pPr marL="0" indent="0">
              <a:buNone/>
            </a:pPr>
            <a:r>
              <a:rPr lang="en-US" sz="1700" dirty="0" smtClean="0"/>
              <a:t>Streaming </a:t>
            </a:r>
            <a:r>
              <a:rPr lang="en-US" sz="1700" dirty="0"/>
              <a:t>Media. (2018). </a:t>
            </a:r>
            <a:r>
              <a:rPr lang="en-US" sz="1700" i="1" dirty="0"/>
              <a:t>What Type of Content Will Drive Growth in Live Streaming?.</a:t>
            </a:r>
            <a:r>
              <a:rPr lang="en-US" sz="1700" dirty="0"/>
              <a:t> Available: http://www.streamingmedia.com/Articles/ReadArticle.aspx?ArticleID=122091 . Last accessed 9th May 2018</a:t>
            </a:r>
            <a:r>
              <a:rPr lang="en-US" sz="1700" dirty="0" smtClean="0"/>
              <a:t>.</a:t>
            </a:r>
          </a:p>
          <a:p>
            <a:pPr marL="0" indent="0">
              <a:buNone/>
            </a:pPr>
            <a:endParaRPr lang="en-US" sz="1700" dirty="0" smtClean="0"/>
          </a:p>
          <a:p>
            <a:pPr marL="0" indent="0">
              <a:buNone/>
            </a:pPr>
            <a:r>
              <a:rPr lang="en-US" sz="1800" dirty="0"/>
              <a:t>Statista. (2018). </a:t>
            </a:r>
            <a:r>
              <a:rPr lang="en-US" sz="1800" i="1" dirty="0"/>
              <a:t>Spotify’s premium churn rate worldwide from 2015 to 2017.</a:t>
            </a:r>
            <a:r>
              <a:rPr lang="en-US" sz="1800" dirty="0"/>
              <a:t> Available: https://www.statista.com/statistics/813800/spotify-premium-churn-rate/. Last accessed 9th May 2018</a:t>
            </a:r>
            <a:r>
              <a:rPr lang="en-US" sz="1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03910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98763" y="546534"/>
            <a:ext cx="10377055" cy="1005176"/>
          </a:xfrm>
        </p:spPr>
        <p:txBody>
          <a:bodyPr/>
          <a:lstStyle/>
          <a:p>
            <a:pPr algn="l"/>
            <a:r>
              <a:rPr lang="en-US" dirty="0" smtClean="0"/>
              <a:t>References &amp; 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498763" y="1690254"/>
            <a:ext cx="11069781" cy="43226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700" dirty="0"/>
              <a:t>UK Festival Awards. (2017). </a:t>
            </a:r>
            <a:r>
              <a:rPr lang="en-US" sz="1700" i="1" dirty="0"/>
              <a:t>Market Report 2017.</a:t>
            </a:r>
            <a:r>
              <a:rPr lang="en-US" sz="1700" dirty="0"/>
              <a:t> Available: https://www.festivalawards.com/wp-content/uploads/2017/07/UKFA_MarketReport_17_lr.pdf. Last accessed 9th May 2018.</a:t>
            </a:r>
          </a:p>
          <a:p>
            <a:pPr marL="0" indent="0">
              <a:buNone/>
            </a:pPr>
            <a:endParaRPr lang="en-US" sz="1700" dirty="0" smtClean="0"/>
          </a:p>
          <a:p>
            <a:pPr marL="0" indent="0">
              <a:buNone/>
            </a:pPr>
            <a:r>
              <a:rPr lang="en-US" sz="1700" dirty="0" smtClean="0"/>
              <a:t>UK </a:t>
            </a:r>
            <a:r>
              <a:rPr lang="en-US" sz="1700" dirty="0"/>
              <a:t>Music. (2017). </a:t>
            </a:r>
            <a:r>
              <a:rPr lang="en-US" sz="1700" i="1" dirty="0"/>
              <a:t>Wish You Were Here 2017.</a:t>
            </a:r>
            <a:r>
              <a:rPr lang="en-US" sz="1700" dirty="0"/>
              <a:t> Available: https://www.ukmusic.org/research/music-tourism-wish-you-were-here-2017/. Last accessed 9th May 2018</a:t>
            </a:r>
            <a:r>
              <a:rPr lang="en-US" sz="1700" dirty="0" smtClean="0"/>
              <a:t>.</a:t>
            </a:r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r>
              <a:rPr lang="en-US" sz="1700" dirty="0" smtClean="0"/>
              <a:t>Waddell</a:t>
            </a:r>
            <a:r>
              <a:rPr lang="en-US" sz="1700" dirty="0"/>
              <a:t>, R. (2016). </a:t>
            </a:r>
            <a:r>
              <a:rPr lang="en-US" sz="1700" i="1" dirty="0"/>
              <a:t>How 'The Shared Live Experience' &amp; Even Streaming Fueled the $25 Billion Concert Biz.</a:t>
            </a:r>
            <a:r>
              <a:rPr lang="en-US" sz="1700" dirty="0"/>
              <a:t> Available: https://www.billboard.com/articles/events/year-in-music-2016/7616524/concert-touring-business-2016. Last accessed 9th May 2018.</a:t>
            </a:r>
          </a:p>
          <a:p>
            <a:pPr marL="0" indent="0">
              <a:buNone/>
            </a:pPr>
            <a:endParaRPr lang="en-US" sz="1700" dirty="0" smtClean="0"/>
          </a:p>
        </p:txBody>
      </p:sp>
    </p:spTree>
    <p:extLst>
      <p:ext uri="{BB962C8B-B14F-4D97-AF65-F5344CB8AC3E}">
        <p14:creationId xmlns:p14="http://schemas.microsoft.com/office/powerpoint/2010/main" val="1456803793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07151B"/>
      </a:dk2>
      <a:lt2>
        <a:srgbClr val="F2F3F3"/>
      </a:lt2>
      <a:accent1>
        <a:srgbClr val="1C546B"/>
      </a:accent1>
      <a:accent2>
        <a:srgbClr val="606968"/>
      </a:accent2>
      <a:accent3>
        <a:srgbClr val="8D8D35"/>
      </a:accent3>
      <a:accent4>
        <a:srgbClr val="D9A142"/>
      </a:accent4>
      <a:accent5>
        <a:srgbClr val="C47023"/>
      </a:accent5>
      <a:accent6>
        <a:srgbClr val="754D64"/>
      </a:accent6>
      <a:hlink>
        <a:srgbClr val="417E93"/>
      </a:hlink>
      <a:folHlink>
        <a:srgbClr val="A76D89"/>
      </a:folHlink>
    </a:clrScheme>
    <a:fontScheme name="Headlines">
      <a:majorFont>
        <a:latin typeface="Century Schoolbook" panose="02040604050505020304"/>
        <a:ea typeface=""/>
        <a:cs typeface=""/>
      </a:majorFont>
      <a:minorFont>
        <a:latin typeface="Corbel" panose="020B0503020204020204"/>
        <a:ea typeface=""/>
        <a:cs typeface="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12434FFF-CE4A-40FC-99FF-CA1400F2E62F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Headlines</Template>
  <TotalTime>1226</TotalTime>
  <Words>1093</Words>
  <Application>Microsoft Macintosh PowerPoint</Application>
  <PresentationFormat>Widescreen</PresentationFormat>
  <Paragraphs>219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Calibri</vt:lpstr>
      <vt:lpstr>Calibri Light</vt:lpstr>
      <vt:lpstr>Century Schoolbook</vt:lpstr>
      <vt:lpstr>Corbel</vt:lpstr>
      <vt:lpstr>Arial</vt:lpstr>
      <vt:lpstr>Headlines</vt:lpstr>
      <vt:lpstr>Custom Design</vt:lpstr>
      <vt:lpstr>PowerPoint Presentation</vt:lpstr>
      <vt:lpstr>LiveFest</vt:lpstr>
      <vt:lpstr>The Problem:  Festival FOMO*</vt:lpstr>
      <vt:lpstr>LiveFest:  The Solution</vt:lpstr>
      <vt:lpstr>LiveFest:  The Solution</vt:lpstr>
      <vt:lpstr>Primary Target Audiences</vt:lpstr>
      <vt:lpstr>Market Analysis</vt:lpstr>
      <vt:lpstr>Market Forecast</vt:lpstr>
      <vt:lpstr>Consumer Behaviour</vt:lpstr>
      <vt:lpstr>Competitive Analysis</vt:lpstr>
      <vt:lpstr>Key Differentiators</vt:lpstr>
      <vt:lpstr>Why Us, Why Now?</vt:lpstr>
      <vt:lpstr>Go to Market Strategy</vt:lpstr>
      <vt:lpstr>Go to Market Strategy</vt:lpstr>
      <vt:lpstr>Pricing Strategy</vt:lpstr>
      <vt:lpstr>Metrics/ Revenue Strategy</vt:lpstr>
      <vt:lpstr>Critical Factors for Success</vt:lpstr>
      <vt:lpstr>Growth Strategy</vt:lpstr>
      <vt:lpstr>Growth Strategy</vt:lpstr>
      <vt:lpstr>Solution Requirements</vt:lpstr>
      <vt:lpstr>Thank You  Any Questions?</vt:lpstr>
      <vt:lpstr>References &amp; Bibliography</vt:lpstr>
      <vt:lpstr>References &amp; Bibliography</vt:lpstr>
      <vt:lpstr>References &amp; Bibliography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Desiree Banugo</dc:creator>
  <cp:lastModifiedBy>Desiree Banugo</cp:lastModifiedBy>
  <cp:revision>78</cp:revision>
  <dcterms:created xsi:type="dcterms:W3CDTF">2018-05-06T12:10:55Z</dcterms:created>
  <dcterms:modified xsi:type="dcterms:W3CDTF">2018-05-09T11:59:16Z</dcterms:modified>
</cp:coreProperties>
</file>