
<file path=[Content_Types].xml><?xml version="1.0" encoding="utf-8"?>
<Types xmlns="http://schemas.openxmlformats.org/package/2006/content-types">
  <Default Extension="emf" ContentType="image/x-emf"/>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media/image72.jpg" ContentType="image/jpeg"/>
  <Override PartName="/ppt/media/image73.jpg" ContentType="image/jpeg"/>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media/image123.jpg" ContentType="image/jpeg"/>
  <Override PartName="/ppt/media/image124.jpg" ContentType="image/jpeg"/>
  <Override PartName="/ppt/notesSlides/notesSlide3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25"/>
  </p:notesMasterIdLst>
  <p:sldIdLst>
    <p:sldId id="272" r:id="rId2"/>
    <p:sldId id="531" r:id="rId3"/>
    <p:sldId id="686" r:id="rId4"/>
    <p:sldId id="537" r:id="rId5"/>
    <p:sldId id="256" r:id="rId6"/>
    <p:sldId id="657" r:id="rId7"/>
    <p:sldId id="297" r:id="rId8"/>
    <p:sldId id="298" r:id="rId9"/>
    <p:sldId id="299" r:id="rId10"/>
    <p:sldId id="300" r:id="rId11"/>
    <p:sldId id="296" r:id="rId12"/>
    <p:sldId id="301" r:id="rId13"/>
    <p:sldId id="305" r:id="rId14"/>
    <p:sldId id="302" r:id="rId15"/>
    <p:sldId id="303" r:id="rId16"/>
    <p:sldId id="304" r:id="rId17"/>
    <p:sldId id="306" r:id="rId18"/>
    <p:sldId id="307" r:id="rId19"/>
    <p:sldId id="685" r:id="rId20"/>
    <p:sldId id="313" r:id="rId21"/>
    <p:sldId id="361" r:id="rId22"/>
    <p:sldId id="362" r:id="rId23"/>
    <p:sldId id="374" r:id="rId24"/>
    <p:sldId id="375" r:id="rId25"/>
    <p:sldId id="376" r:id="rId26"/>
    <p:sldId id="377" r:id="rId27"/>
    <p:sldId id="378" r:id="rId28"/>
    <p:sldId id="379" r:id="rId29"/>
    <p:sldId id="380" r:id="rId30"/>
    <p:sldId id="314" r:id="rId31"/>
    <p:sldId id="682" r:id="rId32"/>
    <p:sldId id="381" r:id="rId33"/>
    <p:sldId id="308" r:id="rId34"/>
    <p:sldId id="309" r:id="rId35"/>
    <p:sldId id="683" r:id="rId36"/>
    <p:sldId id="684" r:id="rId37"/>
    <p:sldId id="311" r:id="rId38"/>
    <p:sldId id="658" r:id="rId39"/>
    <p:sldId id="659" r:id="rId40"/>
    <p:sldId id="661" r:id="rId41"/>
    <p:sldId id="660" r:id="rId42"/>
    <p:sldId id="662" r:id="rId43"/>
    <p:sldId id="289" r:id="rId44"/>
    <p:sldId id="442" r:id="rId45"/>
    <p:sldId id="331" r:id="rId46"/>
    <p:sldId id="368" r:id="rId47"/>
    <p:sldId id="628" r:id="rId48"/>
    <p:sldId id="348" r:id="rId49"/>
    <p:sldId id="629" r:id="rId50"/>
    <p:sldId id="323" r:id="rId51"/>
    <p:sldId id="322" r:id="rId52"/>
    <p:sldId id="349" r:id="rId53"/>
    <p:sldId id="350" r:id="rId54"/>
    <p:sldId id="373" r:id="rId55"/>
    <p:sldId id="328" r:id="rId56"/>
    <p:sldId id="435" r:id="rId57"/>
    <p:sldId id="434" r:id="rId58"/>
    <p:sldId id="295" r:id="rId59"/>
    <p:sldId id="353" r:id="rId60"/>
    <p:sldId id="354" r:id="rId61"/>
    <p:sldId id="359" r:id="rId62"/>
    <p:sldId id="355" r:id="rId63"/>
    <p:sldId id="356" r:id="rId64"/>
    <p:sldId id="357" r:id="rId65"/>
    <p:sldId id="358" r:id="rId66"/>
    <p:sldId id="351" r:id="rId67"/>
    <p:sldId id="676" r:id="rId68"/>
    <p:sldId id="315" r:id="rId69"/>
    <p:sldId id="324" r:id="rId70"/>
    <p:sldId id="325" r:id="rId71"/>
    <p:sldId id="634" r:id="rId72"/>
    <p:sldId id="635" r:id="rId73"/>
    <p:sldId id="334" r:id="rId74"/>
    <p:sldId id="291" r:id="rId75"/>
    <p:sldId id="293" r:id="rId76"/>
    <p:sldId id="292" r:id="rId77"/>
    <p:sldId id="656" r:id="rId78"/>
    <p:sldId id="444" r:id="rId79"/>
    <p:sldId id="423" r:id="rId80"/>
    <p:sldId id="663" r:id="rId81"/>
    <p:sldId id="632" r:id="rId82"/>
    <p:sldId id="633" r:id="rId83"/>
    <p:sldId id="636" r:id="rId84"/>
    <p:sldId id="637" r:id="rId85"/>
    <p:sldId id="647" r:id="rId86"/>
    <p:sldId id="397" r:id="rId87"/>
    <p:sldId id="426" r:id="rId88"/>
    <p:sldId id="430" r:id="rId89"/>
    <p:sldId id="339" r:id="rId90"/>
    <p:sldId id="427" r:id="rId91"/>
    <p:sldId id="639" r:id="rId92"/>
    <p:sldId id="638" r:id="rId93"/>
    <p:sldId id="428" r:id="rId94"/>
    <p:sldId id="631" r:id="rId95"/>
    <p:sldId id="431" r:id="rId96"/>
    <p:sldId id="654" r:id="rId97"/>
    <p:sldId id="655" r:id="rId98"/>
    <p:sldId id="644" r:id="rId99"/>
    <p:sldId id="643" r:id="rId100"/>
    <p:sldId id="642" r:id="rId101"/>
    <p:sldId id="651" r:id="rId102"/>
    <p:sldId id="649" r:id="rId103"/>
    <p:sldId id="650" r:id="rId104"/>
    <p:sldId id="652" r:id="rId105"/>
    <p:sldId id="653" r:id="rId106"/>
    <p:sldId id="648" r:id="rId107"/>
    <p:sldId id="664" r:id="rId108"/>
    <p:sldId id="681" r:id="rId109"/>
    <p:sldId id="666" r:id="rId110"/>
    <p:sldId id="668" r:id="rId111"/>
    <p:sldId id="677" r:id="rId112"/>
    <p:sldId id="667" r:id="rId113"/>
    <p:sldId id="669" r:id="rId114"/>
    <p:sldId id="678" r:id="rId115"/>
    <p:sldId id="670" r:id="rId116"/>
    <p:sldId id="671" r:id="rId117"/>
    <p:sldId id="679" r:id="rId118"/>
    <p:sldId id="672" r:id="rId119"/>
    <p:sldId id="673" r:id="rId120"/>
    <p:sldId id="680" r:id="rId121"/>
    <p:sldId id="674" r:id="rId122"/>
    <p:sldId id="675" r:id="rId123"/>
    <p:sldId id="382" r:id="rId124"/>
  </p:sldIdLst>
  <p:sldSz cx="12192000" cy="6858000"/>
  <p:notesSz cx="12192000" cy="6858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BB9E2B-CA6D-4A42-BD5D-61E93F1A50D2}" v="8" dt="2026-10-01T17:08:08.447"/>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700"/>
    <p:restoredTop sz="95400"/>
  </p:normalViewPr>
  <p:slideViewPr>
    <p:cSldViewPr>
      <p:cViewPr>
        <p:scale>
          <a:sx n="77" d="100"/>
          <a:sy n="77" d="100"/>
        </p:scale>
        <p:origin x="366" y="339"/>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theme" Target="theme/theme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tableStyles" Target="tableStyles.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microsoft.com/office/2016/11/relationships/changesInfo" Target="changesInfos/changesInfo1.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microsoft.com/office/2015/10/relationships/revisionInfo" Target="revisionInfo.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om Cox" userId="01616e06-76e4-43d4-8c96-81271054808a" providerId="ADAL" clId="{05F3226F-030D-44E2-B3DF-E57D35DD0015}"/>
    <pc:docChg chg="undo custSel addSld delSld modSld">
      <pc:chgData name="Tom Cox" userId="01616e06-76e4-43d4-8c96-81271054808a" providerId="ADAL" clId="{05F3226F-030D-44E2-B3DF-E57D35DD0015}" dt="2026-10-01T18:26:32.552" v="269" actId="2711"/>
      <pc:docMkLst>
        <pc:docMk/>
      </pc:docMkLst>
      <pc:sldChg chg="modSp mod">
        <pc:chgData name="Tom Cox" userId="01616e06-76e4-43d4-8c96-81271054808a" providerId="ADAL" clId="{05F3226F-030D-44E2-B3DF-E57D35DD0015}" dt="2026-10-01T18:25:55.431" v="255" actId="2711"/>
        <pc:sldMkLst>
          <pc:docMk/>
          <pc:sldMk cId="0" sldId="256"/>
        </pc:sldMkLst>
        <pc:spChg chg="mod">
          <ac:chgData name="Tom Cox" userId="01616e06-76e4-43d4-8c96-81271054808a" providerId="ADAL" clId="{05F3226F-030D-44E2-B3DF-E57D35DD0015}" dt="2026-10-01T18:25:55.431" v="255" actId="2711"/>
          <ac:spMkLst>
            <pc:docMk/>
            <pc:sldMk cId="0" sldId="256"/>
            <ac:spMk id="13" creationId="{540C7421-B63E-1D4E-805D-BADD002D038B}"/>
          </ac:spMkLst>
        </pc:spChg>
        <pc:spChg chg="mod">
          <ac:chgData name="Tom Cox" userId="01616e06-76e4-43d4-8c96-81271054808a" providerId="ADAL" clId="{05F3226F-030D-44E2-B3DF-E57D35DD0015}" dt="2026-10-01T18:25:39.697" v="254" actId="2711"/>
          <ac:spMkLst>
            <pc:docMk/>
            <pc:sldMk cId="0" sldId="256"/>
            <ac:spMk id="14" creationId="{30AE6844-9E7F-9E41-87FA-8531E8D7D92E}"/>
          </ac:spMkLst>
        </pc:spChg>
      </pc:sldChg>
      <pc:sldChg chg="modSp add mod">
        <pc:chgData name="Tom Cox" userId="01616e06-76e4-43d4-8c96-81271054808a" providerId="ADAL" clId="{05F3226F-030D-44E2-B3DF-E57D35DD0015}" dt="2026-10-01T17:05:03.435" v="200" actId="2711"/>
        <pc:sldMkLst>
          <pc:docMk/>
          <pc:sldMk cId="943324059" sldId="272"/>
        </pc:sldMkLst>
        <pc:spChg chg="mod">
          <ac:chgData name="Tom Cox" userId="01616e06-76e4-43d4-8c96-81271054808a" providerId="ADAL" clId="{05F3226F-030D-44E2-B3DF-E57D35DD0015}" dt="2026-10-01T17:05:03.435" v="200" actId="2711"/>
          <ac:spMkLst>
            <pc:docMk/>
            <pc:sldMk cId="943324059" sldId="272"/>
            <ac:spMk id="2" creationId="{5066B683-A729-9041-AE89-3178BCB787DE}"/>
          </ac:spMkLst>
        </pc:spChg>
        <pc:spChg chg="mod">
          <ac:chgData name="Tom Cox" userId="01616e06-76e4-43d4-8c96-81271054808a" providerId="ADAL" clId="{05F3226F-030D-44E2-B3DF-E57D35DD0015}" dt="2026-10-01T17:04:56.177" v="199" actId="1076"/>
          <ac:spMkLst>
            <pc:docMk/>
            <pc:sldMk cId="943324059" sldId="272"/>
            <ac:spMk id="3" creationId="{073566AF-150B-EF48-9F17-976745988151}"/>
          </ac:spMkLst>
        </pc:spChg>
      </pc:sldChg>
      <pc:sldChg chg="addSp modSp mod">
        <pc:chgData name="Tom Cox" userId="01616e06-76e4-43d4-8c96-81271054808a" providerId="ADAL" clId="{05F3226F-030D-44E2-B3DF-E57D35DD0015}" dt="2026-10-01T16:42:33.865" v="167" actId="1076"/>
        <pc:sldMkLst>
          <pc:docMk/>
          <pc:sldMk cId="1120127412" sldId="296"/>
        </pc:sldMkLst>
        <pc:picChg chg="add mod">
          <ac:chgData name="Tom Cox" userId="01616e06-76e4-43d4-8c96-81271054808a" providerId="ADAL" clId="{05F3226F-030D-44E2-B3DF-E57D35DD0015}" dt="2026-10-01T16:42:27.233" v="166" actId="1076"/>
          <ac:picMkLst>
            <pc:docMk/>
            <pc:sldMk cId="1120127412" sldId="296"/>
            <ac:picMk id="2" creationId="{D9E183DB-56F7-7285-070C-A480B9484B17}"/>
          </ac:picMkLst>
        </pc:picChg>
        <pc:picChg chg="mod">
          <ac:chgData name="Tom Cox" userId="01616e06-76e4-43d4-8c96-81271054808a" providerId="ADAL" clId="{05F3226F-030D-44E2-B3DF-E57D35DD0015}" dt="2026-10-01T16:42:18.770" v="164" actId="1076"/>
          <ac:picMkLst>
            <pc:docMk/>
            <pc:sldMk cId="1120127412" sldId="296"/>
            <ac:picMk id="3" creationId="{8D34BE68-5935-C943-9404-4F526E854FA3}"/>
          </ac:picMkLst>
        </pc:picChg>
        <pc:picChg chg="mod">
          <ac:chgData name="Tom Cox" userId="01616e06-76e4-43d4-8c96-81271054808a" providerId="ADAL" clId="{05F3226F-030D-44E2-B3DF-E57D35DD0015}" dt="2026-10-01T16:42:07.032" v="161" actId="14100"/>
          <ac:picMkLst>
            <pc:docMk/>
            <pc:sldMk cId="1120127412" sldId="296"/>
            <ac:picMk id="5" creationId="{9AED15A5-AA3D-D441-8F17-16715833C3B3}"/>
          </ac:picMkLst>
        </pc:picChg>
        <pc:picChg chg="mod">
          <ac:chgData name="Tom Cox" userId="01616e06-76e4-43d4-8c96-81271054808a" providerId="ADAL" clId="{05F3226F-030D-44E2-B3DF-E57D35DD0015}" dt="2026-10-01T16:42:33.865" v="167" actId="1076"/>
          <ac:picMkLst>
            <pc:docMk/>
            <pc:sldMk cId="1120127412" sldId="296"/>
            <ac:picMk id="8" creationId="{C42181AE-F71B-714F-98E3-4CF42EEF21A8}"/>
          </ac:picMkLst>
        </pc:picChg>
      </pc:sldChg>
      <pc:sldChg chg="addSp delSp mod">
        <pc:chgData name="Tom Cox" userId="01616e06-76e4-43d4-8c96-81271054808a" providerId="ADAL" clId="{05F3226F-030D-44E2-B3DF-E57D35DD0015}" dt="2026-09-30T11:57:35.425" v="119" actId="22"/>
        <pc:sldMkLst>
          <pc:docMk/>
          <pc:sldMk cId="2216321102" sldId="307"/>
        </pc:sldMkLst>
        <pc:picChg chg="add">
          <ac:chgData name="Tom Cox" userId="01616e06-76e4-43d4-8c96-81271054808a" providerId="ADAL" clId="{05F3226F-030D-44E2-B3DF-E57D35DD0015}" dt="2026-09-30T11:57:35.425" v="119" actId="22"/>
          <ac:picMkLst>
            <pc:docMk/>
            <pc:sldMk cId="2216321102" sldId="307"/>
            <ac:picMk id="3" creationId="{47765C03-836B-6EE5-7355-F394145DA944}"/>
          </ac:picMkLst>
        </pc:picChg>
        <pc:picChg chg="del">
          <ac:chgData name="Tom Cox" userId="01616e06-76e4-43d4-8c96-81271054808a" providerId="ADAL" clId="{05F3226F-030D-44E2-B3DF-E57D35DD0015}" dt="2026-09-30T11:57:34.403" v="118" actId="478"/>
          <ac:picMkLst>
            <pc:docMk/>
            <pc:sldMk cId="2216321102" sldId="307"/>
            <ac:picMk id="5" creationId="{E3C42E5D-2C8E-8A49-BAFF-022F4F23907F}"/>
          </ac:picMkLst>
        </pc:picChg>
      </pc:sldChg>
      <pc:sldChg chg="addSp delSp modSp mod">
        <pc:chgData name="Tom Cox" userId="01616e06-76e4-43d4-8c96-81271054808a" providerId="ADAL" clId="{05F3226F-030D-44E2-B3DF-E57D35DD0015}" dt="2026-09-30T11:28:01.210" v="76" actId="1076"/>
        <pc:sldMkLst>
          <pc:docMk/>
          <pc:sldMk cId="2576764120" sldId="308"/>
        </pc:sldMkLst>
        <pc:picChg chg="del">
          <ac:chgData name="Tom Cox" userId="01616e06-76e4-43d4-8c96-81271054808a" providerId="ADAL" clId="{05F3226F-030D-44E2-B3DF-E57D35DD0015}" dt="2026-09-30T11:27:29.294" v="70" actId="478"/>
          <ac:picMkLst>
            <pc:docMk/>
            <pc:sldMk cId="2576764120" sldId="308"/>
            <ac:picMk id="3" creationId="{F9D8EC03-9675-FF4A-8EAE-B4F6ED72C7AD}"/>
          </ac:picMkLst>
        </pc:picChg>
        <pc:picChg chg="add">
          <ac:chgData name="Tom Cox" userId="01616e06-76e4-43d4-8c96-81271054808a" providerId="ADAL" clId="{05F3226F-030D-44E2-B3DF-E57D35DD0015}" dt="2026-09-30T11:27:30.296" v="71" actId="22"/>
          <ac:picMkLst>
            <pc:docMk/>
            <pc:sldMk cId="2576764120" sldId="308"/>
            <ac:picMk id="4" creationId="{4037680A-A82A-4572-85F5-5A180C1DA85A}"/>
          </ac:picMkLst>
        </pc:picChg>
        <pc:picChg chg="mod ord">
          <ac:chgData name="Tom Cox" userId="01616e06-76e4-43d4-8c96-81271054808a" providerId="ADAL" clId="{05F3226F-030D-44E2-B3DF-E57D35DD0015}" dt="2026-09-30T11:27:50.486" v="74" actId="1076"/>
          <ac:picMkLst>
            <pc:docMk/>
            <pc:sldMk cId="2576764120" sldId="308"/>
            <ac:picMk id="5" creationId="{DF86347B-50BD-EC47-842A-799B53DA7795}"/>
          </ac:picMkLst>
        </pc:picChg>
        <pc:picChg chg="add mod">
          <ac:chgData name="Tom Cox" userId="01616e06-76e4-43d4-8c96-81271054808a" providerId="ADAL" clId="{05F3226F-030D-44E2-B3DF-E57D35DD0015}" dt="2026-09-30T11:28:01.210" v="76" actId="1076"/>
          <ac:picMkLst>
            <pc:docMk/>
            <pc:sldMk cId="2576764120" sldId="308"/>
            <ac:picMk id="6" creationId="{F8A13E31-DC85-A27C-F7EC-CCF0BF933E57}"/>
          </ac:picMkLst>
        </pc:picChg>
      </pc:sldChg>
      <pc:sldChg chg="addSp delSp modSp mod">
        <pc:chgData name="Tom Cox" userId="01616e06-76e4-43d4-8c96-81271054808a" providerId="ADAL" clId="{05F3226F-030D-44E2-B3DF-E57D35DD0015}" dt="2026-09-30T11:30:53.612" v="92" actId="1076"/>
        <pc:sldMkLst>
          <pc:docMk/>
          <pc:sldMk cId="1883355719" sldId="309"/>
        </pc:sldMkLst>
        <pc:picChg chg="del">
          <ac:chgData name="Tom Cox" userId="01616e06-76e4-43d4-8c96-81271054808a" providerId="ADAL" clId="{05F3226F-030D-44E2-B3DF-E57D35DD0015}" dt="2026-09-30T11:28:49.513" v="77" actId="478"/>
          <ac:picMkLst>
            <pc:docMk/>
            <pc:sldMk cId="1883355719" sldId="309"/>
            <ac:picMk id="3" creationId="{32FDF069-3BBD-9E41-9EA1-A1EDD99124E3}"/>
          </ac:picMkLst>
        </pc:picChg>
        <pc:picChg chg="del mod">
          <ac:chgData name="Tom Cox" userId="01616e06-76e4-43d4-8c96-81271054808a" providerId="ADAL" clId="{05F3226F-030D-44E2-B3DF-E57D35DD0015}" dt="2026-09-30T11:29:20.812" v="80" actId="478"/>
          <ac:picMkLst>
            <pc:docMk/>
            <pc:sldMk cId="1883355719" sldId="309"/>
            <ac:picMk id="4" creationId="{6FB71B6D-592F-194C-A379-CFCFF6603387}"/>
          </ac:picMkLst>
        </pc:picChg>
        <pc:picChg chg="add">
          <ac:chgData name="Tom Cox" userId="01616e06-76e4-43d4-8c96-81271054808a" providerId="ADAL" clId="{05F3226F-030D-44E2-B3DF-E57D35DD0015}" dt="2026-09-30T11:28:51.606" v="78" actId="22"/>
          <ac:picMkLst>
            <pc:docMk/>
            <pc:sldMk cId="1883355719" sldId="309"/>
            <ac:picMk id="5" creationId="{BAF7E119-F34D-34CE-416D-089B2CE5EE25}"/>
          </ac:picMkLst>
        </pc:picChg>
        <pc:picChg chg="add mod">
          <ac:chgData name="Tom Cox" userId="01616e06-76e4-43d4-8c96-81271054808a" providerId="ADAL" clId="{05F3226F-030D-44E2-B3DF-E57D35DD0015}" dt="2026-09-30T11:30:53.612" v="92" actId="1076"/>
          <ac:picMkLst>
            <pc:docMk/>
            <pc:sldMk cId="1883355719" sldId="309"/>
            <ac:picMk id="7" creationId="{E135DF50-E5B4-4E38-36C1-356BA46517E7}"/>
          </ac:picMkLst>
        </pc:picChg>
      </pc:sldChg>
      <pc:sldChg chg="del">
        <pc:chgData name="Tom Cox" userId="01616e06-76e4-43d4-8c96-81271054808a" providerId="ADAL" clId="{05F3226F-030D-44E2-B3DF-E57D35DD0015}" dt="2026-09-30T11:32:19.706" v="102" actId="47"/>
        <pc:sldMkLst>
          <pc:docMk/>
          <pc:sldMk cId="877131032" sldId="310"/>
        </pc:sldMkLst>
      </pc:sldChg>
      <pc:sldChg chg="addSp delSp modSp mod">
        <pc:chgData name="Tom Cox" userId="01616e06-76e4-43d4-8c96-81271054808a" providerId="ADAL" clId="{05F3226F-030D-44E2-B3DF-E57D35DD0015}" dt="2026-09-30T11:40:56.069" v="117" actId="1035"/>
        <pc:sldMkLst>
          <pc:docMk/>
          <pc:sldMk cId="1409723444" sldId="311"/>
        </pc:sldMkLst>
        <pc:picChg chg="del">
          <ac:chgData name="Tom Cox" userId="01616e06-76e4-43d4-8c96-81271054808a" providerId="ADAL" clId="{05F3226F-030D-44E2-B3DF-E57D35DD0015}" dt="2026-09-30T11:18:35.605" v="1" actId="478"/>
          <ac:picMkLst>
            <pc:docMk/>
            <pc:sldMk cId="1409723444" sldId="311"/>
            <ac:picMk id="3" creationId="{688BD330-E29D-004A-A1F5-E64831BD6C5C}"/>
          </ac:picMkLst>
        </pc:picChg>
        <pc:picChg chg="add mod">
          <ac:chgData name="Tom Cox" userId="01616e06-76e4-43d4-8c96-81271054808a" providerId="ADAL" clId="{05F3226F-030D-44E2-B3DF-E57D35DD0015}" dt="2026-09-30T11:18:59.551" v="6" actId="1076"/>
          <ac:picMkLst>
            <pc:docMk/>
            <pc:sldMk cId="1409723444" sldId="311"/>
            <ac:picMk id="4" creationId="{AB5A8386-5424-6312-4D25-1B9575BCB68C}"/>
          </ac:picMkLst>
        </pc:picChg>
        <pc:picChg chg="del">
          <ac:chgData name="Tom Cox" userId="01616e06-76e4-43d4-8c96-81271054808a" providerId="ADAL" clId="{05F3226F-030D-44E2-B3DF-E57D35DD0015}" dt="2026-09-30T11:40:31.919" v="105" actId="478"/>
          <ac:picMkLst>
            <pc:docMk/>
            <pc:sldMk cId="1409723444" sldId="311"/>
            <ac:picMk id="5" creationId="{23BE9CC5-29D4-5F4E-A8C5-2F197C0005F8}"/>
          </ac:picMkLst>
        </pc:picChg>
        <pc:picChg chg="add mod">
          <ac:chgData name="Tom Cox" userId="01616e06-76e4-43d4-8c96-81271054808a" providerId="ADAL" clId="{05F3226F-030D-44E2-B3DF-E57D35DD0015}" dt="2026-09-30T11:40:56.069" v="117" actId="1035"/>
          <ac:picMkLst>
            <pc:docMk/>
            <pc:sldMk cId="1409723444" sldId="311"/>
            <ac:picMk id="9" creationId="{513DE443-F05E-6AC3-8E1A-AE149C7F7F06}"/>
          </ac:picMkLst>
        </pc:picChg>
      </pc:sldChg>
      <pc:sldChg chg="del">
        <pc:chgData name="Tom Cox" userId="01616e06-76e4-43d4-8c96-81271054808a" providerId="ADAL" clId="{05F3226F-030D-44E2-B3DF-E57D35DD0015}" dt="2026-09-30T11:58:20.604" v="124" actId="47"/>
        <pc:sldMkLst>
          <pc:docMk/>
          <pc:sldMk cId="2192190694" sldId="312"/>
        </pc:sldMkLst>
      </pc:sldChg>
      <pc:sldChg chg="addSp delSp modSp mod">
        <pc:chgData name="Tom Cox" userId="01616e06-76e4-43d4-8c96-81271054808a" providerId="ADAL" clId="{05F3226F-030D-44E2-B3DF-E57D35DD0015}" dt="2026-09-30T11:59:21.859" v="135" actId="1076"/>
        <pc:sldMkLst>
          <pc:docMk/>
          <pc:sldMk cId="4128105449" sldId="313"/>
        </pc:sldMkLst>
        <pc:picChg chg="mod ord">
          <ac:chgData name="Tom Cox" userId="01616e06-76e4-43d4-8c96-81271054808a" providerId="ADAL" clId="{05F3226F-030D-44E2-B3DF-E57D35DD0015}" dt="2026-09-30T11:59:21.859" v="135" actId="1076"/>
          <ac:picMkLst>
            <pc:docMk/>
            <pc:sldMk cId="4128105449" sldId="313"/>
            <ac:picMk id="4" creationId="{6DFD1DFE-9188-524A-99A0-8F9AD36972EA}"/>
          </ac:picMkLst>
        </pc:picChg>
        <pc:picChg chg="del">
          <ac:chgData name="Tom Cox" userId="01616e06-76e4-43d4-8c96-81271054808a" providerId="ADAL" clId="{05F3226F-030D-44E2-B3DF-E57D35DD0015}" dt="2026-09-30T11:58:43.683" v="125" actId="478"/>
          <ac:picMkLst>
            <pc:docMk/>
            <pc:sldMk cId="4128105449" sldId="313"/>
            <ac:picMk id="5" creationId="{E3C42E5D-2C8E-8A49-BAFF-022F4F23907F}"/>
          </ac:picMkLst>
        </pc:picChg>
        <pc:picChg chg="add">
          <ac:chgData name="Tom Cox" userId="01616e06-76e4-43d4-8c96-81271054808a" providerId="ADAL" clId="{05F3226F-030D-44E2-B3DF-E57D35DD0015}" dt="2026-09-30T11:58:44.857" v="126" actId="22"/>
          <ac:picMkLst>
            <pc:docMk/>
            <pc:sldMk cId="4128105449" sldId="313"/>
            <ac:picMk id="6" creationId="{1C8DAEEE-2CAC-C44E-8D91-2025DAB59B00}"/>
          </ac:picMkLst>
        </pc:picChg>
        <pc:picChg chg="mod ord">
          <ac:chgData name="Tom Cox" userId="01616e06-76e4-43d4-8c96-81271054808a" providerId="ADAL" clId="{05F3226F-030D-44E2-B3DF-E57D35DD0015}" dt="2026-09-30T11:59:00.680" v="129" actId="1076"/>
          <ac:picMkLst>
            <pc:docMk/>
            <pc:sldMk cId="4128105449" sldId="313"/>
            <ac:picMk id="8" creationId="{6D9F5F4E-DE39-C64B-9D82-89ECF34DD828}"/>
          </ac:picMkLst>
        </pc:picChg>
      </pc:sldChg>
      <pc:sldChg chg="addSp delSp modSp mod">
        <pc:chgData name="Tom Cox" userId="01616e06-76e4-43d4-8c96-81271054808a" providerId="ADAL" clId="{05F3226F-030D-44E2-B3DF-E57D35DD0015}" dt="2026-09-30T11:24:54.680" v="60" actId="1076"/>
        <pc:sldMkLst>
          <pc:docMk/>
          <pc:sldMk cId="1009922835" sldId="314"/>
        </pc:sldMkLst>
        <pc:spChg chg="mod">
          <ac:chgData name="Tom Cox" userId="01616e06-76e4-43d4-8c96-81271054808a" providerId="ADAL" clId="{05F3226F-030D-44E2-B3DF-E57D35DD0015}" dt="2026-09-30T11:24:09.586" v="56" actId="20577"/>
          <ac:spMkLst>
            <pc:docMk/>
            <pc:sldMk cId="1009922835" sldId="314"/>
            <ac:spMk id="3" creationId="{B21DED35-CAFF-BA4B-BB53-5AC46D5C4E6D}"/>
          </ac:spMkLst>
        </pc:spChg>
        <pc:spChg chg="mod">
          <ac:chgData name="Tom Cox" userId="01616e06-76e4-43d4-8c96-81271054808a" providerId="ADAL" clId="{05F3226F-030D-44E2-B3DF-E57D35DD0015}" dt="2026-09-30T11:24:54.680" v="60" actId="1076"/>
          <ac:spMkLst>
            <pc:docMk/>
            <pc:sldMk cId="1009922835" sldId="314"/>
            <ac:spMk id="7" creationId="{75CA097B-5672-C940-948C-3D5C59911B4A}"/>
          </ac:spMkLst>
        </pc:spChg>
        <pc:picChg chg="mod">
          <ac:chgData name="Tom Cox" userId="01616e06-76e4-43d4-8c96-81271054808a" providerId="ADAL" clId="{05F3226F-030D-44E2-B3DF-E57D35DD0015}" dt="2026-09-30T11:23:28.711" v="14" actId="1076"/>
          <ac:picMkLst>
            <pc:docMk/>
            <pc:sldMk cId="1009922835" sldId="314"/>
            <ac:picMk id="4" creationId="{6DFD1DFE-9188-524A-99A0-8F9AD36972EA}"/>
          </ac:picMkLst>
        </pc:picChg>
        <pc:picChg chg="del">
          <ac:chgData name="Tom Cox" userId="01616e06-76e4-43d4-8c96-81271054808a" providerId="ADAL" clId="{05F3226F-030D-44E2-B3DF-E57D35DD0015}" dt="2026-09-30T11:22:56.225" v="10" actId="478"/>
          <ac:picMkLst>
            <pc:docMk/>
            <pc:sldMk cId="1009922835" sldId="314"/>
            <ac:picMk id="5" creationId="{E3C42E5D-2C8E-8A49-BAFF-022F4F23907F}"/>
          </ac:picMkLst>
        </pc:picChg>
        <pc:picChg chg="add mod">
          <ac:chgData name="Tom Cox" userId="01616e06-76e4-43d4-8c96-81271054808a" providerId="ADAL" clId="{05F3226F-030D-44E2-B3DF-E57D35DD0015}" dt="2026-09-30T11:22:59.537" v="11" actId="1076"/>
          <ac:picMkLst>
            <pc:docMk/>
            <pc:sldMk cId="1009922835" sldId="314"/>
            <ac:picMk id="6" creationId="{D28F20D7-22CC-B227-0A8A-F96DF7E911D3}"/>
          </ac:picMkLst>
        </pc:picChg>
        <pc:picChg chg="mod ord">
          <ac:chgData name="Tom Cox" userId="01616e06-76e4-43d4-8c96-81271054808a" providerId="ADAL" clId="{05F3226F-030D-44E2-B3DF-E57D35DD0015}" dt="2026-09-30T11:23:24.985" v="13" actId="1076"/>
          <ac:picMkLst>
            <pc:docMk/>
            <pc:sldMk cId="1009922835" sldId="314"/>
            <ac:picMk id="9" creationId="{42FC5732-5227-344B-A7B1-98C26F07CD7B}"/>
          </ac:picMkLst>
        </pc:picChg>
      </pc:sldChg>
      <pc:sldChg chg="mod modShow">
        <pc:chgData name="Tom Cox" userId="01616e06-76e4-43d4-8c96-81271054808a" providerId="ADAL" clId="{05F3226F-030D-44E2-B3DF-E57D35DD0015}" dt="2026-10-01T16:50:14.972" v="169" actId="729"/>
        <pc:sldMkLst>
          <pc:docMk/>
          <pc:sldMk cId="83050917" sldId="351"/>
        </pc:sldMkLst>
      </pc:sldChg>
      <pc:sldChg chg="modSp mod">
        <pc:chgData name="Tom Cox" userId="01616e06-76e4-43d4-8c96-81271054808a" providerId="ADAL" clId="{05F3226F-030D-44E2-B3DF-E57D35DD0015}" dt="2026-10-01T16:48:18.459" v="168" actId="1076"/>
        <pc:sldMkLst>
          <pc:docMk/>
          <pc:sldMk cId="47087727" sldId="353"/>
        </pc:sldMkLst>
        <pc:spChg chg="mod">
          <ac:chgData name="Tom Cox" userId="01616e06-76e4-43d4-8c96-81271054808a" providerId="ADAL" clId="{05F3226F-030D-44E2-B3DF-E57D35DD0015}" dt="2026-10-01T16:48:18.459" v="168" actId="1076"/>
          <ac:spMkLst>
            <pc:docMk/>
            <pc:sldMk cId="47087727" sldId="353"/>
            <ac:spMk id="3" creationId="{98E53FA9-12B8-3547-A49B-69990A90360A}"/>
          </ac:spMkLst>
        </pc:spChg>
      </pc:sldChg>
      <pc:sldChg chg="addSp delSp modSp mod">
        <pc:chgData name="Tom Cox" userId="01616e06-76e4-43d4-8c96-81271054808a" providerId="ADAL" clId="{05F3226F-030D-44E2-B3DF-E57D35DD0015}" dt="2026-09-30T11:26:08.759" v="69" actId="1076"/>
        <pc:sldMkLst>
          <pc:docMk/>
          <pc:sldMk cId="451963579" sldId="381"/>
        </pc:sldMkLst>
        <pc:picChg chg="mod ord">
          <ac:chgData name="Tom Cox" userId="01616e06-76e4-43d4-8c96-81271054808a" providerId="ADAL" clId="{05F3226F-030D-44E2-B3DF-E57D35DD0015}" dt="2026-09-30T11:26:08.759" v="69" actId="1076"/>
          <ac:picMkLst>
            <pc:docMk/>
            <pc:sldMk cId="451963579" sldId="381"/>
            <ac:picMk id="4" creationId="{6DFD1DFE-9188-524A-99A0-8F9AD36972EA}"/>
          </ac:picMkLst>
        </pc:picChg>
        <pc:picChg chg="del">
          <ac:chgData name="Tom Cox" userId="01616e06-76e4-43d4-8c96-81271054808a" providerId="ADAL" clId="{05F3226F-030D-44E2-B3DF-E57D35DD0015}" dt="2026-09-30T11:25:37.160" v="61" actId="478"/>
          <ac:picMkLst>
            <pc:docMk/>
            <pc:sldMk cId="451963579" sldId="381"/>
            <ac:picMk id="5" creationId="{E3C42E5D-2C8E-8A49-BAFF-022F4F23907F}"/>
          </ac:picMkLst>
        </pc:picChg>
        <pc:picChg chg="add">
          <ac:chgData name="Tom Cox" userId="01616e06-76e4-43d4-8c96-81271054808a" providerId="ADAL" clId="{05F3226F-030D-44E2-B3DF-E57D35DD0015}" dt="2026-09-30T11:25:38.631" v="62" actId="22"/>
          <ac:picMkLst>
            <pc:docMk/>
            <pc:sldMk cId="451963579" sldId="381"/>
            <ac:picMk id="6" creationId="{0C952980-A4CE-659E-A9B4-34C97B718B8C}"/>
          </ac:picMkLst>
        </pc:picChg>
        <pc:picChg chg="mod ord">
          <ac:chgData name="Tom Cox" userId="01616e06-76e4-43d4-8c96-81271054808a" providerId="ADAL" clId="{05F3226F-030D-44E2-B3DF-E57D35DD0015}" dt="2026-09-30T11:25:54.181" v="65" actId="1076"/>
          <ac:picMkLst>
            <pc:docMk/>
            <pc:sldMk cId="451963579" sldId="381"/>
            <ac:picMk id="9" creationId="{42FC5732-5227-344B-A7B1-98C26F07CD7B}"/>
          </ac:picMkLst>
        </pc:picChg>
      </pc:sldChg>
      <pc:sldChg chg="addSp delSp modSp mod">
        <pc:chgData name="Tom Cox" userId="01616e06-76e4-43d4-8c96-81271054808a" providerId="ADAL" clId="{05F3226F-030D-44E2-B3DF-E57D35DD0015}" dt="2026-10-01T16:55:24.504" v="174" actId="1076"/>
        <pc:sldMkLst>
          <pc:docMk/>
          <pc:sldMk cId="2223771468" sldId="382"/>
        </pc:sldMkLst>
        <pc:picChg chg="del">
          <ac:chgData name="Tom Cox" userId="01616e06-76e4-43d4-8c96-81271054808a" providerId="ADAL" clId="{05F3226F-030D-44E2-B3DF-E57D35DD0015}" dt="2026-10-01T16:55:15.672" v="171" actId="478"/>
          <ac:picMkLst>
            <pc:docMk/>
            <pc:sldMk cId="2223771468" sldId="382"/>
            <ac:picMk id="3" creationId="{32FDF069-3BBD-9E41-9EA1-A1EDD99124E3}"/>
          </ac:picMkLst>
        </pc:picChg>
        <pc:picChg chg="mod">
          <ac:chgData name="Tom Cox" userId="01616e06-76e4-43d4-8c96-81271054808a" providerId="ADAL" clId="{05F3226F-030D-44E2-B3DF-E57D35DD0015}" dt="2026-10-01T16:55:24.504" v="174" actId="1076"/>
          <ac:picMkLst>
            <pc:docMk/>
            <pc:sldMk cId="2223771468" sldId="382"/>
            <ac:picMk id="4" creationId="{6FB71B6D-592F-194C-A379-CFCFF6603387}"/>
          </ac:picMkLst>
        </pc:picChg>
        <pc:picChg chg="add mod">
          <ac:chgData name="Tom Cox" userId="01616e06-76e4-43d4-8c96-81271054808a" providerId="ADAL" clId="{05F3226F-030D-44E2-B3DF-E57D35DD0015}" dt="2026-10-01T16:55:21.150" v="173" actId="1076"/>
          <ac:picMkLst>
            <pc:docMk/>
            <pc:sldMk cId="2223771468" sldId="382"/>
            <ac:picMk id="7" creationId="{8C410CA2-B544-BA80-442E-467B3AFFBD2C}"/>
          </ac:picMkLst>
        </pc:picChg>
      </pc:sldChg>
      <pc:sldChg chg="modSp add mod">
        <pc:chgData name="Tom Cox" userId="01616e06-76e4-43d4-8c96-81271054808a" providerId="ADAL" clId="{05F3226F-030D-44E2-B3DF-E57D35DD0015}" dt="2026-10-01T17:10:01.950" v="234" actId="14734"/>
        <pc:sldMkLst>
          <pc:docMk/>
          <pc:sldMk cId="919384420" sldId="531"/>
        </pc:sldMkLst>
        <pc:spChg chg="mod">
          <ac:chgData name="Tom Cox" userId="01616e06-76e4-43d4-8c96-81271054808a" providerId="ADAL" clId="{05F3226F-030D-44E2-B3DF-E57D35DD0015}" dt="2026-10-01T17:04:10.543" v="177" actId="20577"/>
          <ac:spMkLst>
            <pc:docMk/>
            <pc:sldMk cId="919384420" sldId="531"/>
            <ac:spMk id="3" creationId="{E00C40AC-1932-FB42-88C2-F4C3F18F9AF9}"/>
          </ac:spMkLst>
        </pc:spChg>
        <pc:spChg chg="mod">
          <ac:chgData name="Tom Cox" userId="01616e06-76e4-43d4-8c96-81271054808a" providerId="ADAL" clId="{05F3226F-030D-44E2-B3DF-E57D35DD0015}" dt="2026-10-01T17:08:35.471" v="220" actId="1076"/>
          <ac:spMkLst>
            <pc:docMk/>
            <pc:sldMk cId="919384420" sldId="531"/>
            <ac:spMk id="4" creationId="{741CC5DF-D2B5-EA40-A586-68E226518929}"/>
          </ac:spMkLst>
        </pc:spChg>
        <pc:graphicFrameChg chg="mod modGraphic">
          <ac:chgData name="Tom Cox" userId="01616e06-76e4-43d4-8c96-81271054808a" providerId="ADAL" clId="{05F3226F-030D-44E2-B3DF-E57D35DD0015}" dt="2026-10-01T17:10:01.950" v="234" actId="14734"/>
          <ac:graphicFrameMkLst>
            <pc:docMk/>
            <pc:sldMk cId="919384420" sldId="531"/>
            <ac:graphicFrameMk id="8" creationId="{800293BC-BDEC-BE43-AF70-94FEF695036D}"/>
          </ac:graphicFrameMkLst>
        </pc:graphicFrameChg>
      </pc:sldChg>
      <pc:sldChg chg="modSp add mod">
        <pc:chgData name="Tom Cox" userId="01616e06-76e4-43d4-8c96-81271054808a" providerId="ADAL" clId="{05F3226F-030D-44E2-B3DF-E57D35DD0015}" dt="2026-10-01T17:10:23.953" v="236" actId="20577"/>
        <pc:sldMkLst>
          <pc:docMk/>
          <pc:sldMk cId="1457392394" sldId="537"/>
        </pc:sldMkLst>
        <pc:spChg chg="mod">
          <ac:chgData name="Tom Cox" userId="01616e06-76e4-43d4-8c96-81271054808a" providerId="ADAL" clId="{05F3226F-030D-44E2-B3DF-E57D35DD0015}" dt="2026-10-01T17:06:20.066" v="206" actId="1076"/>
          <ac:spMkLst>
            <pc:docMk/>
            <pc:sldMk cId="1457392394" sldId="537"/>
            <ac:spMk id="4" creationId="{CC31FA43-D1D2-447D-72CA-B7C28AC19ECE}"/>
          </ac:spMkLst>
        </pc:spChg>
        <pc:graphicFrameChg chg="mod modGraphic">
          <ac:chgData name="Tom Cox" userId="01616e06-76e4-43d4-8c96-81271054808a" providerId="ADAL" clId="{05F3226F-030D-44E2-B3DF-E57D35DD0015}" dt="2026-10-01T17:10:23.953" v="236" actId="20577"/>
          <ac:graphicFrameMkLst>
            <pc:docMk/>
            <pc:sldMk cId="1457392394" sldId="537"/>
            <ac:graphicFrameMk id="8" creationId="{BF8AC38B-4F2D-63D9-D047-2783D5D59BBA}"/>
          </ac:graphicFrameMkLst>
        </pc:graphicFrameChg>
      </pc:sldChg>
      <pc:sldChg chg="modSp mod">
        <pc:chgData name="Tom Cox" userId="01616e06-76e4-43d4-8c96-81271054808a" providerId="ADAL" clId="{05F3226F-030D-44E2-B3DF-E57D35DD0015}" dt="2026-10-01T18:26:32.552" v="269" actId="2711"/>
        <pc:sldMkLst>
          <pc:docMk/>
          <pc:sldMk cId="273741305" sldId="657"/>
        </pc:sldMkLst>
        <pc:spChg chg="mod">
          <ac:chgData name="Tom Cox" userId="01616e06-76e4-43d4-8c96-81271054808a" providerId="ADAL" clId="{05F3226F-030D-44E2-B3DF-E57D35DD0015}" dt="2026-10-01T18:26:16.314" v="267" actId="2711"/>
          <ac:spMkLst>
            <pc:docMk/>
            <pc:sldMk cId="273741305" sldId="657"/>
            <ac:spMk id="13" creationId="{540C7421-B63E-1D4E-805D-BADD002D038B}"/>
          </ac:spMkLst>
        </pc:spChg>
        <pc:spChg chg="mod">
          <ac:chgData name="Tom Cox" userId="01616e06-76e4-43d4-8c96-81271054808a" providerId="ADAL" clId="{05F3226F-030D-44E2-B3DF-E57D35DD0015}" dt="2026-10-01T18:26:32.552" v="269" actId="2711"/>
          <ac:spMkLst>
            <pc:docMk/>
            <pc:sldMk cId="273741305" sldId="657"/>
            <ac:spMk id="14" creationId="{30AE6844-9E7F-9E41-87FA-8531E8D7D92E}"/>
          </ac:spMkLst>
        </pc:spChg>
      </pc:sldChg>
      <pc:sldChg chg="addSp modSp mod">
        <pc:chgData name="Tom Cox" userId="01616e06-76e4-43d4-8c96-81271054808a" providerId="ADAL" clId="{05F3226F-030D-44E2-B3DF-E57D35DD0015}" dt="2026-10-01T07:42:33.652" v="151" actId="1076"/>
        <pc:sldMkLst>
          <pc:docMk/>
          <pc:sldMk cId="2782406230" sldId="658"/>
        </pc:sldMkLst>
        <pc:picChg chg="add mod">
          <ac:chgData name="Tom Cox" userId="01616e06-76e4-43d4-8c96-81271054808a" providerId="ADAL" clId="{05F3226F-030D-44E2-B3DF-E57D35DD0015}" dt="2026-10-01T07:42:33.652" v="151" actId="1076"/>
          <ac:picMkLst>
            <pc:docMk/>
            <pc:sldMk cId="2782406230" sldId="658"/>
            <ac:picMk id="2" creationId="{23021614-D3FC-8252-216D-0F209F67E691}"/>
          </ac:picMkLst>
        </pc:picChg>
        <pc:picChg chg="mod">
          <ac:chgData name="Tom Cox" userId="01616e06-76e4-43d4-8c96-81271054808a" providerId="ADAL" clId="{05F3226F-030D-44E2-B3DF-E57D35DD0015}" dt="2026-10-01T07:42:26.131" v="149" actId="1076"/>
          <ac:picMkLst>
            <pc:docMk/>
            <pc:sldMk cId="2782406230" sldId="658"/>
            <ac:picMk id="6" creationId="{751C2CBD-320D-EB4C-BA35-160D1214FF18}"/>
          </ac:picMkLst>
        </pc:picChg>
      </pc:sldChg>
      <pc:sldChg chg="addSp delSp modSp mod">
        <pc:chgData name="Tom Cox" userId="01616e06-76e4-43d4-8c96-81271054808a" providerId="ADAL" clId="{05F3226F-030D-44E2-B3DF-E57D35DD0015}" dt="2026-10-01T07:42:03.321" v="148" actId="1076"/>
        <pc:sldMkLst>
          <pc:docMk/>
          <pc:sldMk cId="2993171966" sldId="659"/>
        </pc:sldMkLst>
        <pc:picChg chg="add mod">
          <ac:chgData name="Tom Cox" userId="01616e06-76e4-43d4-8c96-81271054808a" providerId="ADAL" clId="{05F3226F-030D-44E2-B3DF-E57D35DD0015}" dt="2026-09-30T12:09:16.068" v="142" actId="1076"/>
          <ac:picMkLst>
            <pc:docMk/>
            <pc:sldMk cId="2993171966" sldId="659"/>
            <ac:picMk id="3" creationId="{632B2782-342D-D878-2F86-4CD5AAE84AEF}"/>
          </ac:picMkLst>
        </pc:picChg>
        <pc:picChg chg="del">
          <ac:chgData name="Tom Cox" userId="01616e06-76e4-43d4-8c96-81271054808a" providerId="ADAL" clId="{05F3226F-030D-44E2-B3DF-E57D35DD0015}" dt="2026-09-30T12:09:40.615" v="143" actId="478"/>
          <ac:picMkLst>
            <pc:docMk/>
            <pc:sldMk cId="2993171966" sldId="659"/>
            <ac:picMk id="5" creationId="{29011CBF-0179-604A-AF01-EF3B6167A3AA}"/>
          </ac:picMkLst>
        </pc:picChg>
        <pc:picChg chg="add mod">
          <ac:chgData name="Tom Cox" userId="01616e06-76e4-43d4-8c96-81271054808a" providerId="ADAL" clId="{05F3226F-030D-44E2-B3DF-E57D35DD0015}" dt="2026-10-01T07:42:03.321" v="148" actId="1076"/>
          <ac:picMkLst>
            <pc:docMk/>
            <pc:sldMk cId="2993171966" sldId="659"/>
            <ac:picMk id="6" creationId="{F4455182-B4C6-7EE3-A78A-DB047EBAC8DE}"/>
          </ac:picMkLst>
        </pc:picChg>
        <pc:picChg chg="del">
          <ac:chgData name="Tom Cox" userId="01616e06-76e4-43d4-8c96-81271054808a" providerId="ADAL" clId="{05F3226F-030D-44E2-B3DF-E57D35DD0015}" dt="2026-09-30T12:08:55.947" v="136" actId="478"/>
          <ac:picMkLst>
            <pc:docMk/>
            <pc:sldMk cId="2993171966" sldId="659"/>
            <ac:picMk id="10" creationId="{09B558D2-D475-344C-9A3C-5EBE3DEB3589}"/>
          </ac:picMkLst>
        </pc:picChg>
      </pc:sldChg>
      <pc:sldChg chg="delSp modSp add mod">
        <pc:chgData name="Tom Cox" userId="01616e06-76e4-43d4-8c96-81271054808a" providerId="ADAL" clId="{05F3226F-030D-44E2-B3DF-E57D35DD0015}" dt="2026-09-30T11:30:22.216" v="90" actId="1076"/>
        <pc:sldMkLst>
          <pc:docMk/>
          <pc:sldMk cId="2024411082" sldId="682"/>
        </pc:sldMkLst>
        <pc:spChg chg="del">
          <ac:chgData name="Tom Cox" userId="01616e06-76e4-43d4-8c96-81271054808a" providerId="ADAL" clId="{05F3226F-030D-44E2-B3DF-E57D35DD0015}" dt="2026-09-30T11:29:51.164" v="82" actId="478"/>
          <ac:spMkLst>
            <pc:docMk/>
            <pc:sldMk cId="2024411082" sldId="682"/>
            <ac:spMk id="3" creationId="{0C5AE255-6D8E-6FA8-A31B-D425BD0D67C7}"/>
          </ac:spMkLst>
        </pc:spChg>
        <pc:spChg chg="del">
          <ac:chgData name="Tom Cox" userId="01616e06-76e4-43d4-8c96-81271054808a" providerId="ADAL" clId="{05F3226F-030D-44E2-B3DF-E57D35DD0015}" dt="2026-09-30T11:29:55.276" v="83" actId="478"/>
          <ac:spMkLst>
            <pc:docMk/>
            <pc:sldMk cId="2024411082" sldId="682"/>
            <ac:spMk id="7" creationId="{1A6277E0-F9AE-AA78-D373-58A16580955A}"/>
          </ac:spMkLst>
        </pc:spChg>
        <pc:picChg chg="mod ord">
          <ac:chgData name="Tom Cox" userId="01616e06-76e4-43d4-8c96-81271054808a" providerId="ADAL" clId="{05F3226F-030D-44E2-B3DF-E57D35DD0015}" dt="2026-09-30T11:30:22.216" v="90" actId="1076"/>
          <ac:picMkLst>
            <pc:docMk/>
            <pc:sldMk cId="2024411082" sldId="682"/>
            <ac:picMk id="4" creationId="{1A7512E1-5230-2CDA-4026-110A97AE58B9}"/>
          </ac:picMkLst>
        </pc:picChg>
        <pc:picChg chg="mod">
          <ac:chgData name="Tom Cox" userId="01616e06-76e4-43d4-8c96-81271054808a" providerId="ADAL" clId="{05F3226F-030D-44E2-B3DF-E57D35DD0015}" dt="2026-09-30T11:29:59.330" v="84" actId="1076"/>
          <ac:picMkLst>
            <pc:docMk/>
            <pc:sldMk cId="2024411082" sldId="682"/>
            <ac:picMk id="9" creationId="{5FB2D297-8164-67C6-7B77-4F526A1105B9}"/>
          </ac:picMkLst>
        </pc:picChg>
      </pc:sldChg>
      <pc:sldChg chg="addSp delSp modSp add mod">
        <pc:chgData name="Tom Cox" userId="01616e06-76e4-43d4-8c96-81271054808a" providerId="ADAL" clId="{05F3226F-030D-44E2-B3DF-E57D35DD0015}" dt="2026-10-01T08:45:48.467" v="158" actId="1076"/>
        <pc:sldMkLst>
          <pc:docMk/>
          <pc:sldMk cId="309179786" sldId="683"/>
        </pc:sldMkLst>
        <pc:picChg chg="add del">
          <ac:chgData name="Tom Cox" userId="01616e06-76e4-43d4-8c96-81271054808a" providerId="ADAL" clId="{05F3226F-030D-44E2-B3DF-E57D35DD0015}" dt="2026-10-01T08:45:21.260" v="152" actId="478"/>
          <ac:picMkLst>
            <pc:docMk/>
            <pc:sldMk cId="309179786" sldId="683"/>
            <ac:picMk id="3" creationId="{A2564535-2E56-1D95-4E27-D821EBBCA631}"/>
          </ac:picMkLst>
        </pc:picChg>
        <pc:picChg chg="add mod ord">
          <ac:chgData name="Tom Cox" userId="01616e06-76e4-43d4-8c96-81271054808a" providerId="ADAL" clId="{05F3226F-030D-44E2-B3DF-E57D35DD0015}" dt="2026-10-01T08:45:48.467" v="158" actId="1076"/>
          <ac:picMkLst>
            <pc:docMk/>
            <pc:sldMk cId="309179786" sldId="683"/>
            <ac:picMk id="4" creationId="{085A557F-DF62-15C4-D2AF-D7BC1E5C9133}"/>
          </ac:picMkLst>
        </pc:picChg>
        <pc:picChg chg="del">
          <ac:chgData name="Tom Cox" userId="01616e06-76e4-43d4-8c96-81271054808a" providerId="ADAL" clId="{05F3226F-030D-44E2-B3DF-E57D35DD0015}" dt="2026-09-30T11:31:04.215" v="94" actId="478"/>
          <ac:picMkLst>
            <pc:docMk/>
            <pc:sldMk cId="309179786" sldId="683"/>
            <ac:picMk id="5" creationId="{ED0CD2D9-BB4E-7233-1A25-1A85990B1FFB}"/>
          </ac:picMkLst>
        </pc:picChg>
        <pc:picChg chg="add mod">
          <ac:chgData name="Tom Cox" userId="01616e06-76e4-43d4-8c96-81271054808a" providerId="ADAL" clId="{05F3226F-030D-44E2-B3DF-E57D35DD0015}" dt="2026-10-01T08:45:36.310" v="155" actId="1076"/>
          <ac:picMkLst>
            <pc:docMk/>
            <pc:sldMk cId="309179786" sldId="683"/>
            <ac:picMk id="5" creationId="{F103E3A8-8EDE-6F3F-70C6-BFD20452653A}"/>
          </ac:picMkLst>
        </pc:picChg>
        <pc:picChg chg="mod ord">
          <ac:chgData name="Tom Cox" userId="01616e06-76e4-43d4-8c96-81271054808a" providerId="ADAL" clId="{05F3226F-030D-44E2-B3DF-E57D35DD0015}" dt="2026-10-01T08:45:40.598" v="156" actId="166"/>
          <ac:picMkLst>
            <pc:docMk/>
            <pc:sldMk cId="309179786" sldId="683"/>
            <ac:picMk id="7" creationId="{29A3C343-2D3D-95E4-4D1F-29655A7C3A90}"/>
          </ac:picMkLst>
        </pc:picChg>
      </pc:sldChg>
      <pc:sldChg chg="delSp modSp add mod">
        <pc:chgData name="Tom Cox" userId="01616e06-76e4-43d4-8c96-81271054808a" providerId="ADAL" clId="{05F3226F-030D-44E2-B3DF-E57D35DD0015}" dt="2026-09-30T11:32:26.600" v="104" actId="478"/>
        <pc:sldMkLst>
          <pc:docMk/>
          <pc:sldMk cId="1458729493" sldId="684"/>
        </pc:sldMkLst>
        <pc:picChg chg="mod">
          <ac:chgData name="Tom Cox" userId="01616e06-76e4-43d4-8c96-81271054808a" providerId="ADAL" clId="{05F3226F-030D-44E2-B3DF-E57D35DD0015}" dt="2026-09-30T11:32:24.754" v="103" actId="1076"/>
          <ac:picMkLst>
            <pc:docMk/>
            <pc:sldMk cId="1458729493" sldId="684"/>
            <ac:picMk id="4" creationId="{7F001283-74B4-66C3-21FA-891E4B582E10}"/>
          </ac:picMkLst>
        </pc:picChg>
        <pc:picChg chg="del">
          <ac:chgData name="Tom Cox" userId="01616e06-76e4-43d4-8c96-81271054808a" providerId="ADAL" clId="{05F3226F-030D-44E2-B3DF-E57D35DD0015}" dt="2026-09-30T11:32:26.600" v="104" actId="478"/>
          <ac:picMkLst>
            <pc:docMk/>
            <pc:sldMk cId="1458729493" sldId="684"/>
            <ac:picMk id="7" creationId="{7F8E00FA-FFDC-5E05-3852-52B04CE342EE}"/>
          </ac:picMkLst>
        </pc:picChg>
      </pc:sldChg>
      <pc:sldChg chg="addSp delSp modSp add mod">
        <pc:chgData name="Tom Cox" userId="01616e06-76e4-43d4-8c96-81271054808a" providerId="ADAL" clId="{05F3226F-030D-44E2-B3DF-E57D35DD0015}" dt="2026-09-30T11:58:15.228" v="123" actId="478"/>
        <pc:sldMkLst>
          <pc:docMk/>
          <pc:sldMk cId="3386273235" sldId="685"/>
        </pc:sldMkLst>
        <pc:spChg chg="del">
          <ac:chgData name="Tom Cox" userId="01616e06-76e4-43d4-8c96-81271054808a" providerId="ADAL" clId="{05F3226F-030D-44E2-B3DF-E57D35DD0015}" dt="2026-09-30T11:58:15.228" v="123" actId="478"/>
          <ac:spMkLst>
            <pc:docMk/>
            <pc:sldMk cId="3386273235" sldId="685"/>
            <ac:spMk id="7" creationId="{DEB21782-5754-2850-3927-EEC79388F7B2}"/>
          </ac:spMkLst>
        </pc:spChg>
        <pc:picChg chg="add mod">
          <ac:chgData name="Tom Cox" userId="01616e06-76e4-43d4-8c96-81271054808a" providerId="ADAL" clId="{05F3226F-030D-44E2-B3DF-E57D35DD0015}" dt="2026-09-30T11:58:12.186" v="122" actId="1076"/>
          <ac:picMkLst>
            <pc:docMk/>
            <pc:sldMk cId="3386273235" sldId="685"/>
            <ac:picMk id="4" creationId="{BCD11A55-2D76-9EBB-F4BD-49D44290864F}"/>
          </ac:picMkLst>
        </pc:picChg>
      </pc:sldChg>
      <pc:sldChg chg="addSp delSp modSp add mod">
        <pc:chgData name="Tom Cox" userId="01616e06-76e4-43d4-8c96-81271054808a" providerId="ADAL" clId="{05F3226F-030D-44E2-B3DF-E57D35DD0015}" dt="2026-10-01T17:09:24.060" v="228" actId="122"/>
        <pc:sldMkLst>
          <pc:docMk/>
          <pc:sldMk cId="1371314872" sldId="686"/>
        </pc:sldMkLst>
        <pc:graphicFrameChg chg="add mod modGraphic">
          <ac:chgData name="Tom Cox" userId="01616e06-76e4-43d4-8c96-81271054808a" providerId="ADAL" clId="{05F3226F-030D-44E2-B3DF-E57D35DD0015}" dt="2026-10-01T17:09:24.060" v="228" actId="122"/>
          <ac:graphicFrameMkLst>
            <pc:docMk/>
            <pc:sldMk cId="1371314872" sldId="686"/>
            <ac:graphicFrameMk id="5" creationId="{809FE6B6-5994-4BF6-E383-C73B087A1744}"/>
          </ac:graphicFrameMkLst>
        </pc:graphicFrameChg>
        <pc:graphicFrameChg chg="del">
          <ac:chgData name="Tom Cox" userId="01616e06-76e4-43d4-8c96-81271054808a" providerId="ADAL" clId="{05F3226F-030D-44E2-B3DF-E57D35DD0015}" dt="2026-10-01T17:09:03.640" v="223" actId="478"/>
          <ac:graphicFrameMkLst>
            <pc:docMk/>
            <pc:sldMk cId="1371314872" sldId="686"/>
            <ac:graphicFrameMk id="8" creationId="{8D93EB2C-B68B-8F8E-1559-F58F940493C5}"/>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4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6905625" y="0"/>
            <a:ext cx="5283200" cy="344488"/>
          </a:xfrm>
          <a:prstGeom prst="rect">
            <a:avLst/>
          </a:prstGeom>
        </p:spPr>
        <p:txBody>
          <a:bodyPr vert="horz" lIns="91440" tIns="45720" rIns="91440" bIns="45720" rtlCol="0"/>
          <a:lstStyle>
            <a:lvl1pPr algn="r">
              <a:defRPr sz="1200"/>
            </a:lvl1pPr>
          </a:lstStyle>
          <a:p>
            <a:fld id="{46830F85-BDE8-9A4F-8080-67487F6E3A4C}" type="datetimeFigureOut">
              <a:rPr lang="en-US" smtClean="0"/>
              <a:t>9/30/2026</a:t>
            </a:fld>
            <a:endParaRPr lang="en-US"/>
          </a:p>
        </p:txBody>
      </p:sp>
      <p:sp>
        <p:nvSpPr>
          <p:cNvPr id="4" name="Slide Image Placeholder 3"/>
          <p:cNvSpPr>
            <a:spLocks noGrp="1" noRot="1" noChangeAspect="1"/>
          </p:cNvSpPr>
          <p:nvPr>
            <p:ph type="sldImg" idx="2"/>
          </p:nvPr>
        </p:nvSpPr>
        <p:spPr>
          <a:xfrm>
            <a:off x="4038600" y="857250"/>
            <a:ext cx="4114800" cy="23145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1219200" y="3300413"/>
            <a:ext cx="9753600" cy="2700337"/>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513513"/>
            <a:ext cx="5283200" cy="3444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6905625" y="6513513"/>
            <a:ext cx="5283200" cy="344487"/>
          </a:xfrm>
          <a:prstGeom prst="rect">
            <a:avLst/>
          </a:prstGeom>
        </p:spPr>
        <p:txBody>
          <a:bodyPr vert="horz" lIns="91440" tIns="45720" rIns="91440" bIns="45720" rtlCol="0" anchor="b"/>
          <a:lstStyle>
            <a:lvl1pPr algn="r">
              <a:defRPr sz="1200"/>
            </a:lvl1pPr>
          </a:lstStyle>
          <a:p>
            <a:fld id="{3618EE92-33FC-E947-A7D0-CFAE06952D60}" type="slidenum">
              <a:rPr lang="en-US" smtClean="0"/>
              <a:t>‹#›</a:t>
            </a:fld>
            <a:endParaRPr lang="en-US"/>
          </a:p>
        </p:txBody>
      </p:sp>
    </p:spTree>
    <p:extLst>
      <p:ext uri="{BB962C8B-B14F-4D97-AF65-F5344CB8AC3E}">
        <p14:creationId xmlns:p14="http://schemas.microsoft.com/office/powerpoint/2010/main" val="34599762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6552D6-76DF-0547-BBAF-EACD65B06FFA}" type="slidenum">
              <a:rPr lang="en-US" smtClean="0"/>
              <a:pPr/>
              <a:t>4</a:t>
            </a:fld>
            <a:endParaRPr lang="en-US"/>
          </a:p>
        </p:txBody>
      </p:sp>
    </p:spTree>
    <p:extLst>
      <p:ext uri="{BB962C8B-B14F-4D97-AF65-F5344CB8AC3E}">
        <p14:creationId xmlns:p14="http://schemas.microsoft.com/office/powerpoint/2010/main" val="371187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the students a VERY brief explanation about how they will learn the skills and knowledge they need to meet the QTS standards.</a:t>
            </a:r>
          </a:p>
          <a:p>
            <a:r>
              <a:rPr lang="en-GB" dirty="0"/>
              <a:t>There will be a more detailed explanation soon.</a:t>
            </a:r>
          </a:p>
          <a:p>
            <a:r>
              <a:rPr lang="en-GB" dirty="0"/>
              <a:t>Point out to the students that we will put a slide at the end of our lectures to show them which of the standards we have touched upon during the lecture.</a:t>
            </a:r>
          </a:p>
        </p:txBody>
      </p:sp>
      <p:sp>
        <p:nvSpPr>
          <p:cNvPr id="4" name="Slide Number Placeholder 3"/>
          <p:cNvSpPr>
            <a:spLocks noGrp="1"/>
          </p:cNvSpPr>
          <p:nvPr>
            <p:ph type="sldNum" sz="quarter" idx="5"/>
          </p:nvPr>
        </p:nvSpPr>
        <p:spPr/>
        <p:txBody>
          <a:bodyPr/>
          <a:lstStyle/>
          <a:p>
            <a:fld id="{B68C8073-CAD2-48BF-B8DB-FCAF7D6ED014}" type="slidenum">
              <a:rPr lang="en-US" smtClean="0"/>
              <a:t>21</a:t>
            </a:fld>
            <a:endParaRPr lang="en-US" dirty="0"/>
          </a:p>
        </p:txBody>
      </p:sp>
    </p:spTree>
    <p:extLst>
      <p:ext uri="{BB962C8B-B14F-4D97-AF65-F5344CB8AC3E}">
        <p14:creationId xmlns:p14="http://schemas.microsoft.com/office/powerpoint/2010/main" val="18394744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do they already know?</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reasons can they give?</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44</a:t>
            </a:fld>
            <a:endParaRPr lang="en-US" dirty="0"/>
          </a:p>
        </p:txBody>
      </p:sp>
    </p:spTree>
    <p:extLst>
      <p:ext uri="{BB962C8B-B14F-4D97-AF65-F5344CB8AC3E}">
        <p14:creationId xmlns:p14="http://schemas.microsoft.com/office/powerpoint/2010/main" val="6705161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b="1" baseline="0" dirty="0"/>
              <a:t>Activity</a:t>
            </a:r>
          </a:p>
          <a:p>
            <a:pPr marL="0" indent="0">
              <a:buFont typeface="Arial" panose="020B0604020202020204" pitchFamily="34" charset="0"/>
              <a:buNone/>
            </a:pPr>
            <a:r>
              <a:rPr lang="en-GB" baseline="0" dirty="0"/>
              <a:t>Watch video</a:t>
            </a:r>
          </a:p>
          <a:p>
            <a:pPr marL="0" indent="0">
              <a:buFont typeface="Arial" panose="020B0604020202020204" pitchFamily="34" charset="0"/>
              <a:buNone/>
            </a:pPr>
            <a:endParaRPr lang="en-GB" baseline="0" dirty="0"/>
          </a:p>
          <a:p>
            <a:pPr marL="0" indent="0">
              <a:buFont typeface="Arial" panose="020B0604020202020204" pitchFamily="34" charset="0"/>
              <a:buNone/>
            </a:pPr>
            <a:r>
              <a:rPr lang="en-GB" baseline="0" dirty="0"/>
              <a:t>Explain that this lecture is about the curriculum framework specifically how it has developed and changed</a:t>
            </a:r>
          </a:p>
          <a:p>
            <a:pPr marL="171450" indent="-171450">
              <a:buFont typeface="Arial" panose="020B0604020202020204" pitchFamily="34" charset="0"/>
              <a:buChar char="•"/>
            </a:pPr>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45</a:t>
            </a:fld>
            <a:endParaRPr lang="en-US" dirty="0"/>
          </a:p>
        </p:txBody>
      </p:sp>
    </p:spTree>
    <p:extLst>
      <p:ext uri="{BB962C8B-B14F-4D97-AF65-F5344CB8AC3E}">
        <p14:creationId xmlns:p14="http://schemas.microsoft.com/office/powerpoint/2010/main" val="17563256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b="1" baseline="0" dirty="0"/>
              <a:t>Activity</a:t>
            </a:r>
          </a:p>
          <a:p>
            <a:pPr marL="0" indent="0">
              <a:buFont typeface="Arial" panose="020B0604020202020204" pitchFamily="34" charset="0"/>
              <a:buNone/>
            </a:pPr>
            <a:r>
              <a:rPr lang="en-GB" baseline="0" dirty="0"/>
              <a:t>Watch video</a:t>
            </a:r>
          </a:p>
          <a:p>
            <a:pPr marL="0" indent="0">
              <a:buFont typeface="Arial" panose="020B0604020202020204" pitchFamily="34" charset="0"/>
              <a:buNone/>
            </a:pPr>
            <a:endParaRPr lang="en-GB" baseline="0" dirty="0"/>
          </a:p>
          <a:p>
            <a:pPr marL="0" indent="0">
              <a:buFont typeface="Arial" panose="020B0604020202020204" pitchFamily="34" charset="0"/>
              <a:buNone/>
            </a:pPr>
            <a:r>
              <a:rPr lang="en-GB" baseline="0" dirty="0"/>
              <a:t>Point out that schools design their own curriculum. </a:t>
            </a:r>
          </a:p>
          <a:p>
            <a:pPr marL="0" indent="0">
              <a:buFont typeface="Arial" panose="020B0604020202020204" pitchFamily="34" charset="0"/>
              <a:buNone/>
            </a:pPr>
            <a:r>
              <a:rPr lang="en-GB" baseline="0" dirty="0"/>
              <a:t>They will here a lot of talk about Curriculum Design and will do work on this during the year.</a:t>
            </a:r>
          </a:p>
          <a:p>
            <a:pPr marL="0" indent="0">
              <a:buFont typeface="Arial" panose="020B0604020202020204" pitchFamily="34" charset="0"/>
              <a:buNone/>
            </a:pPr>
            <a:endParaRPr lang="en-GB" baseline="0" dirty="0"/>
          </a:p>
          <a:p>
            <a:pPr marL="171450" indent="-171450">
              <a:buFont typeface="Arial" panose="020B0604020202020204" pitchFamily="34" charset="0"/>
              <a:buChar char="•"/>
            </a:pPr>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46</a:t>
            </a:fld>
            <a:endParaRPr lang="en-US" dirty="0"/>
          </a:p>
        </p:txBody>
      </p:sp>
    </p:spTree>
    <p:extLst>
      <p:ext uri="{BB962C8B-B14F-4D97-AF65-F5344CB8AC3E}">
        <p14:creationId xmlns:p14="http://schemas.microsoft.com/office/powerpoint/2010/main" val="13429120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baseline="0" dirty="0"/>
              <a:t>Activity</a:t>
            </a:r>
          </a:p>
          <a:p>
            <a:r>
              <a:rPr lang="en-GB" baseline="0" dirty="0"/>
              <a:t>Watch video</a:t>
            </a:r>
          </a:p>
          <a:p>
            <a:endParaRPr lang="en-GB" baseline="0" dirty="0"/>
          </a:p>
          <a:p>
            <a:r>
              <a:rPr lang="en-GB" baseline="0" dirty="0"/>
              <a:t>Point out that:</a:t>
            </a:r>
          </a:p>
          <a:p>
            <a:endParaRPr lang="en-GB" baseline="0" dirty="0"/>
          </a:p>
          <a:p>
            <a:r>
              <a:rPr lang="en-GB" baseline="0" dirty="0"/>
              <a:t>schools design their own curriculum. </a:t>
            </a:r>
          </a:p>
          <a:p>
            <a:endParaRPr lang="en-GB" baseline="0" dirty="0"/>
          </a:p>
          <a:p>
            <a:endParaRPr lang="en-GB" baseline="0" dirty="0"/>
          </a:p>
          <a:p>
            <a:pPr marL="172860" indent="-172860">
              <a:buFont typeface="Arial" panose="020B0604020202020204" pitchFamily="34" charset="0"/>
              <a:buChar char="•"/>
            </a:pPr>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47</a:t>
            </a:fld>
            <a:endParaRPr lang="en-US" dirty="0"/>
          </a:p>
        </p:txBody>
      </p:sp>
    </p:spTree>
    <p:extLst>
      <p:ext uri="{BB962C8B-B14F-4D97-AF65-F5344CB8AC3E}">
        <p14:creationId xmlns:p14="http://schemas.microsoft.com/office/powerpoint/2010/main" val="23934267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Talk students through some of the changes. We will look at why things still need to change in the next few slides.</a:t>
            </a:r>
          </a:p>
          <a:p>
            <a:r>
              <a:rPr lang="en-GB" b="1" dirty="0"/>
              <a:t>Do a quick narrative of the different dates.</a:t>
            </a:r>
          </a:p>
          <a:p>
            <a:endParaRPr lang="en-GB" b="1" dirty="0"/>
          </a:p>
          <a:p>
            <a:r>
              <a:rPr lang="en-GB" dirty="0"/>
              <a:t>This is what has happened in the UK over the last</a:t>
            </a:r>
            <a:r>
              <a:rPr lang="en-GB" baseline="0" dirty="0"/>
              <a:t> 35 years.</a:t>
            </a:r>
          </a:p>
          <a:p>
            <a:endParaRPr lang="en-GB" baseline="0" dirty="0"/>
          </a:p>
          <a:p>
            <a:r>
              <a:rPr lang="en-GB" dirty="0"/>
              <a:t>1988: The Education Reform Act: before that there was no common curriculum</a:t>
            </a:r>
          </a:p>
          <a:p>
            <a:r>
              <a:rPr lang="en-GB" dirty="0"/>
              <a:t>1997: Devolution referendum</a:t>
            </a:r>
          </a:p>
          <a:p>
            <a:r>
              <a:rPr lang="en-GB" dirty="0"/>
              <a:t>2002: Last time</a:t>
            </a:r>
            <a:r>
              <a:rPr lang="en-GB" baseline="0" dirty="0"/>
              <a:t> Wales shared a curriculum with England</a:t>
            </a:r>
            <a:endParaRPr lang="en-GB" b="1" dirty="0"/>
          </a:p>
          <a:p>
            <a:r>
              <a:rPr lang="en-GB" dirty="0"/>
              <a:t>0000s: poor PISA results</a:t>
            </a:r>
          </a:p>
          <a:p>
            <a:r>
              <a:rPr lang="en-GB" dirty="0"/>
              <a:t>2010: FP</a:t>
            </a:r>
            <a:r>
              <a:rPr lang="en-GB" baseline="0" dirty="0"/>
              <a:t> Framework introduced</a:t>
            </a:r>
          </a:p>
          <a:p>
            <a:r>
              <a:rPr lang="en-GB" baseline="0" dirty="0"/>
              <a:t>2013: Introduction of the LNF</a:t>
            </a:r>
            <a:endParaRPr lang="en-GB" dirty="0"/>
          </a:p>
          <a:p>
            <a:r>
              <a:rPr lang="en-GB" dirty="0"/>
              <a:t>2014:</a:t>
            </a:r>
            <a:r>
              <a:rPr lang="en-GB" baseline="0" dirty="0"/>
              <a:t> OECD – Improving Schools in Wales</a:t>
            </a:r>
          </a:p>
          <a:p>
            <a:r>
              <a:rPr lang="en-GB" baseline="0" dirty="0"/>
              <a:t>2015: Last revision of FPF and KS2 documents and then Donaldson Review</a:t>
            </a:r>
          </a:p>
          <a:p>
            <a:r>
              <a:rPr lang="en-GB" baseline="0" dirty="0"/>
              <a:t>2021: New legislation – The Curriculum Bill March 2021</a:t>
            </a:r>
          </a:p>
          <a:p>
            <a:r>
              <a:rPr lang="en-GB" baseline="0" dirty="0"/>
              <a:t>https://www.walesonline.co.uk/news/education/curriculum-bill-wales-education-schools-20017499</a:t>
            </a:r>
          </a:p>
          <a:p>
            <a:r>
              <a:rPr lang="en-GB" baseline="0" dirty="0"/>
              <a:t>2022: Implementation</a:t>
            </a:r>
          </a:p>
          <a:p>
            <a:endParaRPr lang="en-GB" baseline="0" dirty="0"/>
          </a:p>
          <a:p>
            <a:r>
              <a:rPr lang="en-GB" baseline="0" dirty="0"/>
              <a:t>Other major factors affecting the system have been the testing regime.</a:t>
            </a:r>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48</a:t>
            </a:fld>
            <a:endParaRPr lang="en-US" dirty="0"/>
          </a:p>
        </p:txBody>
      </p:sp>
    </p:spTree>
    <p:extLst>
      <p:ext uri="{BB962C8B-B14F-4D97-AF65-F5344CB8AC3E}">
        <p14:creationId xmlns:p14="http://schemas.microsoft.com/office/powerpoint/2010/main" val="29108486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Talk students through some of the changes. We will look at why things still need to change in the next few slides.</a:t>
            </a:r>
          </a:p>
          <a:p>
            <a:r>
              <a:rPr lang="en-GB" b="1" dirty="0"/>
              <a:t>Do a quick narrative of the different dates.</a:t>
            </a:r>
          </a:p>
          <a:p>
            <a:endParaRPr lang="en-GB" b="1" dirty="0"/>
          </a:p>
          <a:p>
            <a:r>
              <a:rPr lang="en-GB" dirty="0"/>
              <a:t>This is what has happened in the UK over the last</a:t>
            </a:r>
            <a:r>
              <a:rPr lang="en-GB" baseline="0" dirty="0"/>
              <a:t> 35 years.</a:t>
            </a:r>
          </a:p>
          <a:p>
            <a:endParaRPr lang="en-GB" baseline="0" dirty="0"/>
          </a:p>
          <a:p>
            <a:r>
              <a:rPr lang="en-GB" dirty="0"/>
              <a:t>1988: The Education Reform Act: before that there was no common curriculum</a:t>
            </a:r>
          </a:p>
          <a:p>
            <a:r>
              <a:rPr lang="en-GB" dirty="0"/>
              <a:t>1997: Devolution referendum</a:t>
            </a:r>
          </a:p>
          <a:p>
            <a:r>
              <a:rPr lang="en-GB" dirty="0"/>
              <a:t>2002: Last time</a:t>
            </a:r>
            <a:r>
              <a:rPr lang="en-GB" baseline="0" dirty="0"/>
              <a:t> Wales shared a curriculum with England</a:t>
            </a:r>
            <a:endParaRPr lang="en-GB" b="1" dirty="0"/>
          </a:p>
          <a:p>
            <a:r>
              <a:rPr lang="en-GB" dirty="0"/>
              <a:t>0000s: poor PISA results</a:t>
            </a:r>
          </a:p>
          <a:p>
            <a:r>
              <a:rPr lang="en-GB" dirty="0"/>
              <a:t>2010: FP</a:t>
            </a:r>
            <a:r>
              <a:rPr lang="en-GB" baseline="0" dirty="0"/>
              <a:t> Framework introduced</a:t>
            </a:r>
          </a:p>
          <a:p>
            <a:r>
              <a:rPr lang="en-GB" baseline="0" dirty="0"/>
              <a:t>2013: Introduction of the LNF</a:t>
            </a:r>
            <a:endParaRPr lang="en-GB" dirty="0"/>
          </a:p>
          <a:p>
            <a:r>
              <a:rPr lang="en-GB" dirty="0"/>
              <a:t>2014:</a:t>
            </a:r>
            <a:r>
              <a:rPr lang="en-GB" baseline="0" dirty="0"/>
              <a:t> OECD – Improving Schools in Wales</a:t>
            </a:r>
          </a:p>
          <a:p>
            <a:r>
              <a:rPr lang="en-GB" baseline="0" dirty="0"/>
              <a:t>2015: Last revision of FPF and KS2 documents and then Donaldson Review</a:t>
            </a:r>
          </a:p>
          <a:p>
            <a:r>
              <a:rPr lang="en-GB" baseline="0" dirty="0"/>
              <a:t>2021: New legislation – The Curriculum Bill March 2021</a:t>
            </a:r>
          </a:p>
          <a:p>
            <a:r>
              <a:rPr lang="en-GB" baseline="0" dirty="0"/>
              <a:t>https://www.walesonline.co.uk/news/education/curriculum-bill-wales-education-schools-20017499</a:t>
            </a:r>
          </a:p>
          <a:p>
            <a:r>
              <a:rPr lang="en-GB" baseline="0" dirty="0"/>
              <a:t>2022: Implementation</a:t>
            </a:r>
          </a:p>
          <a:p>
            <a:endParaRPr lang="en-GB" baseline="0" dirty="0"/>
          </a:p>
          <a:p>
            <a:r>
              <a:rPr lang="en-GB" baseline="0" dirty="0"/>
              <a:t>Other major factors affecting the system have been the testing regime.</a:t>
            </a:r>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49</a:t>
            </a:fld>
            <a:endParaRPr lang="en-US" dirty="0"/>
          </a:p>
        </p:txBody>
      </p:sp>
    </p:spTree>
    <p:extLst>
      <p:ext uri="{BB962C8B-B14F-4D97-AF65-F5344CB8AC3E}">
        <p14:creationId xmlns:p14="http://schemas.microsoft.com/office/powerpoint/2010/main" val="12820922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202124"/>
                </a:solidFill>
                <a:effectLst/>
                <a:latin typeface="arial" panose="020B0604020202020204" pitchFamily="34" charset="0"/>
              </a:rPr>
              <a:t>Program for International Student Assessment (PISA)– explain what this is</a:t>
            </a:r>
          </a:p>
          <a:p>
            <a:endParaRPr lang="en-GB" b="1" i="0" dirty="0">
              <a:solidFill>
                <a:srgbClr val="202124"/>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02124"/>
                </a:solidFill>
                <a:effectLst/>
                <a:latin typeface="arial" panose="020B0604020202020204" pitchFamily="34" charset="0"/>
              </a:rPr>
              <a:t>The objective of PISA is </a:t>
            </a:r>
            <a:r>
              <a:rPr lang="en-GB" b="1" i="0" dirty="0">
                <a:solidFill>
                  <a:srgbClr val="202124"/>
                </a:solidFill>
                <a:effectLst/>
                <a:latin typeface="arial" panose="020B0604020202020204" pitchFamily="34" charset="0"/>
              </a:rPr>
              <a:t>to measure the “yield” of education systems, or what skills and competencies students have acquired and can apply in reading, mathematics, and science to real-world contexts by age 15</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50</a:t>
            </a:fld>
            <a:endParaRPr lang="en-US" dirty="0"/>
          </a:p>
        </p:txBody>
      </p:sp>
    </p:spTree>
    <p:extLst>
      <p:ext uri="{BB962C8B-B14F-4D97-AF65-F5344CB8AC3E}">
        <p14:creationId xmlns:p14="http://schemas.microsoft.com/office/powerpoint/2010/main" val="41977978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Give students time to look at these.</a:t>
            </a:r>
          </a:p>
        </p:txBody>
      </p:sp>
      <p:sp>
        <p:nvSpPr>
          <p:cNvPr id="4" name="Slide Number Placeholder 3"/>
          <p:cNvSpPr>
            <a:spLocks noGrp="1"/>
          </p:cNvSpPr>
          <p:nvPr>
            <p:ph type="sldNum" sz="quarter" idx="5"/>
          </p:nvPr>
        </p:nvSpPr>
        <p:spPr/>
        <p:txBody>
          <a:bodyPr/>
          <a:lstStyle/>
          <a:p>
            <a:fld id="{B68C8073-CAD2-48BF-B8DB-FCAF7D6ED014}" type="slidenum">
              <a:rPr lang="en-US" smtClean="0"/>
              <a:t>51</a:t>
            </a:fld>
            <a:endParaRPr lang="en-US" dirty="0"/>
          </a:p>
        </p:txBody>
      </p:sp>
    </p:spTree>
    <p:extLst>
      <p:ext uri="{BB962C8B-B14F-4D97-AF65-F5344CB8AC3E}">
        <p14:creationId xmlns:p14="http://schemas.microsoft.com/office/powerpoint/2010/main" val="42165953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b="1" i="0" dirty="0"/>
              <a:t>Give students time to see how Wales compares with other countries</a:t>
            </a:r>
          </a:p>
        </p:txBody>
      </p:sp>
      <p:sp>
        <p:nvSpPr>
          <p:cNvPr id="4" name="Slide Number Placeholder 3"/>
          <p:cNvSpPr>
            <a:spLocks noGrp="1"/>
          </p:cNvSpPr>
          <p:nvPr>
            <p:ph type="sldNum" sz="quarter" idx="10"/>
          </p:nvPr>
        </p:nvSpPr>
        <p:spPr/>
        <p:txBody>
          <a:bodyPr/>
          <a:lstStyle/>
          <a:p>
            <a:fld id="{B68C8073-CAD2-48BF-B8DB-FCAF7D6ED014}" type="slidenum">
              <a:rPr lang="en-US" smtClean="0"/>
              <a:t>52</a:t>
            </a:fld>
            <a:endParaRPr lang="en-US" dirty="0"/>
          </a:p>
        </p:txBody>
      </p:sp>
    </p:spTree>
    <p:extLst>
      <p:ext uri="{BB962C8B-B14F-4D97-AF65-F5344CB8AC3E}">
        <p14:creationId xmlns:p14="http://schemas.microsoft.com/office/powerpoint/2010/main" val="30748221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b="1" i="0" dirty="0"/>
              <a:t>Give students time to see how Wales compares with other countries</a:t>
            </a:r>
          </a:p>
        </p:txBody>
      </p:sp>
      <p:sp>
        <p:nvSpPr>
          <p:cNvPr id="4" name="Slide Number Placeholder 3"/>
          <p:cNvSpPr>
            <a:spLocks noGrp="1"/>
          </p:cNvSpPr>
          <p:nvPr>
            <p:ph type="sldNum" sz="quarter" idx="10"/>
          </p:nvPr>
        </p:nvSpPr>
        <p:spPr/>
        <p:txBody>
          <a:bodyPr/>
          <a:lstStyle/>
          <a:p>
            <a:fld id="{B68C8073-CAD2-48BF-B8DB-FCAF7D6ED014}" type="slidenum">
              <a:rPr lang="en-US" smtClean="0"/>
              <a:t>53</a:t>
            </a:fld>
            <a:endParaRPr lang="en-US" dirty="0"/>
          </a:p>
        </p:txBody>
      </p:sp>
    </p:spTree>
    <p:extLst>
      <p:ext uri="{BB962C8B-B14F-4D97-AF65-F5344CB8AC3E}">
        <p14:creationId xmlns:p14="http://schemas.microsoft.com/office/powerpoint/2010/main" val="28418996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endParaRPr lang="en-GB" b="1" dirty="0"/>
          </a:p>
          <a:p>
            <a:r>
              <a:rPr lang="en-GB" b="0" dirty="0"/>
              <a:t>Give students time to look at these.</a:t>
            </a:r>
          </a:p>
          <a:p>
            <a:r>
              <a:rPr lang="en-GB" b="0" dirty="0"/>
              <a:t>Ask them to summarise the changes in a couple of sentences.</a:t>
            </a:r>
          </a:p>
          <a:p>
            <a:endParaRPr lang="en-GB" b="0" dirty="0"/>
          </a:p>
          <a:p>
            <a:r>
              <a:rPr lang="en-GB" b="0" i="0" dirty="0">
                <a:solidFill>
                  <a:srgbClr val="4D5156"/>
                </a:solidFill>
                <a:effectLst/>
                <a:highlight>
                  <a:srgbClr val="FFFFFF"/>
                </a:highlight>
                <a:latin typeface="Arial" panose="020B0604020202020204" pitchFamily="34" charset="0"/>
              </a:rPr>
              <a:t>PISA</a:t>
            </a:r>
          </a:p>
          <a:p>
            <a:r>
              <a:rPr lang="en-GB" b="0" i="0" dirty="0">
                <a:solidFill>
                  <a:srgbClr val="4D5156"/>
                </a:solidFill>
                <a:effectLst/>
                <a:highlight>
                  <a:srgbClr val="FFFFFF"/>
                </a:highlight>
                <a:latin typeface="Arial" panose="020B0604020202020204" pitchFamily="34" charset="0"/>
              </a:rPr>
              <a:t>The Programme for International Student Assessment is a worldwide study by the Organisation for Economic Co-operation and Development in member and non-member nations intended to evaluate educational systems by measuring 15-year-old school pupils' scholastic performance on mathematics, science, and reading.</a:t>
            </a:r>
            <a:endParaRPr lang="en-GB" b="0" dirty="0"/>
          </a:p>
        </p:txBody>
      </p:sp>
      <p:sp>
        <p:nvSpPr>
          <p:cNvPr id="4" name="Slide Number Placeholder 3"/>
          <p:cNvSpPr>
            <a:spLocks noGrp="1"/>
          </p:cNvSpPr>
          <p:nvPr>
            <p:ph type="sldNum" sz="quarter" idx="5"/>
          </p:nvPr>
        </p:nvSpPr>
        <p:spPr/>
        <p:txBody>
          <a:bodyPr/>
          <a:lstStyle/>
          <a:p>
            <a:fld id="{B68C8073-CAD2-48BF-B8DB-FCAF7D6ED014}" type="slidenum">
              <a:rPr lang="en-US" smtClean="0"/>
              <a:t>54</a:t>
            </a:fld>
            <a:endParaRPr lang="en-US" dirty="0"/>
          </a:p>
        </p:txBody>
      </p:sp>
    </p:spTree>
    <p:extLst>
      <p:ext uri="{BB962C8B-B14F-4D97-AF65-F5344CB8AC3E}">
        <p14:creationId xmlns:p14="http://schemas.microsoft.com/office/powerpoint/2010/main" val="17451703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Give the students a bit of the background of Donaldson Review</a:t>
            </a:r>
          </a:p>
          <a:p>
            <a:endParaRPr lang="en-GB" dirty="0"/>
          </a:p>
          <a:p>
            <a:pPr marL="171450" indent="-171450">
              <a:buFont typeface="Arial" panose="020B0604020202020204" pitchFamily="34" charset="0"/>
              <a:buChar char="•"/>
            </a:pPr>
            <a:r>
              <a:rPr lang="en-GB" dirty="0"/>
              <a:t>Commissioned in response to the poor results in Wales</a:t>
            </a:r>
          </a:p>
          <a:p>
            <a:pPr marL="171450" indent="-171450">
              <a:buFont typeface="Arial" panose="020B0604020202020204" pitchFamily="34" charset="0"/>
              <a:buChar char="•"/>
            </a:pPr>
            <a:r>
              <a:rPr lang="en-GB" dirty="0"/>
              <a:t>Involved multiple stakeholders</a:t>
            </a:r>
          </a:p>
        </p:txBody>
      </p:sp>
      <p:sp>
        <p:nvSpPr>
          <p:cNvPr id="4" name="Slide Number Placeholder 3"/>
          <p:cNvSpPr>
            <a:spLocks noGrp="1"/>
          </p:cNvSpPr>
          <p:nvPr>
            <p:ph type="sldNum" sz="quarter" idx="10"/>
          </p:nvPr>
        </p:nvSpPr>
        <p:spPr/>
        <p:txBody>
          <a:bodyPr/>
          <a:lstStyle/>
          <a:p>
            <a:fld id="{D11E2F3F-B754-4B43-9475-3296B25F572D}" type="slidenum">
              <a:rPr lang="en-US" smtClean="0"/>
              <a:pPr/>
              <a:t>58</a:t>
            </a:fld>
            <a:endParaRPr lang="en-US" dirty="0"/>
          </a:p>
        </p:txBody>
      </p:sp>
    </p:spTree>
    <p:extLst>
      <p:ext uri="{BB962C8B-B14F-4D97-AF65-F5344CB8AC3E}">
        <p14:creationId xmlns:p14="http://schemas.microsoft.com/office/powerpoint/2010/main" val="10856292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Give the students a bit of the background of Donaldson Review</a:t>
            </a:r>
          </a:p>
          <a:p>
            <a:endParaRPr lang="en-GB" dirty="0"/>
          </a:p>
          <a:p>
            <a:pPr marL="171450" indent="-171450">
              <a:buFont typeface="Arial" panose="020B0604020202020204" pitchFamily="34" charset="0"/>
              <a:buChar char="•"/>
            </a:pPr>
            <a:r>
              <a:rPr lang="en-GB" dirty="0"/>
              <a:t>Commissioned in response to the poor results in Wales</a:t>
            </a:r>
          </a:p>
          <a:p>
            <a:pPr marL="171450" indent="-171450">
              <a:buFont typeface="Arial" panose="020B0604020202020204" pitchFamily="34" charset="0"/>
              <a:buChar char="•"/>
            </a:pPr>
            <a:r>
              <a:rPr lang="en-GB" dirty="0"/>
              <a:t>Involved multiple stakeholders</a:t>
            </a:r>
          </a:p>
        </p:txBody>
      </p:sp>
      <p:sp>
        <p:nvSpPr>
          <p:cNvPr id="4" name="Slide Number Placeholder 3"/>
          <p:cNvSpPr>
            <a:spLocks noGrp="1"/>
          </p:cNvSpPr>
          <p:nvPr>
            <p:ph type="sldNum" sz="quarter" idx="10"/>
          </p:nvPr>
        </p:nvSpPr>
        <p:spPr/>
        <p:txBody>
          <a:bodyPr/>
          <a:lstStyle/>
          <a:p>
            <a:fld id="{D11E2F3F-B754-4B43-9475-3296B25F572D}" type="slidenum">
              <a:rPr lang="en-US" smtClean="0"/>
              <a:pPr/>
              <a:t>59</a:t>
            </a:fld>
            <a:endParaRPr lang="en-US" dirty="0"/>
          </a:p>
        </p:txBody>
      </p:sp>
    </p:spTree>
    <p:extLst>
      <p:ext uri="{BB962C8B-B14F-4D97-AF65-F5344CB8AC3E}">
        <p14:creationId xmlns:p14="http://schemas.microsoft.com/office/powerpoint/2010/main" val="3065631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Give the students a bit of the background of Donaldson Review</a:t>
            </a:r>
          </a:p>
          <a:p>
            <a:endParaRPr lang="en-GB" dirty="0"/>
          </a:p>
          <a:p>
            <a:pPr marL="171450" indent="-171450">
              <a:buFont typeface="Arial" panose="020B0604020202020204" pitchFamily="34" charset="0"/>
              <a:buChar char="•"/>
            </a:pPr>
            <a:r>
              <a:rPr lang="en-GB" dirty="0"/>
              <a:t>Commissioned in response to the poor results in Wales</a:t>
            </a:r>
          </a:p>
          <a:p>
            <a:pPr marL="171450" indent="-171450">
              <a:buFont typeface="Arial" panose="020B0604020202020204" pitchFamily="34" charset="0"/>
              <a:buChar char="•"/>
            </a:pPr>
            <a:r>
              <a:rPr lang="en-GB" dirty="0"/>
              <a:t>Involved multiple stakeholders</a:t>
            </a:r>
          </a:p>
        </p:txBody>
      </p:sp>
      <p:sp>
        <p:nvSpPr>
          <p:cNvPr id="4" name="Slide Number Placeholder 3"/>
          <p:cNvSpPr>
            <a:spLocks noGrp="1"/>
          </p:cNvSpPr>
          <p:nvPr>
            <p:ph type="sldNum" sz="quarter" idx="10"/>
          </p:nvPr>
        </p:nvSpPr>
        <p:spPr/>
        <p:txBody>
          <a:bodyPr/>
          <a:lstStyle/>
          <a:p>
            <a:fld id="{D11E2F3F-B754-4B43-9475-3296B25F572D}" type="slidenum">
              <a:rPr lang="en-US" smtClean="0"/>
              <a:pPr/>
              <a:t>60</a:t>
            </a:fld>
            <a:endParaRPr lang="en-US" dirty="0"/>
          </a:p>
        </p:txBody>
      </p:sp>
    </p:spTree>
    <p:extLst>
      <p:ext uri="{BB962C8B-B14F-4D97-AF65-F5344CB8AC3E}">
        <p14:creationId xmlns:p14="http://schemas.microsoft.com/office/powerpoint/2010/main" val="4223747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Give the students a bit of the background of Donaldson Review</a:t>
            </a:r>
          </a:p>
          <a:p>
            <a:endParaRPr lang="en-GB" dirty="0"/>
          </a:p>
          <a:p>
            <a:pPr marL="171450" indent="-171450">
              <a:buFont typeface="Arial" panose="020B0604020202020204" pitchFamily="34" charset="0"/>
              <a:buChar char="•"/>
            </a:pPr>
            <a:r>
              <a:rPr lang="en-GB" dirty="0"/>
              <a:t>Commissioned in response to the poor results in Wales</a:t>
            </a:r>
          </a:p>
          <a:p>
            <a:pPr marL="171450" indent="-171450">
              <a:buFont typeface="Arial" panose="020B0604020202020204" pitchFamily="34" charset="0"/>
              <a:buChar char="•"/>
            </a:pPr>
            <a:r>
              <a:rPr lang="en-GB" dirty="0"/>
              <a:t>Involved multiple stakeholders</a:t>
            </a:r>
          </a:p>
        </p:txBody>
      </p:sp>
      <p:sp>
        <p:nvSpPr>
          <p:cNvPr id="4" name="Slide Number Placeholder 3"/>
          <p:cNvSpPr>
            <a:spLocks noGrp="1"/>
          </p:cNvSpPr>
          <p:nvPr>
            <p:ph type="sldNum" sz="quarter" idx="10"/>
          </p:nvPr>
        </p:nvSpPr>
        <p:spPr/>
        <p:txBody>
          <a:bodyPr/>
          <a:lstStyle/>
          <a:p>
            <a:fld id="{D11E2F3F-B754-4B43-9475-3296B25F572D}" type="slidenum">
              <a:rPr lang="en-US" smtClean="0"/>
              <a:pPr/>
              <a:t>61</a:t>
            </a:fld>
            <a:endParaRPr lang="en-US" dirty="0"/>
          </a:p>
        </p:txBody>
      </p:sp>
    </p:spTree>
    <p:extLst>
      <p:ext uri="{BB962C8B-B14F-4D97-AF65-F5344CB8AC3E}">
        <p14:creationId xmlns:p14="http://schemas.microsoft.com/office/powerpoint/2010/main" val="15941976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Give the students a bit of the background of Donaldson Review</a:t>
            </a:r>
          </a:p>
          <a:p>
            <a:endParaRPr lang="en-GB" dirty="0"/>
          </a:p>
          <a:p>
            <a:pPr marL="171450" indent="-171450">
              <a:buFont typeface="Arial" panose="020B0604020202020204" pitchFamily="34" charset="0"/>
              <a:buChar char="•"/>
            </a:pPr>
            <a:r>
              <a:rPr lang="en-GB" dirty="0"/>
              <a:t>Commissioned in response to the poor results in Wales</a:t>
            </a:r>
          </a:p>
          <a:p>
            <a:pPr marL="171450" indent="-171450">
              <a:buFont typeface="Arial" panose="020B0604020202020204" pitchFamily="34" charset="0"/>
              <a:buChar char="•"/>
            </a:pPr>
            <a:r>
              <a:rPr lang="en-GB" dirty="0"/>
              <a:t>Involved multiple stakeholders</a:t>
            </a:r>
          </a:p>
        </p:txBody>
      </p:sp>
      <p:sp>
        <p:nvSpPr>
          <p:cNvPr id="4" name="Slide Number Placeholder 3"/>
          <p:cNvSpPr>
            <a:spLocks noGrp="1"/>
          </p:cNvSpPr>
          <p:nvPr>
            <p:ph type="sldNum" sz="quarter" idx="10"/>
          </p:nvPr>
        </p:nvSpPr>
        <p:spPr/>
        <p:txBody>
          <a:bodyPr/>
          <a:lstStyle/>
          <a:p>
            <a:fld id="{D11E2F3F-B754-4B43-9475-3296B25F572D}" type="slidenum">
              <a:rPr lang="en-US" smtClean="0"/>
              <a:pPr/>
              <a:t>62</a:t>
            </a:fld>
            <a:endParaRPr lang="en-US" dirty="0"/>
          </a:p>
        </p:txBody>
      </p:sp>
    </p:spTree>
    <p:extLst>
      <p:ext uri="{BB962C8B-B14F-4D97-AF65-F5344CB8AC3E}">
        <p14:creationId xmlns:p14="http://schemas.microsoft.com/office/powerpoint/2010/main" val="10695690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Give the students a bit of the background of Donaldson Review</a:t>
            </a:r>
          </a:p>
          <a:p>
            <a:endParaRPr lang="en-GB" dirty="0"/>
          </a:p>
          <a:p>
            <a:pPr marL="171450" indent="-171450">
              <a:buFont typeface="Arial" panose="020B0604020202020204" pitchFamily="34" charset="0"/>
              <a:buChar char="•"/>
            </a:pPr>
            <a:r>
              <a:rPr lang="en-GB" dirty="0"/>
              <a:t>Commissioned in response to the poor results in Wales</a:t>
            </a:r>
          </a:p>
          <a:p>
            <a:pPr marL="171450" indent="-171450">
              <a:buFont typeface="Arial" panose="020B0604020202020204" pitchFamily="34" charset="0"/>
              <a:buChar char="•"/>
            </a:pPr>
            <a:r>
              <a:rPr lang="en-GB" dirty="0"/>
              <a:t>Involved multiple stakeholders</a:t>
            </a:r>
          </a:p>
        </p:txBody>
      </p:sp>
      <p:sp>
        <p:nvSpPr>
          <p:cNvPr id="4" name="Slide Number Placeholder 3"/>
          <p:cNvSpPr>
            <a:spLocks noGrp="1"/>
          </p:cNvSpPr>
          <p:nvPr>
            <p:ph type="sldNum" sz="quarter" idx="10"/>
          </p:nvPr>
        </p:nvSpPr>
        <p:spPr/>
        <p:txBody>
          <a:bodyPr/>
          <a:lstStyle/>
          <a:p>
            <a:fld id="{D11E2F3F-B754-4B43-9475-3296B25F572D}" type="slidenum">
              <a:rPr lang="en-US" smtClean="0"/>
              <a:pPr/>
              <a:t>63</a:t>
            </a:fld>
            <a:endParaRPr lang="en-US" dirty="0"/>
          </a:p>
        </p:txBody>
      </p:sp>
    </p:spTree>
    <p:extLst>
      <p:ext uri="{BB962C8B-B14F-4D97-AF65-F5344CB8AC3E}">
        <p14:creationId xmlns:p14="http://schemas.microsoft.com/office/powerpoint/2010/main" val="19945085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Give the students a bit of the background of Donaldson Review</a:t>
            </a:r>
          </a:p>
          <a:p>
            <a:endParaRPr lang="en-GB" dirty="0"/>
          </a:p>
          <a:p>
            <a:pPr marL="171450" indent="-171450">
              <a:buFont typeface="Arial" panose="020B0604020202020204" pitchFamily="34" charset="0"/>
              <a:buChar char="•"/>
            </a:pPr>
            <a:r>
              <a:rPr lang="en-GB" dirty="0"/>
              <a:t>Commissioned in response to the poor results in Wales</a:t>
            </a:r>
          </a:p>
          <a:p>
            <a:pPr marL="171450" indent="-171450">
              <a:buFont typeface="Arial" panose="020B0604020202020204" pitchFamily="34" charset="0"/>
              <a:buChar char="•"/>
            </a:pPr>
            <a:r>
              <a:rPr lang="en-GB" dirty="0"/>
              <a:t>Involved multiple stakeholders</a:t>
            </a:r>
          </a:p>
        </p:txBody>
      </p:sp>
      <p:sp>
        <p:nvSpPr>
          <p:cNvPr id="4" name="Slide Number Placeholder 3"/>
          <p:cNvSpPr>
            <a:spLocks noGrp="1"/>
          </p:cNvSpPr>
          <p:nvPr>
            <p:ph type="sldNum" sz="quarter" idx="10"/>
          </p:nvPr>
        </p:nvSpPr>
        <p:spPr/>
        <p:txBody>
          <a:bodyPr/>
          <a:lstStyle/>
          <a:p>
            <a:fld id="{D11E2F3F-B754-4B43-9475-3296B25F572D}" type="slidenum">
              <a:rPr lang="en-US" smtClean="0"/>
              <a:pPr/>
              <a:t>64</a:t>
            </a:fld>
            <a:endParaRPr lang="en-US" dirty="0"/>
          </a:p>
        </p:txBody>
      </p:sp>
    </p:spTree>
    <p:extLst>
      <p:ext uri="{BB962C8B-B14F-4D97-AF65-F5344CB8AC3E}">
        <p14:creationId xmlns:p14="http://schemas.microsoft.com/office/powerpoint/2010/main" val="322304577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Give the students a bit of the background of Donaldson Review</a:t>
            </a:r>
          </a:p>
          <a:p>
            <a:endParaRPr lang="en-GB" dirty="0"/>
          </a:p>
          <a:p>
            <a:pPr marL="171450" indent="-171450">
              <a:buFont typeface="Arial" panose="020B0604020202020204" pitchFamily="34" charset="0"/>
              <a:buChar char="•"/>
            </a:pPr>
            <a:r>
              <a:rPr lang="en-GB" dirty="0"/>
              <a:t>Commissioned in response to the poor results in Wales</a:t>
            </a:r>
          </a:p>
          <a:p>
            <a:pPr marL="171450" indent="-171450">
              <a:buFont typeface="Arial" panose="020B0604020202020204" pitchFamily="34" charset="0"/>
              <a:buChar char="•"/>
            </a:pPr>
            <a:r>
              <a:rPr lang="en-GB" dirty="0"/>
              <a:t>Involved multiple stakeholders</a:t>
            </a:r>
          </a:p>
        </p:txBody>
      </p:sp>
      <p:sp>
        <p:nvSpPr>
          <p:cNvPr id="4" name="Slide Number Placeholder 3"/>
          <p:cNvSpPr>
            <a:spLocks noGrp="1"/>
          </p:cNvSpPr>
          <p:nvPr>
            <p:ph type="sldNum" sz="quarter" idx="10"/>
          </p:nvPr>
        </p:nvSpPr>
        <p:spPr/>
        <p:txBody>
          <a:bodyPr/>
          <a:lstStyle/>
          <a:p>
            <a:fld id="{D11E2F3F-B754-4B43-9475-3296B25F572D}" type="slidenum">
              <a:rPr lang="en-US" smtClean="0"/>
              <a:pPr/>
              <a:t>65</a:t>
            </a:fld>
            <a:endParaRPr lang="en-US" dirty="0"/>
          </a:p>
        </p:txBody>
      </p:sp>
    </p:spTree>
    <p:extLst>
      <p:ext uri="{BB962C8B-B14F-4D97-AF65-F5344CB8AC3E}">
        <p14:creationId xmlns:p14="http://schemas.microsoft.com/office/powerpoint/2010/main" val="3910120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r>
              <a:rPr lang="en-GB" dirty="0"/>
              <a:t>Explain</a:t>
            </a:r>
            <a:r>
              <a:rPr lang="en-GB" baseline="0" dirty="0"/>
              <a:t> and discuss</a:t>
            </a:r>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68</a:t>
            </a:fld>
            <a:endParaRPr lang="en-US" dirty="0"/>
          </a:p>
        </p:txBody>
      </p:sp>
    </p:spTree>
    <p:extLst>
      <p:ext uri="{BB962C8B-B14F-4D97-AF65-F5344CB8AC3E}">
        <p14:creationId xmlns:p14="http://schemas.microsoft.com/office/powerpoint/2010/main" val="39237358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big difference. Unlike in other countries, schools will write their own curriculum</a:t>
            </a:r>
          </a:p>
        </p:txBody>
      </p:sp>
      <p:sp>
        <p:nvSpPr>
          <p:cNvPr id="4" name="Slide Number Placeholder 3"/>
          <p:cNvSpPr>
            <a:spLocks noGrp="1"/>
          </p:cNvSpPr>
          <p:nvPr>
            <p:ph type="sldNum" sz="quarter" idx="5"/>
          </p:nvPr>
        </p:nvSpPr>
        <p:spPr/>
        <p:txBody>
          <a:bodyPr/>
          <a:lstStyle/>
          <a:p>
            <a:fld id="{B68C8073-CAD2-48BF-B8DB-FCAF7D6ED014}" type="slidenum">
              <a:rPr lang="en-US" smtClean="0"/>
              <a:t>69</a:t>
            </a:fld>
            <a:endParaRPr lang="en-US" dirty="0"/>
          </a:p>
        </p:txBody>
      </p:sp>
    </p:spTree>
    <p:extLst>
      <p:ext uri="{BB962C8B-B14F-4D97-AF65-F5344CB8AC3E}">
        <p14:creationId xmlns:p14="http://schemas.microsoft.com/office/powerpoint/2010/main" val="177694368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Give the students a bit of the history, i.e., Donaldson was asked to conduct a review, etc. W</a:t>
            </a:r>
          </a:p>
          <a:p>
            <a:r>
              <a:rPr lang="en-GB" b="0" dirty="0"/>
              <a:t>In light of that review, we now have a curriculum framework, but we are going to use the review today.</a:t>
            </a:r>
          </a:p>
          <a:p>
            <a:r>
              <a:rPr lang="en-GB" b="1" dirty="0"/>
              <a:t>Activity</a:t>
            </a:r>
          </a:p>
          <a:p>
            <a:r>
              <a:rPr lang="en-GB" dirty="0"/>
              <a:t>Students</a:t>
            </a:r>
            <a:r>
              <a:rPr lang="en-GB" baseline="0" dirty="0"/>
              <a:t> to work in teams to find the answers in the Scavenger Hunt.</a:t>
            </a:r>
          </a:p>
          <a:p>
            <a:r>
              <a:rPr lang="en-GB" baseline="0" dirty="0"/>
              <a:t>Timed activity!!!</a:t>
            </a:r>
          </a:p>
          <a:p>
            <a:r>
              <a:rPr lang="en-GB" baseline="0" dirty="0"/>
              <a:t>Explain that we are using SF because it is easier to find the answers.</a:t>
            </a:r>
          </a:p>
          <a:p>
            <a:endParaRPr lang="en-GB" baseline="0" dirty="0"/>
          </a:p>
          <a:p>
            <a:r>
              <a:rPr lang="en-GB" baseline="0" dirty="0"/>
              <a:t>The answers are contained in the next few slides.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73</a:t>
            </a:fld>
            <a:endParaRPr lang="en-US" dirty="0"/>
          </a:p>
        </p:txBody>
      </p:sp>
    </p:spTree>
    <p:extLst>
      <p:ext uri="{BB962C8B-B14F-4D97-AF65-F5344CB8AC3E}">
        <p14:creationId xmlns:p14="http://schemas.microsoft.com/office/powerpoint/2010/main" val="406573816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Give the students a bit of the history, i.e., Donaldson was asked to conduct a review, etc. W</a:t>
            </a:r>
          </a:p>
          <a:p>
            <a:r>
              <a:rPr lang="en-GB" b="0" dirty="0"/>
              <a:t>In light of that review, we now have a curriculum framework, but we are going to use the review today.</a:t>
            </a:r>
          </a:p>
          <a:p>
            <a:r>
              <a:rPr lang="en-GB" b="1" dirty="0"/>
              <a:t>Activity</a:t>
            </a:r>
          </a:p>
          <a:p>
            <a:r>
              <a:rPr lang="en-GB" dirty="0"/>
              <a:t>Students</a:t>
            </a:r>
            <a:r>
              <a:rPr lang="en-GB" baseline="0" dirty="0"/>
              <a:t> to work in teams to find the answers in the Scavenger Hunt.</a:t>
            </a:r>
          </a:p>
          <a:p>
            <a:r>
              <a:rPr lang="en-GB" baseline="0" dirty="0"/>
              <a:t>Timed activity!!!</a:t>
            </a:r>
          </a:p>
          <a:p>
            <a:r>
              <a:rPr lang="en-GB" baseline="0" dirty="0"/>
              <a:t>Explain that we are using SF because it is easier to find the answers.</a:t>
            </a:r>
          </a:p>
          <a:p>
            <a:endParaRPr lang="en-GB" baseline="0" dirty="0"/>
          </a:p>
          <a:p>
            <a:r>
              <a:rPr lang="en-GB" baseline="0" dirty="0"/>
              <a:t>The answers are contained in the next few slides.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79</a:t>
            </a:fld>
            <a:endParaRPr lang="en-US" dirty="0"/>
          </a:p>
        </p:txBody>
      </p:sp>
    </p:spTree>
    <p:extLst>
      <p:ext uri="{BB962C8B-B14F-4D97-AF65-F5344CB8AC3E}">
        <p14:creationId xmlns:p14="http://schemas.microsoft.com/office/powerpoint/2010/main" val="60774809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Give the students a bit of the history, i.e., Donaldson was asked to conduct a review, etc. W</a:t>
            </a:r>
          </a:p>
          <a:p>
            <a:r>
              <a:rPr lang="en-GB" b="0" dirty="0"/>
              <a:t>In light of that review, we now have a curriculum framework, but we are going to use the review today.</a:t>
            </a:r>
          </a:p>
          <a:p>
            <a:r>
              <a:rPr lang="en-GB" b="1" dirty="0"/>
              <a:t>Activity</a:t>
            </a:r>
          </a:p>
          <a:p>
            <a:r>
              <a:rPr lang="en-GB" dirty="0"/>
              <a:t>Students</a:t>
            </a:r>
            <a:r>
              <a:rPr lang="en-GB" baseline="0" dirty="0"/>
              <a:t> to work in teams to find the answers in the Scavenger Hunt.</a:t>
            </a:r>
          </a:p>
          <a:p>
            <a:r>
              <a:rPr lang="en-GB" baseline="0" dirty="0"/>
              <a:t>Timed activity!!!</a:t>
            </a:r>
          </a:p>
          <a:p>
            <a:r>
              <a:rPr lang="en-GB" baseline="0" dirty="0"/>
              <a:t>Explain that we are using SF because it is easier to find the answers.</a:t>
            </a:r>
          </a:p>
          <a:p>
            <a:endParaRPr lang="en-GB" baseline="0" dirty="0"/>
          </a:p>
          <a:p>
            <a:r>
              <a:rPr lang="en-GB" baseline="0" dirty="0"/>
              <a:t>The answers are contained in the next few slides.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80</a:t>
            </a:fld>
            <a:endParaRPr lang="en-US" dirty="0"/>
          </a:p>
        </p:txBody>
      </p:sp>
    </p:spTree>
    <p:extLst>
      <p:ext uri="{BB962C8B-B14F-4D97-AF65-F5344CB8AC3E}">
        <p14:creationId xmlns:p14="http://schemas.microsoft.com/office/powerpoint/2010/main" val="246133801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81</a:t>
            </a:fld>
            <a:endParaRPr lang="en-US" dirty="0"/>
          </a:p>
        </p:txBody>
      </p:sp>
    </p:spTree>
    <p:extLst>
      <p:ext uri="{BB962C8B-B14F-4D97-AF65-F5344CB8AC3E}">
        <p14:creationId xmlns:p14="http://schemas.microsoft.com/office/powerpoint/2010/main" val="146029137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Give the students a bit of the history, i.e., Donaldson was asked to conduct a review, etc. W</a:t>
            </a:r>
          </a:p>
          <a:p>
            <a:r>
              <a:rPr lang="en-GB" b="0" dirty="0"/>
              <a:t>In light of that review, we now have a curriculum framework, but we are going to use the review today.</a:t>
            </a:r>
          </a:p>
          <a:p>
            <a:r>
              <a:rPr lang="en-GB" b="1" dirty="0"/>
              <a:t>Activity</a:t>
            </a:r>
          </a:p>
          <a:p>
            <a:r>
              <a:rPr lang="en-GB" dirty="0"/>
              <a:t>Students</a:t>
            </a:r>
            <a:r>
              <a:rPr lang="en-GB" baseline="0" dirty="0"/>
              <a:t> to work in teams to find the answers in the Scavenger Hunt.</a:t>
            </a:r>
          </a:p>
          <a:p>
            <a:r>
              <a:rPr lang="en-GB" baseline="0" dirty="0"/>
              <a:t>Timed activity!!!</a:t>
            </a:r>
          </a:p>
          <a:p>
            <a:r>
              <a:rPr lang="en-GB" baseline="0" dirty="0"/>
              <a:t>Explain that we are using SF because it is easier to find the answers.</a:t>
            </a:r>
          </a:p>
          <a:p>
            <a:endParaRPr lang="en-GB" baseline="0" dirty="0"/>
          </a:p>
          <a:p>
            <a:r>
              <a:rPr lang="en-GB" baseline="0" dirty="0"/>
              <a:t>The answers are contained in the next few slides.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82</a:t>
            </a:fld>
            <a:endParaRPr lang="en-US" dirty="0"/>
          </a:p>
        </p:txBody>
      </p:sp>
    </p:spTree>
    <p:extLst>
      <p:ext uri="{BB962C8B-B14F-4D97-AF65-F5344CB8AC3E}">
        <p14:creationId xmlns:p14="http://schemas.microsoft.com/office/powerpoint/2010/main" val="206514835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Give the students a bit of the history, i.e., Donaldson was asked to conduct a review, etc. W</a:t>
            </a:r>
          </a:p>
          <a:p>
            <a:r>
              <a:rPr lang="en-GB" b="0" dirty="0"/>
              <a:t>In light of that review, we now have a curriculum framework, but we are going to use the review today.</a:t>
            </a:r>
          </a:p>
          <a:p>
            <a:r>
              <a:rPr lang="en-GB" b="1" dirty="0"/>
              <a:t>Activity</a:t>
            </a:r>
          </a:p>
          <a:p>
            <a:r>
              <a:rPr lang="en-GB" dirty="0"/>
              <a:t>Students</a:t>
            </a:r>
            <a:r>
              <a:rPr lang="en-GB" baseline="0" dirty="0"/>
              <a:t> to work in teams to find the answers in the Scavenger Hunt.</a:t>
            </a:r>
          </a:p>
          <a:p>
            <a:r>
              <a:rPr lang="en-GB" baseline="0" dirty="0"/>
              <a:t>Timed activity!!!</a:t>
            </a:r>
          </a:p>
          <a:p>
            <a:r>
              <a:rPr lang="en-GB" baseline="0" dirty="0"/>
              <a:t>Explain that we are using SF because it is easier to find the answers.</a:t>
            </a:r>
          </a:p>
          <a:p>
            <a:endParaRPr lang="en-GB" baseline="0" dirty="0"/>
          </a:p>
          <a:p>
            <a:r>
              <a:rPr lang="en-GB" baseline="0" dirty="0"/>
              <a:t>The answers are contained in the next few slides.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85</a:t>
            </a:fld>
            <a:endParaRPr lang="en-US" dirty="0"/>
          </a:p>
        </p:txBody>
      </p:sp>
    </p:spTree>
    <p:extLst>
      <p:ext uri="{BB962C8B-B14F-4D97-AF65-F5344CB8AC3E}">
        <p14:creationId xmlns:p14="http://schemas.microsoft.com/office/powerpoint/2010/main" val="87190268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endParaRPr lang="en-GB" b="1" dirty="0"/>
          </a:p>
          <a:p>
            <a:r>
              <a:rPr lang="en-GB" b="0" dirty="0"/>
              <a:t>Ask students for their observations.</a:t>
            </a:r>
          </a:p>
          <a:p>
            <a:endParaRPr lang="en-GB" b="0" dirty="0"/>
          </a:p>
          <a:p>
            <a:r>
              <a:rPr lang="en-GB" b="0" dirty="0"/>
              <a:t>Many words we might expect do not appear on this slide:</a:t>
            </a:r>
          </a:p>
          <a:p>
            <a:endParaRPr lang="en-GB" b="0" dirty="0"/>
          </a:p>
          <a:p>
            <a:r>
              <a:rPr lang="en-GB" b="0" dirty="0"/>
              <a:t>Reading</a:t>
            </a:r>
          </a:p>
          <a:p>
            <a:r>
              <a:rPr lang="en-GB" b="0" dirty="0"/>
              <a:t>Writing</a:t>
            </a:r>
          </a:p>
          <a:p>
            <a:endParaRPr lang="en-GB" b="0" dirty="0"/>
          </a:p>
          <a:p>
            <a:r>
              <a:rPr lang="en-GB" b="0" dirty="0"/>
              <a:t>Compare this with Maths and Numeracy</a:t>
            </a:r>
          </a:p>
          <a:p>
            <a:endParaRPr lang="en-GB" b="0" dirty="0"/>
          </a:p>
          <a:p>
            <a:r>
              <a:rPr lang="en-GB" b="0" dirty="0"/>
              <a:t>History</a:t>
            </a:r>
          </a:p>
          <a:p>
            <a:r>
              <a:rPr lang="en-GB" b="0" dirty="0"/>
              <a:t>Geography</a:t>
            </a:r>
          </a:p>
          <a:p>
            <a:endParaRPr lang="en-GB" b="0" dirty="0"/>
          </a:p>
          <a:p>
            <a:r>
              <a:rPr lang="en-GB" b="0" dirty="0"/>
              <a:t>Compare this with Science and </a:t>
            </a:r>
            <a:r>
              <a:rPr lang="en-GB" b="0" dirty="0" err="1"/>
              <a:t>Technoogy</a:t>
            </a:r>
            <a:endParaRPr lang="en-GB" b="0" dirty="0"/>
          </a:p>
          <a:p>
            <a:endParaRPr lang="en-GB" b="0" dirty="0"/>
          </a:p>
          <a:p>
            <a:endParaRPr lang="en-GB" dirty="0"/>
          </a:p>
          <a:p>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86</a:t>
            </a:fld>
            <a:endParaRPr lang="en-GB"/>
          </a:p>
        </p:txBody>
      </p:sp>
    </p:spTree>
    <p:extLst>
      <p:ext uri="{BB962C8B-B14F-4D97-AF65-F5344CB8AC3E}">
        <p14:creationId xmlns:p14="http://schemas.microsoft.com/office/powerpoint/2010/main" val="48659484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r>
              <a:rPr lang="en-GB" dirty="0"/>
              <a:t>Let</a:t>
            </a:r>
            <a:r>
              <a:rPr lang="en-GB" baseline="0" dirty="0"/>
              <a:t> students read this slide</a:t>
            </a:r>
          </a:p>
          <a:p>
            <a:r>
              <a:rPr lang="en-GB" baseline="0" dirty="0"/>
              <a:t>Introduce the term: What Matters Statement (WMS).</a:t>
            </a:r>
          </a:p>
          <a:p>
            <a:r>
              <a:rPr lang="en-GB" baseline="0" dirty="0"/>
              <a:t>Explain that we will look at the WMS in more detail during other lectures.</a:t>
            </a:r>
          </a:p>
          <a:p>
            <a:r>
              <a:rPr lang="en-GB" baseline="0" dirty="0"/>
              <a:t>WMS are broken down into descriptors of learning and progression steps.</a:t>
            </a:r>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87</a:t>
            </a:fld>
            <a:endParaRPr lang="en-GB" dirty="0"/>
          </a:p>
        </p:txBody>
      </p:sp>
    </p:spTree>
    <p:extLst>
      <p:ext uri="{BB962C8B-B14F-4D97-AF65-F5344CB8AC3E}">
        <p14:creationId xmlns:p14="http://schemas.microsoft.com/office/powerpoint/2010/main" val="14780675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Give the students a bit of the history, i.e., Donaldson was asked to conduct a review, etc. W</a:t>
            </a:r>
          </a:p>
          <a:p>
            <a:r>
              <a:rPr lang="en-GB" b="0" dirty="0"/>
              <a:t>In light of that review, we now have a curriculum framework, but we are going to use the review today.</a:t>
            </a:r>
          </a:p>
          <a:p>
            <a:r>
              <a:rPr lang="en-GB" b="1" dirty="0"/>
              <a:t>Activity</a:t>
            </a:r>
          </a:p>
          <a:p>
            <a:r>
              <a:rPr lang="en-GB" dirty="0"/>
              <a:t>Students</a:t>
            </a:r>
            <a:r>
              <a:rPr lang="en-GB" baseline="0" dirty="0"/>
              <a:t> to work in teams to find the answers in the Scavenger Hunt.</a:t>
            </a:r>
          </a:p>
          <a:p>
            <a:r>
              <a:rPr lang="en-GB" baseline="0" dirty="0"/>
              <a:t>Timed activity!!!</a:t>
            </a:r>
          </a:p>
          <a:p>
            <a:r>
              <a:rPr lang="en-GB" baseline="0" dirty="0"/>
              <a:t>Explain that we are using SF because it is easier to find the answers.</a:t>
            </a:r>
          </a:p>
          <a:p>
            <a:endParaRPr lang="en-GB" baseline="0" dirty="0"/>
          </a:p>
          <a:p>
            <a:r>
              <a:rPr lang="en-GB" baseline="0" dirty="0"/>
              <a:t>The answers are contained in the next few slides.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88</a:t>
            </a:fld>
            <a:endParaRPr lang="en-US" dirty="0"/>
          </a:p>
        </p:txBody>
      </p:sp>
    </p:spTree>
    <p:extLst>
      <p:ext uri="{BB962C8B-B14F-4D97-AF65-F5344CB8AC3E}">
        <p14:creationId xmlns:p14="http://schemas.microsoft.com/office/powerpoint/2010/main" val="264721415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Point out that this works on the principle of “stage” not “age”.</a:t>
            </a:r>
          </a:p>
          <a:p>
            <a:endParaRPr lang="en-GB" b="1" dirty="0"/>
          </a:p>
          <a:p>
            <a:r>
              <a:rPr lang="en-GB" b="1" dirty="0"/>
              <a:t>Activity</a:t>
            </a:r>
          </a:p>
          <a:p>
            <a:r>
              <a:rPr lang="en-GB" dirty="0"/>
              <a:t>Students</a:t>
            </a:r>
            <a:r>
              <a:rPr lang="en-GB" baseline="0" dirty="0"/>
              <a:t> to read</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89</a:t>
            </a:fld>
            <a:endParaRPr lang="en-US" dirty="0"/>
          </a:p>
        </p:txBody>
      </p:sp>
    </p:spTree>
    <p:extLst>
      <p:ext uri="{BB962C8B-B14F-4D97-AF65-F5344CB8AC3E}">
        <p14:creationId xmlns:p14="http://schemas.microsoft.com/office/powerpoint/2010/main" val="244338341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Give the students a bit of the history, i.e., Donaldson was asked to conduct a review, etc. W</a:t>
            </a:r>
          </a:p>
          <a:p>
            <a:r>
              <a:rPr lang="en-GB" b="0" dirty="0"/>
              <a:t>In light of that review, we now have a curriculum framework, but we are going to use the review today.</a:t>
            </a:r>
          </a:p>
          <a:p>
            <a:r>
              <a:rPr lang="en-GB" b="1" dirty="0"/>
              <a:t>Activity</a:t>
            </a:r>
          </a:p>
          <a:p>
            <a:r>
              <a:rPr lang="en-GB" dirty="0"/>
              <a:t>Students</a:t>
            </a:r>
            <a:r>
              <a:rPr lang="en-GB" baseline="0" dirty="0"/>
              <a:t> to work in teams to find the answers in the Scavenger Hunt.</a:t>
            </a:r>
          </a:p>
          <a:p>
            <a:r>
              <a:rPr lang="en-GB" baseline="0" dirty="0"/>
              <a:t>Timed activity!!!</a:t>
            </a:r>
          </a:p>
          <a:p>
            <a:r>
              <a:rPr lang="en-GB" baseline="0" dirty="0"/>
              <a:t>Explain that we are using SF because it is easier to find the answers.</a:t>
            </a:r>
          </a:p>
          <a:p>
            <a:endParaRPr lang="en-GB" baseline="0" dirty="0"/>
          </a:p>
          <a:p>
            <a:r>
              <a:rPr lang="en-GB" baseline="0" dirty="0"/>
              <a:t>The answers are contained in the next few slides.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90</a:t>
            </a:fld>
            <a:endParaRPr lang="en-US" dirty="0"/>
          </a:p>
        </p:txBody>
      </p:sp>
    </p:spTree>
    <p:extLst>
      <p:ext uri="{BB962C8B-B14F-4D97-AF65-F5344CB8AC3E}">
        <p14:creationId xmlns:p14="http://schemas.microsoft.com/office/powerpoint/2010/main" val="40606731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r>
              <a:rPr lang="en-GB" dirty="0"/>
              <a:t>Students to discuss</a:t>
            </a:r>
          </a:p>
          <a:p>
            <a:r>
              <a:rPr lang="en-GB" b="1" dirty="0"/>
              <a:t>What do they think each one means?</a:t>
            </a:r>
            <a:endParaRPr lang="en-GB" dirty="0"/>
          </a:p>
          <a:p>
            <a:r>
              <a:rPr lang="en-GB" dirty="0"/>
              <a:t>Group discussions – you could allocate PP to groups</a:t>
            </a:r>
          </a:p>
          <a:p>
            <a:r>
              <a:rPr lang="en-GB" b="1" dirty="0"/>
              <a:t>What are a pedagogical principles?</a:t>
            </a:r>
          </a:p>
          <a:p>
            <a:r>
              <a:rPr lang="en-GB" dirty="0"/>
              <a:t>Behaviours you will incorporate into your own practice as a teacher</a:t>
            </a:r>
          </a:p>
          <a:p>
            <a:r>
              <a:rPr lang="en-GB" b="1" dirty="0"/>
              <a:t>Why are they important?</a:t>
            </a:r>
          </a:p>
          <a:p>
            <a:r>
              <a:rPr lang="en-GB" dirty="0"/>
              <a:t>They make teaching and consequently learning more effective.</a:t>
            </a:r>
          </a:p>
          <a:p>
            <a:r>
              <a:rPr lang="en-GB" b="1" dirty="0"/>
              <a:t>Where do they come from?</a:t>
            </a:r>
          </a:p>
          <a:p>
            <a:r>
              <a:rPr lang="en-GB" dirty="0"/>
              <a:t>Donaldson, yes, but the review looked at research from across the world about effective teaching.</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94</a:t>
            </a:fld>
            <a:endParaRPr lang="en-US" dirty="0"/>
          </a:p>
        </p:txBody>
      </p:sp>
    </p:spTree>
    <p:extLst>
      <p:ext uri="{BB962C8B-B14F-4D97-AF65-F5344CB8AC3E}">
        <p14:creationId xmlns:p14="http://schemas.microsoft.com/office/powerpoint/2010/main" val="415504770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Give the students a bit of the history, i.e., Donaldson was asked to conduct a review, etc. W</a:t>
            </a:r>
          </a:p>
          <a:p>
            <a:r>
              <a:rPr lang="en-GB" b="0" dirty="0"/>
              <a:t>In light of that review, we now have a curriculum framework, but we are going to use the review today.</a:t>
            </a:r>
          </a:p>
          <a:p>
            <a:r>
              <a:rPr lang="en-GB" b="1" dirty="0"/>
              <a:t>Activity</a:t>
            </a:r>
          </a:p>
          <a:p>
            <a:r>
              <a:rPr lang="en-GB" dirty="0"/>
              <a:t>Students</a:t>
            </a:r>
            <a:r>
              <a:rPr lang="en-GB" baseline="0" dirty="0"/>
              <a:t> to work in teams to find the answers in the Scavenger Hunt.</a:t>
            </a:r>
          </a:p>
          <a:p>
            <a:r>
              <a:rPr lang="en-GB" baseline="0" dirty="0"/>
              <a:t>Timed activity!!!</a:t>
            </a:r>
          </a:p>
          <a:p>
            <a:r>
              <a:rPr lang="en-GB" baseline="0" dirty="0"/>
              <a:t>Explain that we are using SF because it is easier to find the answers.</a:t>
            </a:r>
          </a:p>
          <a:p>
            <a:endParaRPr lang="en-GB" baseline="0" dirty="0"/>
          </a:p>
          <a:p>
            <a:r>
              <a:rPr lang="en-GB" baseline="0" dirty="0"/>
              <a:t>The answers are contained in the next few slides.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95</a:t>
            </a:fld>
            <a:endParaRPr lang="en-US" dirty="0"/>
          </a:p>
        </p:txBody>
      </p:sp>
    </p:spTree>
    <p:extLst>
      <p:ext uri="{BB962C8B-B14F-4D97-AF65-F5344CB8AC3E}">
        <p14:creationId xmlns:p14="http://schemas.microsoft.com/office/powerpoint/2010/main" val="114806334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Give the students a bit of the history, i.e., Donaldson was asked to conduct a review, etc. W</a:t>
            </a:r>
          </a:p>
          <a:p>
            <a:r>
              <a:rPr lang="en-GB" b="0" dirty="0"/>
              <a:t>In light of that review, we now have a curriculum framework, but we are going to use the review today.</a:t>
            </a:r>
          </a:p>
          <a:p>
            <a:r>
              <a:rPr lang="en-GB" b="1" dirty="0"/>
              <a:t>Activity</a:t>
            </a:r>
          </a:p>
          <a:p>
            <a:r>
              <a:rPr lang="en-GB" dirty="0"/>
              <a:t>Students</a:t>
            </a:r>
            <a:r>
              <a:rPr lang="en-GB" baseline="0" dirty="0"/>
              <a:t> to work in teams to find the answers in the Scavenger Hunt.</a:t>
            </a:r>
          </a:p>
          <a:p>
            <a:r>
              <a:rPr lang="en-GB" baseline="0" dirty="0"/>
              <a:t>Timed activity!!!</a:t>
            </a:r>
          </a:p>
          <a:p>
            <a:r>
              <a:rPr lang="en-GB" baseline="0" dirty="0"/>
              <a:t>Explain that we are using SF because it is easier to find the answers.</a:t>
            </a:r>
          </a:p>
          <a:p>
            <a:endParaRPr lang="en-GB" baseline="0" dirty="0"/>
          </a:p>
          <a:p>
            <a:r>
              <a:rPr lang="en-GB" baseline="0" dirty="0"/>
              <a:t>The answers are contained in the next few slides.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98</a:t>
            </a:fld>
            <a:endParaRPr lang="en-US" dirty="0"/>
          </a:p>
        </p:txBody>
      </p:sp>
    </p:spTree>
    <p:extLst>
      <p:ext uri="{BB962C8B-B14F-4D97-AF65-F5344CB8AC3E}">
        <p14:creationId xmlns:p14="http://schemas.microsoft.com/office/powerpoint/2010/main" val="21255578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Give the students a bit of the history, i.e., Donaldson was asked to conduct a review, etc. W</a:t>
            </a:r>
          </a:p>
          <a:p>
            <a:r>
              <a:rPr lang="en-GB" b="0" dirty="0"/>
              <a:t>In light of that review, we now have a curriculum framework, but we are going to use the review today.</a:t>
            </a:r>
          </a:p>
          <a:p>
            <a:r>
              <a:rPr lang="en-GB" b="1" dirty="0"/>
              <a:t>Activity</a:t>
            </a:r>
          </a:p>
          <a:p>
            <a:r>
              <a:rPr lang="en-GB" dirty="0"/>
              <a:t>Students</a:t>
            </a:r>
            <a:r>
              <a:rPr lang="en-GB" baseline="0" dirty="0"/>
              <a:t> to work in teams to find the answers in the Scavenger Hunt.</a:t>
            </a:r>
          </a:p>
          <a:p>
            <a:r>
              <a:rPr lang="en-GB" baseline="0" dirty="0"/>
              <a:t>Timed activity!!!</a:t>
            </a:r>
          </a:p>
          <a:p>
            <a:r>
              <a:rPr lang="en-GB" baseline="0" dirty="0"/>
              <a:t>Explain that we are using SF because it is easier to find the answers.</a:t>
            </a:r>
          </a:p>
          <a:p>
            <a:endParaRPr lang="en-GB" baseline="0" dirty="0"/>
          </a:p>
          <a:p>
            <a:r>
              <a:rPr lang="en-GB" baseline="0" dirty="0"/>
              <a:t>The answers are contained in the next few slides.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101</a:t>
            </a:fld>
            <a:endParaRPr lang="en-US" dirty="0"/>
          </a:p>
        </p:txBody>
      </p:sp>
    </p:spTree>
    <p:extLst>
      <p:ext uri="{BB962C8B-B14F-4D97-AF65-F5344CB8AC3E}">
        <p14:creationId xmlns:p14="http://schemas.microsoft.com/office/powerpoint/2010/main" val="39529168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jp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sz="5000" b="0" i="0">
                <a:solidFill>
                  <a:schemeClr val="tx1"/>
                </a:solidFill>
                <a:latin typeface="Calibri"/>
                <a:cs typeface="Calibri"/>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1800" b="0" i="0" u="heavy">
                <a:solidFill>
                  <a:srgbClr val="0462C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9/30/2026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5000" b="0" i="0">
                <a:solidFill>
                  <a:schemeClr val="tx1"/>
                </a:solidFill>
                <a:latin typeface="Calibri"/>
                <a:cs typeface="Calibri"/>
              </a:defRPr>
            </a:lvl1pPr>
          </a:lstStyle>
          <a:p>
            <a:endParaRPr/>
          </a:p>
        </p:txBody>
      </p:sp>
      <p:sp>
        <p:nvSpPr>
          <p:cNvPr id="3" name="Holder 3"/>
          <p:cNvSpPr>
            <a:spLocks noGrp="1"/>
          </p:cNvSpPr>
          <p:nvPr>
            <p:ph type="body" idx="1"/>
          </p:nvPr>
        </p:nvSpPr>
        <p:spPr/>
        <p:txBody>
          <a:bodyPr lIns="0" tIns="0" rIns="0" bIns="0"/>
          <a:lstStyle>
            <a:lvl1pPr>
              <a:defRPr sz="1800" b="0" i="0" u="heavy">
                <a:solidFill>
                  <a:srgbClr val="0462C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9/30/2026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obj" preserve="1">
  <p:cSld name="Two Content">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2000" cy="6858000"/>
          </a:xfrm>
          <a:prstGeom prst="rect">
            <a:avLst/>
          </a:prstGeom>
        </p:spPr>
      </p:pic>
      <p:pic>
        <p:nvPicPr>
          <p:cNvPr id="17" name="bg object 17"/>
          <p:cNvPicPr/>
          <p:nvPr/>
        </p:nvPicPr>
        <p:blipFill>
          <a:blip r:embed="rId3" cstate="print"/>
          <a:stretch>
            <a:fillRect/>
          </a:stretch>
        </p:blipFill>
        <p:spPr>
          <a:xfrm>
            <a:off x="0" y="2666999"/>
            <a:ext cx="4038599" cy="4190998"/>
          </a:xfrm>
          <a:prstGeom prst="rect">
            <a:avLst/>
          </a:prstGeom>
        </p:spPr>
      </p:pic>
      <p:pic>
        <p:nvPicPr>
          <p:cNvPr id="18" name="bg object 18"/>
          <p:cNvPicPr/>
          <p:nvPr/>
        </p:nvPicPr>
        <p:blipFill>
          <a:blip r:embed="rId4" cstate="print"/>
          <a:stretch>
            <a:fillRect/>
          </a:stretch>
        </p:blipFill>
        <p:spPr>
          <a:xfrm>
            <a:off x="0" y="2895600"/>
            <a:ext cx="1523999" cy="2362200"/>
          </a:xfrm>
          <a:prstGeom prst="rect">
            <a:avLst/>
          </a:prstGeom>
        </p:spPr>
      </p:pic>
      <p:pic>
        <p:nvPicPr>
          <p:cNvPr id="19" name="bg object 19"/>
          <p:cNvPicPr/>
          <p:nvPr/>
        </p:nvPicPr>
        <p:blipFill>
          <a:blip r:embed="rId5" cstate="print"/>
          <a:stretch>
            <a:fillRect/>
          </a:stretch>
        </p:blipFill>
        <p:spPr>
          <a:xfrm>
            <a:off x="8610600" y="1676400"/>
            <a:ext cx="2819400" cy="2819400"/>
          </a:xfrm>
          <a:prstGeom prst="rect">
            <a:avLst/>
          </a:prstGeom>
        </p:spPr>
      </p:pic>
      <p:pic>
        <p:nvPicPr>
          <p:cNvPr id="20" name="bg object 20"/>
          <p:cNvPicPr/>
          <p:nvPr/>
        </p:nvPicPr>
        <p:blipFill>
          <a:blip r:embed="rId6" cstate="print"/>
          <a:stretch>
            <a:fillRect/>
          </a:stretch>
        </p:blipFill>
        <p:spPr>
          <a:xfrm>
            <a:off x="8001000" y="0"/>
            <a:ext cx="1600200" cy="1143000"/>
          </a:xfrm>
          <a:prstGeom prst="rect">
            <a:avLst/>
          </a:prstGeom>
        </p:spPr>
      </p:pic>
      <p:pic>
        <p:nvPicPr>
          <p:cNvPr id="21" name="bg object 21"/>
          <p:cNvPicPr/>
          <p:nvPr/>
        </p:nvPicPr>
        <p:blipFill>
          <a:blip r:embed="rId7" cstate="print"/>
          <a:stretch>
            <a:fillRect/>
          </a:stretch>
        </p:blipFill>
        <p:spPr>
          <a:xfrm>
            <a:off x="8610600" y="6095999"/>
            <a:ext cx="990600" cy="761999"/>
          </a:xfrm>
          <a:prstGeom prst="rect">
            <a:avLst/>
          </a:prstGeom>
        </p:spPr>
      </p:pic>
      <p:pic>
        <p:nvPicPr>
          <p:cNvPr id="22" name="bg object 22"/>
          <p:cNvPicPr/>
          <p:nvPr/>
        </p:nvPicPr>
        <p:blipFill>
          <a:blip r:embed="rId8" cstate="print"/>
          <a:stretch>
            <a:fillRect/>
          </a:stretch>
        </p:blipFill>
        <p:spPr>
          <a:xfrm>
            <a:off x="10391775" y="0"/>
            <a:ext cx="776287" cy="1214374"/>
          </a:xfrm>
          <a:prstGeom prst="rect">
            <a:avLst/>
          </a:prstGeom>
        </p:spPr>
      </p:pic>
      <p:sp>
        <p:nvSpPr>
          <p:cNvPr id="23" name="bg object 23"/>
          <p:cNvSpPr/>
          <p:nvPr/>
        </p:nvSpPr>
        <p:spPr>
          <a:xfrm>
            <a:off x="10439400" y="0"/>
            <a:ext cx="685800" cy="1143000"/>
          </a:xfrm>
          <a:custGeom>
            <a:avLst/>
            <a:gdLst/>
            <a:ahLst/>
            <a:cxnLst/>
            <a:rect l="l" t="t" r="r" b="b"/>
            <a:pathLst>
              <a:path w="685800" h="1143000">
                <a:moveTo>
                  <a:pt x="685800" y="0"/>
                </a:moveTo>
                <a:lnTo>
                  <a:pt x="0" y="0"/>
                </a:lnTo>
                <a:lnTo>
                  <a:pt x="0" y="1143000"/>
                </a:lnTo>
                <a:lnTo>
                  <a:pt x="685800" y="1143000"/>
                </a:lnTo>
                <a:lnTo>
                  <a:pt x="685800" y="0"/>
                </a:lnTo>
                <a:close/>
              </a:path>
            </a:pathLst>
          </a:custGeom>
          <a:solidFill>
            <a:srgbClr val="ACD333"/>
          </a:solidFill>
        </p:spPr>
        <p:txBody>
          <a:bodyPr wrap="square" lIns="0" tIns="0" rIns="0" bIns="0" rtlCol="0"/>
          <a:lstStyle/>
          <a:p>
            <a:endParaRPr/>
          </a:p>
        </p:txBody>
      </p:sp>
      <p:sp>
        <p:nvSpPr>
          <p:cNvPr id="2" name="Holder 2"/>
          <p:cNvSpPr>
            <a:spLocks noGrp="1"/>
          </p:cNvSpPr>
          <p:nvPr>
            <p:ph type="title"/>
          </p:nvPr>
        </p:nvSpPr>
        <p:spPr/>
        <p:txBody>
          <a:bodyPr lIns="0" tIns="0" rIns="0" bIns="0"/>
          <a:lstStyle>
            <a:lvl1pPr>
              <a:defRPr sz="5000" b="0" i="0">
                <a:solidFill>
                  <a:schemeClr val="tx1"/>
                </a:solidFill>
                <a:latin typeface="Calibri"/>
                <a:cs typeface="Calibri"/>
              </a:defRPr>
            </a:lvl1pPr>
          </a:lstStyle>
          <a:p>
            <a:endParaRPr/>
          </a:p>
        </p:txBody>
      </p:sp>
      <p:sp>
        <p:nvSpPr>
          <p:cNvPr id="3" name="Holder 3"/>
          <p:cNvSpPr>
            <a:spLocks noGrp="1"/>
          </p:cNvSpPr>
          <p:nvPr>
            <p:ph sz="half" idx="2"/>
          </p:nvPr>
        </p:nvSpPr>
        <p:spPr>
          <a:xfrm>
            <a:off x="1278889" y="1877123"/>
            <a:ext cx="3631565" cy="4425950"/>
          </a:xfrm>
          <a:prstGeom prst="rect">
            <a:avLst/>
          </a:prstGeom>
        </p:spPr>
        <p:txBody>
          <a:bodyPr wrap="square" lIns="0" tIns="0" rIns="0" bIns="0">
            <a:spAutoFit/>
          </a:bodyPr>
          <a:lstStyle>
            <a:lvl1pPr>
              <a:defRPr sz="2400" b="0" i="0">
                <a:solidFill>
                  <a:schemeClr val="bg1"/>
                </a:solidFill>
                <a:latin typeface="Trebuchet MS"/>
                <a:cs typeface="Trebuchet MS"/>
              </a:defRPr>
            </a:lvl1pPr>
          </a:lstStyle>
          <a:p>
            <a:endParaRPr/>
          </a:p>
        </p:txBody>
      </p:sp>
      <p:sp>
        <p:nvSpPr>
          <p:cNvPr id="4" name="Holder 4"/>
          <p:cNvSpPr>
            <a:spLocks noGrp="1"/>
          </p:cNvSpPr>
          <p:nvPr>
            <p:ph sz="half" idx="3"/>
          </p:nvPr>
        </p:nvSpPr>
        <p:spPr>
          <a:xfrm>
            <a:off x="7142226" y="1916747"/>
            <a:ext cx="3842384" cy="3949700"/>
          </a:xfrm>
          <a:prstGeom prst="rect">
            <a:avLst/>
          </a:prstGeom>
        </p:spPr>
        <p:txBody>
          <a:bodyPr wrap="square" lIns="0" tIns="0" rIns="0" bIns="0">
            <a:spAutoFit/>
          </a:bodyPr>
          <a:lstStyle>
            <a:lvl1pPr>
              <a:defRPr sz="2400" b="0" i="0">
                <a:solidFill>
                  <a:schemeClr val="bg1"/>
                </a:solidFill>
                <a:latin typeface="Trebuchet MS"/>
                <a:cs typeface="Trebuchet MS"/>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9/30/2026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5000" b="0" i="0">
                <a:solidFill>
                  <a:schemeClr val="tx1"/>
                </a:solidFill>
                <a:latin typeface="Calibri"/>
                <a:cs typeface="Calibri"/>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9/30/2026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9/30/2026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9/30/2026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622586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9/30/2026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095414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9/30/2026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669651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69106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jp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11" cstate="print"/>
          <a:stretch>
            <a:fillRect/>
          </a:stretch>
        </p:blipFill>
        <p:spPr>
          <a:xfrm>
            <a:off x="0" y="0"/>
            <a:ext cx="2847975" cy="6858000"/>
          </a:xfrm>
          <a:prstGeom prst="rect">
            <a:avLst/>
          </a:prstGeom>
        </p:spPr>
      </p:pic>
      <p:pic>
        <p:nvPicPr>
          <p:cNvPr id="17" name="bg object 17"/>
          <p:cNvPicPr/>
          <p:nvPr/>
        </p:nvPicPr>
        <p:blipFill>
          <a:blip r:embed="rId12" cstate="print"/>
          <a:stretch>
            <a:fillRect/>
          </a:stretch>
        </p:blipFill>
        <p:spPr>
          <a:xfrm>
            <a:off x="276225" y="1095375"/>
            <a:ext cx="1638681" cy="600075"/>
          </a:xfrm>
          <a:prstGeom prst="rect">
            <a:avLst/>
          </a:prstGeom>
        </p:spPr>
      </p:pic>
      <p:sp>
        <p:nvSpPr>
          <p:cNvPr id="2" name="Holder 2"/>
          <p:cNvSpPr>
            <a:spLocks noGrp="1"/>
          </p:cNvSpPr>
          <p:nvPr>
            <p:ph type="title"/>
          </p:nvPr>
        </p:nvSpPr>
        <p:spPr>
          <a:xfrm>
            <a:off x="725487" y="-58038"/>
            <a:ext cx="11159553" cy="1840801"/>
          </a:xfrm>
          <a:prstGeom prst="rect">
            <a:avLst/>
          </a:prstGeom>
        </p:spPr>
        <p:txBody>
          <a:bodyPr wrap="square" lIns="0" tIns="0" rIns="0" bIns="0">
            <a:spAutoFit/>
          </a:bodyPr>
          <a:lstStyle>
            <a:lvl1pPr>
              <a:defRPr sz="5000" b="0" i="0">
                <a:solidFill>
                  <a:schemeClr val="tx1"/>
                </a:solidFill>
                <a:latin typeface="Calibri"/>
                <a:cs typeface="Calibri"/>
              </a:defRPr>
            </a:lvl1pPr>
          </a:lstStyle>
          <a:p>
            <a:endParaRPr/>
          </a:p>
        </p:txBody>
      </p:sp>
      <p:sp>
        <p:nvSpPr>
          <p:cNvPr id="3" name="Holder 3"/>
          <p:cNvSpPr>
            <a:spLocks noGrp="1"/>
          </p:cNvSpPr>
          <p:nvPr>
            <p:ph type="body" idx="1"/>
          </p:nvPr>
        </p:nvSpPr>
        <p:spPr>
          <a:xfrm>
            <a:off x="2893060" y="1269428"/>
            <a:ext cx="8909685" cy="4697730"/>
          </a:xfrm>
          <a:prstGeom prst="rect">
            <a:avLst/>
          </a:prstGeom>
        </p:spPr>
        <p:txBody>
          <a:bodyPr wrap="square" lIns="0" tIns="0" rIns="0" bIns="0">
            <a:spAutoFit/>
          </a:bodyPr>
          <a:lstStyle>
            <a:lvl1pPr>
              <a:defRPr sz="1800" b="0" i="0" u="heavy">
                <a:solidFill>
                  <a:srgbClr val="0462C1"/>
                </a:solidFill>
                <a:latin typeface="Calibri"/>
                <a:cs typeface="Calibri"/>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9/30/2026</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jpg"/><Relationship Id="rId1" Type="http://schemas.openxmlformats.org/officeDocument/2006/relationships/slideLayout" Target="../slideLayouts/slideLayout5.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 Id="rId9" Type="http://schemas.openxmlformats.org/officeDocument/2006/relationships/image" Target="../media/image11.jpg"/></Relationships>
</file>

<file path=ppt/slides/_rels/slide6.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jpg"/><Relationship Id="rId1" Type="http://schemas.openxmlformats.org/officeDocument/2006/relationships/slideLayout" Target="../slideLayouts/slideLayout5.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 Id="rId9" Type="http://schemas.openxmlformats.org/officeDocument/2006/relationships/image" Target="../media/image11.jpg"/></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6.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5.xml"/><Relationship Id="rId5" Type="http://schemas.openxmlformats.org/officeDocument/2006/relationships/image" Target="../media/image15.png"/><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5.xml"/><Relationship Id="rId5" Type="http://schemas.openxmlformats.org/officeDocument/2006/relationships/image" Target="../media/image22.png"/><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30.pn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15.png"/></Relationships>
</file>

<file path=ppt/slides/_rels/slide2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5.xml"/><Relationship Id="rId4" Type="http://schemas.openxmlformats.org/officeDocument/2006/relationships/image" Target="../media/image15.png"/></Relationships>
</file>

<file path=ppt/slides/_rels/slide3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15.png"/><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47.png"/><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47.png"/><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48.png"/><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51.png"/><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52.png"/><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5.xml"/><Relationship Id="rId4" Type="http://schemas.openxmlformats.org/officeDocument/2006/relationships/image" Target="../media/image15.png"/></Relationships>
</file>

<file path=ppt/slides/_rels/slide39.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67.jpeg"/></Relationships>
</file>

<file path=ppt/slides/_rels/slide45.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hyperlink" Target="https://www.youtube.com/watch?v=0jEaastz224"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69.png"/><Relationship Id="rId4" Type="http://schemas.openxmlformats.org/officeDocument/2006/relationships/hyperlink" Target="https://www.youtube.com/watch?v=0jEaastz224"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www.facebook.com/educationwales/videos/education-is-changing/1276495520157297/"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71.png"/><Relationship Id="rId4" Type="http://schemas.openxmlformats.org/officeDocument/2006/relationships/image" Target="../media/image70.png"/></Relationships>
</file>

<file path=ppt/slides/_rels/slide48.xml.rels><?xml version="1.0" encoding="UTF-8" standalone="yes"?>
<Relationships xmlns="http://schemas.openxmlformats.org/package/2006/relationships"><Relationship Id="rId3" Type="http://schemas.openxmlformats.org/officeDocument/2006/relationships/image" Target="../media/image72.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73.jpg"/></Relationships>
</file>

<file path=ppt/slides/_rels/slide49.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77.png"/><Relationship Id="rId5" Type="http://schemas.openxmlformats.org/officeDocument/2006/relationships/image" Target="../media/image76.png"/><Relationship Id="rId4" Type="http://schemas.openxmlformats.org/officeDocument/2006/relationships/image" Target="../media/image75.png"/></Relationships>
</file>

<file path=ppt/slides/_rels/slide50.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81.png"/><Relationship Id="rId4" Type="http://schemas.openxmlformats.org/officeDocument/2006/relationships/image" Target="../media/image80.png"/></Relationships>
</file>

<file path=ppt/slides/_rels/slide52.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84.png"/><Relationship Id="rId4" Type="http://schemas.openxmlformats.org/officeDocument/2006/relationships/image" Target="../media/image83.png"/></Relationships>
</file>

<file path=ppt/slides/_rels/slide53.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hyperlink" Target="https://www.walesonline.co.uk/news/education/pisa-wales-international-schools-2019-17346247" TargetMode="External"/></Relationships>
</file>

<file path=ppt/slides/_rels/slide54.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87.png"/><Relationship Id="rId4" Type="http://schemas.openxmlformats.org/officeDocument/2006/relationships/hyperlink" Target="https://research.senedd.wales/research-articles/how-did-wales-perform-in-pisa-2022/" TargetMode="Externa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png"/><Relationship Id="rId1" Type="http://schemas.openxmlformats.org/officeDocument/2006/relationships/slideLayout" Target="../slideLayouts/slideLayout5.xml"/><Relationship Id="rId6" Type="http://schemas.openxmlformats.org/officeDocument/2006/relationships/hyperlink" Target="https://www.menti.com/p2nrakriew" TargetMode="External"/><Relationship Id="rId5" Type="http://schemas.openxmlformats.org/officeDocument/2006/relationships/image" Target="../media/image91.png"/><Relationship Id="rId4" Type="http://schemas.openxmlformats.org/officeDocument/2006/relationships/image" Target="../media/image90.png"/></Relationships>
</file>

<file path=ppt/slides/_rels/slide57.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88.png"/><Relationship Id="rId1" Type="http://schemas.openxmlformats.org/officeDocument/2006/relationships/slideLayout" Target="../slideLayouts/slideLayout5.xml"/><Relationship Id="rId4" Type="http://schemas.openxmlformats.org/officeDocument/2006/relationships/image" Target="../media/image93.png"/></Relationships>
</file>

<file path=ppt/slides/_rels/slide58.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95.jpeg"/><Relationship Id="rId5" Type="http://schemas.openxmlformats.org/officeDocument/2006/relationships/hyperlink" Target="http://gov.wales/topics/educationandskills/schoolshome/curriculuminwales/curriculum-for-wales/?lang=en" TargetMode="External"/><Relationship Id="rId4" Type="http://schemas.openxmlformats.org/officeDocument/2006/relationships/hyperlink" Target="http://gov.wales/topics/educationandskills/schoolshome/curriculum-for-wales-curriculum-for-life/why-we-are-changing/successful-futures/?lang=en" TargetMode="External"/></Relationships>
</file>

<file path=ppt/slides/_rels/slide59.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hyperlink" Target="https://www.youtube.com/watch?v=STgCy8pHtVw" TargetMode="Externa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1.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5.xml"/></Relationships>
</file>

<file path=ppt/slides/_rels/slide72.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5.xml"/></Relationships>
</file>

<file path=ppt/slides/_rels/slide7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100.png"/></Relationships>
</file>

<file path=ppt/slides/_rels/slide74.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image" Target="../media/image101.png"/><Relationship Id="rId1" Type="http://schemas.openxmlformats.org/officeDocument/2006/relationships/slideLayout" Target="../slideLayouts/slideLayout5.xml"/><Relationship Id="rId5" Type="http://schemas.openxmlformats.org/officeDocument/2006/relationships/image" Target="../media/image103.png"/><Relationship Id="rId4" Type="http://schemas.openxmlformats.org/officeDocument/2006/relationships/image" Target="../media/image15.png"/></Relationships>
</file>

<file path=ppt/slides/_rels/slide7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03.png"/><Relationship Id="rId1" Type="http://schemas.openxmlformats.org/officeDocument/2006/relationships/slideLayout" Target="../slideLayouts/slideLayout5.xml"/></Relationships>
</file>

<file path=ppt/slides/_rels/slide7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04.png"/><Relationship Id="rId1" Type="http://schemas.openxmlformats.org/officeDocument/2006/relationships/slideLayout" Target="../slideLayouts/slideLayout5.xml"/></Relationships>
</file>

<file path=ppt/slides/_rels/slide77.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Layout" Target="../slideLayouts/slideLayout5.xml"/></Relationships>
</file>

<file path=ppt/slides/_rels/slide78.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hyperlink" Target="https://hwb.gov.wales/curriculum-for-wales" TargetMode="External"/><Relationship Id="rId1" Type="http://schemas.openxmlformats.org/officeDocument/2006/relationships/slideLayout" Target="../slideLayouts/slideLayout4.xml"/><Relationship Id="rId5" Type="http://schemas.openxmlformats.org/officeDocument/2006/relationships/image" Target="../media/image15.png"/><Relationship Id="rId4" Type="http://schemas.openxmlformats.org/officeDocument/2006/relationships/image" Target="../media/image107.png"/></Relationships>
</file>

<file path=ppt/slides/_rels/slide79.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109.emf"/></Relationships>
</file>

<file path=ppt/slides/_rels/slide82.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2" Type="http://schemas.openxmlformats.org/officeDocument/2006/relationships/image" Target="../media/image110.png"/><Relationship Id="rId1" Type="http://schemas.openxmlformats.org/officeDocument/2006/relationships/slideLayout" Target="../slideLayouts/slideLayout5.xml"/></Relationships>
</file>

<file path=ppt/slides/_rels/slide84.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Layout" Target="../slideLayouts/slideLayout5.xml"/></Relationships>
</file>

<file path=ppt/slides/_rels/slide85.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87.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Layout" Target="../slideLayouts/slideLayout5.xml"/></Relationships>
</file>

<file path=ppt/slides/_rels/slide92.xml.rels><?xml version="1.0" encoding="UTF-8" standalone="yes"?>
<Relationships xmlns="http://schemas.openxmlformats.org/package/2006/relationships"><Relationship Id="rId2" Type="http://schemas.openxmlformats.org/officeDocument/2006/relationships/image" Target="../media/image116.png"/><Relationship Id="rId1" Type="http://schemas.openxmlformats.org/officeDocument/2006/relationships/slideLayout" Target="../slideLayouts/slideLayout5.xml"/></Relationships>
</file>

<file path=ppt/slides/_rels/slide93.xml.rels><?xml version="1.0" encoding="UTF-8" standalone="yes"?>
<Relationships xmlns="http://schemas.openxmlformats.org/package/2006/relationships"><Relationship Id="rId2" Type="http://schemas.openxmlformats.org/officeDocument/2006/relationships/image" Target="../media/image117.png"/><Relationship Id="rId1" Type="http://schemas.openxmlformats.org/officeDocument/2006/relationships/slideLayout" Target="../slideLayouts/slideLayout5.xml"/></Relationships>
</file>

<file path=ppt/slides/_rels/slide94.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36.xml"/><Relationship Id="rId1" Type="http://schemas.openxmlformats.org/officeDocument/2006/relationships/slideLayout" Target="../slideLayouts/slideLayout8.xml"/><Relationship Id="rId5" Type="http://schemas.openxmlformats.org/officeDocument/2006/relationships/image" Target="../media/image120.png"/><Relationship Id="rId4" Type="http://schemas.openxmlformats.org/officeDocument/2006/relationships/image" Target="../media/image119.png"/></Relationships>
</file>

<file path=ppt/slides/_rels/slide95.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2" Type="http://schemas.openxmlformats.org/officeDocument/2006/relationships/image" Target="../media/image121.png"/><Relationship Id="rId1" Type="http://schemas.openxmlformats.org/officeDocument/2006/relationships/slideLayout" Target="../slideLayouts/slideLayout5.xml"/></Relationships>
</file>

<file path=ppt/slides/_rels/slide97.xml.rels><?xml version="1.0" encoding="UTF-8" standalone="yes"?>
<Relationships xmlns="http://schemas.openxmlformats.org/package/2006/relationships"><Relationship Id="rId2" Type="http://schemas.openxmlformats.org/officeDocument/2006/relationships/image" Target="../media/image122.png"/><Relationship Id="rId1" Type="http://schemas.openxmlformats.org/officeDocument/2006/relationships/slideLayout" Target="../slideLayouts/slideLayout5.xml"/></Relationships>
</file>

<file path=ppt/slides/_rels/slide98.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99.xml.rels><?xml version="1.0" encoding="UTF-8" standalone="yes"?>
<Relationships xmlns="http://schemas.openxmlformats.org/package/2006/relationships"><Relationship Id="rId2" Type="http://schemas.openxmlformats.org/officeDocument/2006/relationships/image" Target="../media/image123.jpg"/><Relationship Id="rId1" Type="http://schemas.openxmlformats.org/officeDocument/2006/relationships/slideLayout" Target="../slideLayouts/slideLayout5.xml"/></Relationships>
</file>

<file path=ppt/slides/_rels/slide100.xml.rels><?xml version="1.0" encoding="UTF-8" standalone="yes"?>
<Relationships xmlns="http://schemas.openxmlformats.org/package/2006/relationships"><Relationship Id="rId2" Type="http://schemas.openxmlformats.org/officeDocument/2006/relationships/image" Target="../media/image124.jpg"/><Relationship Id="rId1" Type="http://schemas.openxmlformats.org/officeDocument/2006/relationships/slideLayout" Target="../slideLayouts/slideLayout5.xml"/></Relationships>
</file>

<file path=ppt/slides/_rels/slide101.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2" Type="http://schemas.openxmlformats.org/officeDocument/2006/relationships/image" Target="../media/image125.png"/><Relationship Id="rId1" Type="http://schemas.openxmlformats.org/officeDocument/2006/relationships/slideLayout" Target="../slideLayouts/slideLayout5.xml"/></Relationships>
</file>

<file path=ppt/slides/_rels/slide103.xml.rels><?xml version="1.0" encoding="UTF-8" standalone="yes"?>
<Relationships xmlns="http://schemas.openxmlformats.org/package/2006/relationships"><Relationship Id="rId2" Type="http://schemas.openxmlformats.org/officeDocument/2006/relationships/image" Target="../media/image126.png"/><Relationship Id="rId1" Type="http://schemas.openxmlformats.org/officeDocument/2006/relationships/slideLayout" Target="../slideLayouts/slideLayout5.xml"/></Relationships>
</file>

<file path=ppt/slides/_rels/slide104.xml.rels><?xml version="1.0" encoding="UTF-8" standalone="yes"?>
<Relationships xmlns="http://schemas.openxmlformats.org/package/2006/relationships"><Relationship Id="rId2" Type="http://schemas.openxmlformats.org/officeDocument/2006/relationships/image" Target="../media/image127.png"/><Relationship Id="rId1" Type="http://schemas.openxmlformats.org/officeDocument/2006/relationships/slideLayout" Target="../slideLayouts/slideLayout5.xml"/></Relationships>
</file>

<file path=ppt/slides/_rels/slide105.xml.rels><?xml version="1.0" encoding="UTF-8" standalone="yes"?>
<Relationships xmlns="http://schemas.openxmlformats.org/package/2006/relationships"><Relationship Id="rId2" Type="http://schemas.openxmlformats.org/officeDocument/2006/relationships/image" Target="../media/image128.png"/><Relationship Id="rId1" Type="http://schemas.openxmlformats.org/officeDocument/2006/relationships/slideLayout" Target="../slideLayouts/slideLayout5.xml"/></Relationships>
</file>

<file path=ppt/slides/_rels/slide106.xml.rels><?xml version="1.0" encoding="UTF-8" standalone="yes"?>
<Relationships xmlns="http://schemas.openxmlformats.org/package/2006/relationships"><Relationship Id="rId2" Type="http://schemas.openxmlformats.org/officeDocument/2006/relationships/image" Target="../media/image129.png"/><Relationship Id="rId1" Type="http://schemas.openxmlformats.org/officeDocument/2006/relationships/slideLayout" Target="../slideLayouts/slideLayout5.xml"/></Relationships>
</file>

<file path=ppt/slides/_rels/slide107.xml.rels><?xml version="1.0" encoding="UTF-8" standalone="yes"?>
<Relationships xmlns="http://schemas.openxmlformats.org/package/2006/relationships"><Relationship Id="rId8" Type="http://schemas.openxmlformats.org/officeDocument/2006/relationships/image" Target="../media/image116.png"/><Relationship Id="rId3" Type="http://schemas.openxmlformats.org/officeDocument/2006/relationships/image" Target="../media/image125.png"/><Relationship Id="rId7" Type="http://schemas.openxmlformats.org/officeDocument/2006/relationships/image" Target="../media/image121.png"/><Relationship Id="rId12" Type="http://schemas.openxmlformats.org/officeDocument/2006/relationships/image" Target="../media/image130.png"/><Relationship Id="rId2" Type="http://schemas.openxmlformats.org/officeDocument/2006/relationships/image" Target="../media/image126.png"/><Relationship Id="rId1" Type="http://schemas.openxmlformats.org/officeDocument/2006/relationships/slideLayout" Target="../slideLayouts/slideLayout5.xml"/><Relationship Id="rId6" Type="http://schemas.openxmlformats.org/officeDocument/2006/relationships/image" Target="../media/image122.png"/><Relationship Id="rId11" Type="http://schemas.openxmlformats.org/officeDocument/2006/relationships/image" Target="../media/image111.png"/><Relationship Id="rId5" Type="http://schemas.openxmlformats.org/officeDocument/2006/relationships/image" Target="../media/image123.jpg"/><Relationship Id="rId10" Type="http://schemas.openxmlformats.org/officeDocument/2006/relationships/image" Target="../media/image110.png"/><Relationship Id="rId4" Type="http://schemas.openxmlformats.org/officeDocument/2006/relationships/image" Target="../media/image124.jpg"/><Relationship Id="rId9" Type="http://schemas.openxmlformats.org/officeDocument/2006/relationships/image" Target="../media/image115.png"/></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9.xml.rels><?xml version="1.0" encoding="UTF-8" standalone="yes"?>
<Relationships xmlns="http://schemas.openxmlformats.org/package/2006/relationships"><Relationship Id="rId8" Type="http://schemas.openxmlformats.org/officeDocument/2006/relationships/image" Target="../media/image116.png"/><Relationship Id="rId3" Type="http://schemas.openxmlformats.org/officeDocument/2006/relationships/image" Target="../media/image125.png"/><Relationship Id="rId7" Type="http://schemas.openxmlformats.org/officeDocument/2006/relationships/image" Target="../media/image121.png"/><Relationship Id="rId2" Type="http://schemas.openxmlformats.org/officeDocument/2006/relationships/image" Target="../media/image126.png"/><Relationship Id="rId1" Type="http://schemas.openxmlformats.org/officeDocument/2006/relationships/slideLayout" Target="../slideLayouts/slideLayout5.xml"/><Relationship Id="rId6" Type="http://schemas.openxmlformats.org/officeDocument/2006/relationships/image" Target="../media/image122.png"/><Relationship Id="rId11" Type="http://schemas.openxmlformats.org/officeDocument/2006/relationships/image" Target="../media/image111.png"/><Relationship Id="rId5" Type="http://schemas.openxmlformats.org/officeDocument/2006/relationships/image" Target="../media/image123.jpg"/><Relationship Id="rId10" Type="http://schemas.openxmlformats.org/officeDocument/2006/relationships/image" Target="../media/image110.png"/><Relationship Id="rId4" Type="http://schemas.openxmlformats.org/officeDocument/2006/relationships/image" Target="../media/image124.jpg"/><Relationship Id="rId9" Type="http://schemas.openxmlformats.org/officeDocument/2006/relationships/image" Target="../media/image115.png"/></Relationships>
</file>

<file path=ppt/slides/_rels/slide110.xml.rels><?xml version="1.0" encoding="UTF-8" standalone="yes"?>
<Relationships xmlns="http://schemas.openxmlformats.org/package/2006/relationships"><Relationship Id="rId8" Type="http://schemas.openxmlformats.org/officeDocument/2006/relationships/image" Target="../media/image116.png"/><Relationship Id="rId3" Type="http://schemas.openxmlformats.org/officeDocument/2006/relationships/image" Target="../media/image125.png"/><Relationship Id="rId7" Type="http://schemas.openxmlformats.org/officeDocument/2006/relationships/image" Target="../media/image121.png"/><Relationship Id="rId12" Type="http://schemas.openxmlformats.org/officeDocument/2006/relationships/image" Target="../media/image130.png"/><Relationship Id="rId2" Type="http://schemas.openxmlformats.org/officeDocument/2006/relationships/image" Target="../media/image126.png"/><Relationship Id="rId1" Type="http://schemas.openxmlformats.org/officeDocument/2006/relationships/slideLayout" Target="../slideLayouts/slideLayout5.xml"/><Relationship Id="rId6" Type="http://schemas.openxmlformats.org/officeDocument/2006/relationships/image" Target="../media/image122.png"/><Relationship Id="rId11" Type="http://schemas.openxmlformats.org/officeDocument/2006/relationships/image" Target="../media/image111.png"/><Relationship Id="rId5" Type="http://schemas.openxmlformats.org/officeDocument/2006/relationships/image" Target="../media/image123.jpg"/><Relationship Id="rId10" Type="http://schemas.openxmlformats.org/officeDocument/2006/relationships/image" Target="../media/image110.png"/><Relationship Id="rId4" Type="http://schemas.openxmlformats.org/officeDocument/2006/relationships/image" Target="../media/image124.jpg"/><Relationship Id="rId9" Type="http://schemas.openxmlformats.org/officeDocument/2006/relationships/image" Target="../media/image115.png"/></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2.xml.rels><?xml version="1.0" encoding="UTF-8" standalone="yes"?>
<Relationships xmlns="http://schemas.openxmlformats.org/package/2006/relationships"><Relationship Id="rId8" Type="http://schemas.openxmlformats.org/officeDocument/2006/relationships/image" Target="../media/image110.png"/><Relationship Id="rId3" Type="http://schemas.openxmlformats.org/officeDocument/2006/relationships/image" Target="../media/image125.png"/><Relationship Id="rId7" Type="http://schemas.openxmlformats.org/officeDocument/2006/relationships/image" Target="../media/image115.png"/><Relationship Id="rId2" Type="http://schemas.openxmlformats.org/officeDocument/2006/relationships/image" Target="../media/image126.png"/><Relationship Id="rId1" Type="http://schemas.openxmlformats.org/officeDocument/2006/relationships/slideLayout" Target="../slideLayouts/slideLayout5.xml"/><Relationship Id="rId6" Type="http://schemas.openxmlformats.org/officeDocument/2006/relationships/image" Target="../media/image116.png"/><Relationship Id="rId5" Type="http://schemas.openxmlformats.org/officeDocument/2006/relationships/image" Target="../media/image123.jpg"/><Relationship Id="rId10" Type="http://schemas.openxmlformats.org/officeDocument/2006/relationships/image" Target="../media/image130.png"/><Relationship Id="rId4" Type="http://schemas.openxmlformats.org/officeDocument/2006/relationships/image" Target="../media/image124.jpg"/><Relationship Id="rId9" Type="http://schemas.openxmlformats.org/officeDocument/2006/relationships/image" Target="../media/image111.png"/></Relationships>
</file>

<file path=ppt/slides/_rels/slide113.xml.rels><?xml version="1.0" encoding="UTF-8" standalone="yes"?>
<Relationships xmlns="http://schemas.openxmlformats.org/package/2006/relationships"><Relationship Id="rId8" Type="http://schemas.openxmlformats.org/officeDocument/2006/relationships/image" Target="../media/image116.png"/><Relationship Id="rId3" Type="http://schemas.openxmlformats.org/officeDocument/2006/relationships/image" Target="../media/image125.png"/><Relationship Id="rId7" Type="http://schemas.openxmlformats.org/officeDocument/2006/relationships/image" Target="../media/image121.png"/><Relationship Id="rId12" Type="http://schemas.openxmlformats.org/officeDocument/2006/relationships/image" Target="../media/image130.png"/><Relationship Id="rId2" Type="http://schemas.openxmlformats.org/officeDocument/2006/relationships/image" Target="../media/image126.png"/><Relationship Id="rId1" Type="http://schemas.openxmlformats.org/officeDocument/2006/relationships/slideLayout" Target="../slideLayouts/slideLayout5.xml"/><Relationship Id="rId6" Type="http://schemas.openxmlformats.org/officeDocument/2006/relationships/image" Target="../media/image122.png"/><Relationship Id="rId11" Type="http://schemas.openxmlformats.org/officeDocument/2006/relationships/image" Target="../media/image111.png"/><Relationship Id="rId5" Type="http://schemas.openxmlformats.org/officeDocument/2006/relationships/image" Target="../media/image123.jpg"/><Relationship Id="rId10" Type="http://schemas.openxmlformats.org/officeDocument/2006/relationships/image" Target="../media/image110.png"/><Relationship Id="rId4" Type="http://schemas.openxmlformats.org/officeDocument/2006/relationships/image" Target="../media/image124.jpg"/><Relationship Id="rId9" Type="http://schemas.openxmlformats.org/officeDocument/2006/relationships/image" Target="../media/image115.png"/></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5.xml.rels><?xml version="1.0" encoding="UTF-8" standalone="yes"?>
<Relationships xmlns="http://schemas.openxmlformats.org/package/2006/relationships"><Relationship Id="rId8" Type="http://schemas.openxmlformats.org/officeDocument/2006/relationships/image" Target="../media/image116.png"/><Relationship Id="rId3" Type="http://schemas.openxmlformats.org/officeDocument/2006/relationships/image" Target="../media/image125.png"/><Relationship Id="rId7" Type="http://schemas.openxmlformats.org/officeDocument/2006/relationships/image" Target="../media/image121.png"/><Relationship Id="rId2" Type="http://schemas.openxmlformats.org/officeDocument/2006/relationships/image" Target="../media/image126.png"/><Relationship Id="rId1" Type="http://schemas.openxmlformats.org/officeDocument/2006/relationships/slideLayout" Target="../slideLayouts/slideLayout5.xml"/><Relationship Id="rId6" Type="http://schemas.openxmlformats.org/officeDocument/2006/relationships/image" Target="../media/image122.png"/><Relationship Id="rId5" Type="http://schemas.openxmlformats.org/officeDocument/2006/relationships/image" Target="../media/image123.jpg"/><Relationship Id="rId10" Type="http://schemas.openxmlformats.org/officeDocument/2006/relationships/image" Target="../media/image130.png"/><Relationship Id="rId4" Type="http://schemas.openxmlformats.org/officeDocument/2006/relationships/image" Target="../media/image124.jpg"/><Relationship Id="rId9" Type="http://schemas.openxmlformats.org/officeDocument/2006/relationships/image" Target="../media/image115.png"/></Relationships>
</file>

<file path=ppt/slides/_rels/slide116.xml.rels><?xml version="1.0" encoding="UTF-8" standalone="yes"?>
<Relationships xmlns="http://schemas.openxmlformats.org/package/2006/relationships"><Relationship Id="rId8" Type="http://schemas.openxmlformats.org/officeDocument/2006/relationships/image" Target="../media/image116.png"/><Relationship Id="rId3" Type="http://schemas.openxmlformats.org/officeDocument/2006/relationships/image" Target="../media/image125.png"/><Relationship Id="rId7" Type="http://schemas.openxmlformats.org/officeDocument/2006/relationships/image" Target="../media/image121.png"/><Relationship Id="rId12" Type="http://schemas.openxmlformats.org/officeDocument/2006/relationships/image" Target="../media/image130.png"/><Relationship Id="rId2" Type="http://schemas.openxmlformats.org/officeDocument/2006/relationships/image" Target="../media/image126.png"/><Relationship Id="rId1" Type="http://schemas.openxmlformats.org/officeDocument/2006/relationships/slideLayout" Target="../slideLayouts/slideLayout5.xml"/><Relationship Id="rId6" Type="http://schemas.openxmlformats.org/officeDocument/2006/relationships/image" Target="../media/image122.png"/><Relationship Id="rId11" Type="http://schemas.openxmlformats.org/officeDocument/2006/relationships/image" Target="../media/image111.png"/><Relationship Id="rId5" Type="http://schemas.openxmlformats.org/officeDocument/2006/relationships/image" Target="../media/image123.jpg"/><Relationship Id="rId10" Type="http://schemas.openxmlformats.org/officeDocument/2006/relationships/image" Target="../media/image110.png"/><Relationship Id="rId4" Type="http://schemas.openxmlformats.org/officeDocument/2006/relationships/image" Target="../media/image124.jpg"/><Relationship Id="rId9" Type="http://schemas.openxmlformats.org/officeDocument/2006/relationships/image" Target="../media/image115.png"/></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8.xml.rels><?xml version="1.0" encoding="UTF-8" standalone="yes"?>
<Relationships xmlns="http://schemas.openxmlformats.org/package/2006/relationships"><Relationship Id="rId8" Type="http://schemas.openxmlformats.org/officeDocument/2006/relationships/image" Target="../media/image110.png"/><Relationship Id="rId3" Type="http://schemas.openxmlformats.org/officeDocument/2006/relationships/image" Target="../media/image123.jpg"/><Relationship Id="rId7" Type="http://schemas.openxmlformats.org/officeDocument/2006/relationships/image" Target="../media/image115.png"/><Relationship Id="rId2" Type="http://schemas.openxmlformats.org/officeDocument/2006/relationships/image" Target="../media/image124.jpg"/><Relationship Id="rId1" Type="http://schemas.openxmlformats.org/officeDocument/2006/relationships/slideLayout" Target="../slideLayouts/slideLayout5.xml"/><Relationship Id="rId6" Type="http://schemas.openxmlformats.org/officeDocument/2006/relationships/image" Target="../media/image116.png"/><Relationship Id="rId5" Type="http://schemas.openxmlformats.org/officeDocument/2006/relationships/image" Target="../media/image121.png"/><Relationship Id="rId10" Type="http://schemas.openxmlformats.org/officeDocument/2006/relationships/image" Target="../media/image130.png"/><Relationship Id="rId4" Type="http://schemas.openxmlformats.org/officeDocument/2006/relationships/image" Target="../media/image122.png"/><Relationship Id="rId9" Type="http://schemas.openxmlformats.org/officeDocument/2006/relationships/image" Target="../media/image111.png"/></Relationships>
</file>

<file path=ppt/slides/_rels/slide119.xml.rels><?xml version="1.0" encoding="UTF-8" standalone="yes"?>
<Relationships xmlns="http://schemas.openxmlformats.org/package/2006/relationships"><Relationship Id="rId8" Type="http://schemas.openxmlformats.org/officeDocument/2006/relationships/image" Target="../media/image116.png"/><Relationship Id="rId3" Type="http://schemas.openxmlformats.org/officeDocument/2006/relationships/image" Target="../media/image125.png"/><Relationship Id="rId7" Type="http://schemas.openxmlformats.org/officeDocument/2006/relationships/image" Target="../media/image121.png"/><Relationship Id="rId12" Type="http://schemas.openxmlformats.org/officeDocument/2006/relationships/image" Target="../media/image130.png"/><Relationship Id="rId2" Type="http://schemas.openxmlformats.org/officeDocument/2006/relationships/image" Target="../media/image126.png"/><Relationship Id="rId1" Type="http://schemas.openxmlformats.org/officeDocument/2006/relationships/slideLayout" Target="../slideLayouts/slideLayout5.xml"/><Relationship Id="rId6" Type="http://schemas.openxmlformats.org/officeDocument/2006/relationships/image" Target="../media/image122.png"/><Relationship Id="rId11" Type="http://schemas.openxmlformats.org/officeDocument/2006/relationships/image" Target="../media/image111.png"/><Relationship Id="rId5" Type="http://schemas.openxmlformats.org/officeDocument/2006/relationships/image" Target="../media/image123.jpg"/><Relationship Id="rId10" Type="http://schemas.openxmlformats.org/officeDocument/2006/relationships/image" Target="../media/image110.png"/><Relationship Id="rId4" Type="http://schemas.openxmlformats.org/officeDocument/2006/relationships/image" Target="../media/image124.jpg"/><Relationship Id="rId9" Type="http://schemas.openxmlformats.org/officeDocument/2006/relationships/image" Target="../media/image115.png"/></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1.xml.rels><?xml version="1.0" encoding="UTF-8" standalone="yes"?>
<Relationships xmlns="http://schemas.openxmlformats.org/package/2006/relationships"><Relationship Id="rId8" Type="http://schemas.openxmlformats.org/officeDocument/2006/relationships/image" Target="../media/image110.png"/><Relationship Id="rId3" Type="http://schemas.openxmlformats.org/officeDocument/2006/relationships/image" Target="../media/image125.png"/><Relationship Id="rId7" Type="http://schemas.openxmlformats.org/officeDocument/2006/relationships/image" Target="../media/image121.png"/><Relationship Id="rId2" Type="http://schemas.openxmlformats.org/officeDocument/2006/relationships/image" Target="../media/image126.png"/><Relationship Id="rId1" Type="http://schemas.openxmlformats.org/officeDocument/2006/relationships/slideLayout" Target="../slideLayouts/slideLayout5.xml"/><Relationship Id="rId6" Type="http://schemas.openxmlformats.org/officeDocument/2006/relationships/image" Target="../media/image122.png"/><Relationship Id="rId5" Type="http://schemas.openxmlformats.org/officeDocument/2006/relationships/image" Target="../media/image123.jpg"/><Relationship Id="rId10" Type="http://schemas.openxmlformats.org/officeDocument/2006/relationships/image" Target="../media/image130.png"/><Relationship Id="rId4" Type="http://schemas.openxmlformats.org/officeDocument/2006/relationships/image" Target="../media/image124.jpg"/><Relationship Id="rId9" Type="http://schemas.openxmlformats.org/officeDocument/2006/relationships/image" Target="../media/image111.png"/></Relationships>
</file>

<file path=ppt/slides/_rels/slide122.xml.rels><?xml version="1.0" encoding="UTF-8" standalone="yes"?>
<Relationships xmlns="http://schemas.openxmlformats.org/package/2006/relationships"><Relationship Id="rId8" Type="http://schemas.openxmlformats.org/officeDocument/2006/relationships/image" Target="../media/image116.png"/><Relationship Id="rId3" Type="http://schemas.openxmlformats.org/officeDocument/2006/relationships/image" Target="../media/image125.png"/><Relationship Id="rId7" Type="http://schemas.openxmlformats.org/officeDocument/2006/relationships/image" Target="../media/image121.png"/><Relationship Id="rId12" Type="http://schemas.openxmlformats.org/officeDocument/2006/relationships/image" Target="../media/image130.png"/><Relationship Id="rId2" Type="http://schemas.openxmlformats.org/officeDocument/2006/relationships/image" Target="../media/image126.png"/><Relationship Id="rId1" Type="http://schemas.openxmlformats.org/officeDocument/2006/relationships/slideLayout" Target="../slideLayouts/slideLayout5.xml"/><Relationship Id="rId6" Type="http://schemas.openxmlformats.org/officeDocument/2006/relationships/image" Target="../media/image122.png"/><Relationship Id="rId11" Type="http://schemas.openxmlformats.org/officeDocument/2006/relationships/image" Target="../media/image111.png"/><Relationship Id="rId5" Type="http://schemas.openxmlformats.org/officeDocument/2006/relationships/image" Target="../media/image123.jpg"/><Relationship Id="rId10" Type="http://schemas.openxmlformats.org/officeDocument/2006/relationships/image" Target="../media/image110.png"/><Relationship Id="rId4" Type="http://schemas.openxmlformats.org/officeDocument/2006/relationships/image" Target="../media/image124.jpg"/><Relationship Id="rId9" Type="http://schemas.openxmlformats.org/officeDocument/2006/relationships/image" Target="../media/image115.png"/></Relationships>
</file>

<file path=ppt/slides/_rels/slide123.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image" Target="../media/image15.pn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66B683-A729-9041-AE89-3178BCB787DE}"/>
              </a:ext>
            </a:extLst>
          </p:cNvPr>
          <p:cNvSpPr txBox="1"/>
          <p:nvPr/>
        </p:nvSpPr>
        <p:spPr>
          <a:xfrm>
            <a:off x="2939201" y="367316"/>
            <a:ext cx="6417141" cy="2862322"/>
          </a:xfrm>
          <a:prstGeom prst="rect">
            <a:avLst/>
          </a:prstGeom>
          <a:noFill/>
        </p:spPr>
        <p:txBody>
          <a:bodyPr wrap="none" rtlCol="0">
            <a:spAutoFit/>
          </a:bodyPr>
          <a:lstStyle/>
          <a:p>
            <a:pPr algn="ctr"/>
            <a:r>
              <a:rPr lang="en-GB" sz="6000" dirty="0">
                <a:solidFill>
                  <a:schemeClr val="bg1"/>
                </a:solidFill>
                <a:latin typeface="+mn-lt"/>
              </a:rPr>
              <a:t>ECAD4016</a:t>
            </a:r>
          </a:p>
          <a:p>
            <a:pPr algn="ctr"/>
            <a:r>
              <a:rPr lang="en-GB" sz="6000" dirty="0">
                <a:solidFill>
                  <a:schemeClr val="bg1"/>
                </a:solidFill>
                <a:latin typeface="+mn-lt"/>
              </a:rPr>
              <a:t>Who am I teaching?</a:t>
            </a:r>
            <a:br>
              <a:rPr lang="en-GB" sz="6000" dirty="0">
                <a:solidFill>
                  <a:schemeClr val="bg1"/>
                </a:solidFill>
                <a:latin typeface="American Typewriter" panose="02090604020004020304" pitchFamily="18" charset="77"/>
              </a:rPr>
            </a:br>
            <a:endParaRPr lang="en-US" sz="6000" dirty="0">
              <a:solidFill>
                <a:schemeClr val="bg1"/>
              </a:solidFill>
              <a:latin typeface="American Typewriter" panose="02090604020004020304" pitchFamily="18" charset="77"/>
            </a:endParaRPr>
          </a:p>
        </p:txBody>
      </p:sp>
      <p:sp>
        <p:nvSpPr>
          <p:cNvPr id="3" name="TextBox 2">
            <a:extLst>
              <a:ext uri="{FF2B5EF4-FFF2-40B4-BE49-F238E27FC236}">
                <a16:creationId xmlns:a16="http://schemas.microsoft.com/office/drawing/2014/main" id="{073566AF-150B-EF48-9F17-976745988151}"/>
              </a:ext>
            </a:extLst>
          </p:cNvPr>
          <p:cNvSpPr txBox="1"/>
          <p:nvPr/>
        </p:nvSpPr>
        <p:spPr>
          <a:xfrm>
            <a:off x="3581400" y="4419600"/>
            <a:ext cx="5303055" cy="1015663"/>
          </a:xfrm>
          <a:prstGeom prst="rect">
            <a:avLst/>
          </a:prstGeom>
          <a:noFill/>
        </p:spPr>
        <p:txBody>
          <a:bodyPr wrap="none" rtlCol="0">
            <a:spAutoFit/>
          </a:bodyPr>
          <a:lstStyle/>
          <a:p>
            <a:r>
              <a:rPr lang="en-GB" sz="6000" dirty="0">
                <a:solidFill>
                  <a:schemeClr val="bg1"/>
                </a:solidFill>
                <a:latin typeface="+mn-lt"/>
              </a:rPr>
              <a:t>Bridging Schools</a:t>
            </a:r>
            <a:endParaRPr lang="en-US" sz="6000" dirty="0">
              <a:latin typeface="+mn-lt"/>
            </a:endParaRPr>
          </a:p>
        </p:txBody>
      </p:sp>
    </p:spTree>
    <p:extLst>
      <p:ext uri="{BB962C8B-B14F-4D97-AF65-F5344CB8AC3E}">
        <p14:creationId xmlns:p14="http://schemas.microsoft.com/office/powerpoint/2010/main" val="943324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00C40AC-1932-FB42-88C2-F4C3F18F9AF9}"/>
              </a:ext>
            </a:extLst>
          </p:cNvPr>
          <p:cNvSpPr txBox="1"/>
          <p:nvPr/>
        </p:nvSpPr>
        <p:spPr>
          <a:xfrm>
            <a:off x="3633658" y="19296"/>
            <a:ext cx="4863831" cy="769441"/>
          </a:xfrm>
          <a:prstGeom prst="rect">
            <a:avLst/>
          </a:prstGeom>
          <a:noFill/>
        </p:spPr>
        <p:txBody>
          <a:bodyPr wrap="none" rtlCol="0">
            <a:spAutoFit/>
          </a:bodyPr>
          <a:lstStyle/>
          <a:p>
            <a:pPr algn="ctr"/>
            <a:r>
              <a:rPr lang="en-US" sz="4400" dirty="0"/>
              <a:t>7th October  2026 </a:t>
            </a:r>
          </a:p>
        </p:txBody>
      </p:sp>
      <p:sp>
        <p:nvSpPr>
          <p:cNvPr id="4" name="TextBox 3">
            <a:extLst>
              <a:ext uri="{FF2B5EF4-FFF2-40B4-BE49-F238E27FC236}">
                <a16:creationId xmlns:a16="http://schemas.microsoft.com/office/drawing/2014/main" id="{741CC5DF-D2B5-EA40-A586-68E226518929}"/>
              </a:ext>
            </a:extLst>
          </p:cNvPr>
          <p:cNvSpPr txBox="1"/>
          <p:nvPr/>
        </p:nvSpPr>
        <p:spPr>
          <a:xfrm>
            <a:off x="1371600" y="556254"/>
            <a:ext cx="8937682" cy="584775"/>
          </a:xfrm>
          <a:prstGeom prst="rect">
            <a:avLst/>
          </a:prstGeom>
          <a:noFill/>
        </p:spPr>
        <p:txBody>
          <a:bodyPr wrap="square" rtlCol="0">
            <a:spAutoFit/>
          </a:bodyPr>
          <a:lstStyle/>
          <a:p>
            <a:pPr algn="ctr"/>
            <a:r>
              <a:rPr lang="en-US" sz="3200" dirty="0"/>
              <a:t>Social and emotional development Bridge</a:t>
            </a:r>
          </a:p>
        </p:txBody>
      </p:sp>
      <p:graphicFrame>
        <p:nvGraphicFramePr>
          <p:cNvPr id="8" name="Table 7">
            <a:extLst>
              <a:ext uri="{FF2B5EF4-FFF2-40B4-BE49-F238E27FC236}">
                <a16:creationId xmlns:a16="http://schemas.microsoft.com/office/drawing/2014/main" id="{800293BC-BDEC-BE43-AF70-94FEF695036D}"/>
              </a:ext>
            </a:extLst>
          </p:cNvPr>
          <p:cNvGraphicFramePr>
            <a:graphicFrameLocks noGrp="1"/>
          </p:cNvGraphicFramePr>
          <p:nvPr>
            <p:extLst>
              <p:ext uri="{D42A27DB-BD31-4B8C-83A1-F6EECF244321}">
                <p14:modId xmlns:p14="http://schemas.microsoft.com/office/powerpoint/2010/main" val="3052594605"/>
              </p:ext>
            </p:extLst>
          </p:nvPr>
        </p:nvGraphicFramePr>
        <p:xfrm>
          <a:off x="2313439" y="1325695"/>
          <a:ext cx="7054003" cy="5251584"/>
        </p:xfrm>
        <a:graphic>
          <a:graphicData uri="http://schemas.openxmlformats.org/drawingml/2006/table">
            <a:tbl>
              <a:tblPr firstRow="1" bandRow="1">
                <a:tableStyleId>{5C22544A-7EE6-4342-B048-85BDC9FD1C3A}</a:tableStyleId>
              </a:tblPr>
              <a:tblGrid>
                <a:gridCol w="1191761">
                  <a:extLst>
                    <a:ext uri="{9D8B030D-6E8A-4147-A177-3AD203B41FA5}">
                      <a16:colId xmlns:a16="http://schemas.microsoft.com/office/drawing/2014/main" val="1084763493"/>
                    </a:ext>
                  </a:extLst>
                </a:gridCol>
                <a:gridCol w="2667000">
                  <a:extLst>
                    <a:ext uri="{9D8B030D-6E8A-4147-A177-3AD203B41FA5}">
                      <a16:colId xmlns:a16="http://schemas.microsoft.com/office/drawing/2014/main" val="3603308429"/>
                    </a:ext>
                  </a:extLst>
                </a:gridCol>
                <a:gridCol w="3195242">
                  <a:extLst>
                    <a:ext uri="{9D8B030D-6E8A-4147-A177-3AD203B41FA5}">
                      <a16:colId xmlns:a16="http://schemas.microsoft.com/office/drawing/2014/main" val="4203052418"/>
                    </a:ext>
                  </a:extLst>
                </a:gridCol>
              </a:tblGrid>
              <a:tr h="586919">
                <a:tc>
                  <a:txBody>
                    <a:bodyPr/>
                    <a:lstStyle/>
                    <a:p>
                      <a:endParaRPr lang="en-US" dirty="0"/>
                    </a:p>
                    <a:p>
                      <a:endParaRPr lang="en-US" dirty="0"/>
                    </a:p>
                  </a:txBody>
                  <a:tcPr/>
                </a:tc>
                <a:tc>
                  <a:txBody>
                    <a:bodyPr/>
                    <a:lstStyle/>
                    <a:p>
                      <a:pPr algn="ctr"/>
                      <a:r>
                        <a:rPr lang="en-US" dirty="0"/>
                        <a:t>WEST</a:t>
                      </a:r>
                    </a:p>
                  </a:txBody>
                  <a:tcPr/>
                </a:tc>
                <a:tc>
                  <a:txBody>
                    <a:bodyPr/>
                    <a:lstStyle/>
                    <a:p>
                      <a:pPr algn="ctr"/>
                      <a:r>
                        <a:rPr lang="en-US" dirty="0"/>
                        <a:t>EAST</a:t>
                      </a:r>
                    </a:p>
                  </a:txBody>
                  <a:tcPr/>
                </a:tc>
                <a:extLst>
                  <a:ext uri="{0D108BD9-81ED-4DB2-BD59-A6C34878D82A}">
                    <a16:rowId xmlns:a16="http://schemas.microsoft.com/office/drawing/2014/main" val="717102683"/>
                  </a:ext>
                </a:extLst>
              </a:tr>
              <a:tr h="4611504">
                <a:tc>
                  <a:txBody>
                    <a:bodyPr/>
                    <a:lstStyle/>
                    <a:p>
                      <a:pPr algn="ctr"/>
                      <a:r>
                        <a:rPr lang="en-US" dirty="0"/>
                        <a:t>Welsh </a:t>
                      </a:r>
                    </a:p>
                    <a:p>
                      <a:pPr algn="ctr"/>
                      <a:r>
                        <a:rPr lang="en-US" dirty="0"/>
                        <a:t>medium</a:t>
                      </a:r>
                    </a:p>
                  </a:txBody>
                  <a:tcPr/>
                </a:tc>
                <a:tc>
                  <a:txBody>
                    <a:bodyPr/>
                    <a:lstStyle/>
                    <a:p>
                      <a:pPr algn="ctr"/>
                      <a:r>
                        <a:rPr lang="en-US" b="1" u="sng" dirty="0"/>
                        <a:t>Ysgol Bro </a:t>
                      </a:r>
                      <a:r>
                        <a:rPr lang="en-US" b="1" u="sng" dirty="0" err="1"/>
                        <a:t>Presseli</a:t>
                      </a:r>
                      <a:r>
                        <a:rPr lang="en-US" b="1" u="sng" dirty="0"/>
                        <a:t> (10) </a:t>
                      </a:r>
                    </a:p>
                    <a:p>
                      <a:pPr algn="ctr"/>
                      <a:endParaRPr lang="en-US" b="1" dirty="0"/>
                    </a:p>
                    <a:p>
                      <a:pPr algn="ctr"/>
                      <a:r>
                        <a:rPr lang="en-US" b="1" dirty="0"/>
                        <a:t>Morgan Ashton</a:t>
                      </a:r>
                    </a:p>
                    <a:p>
                      <a:pPr algn="ctr"/>
                      <a:r>
                        <a:rPr lang="en-US" b="1" dirty="0"/>
                        <a:t>Claudia </a:t>
                      </a:r>
                      <a:r>
                        <a:rPr lang="en-US" b="1" dirty="0" err="1"/>
                        <a:t>Cafolla</a:t>
                      </a:r>
                      <a:r>
                        <a:rPr lang="en-US" b="1" dirty="0"/>
                        <a:t>-Ward</a:t>
                      </a:r>
                    </a:p>
                    <a:p>
                      <a:pPr algn="ctr"/>
                      <a:r>
                        <a:rPr lang="en-US" b="1" dirty="0"/>
                        <a:t>Cayden Collins</a:t>
                      </a:r>
                    </a:p>
                    <a:p>
                      <a:pPr algn="ctr"/>
                      <a:r>
                        <a:rPr lang="en-US" b="1" dirty="0"/>
                        <a:t>Callum Fairbairn</a:t>
                      </a:r>
                    </a:p>
                    <a:p>
                      <a:pPr algn="ctr"/>
                      <a:r>
                        <a:rPr lang="en-US" b="1" dirty="0"/>
                        <a:t>Matilda </a:t>
                      </a:r>
                      <a:r>
                        <a:rPr lang="en-US" b="1" dirty="0" err="1"/>
                        <a:t>Heatlie</a:t>
                      </a:r>
                      <a:endParaRPr lang="en-US" b="1" dirty="0"/>
                    </a:p>
                    <a:p>
                      <a:pPr algn="ctr"/>
                      <a:r>
                        <a:rPr lang="en-US" b="1" dirty="0"/>
                        <a:t>Carys Lewis</a:t>
                      </a:r>
                    </a:p>
                    <a:p>
                      <a:pPr algn="ctr"/>
                      <a:r>
                        <a:rPr lang="en-US" b="1" dirty="0"/>
                        <a:t>Osian Mainwaring</a:t>
                      </a:r>
                    </a:p>
                    <a:p>
                      <a:pPr algn="ctr"/>
                      <a:r>
                        <a:rPr lang="en-US" b="1" dirty="0"/>
                        <a:t>Joshua Melly</a:t>
                      </a:r>
                    </a:p>
                    <a:p>
                      <a:pPr algn="ctr"/>
                      <a:r>
                        <a:rPr lang="en-US" b="1" dirty="0"/>
                        <a:t>Abigail Evans ©</a:t>
                      </a:r>
                    </a:p>
                    <a:p>
                      <a:pPr algn="ctr"/>
                      <a:r>
                        <a:rPr lang="en-US" b="1" dirty="0"/>
                        <a:t>Ellie-Mai Cooper ©</a:t>
                      </a:r>
                    </a:p>
                  </a:txBody>
                  <a:tcPr/>
                </a:tc>
                <a:tc>
                  <a:txBody>
                    <a:bodyPr/>
                    <a:lstStyle/>
                    <a:p>
                      <a:pPr algn="ctr"/>
                      <a:r>
                        <a:rPr lang="en-US" b="1" u="sng" dirty="0"/>
                        <a:t>Lon Las </a:t>
                      </a:r>
                      <a:r>
                        <a:rPr lang="en-US" b="1" dirty="0"/>
                        <a:t>(14)</a:t>
                      </a:r>
                    </a:p>
                    <a:p>
                      <a:pPr algn="ctr"/>
                      <a:endParaRPr lang="en-US" b="1" dirty="0"/>
                    </a:p>
                    <a:p>
                      <a:pPr algn="ctr"/>
                      <a:r>
                        <a:rPr lang="en-US" b="1" dirty="0"/>
                        <a:t>Cari Davies</a:t>
                      </a:r>
                    </a:p>
                    <a:p>
                      <a:pPr algn="ctr"/>
                      <a:r>
                        <a:rPr lang="en-US" b="1" dirty="0"/>
                        <a:t>Nia Evans</a:t>
                      </a:r>
                    </a:p>
                    <a:p>
                      <a:pPr algn="ctr"/>
                      <a:r>
                        <a:rPr lang="en-US" b="1" dirty="0"/>
                        <a:t>Chloe </a:t>
                      </a:r>
                      <a:r>
                        <a:rPr lang="en-US" b="1" dirty="0" err="1"/>
                        <a:t>Flear</a:t>
                      </a:r>
                      <a:r>
                        <a:rPr lang="en-US" b="1" dirty="0"/>
                        <a:t> </a:t>
                      </a:r>
                    </a:p>
                    <a:p>
                      <a:pPr algn="ctr"/>
                      <a:r>
                        <a:rPr lang="en-US" b="1" dirty="0"/>
                        <a:t>Cellan James</a:t>
                      </a:r>
                    </a:p>
                    <a:p>
                      <a:pPr algn="ctr"/>
                      <a:r>
                        <a:rPr lang="en-US" b="1" dirty="0"/>
                        <a:t>Aled King</a:t>
                      </a:r>
                    </a:p>
                    <a:p>
                      <a:pPr algn="ctr"/>
                      <a:r>
                        <a:rPr lang="en-US" b="1" dirty="0"/>
                        <a:t>Megan Lewis</a:t>
                      </a:r>
                    </a:p>
                    <a:p>
                      <a:pPr algn="ctr"/>
                      <a:r>
                        <a:rPr lang="en-US" b="1" dirty="0"/>
                        <a:t>Medi Haf Morgan</a:t>
                      </a:r>
                    </a:p>
                    <a:p>
                      <a:pPr algn="ctr"/>
                      <a:r>
                        <a:rPr lang="en-US" b="1" dirty="0"/>
                        <a:t>Zak Payne</a:t>
                      </a:r>
                    </a:p>
                    <a:p>
                      <a:pPr algn="ctr"/>
                      <a:r>
                        <a:rPr lang="en-US" b="1" dirty="0"/>
                        <a:t>Angharad Scourfield</a:t>
                      </a:r>
                    </a:p>
                    <a:p>
                      <a:pPr algn="ctr"/>
                      <a:r>
                        <a:rPr lang="en-US" b="1" dirty="0"/>
                        <a:t>Tomos Cai Shannon</a:t>
                      </a:r>
                    </a:p>
                    <a:p>
                      <a:pPr algn="ctr"/>
                      <a:r>
                        <a:rPr lang="en-US" b="1" dirty="0"/>
                        <a:t>Rhys Sutherland</a:t>
                      </a:r>
                    </a:p>
                    <a:p>
                      <a:pPr algn="ctr"/>
                      <a:r>
                        <a:rPr lang="en-US" b="1" dirty="0"/>
                        <a:t>Llew Tomos</a:t>
                      </a:r>
                    </a:p>
                    <a:p>
                      <a:pPr algn="ctr"/>
                      <a:r>
                        <a:rPr lang="en-US" b="1" dirty="0"/>
                        <a:t>Moli Amos</a:t>
                      </a:r>
                    </a:p>
                    <a:p>
                      <a:pPr algn="ctr"/>
                      <a:r>
                        <a:rPr lang="en-US" b="1" dirty="0"/>
                        <a:t>Carys Williams</a:t>
                      </a:r>
                    </a:p>
                  </a:txBody>
                  <a:tcPr/>
                </a:tc>
                <a:extLst>
                  <a:ext uri="{0D108BD9-81ED-4DB2-BD59-A6C34878D82A}">
                    <a16:rowId xmlns:a16="http://schemas.microsoft.com/office/drawing/2014/main" val="382336470"/>
                  </a:ext>
                </a:extLst>
              </a:tr>
            </a:tbl>
          </a:graphicData>
        </a:graphic>
      </p:graphicFrame>
    </p:spTree>
    <p:extLst>
      <p:ext uri="{BB962C8B-B14F-4D97-AF65-F5344CB8AC3E}">
        <p14:creationId xmlns:p14="http://schemas.microsoft.com/office/powerpoint/2010/main" val="9193844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ECAE1C-B1BD-8D9F-5593-40F4C36F83D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7DA0758-07B1-3F58-DF9F-7BDD477A3FA5}"/>
              </a:ext>
            </a:extLst>
          </p:cNvPr>
          <p:cNvSpPr txBox="1"/>
          <p:nvPr/>
        </p:nvSpPr>
        <p:spPr>
          <a:xfrm>
            <a:off x="3633658" y="19296"/>
            <a:ext cx="4863831" cy="769441"/>
          </a:xfrm>
          <a:prstGeom prst="rect">
            <a:avLst/>
          </a:prstGeom>
          <a:noFill/>
        </p:spPr>
        <p:txBody>
          <a:bodyPr wrap="none" rtlCol="0">
            <a:spAutoFit/>
          </a:bodyPr>
          <a:lstStyle/>
          <a:p>
            <a:pPr algn="ctr"/>
            <a:r>
              <a:rPr lang="en-US" sz="4400" dirty="0"/>
              <a:t>7th October  2026 </a:t>
            </a:r>
          </a:p>
        </p:txBody>
      </p:sp>
      <p:sp>
        <p:nvSpPr>
          <p:cNvPr id="4" name="TextBox 3">
            <a:extLst>
              <a:ext uri="{FF2B5EF4-FFF2-40B4-BE49-F238E27FC236}">
                <a16:creationId xmlns:a16="http://schemas.microsoft.com/office/drawing/2014/main" id="{824A013B-BA7D-F864-640F-4A016487713B}"/>
              </a:ext>
            </a:extLst>
          </p:cNvPr>
          <p:cNvSpPr txBox="1"/>
          <p:nvPr/>
        </p:nvSpPr>
        <p:spPr>
          <a:xfrm>
            <a:off x="1371600" y="556254"/>
            <a:ext cx="8937682" cy="584775"/>
          </a:xfrm>
          <a:prstGeom prst="rect">
            <a:avLst/>
          </a:prstGeom>
          <a:noFill/>
        </p:spPr>
        <p:txBody>
          <a:bodyPr wrap="square" rtlCol="0">
            <a:spAutoFit/>
          </a:bodyPr>
          <a:lstStyle/>
          <a:p>
            <a:pPr algn="ctr"/>
            <a:r>
              <a:rPr lang="en-US" sz="3200" dirty="0"/>
              <a:t>Social and emotional development Bridge</a:t>
            </a:r>
          </a:p>
        </p:txBody>
      </p:sp>
      <p:graphicFrame>
        <p:nvGraphicFramePr>
          <p:cNvPr id="5" name="Table 4">
            <a:extLst>
              <a:ext uri="{FF2B5EF4-FFF2-40B4-BE49-F238E27FC236}">
                <a16:creationId xmlns:a16="http://schemas.microsoft.com/office/drawing/2014/main" id="{809FE6B6-5994-4BF6-E383-C73B087A1744}"/>
              </a:ext>
            </a:extLst>
          </p:cNvPr>
          <p:cNvGraphicFramePr>
            <a:graphicFrameLocks noGrp="1"/>
          </p:cNvGraphicFramePr>
          <p:nvPr>
            <p:extLst>
              <p:ext uri="{D42A27DB-BD31-4B8C-83A1-F6EECF244321}">
                <p14:modId xmlns:p14="http://schemas.microsoft.com/office/powerpoint/2010/main" val="1157230658"/>
              </p:ext>
            </p:extLst>
          </p:nvPr>
        </p:nvGraphicFramePr>
        <p:xfrm>
          <a:off x="2895600" y="1141029"/>
          <a:ext cx="6212541" cy="5593080"/>
        </p:xfrm>
        <a:graphic>
          <a:graphicData uri="http://schemas.openxmlformats.org/drawingml/2006/table">
            <a:tbl>
              <a:tblPr firstRow="1" bandRow="1">
                <a:tableStyleId>{5C22544A-7EE6-4342-B048-85BDC9FD1C3A}</a:tableStyleId>
              </a:tblPr>
              <a:tblGrid>
                <a:gridCol w="1061911">
                  <a:extLst>
                    <a:ext uri="{9D8B030D-6E8A-4147-A177-3AD203B41FA5}">
                      <a16:colId xmlns:a16="http://schemas.microsoft.com/office/drawing/2014/main" val="1084763493"/>
                    </a:ext>
                  </a:extLst>
                </a:gridCol>
                <a:gridCol w="2519489">
                  <a:extLst>
                    <a:ext uri="{9D8B030D-6E8A-4147-A177-3AD203B41FA5}">
                      <a16:colId xmlns:a16="http://schemas.microsoft.com/office/drawing/2014/main" val="3603308429"/>
                    </a:ext>
                  </a:extLst>
                </a:gridCol>
                <a:gridCol w="2631141">
                  <a:extLst>
                    <a:ext uri="{9D8B030D-6E8A-4147-A177-3AD203B41FA5}">
                      <a16:colId xmlns:a16="http://schemas.microsoft.com/office/drawing/2014/main" val="533061007"/>
                    </a:ext>
                  </a:extLst>
                </a:gridCol>
              </a:tblGrid>
              <a:tr h="381000">
                <a:tc>
                  <a:txBody>
                    <a:bodyPr/>
                    <a:lstStyle/>
                    <a:p>
                      <a:endParaRPr lang="en-US" dirty="0"/>
                    </a:p>
                  </a:txBody>
                  <a:tcPr/>
                </a:tc>
                <a:tc>
                  <a:txBody>
                    <a:bodyPr/>
                    <a:lstStyle/>
                    <a:p>
                      <a:pPr algn="ctr"/>
                      <a:r>
                        <a:rPr lang="en-US" dirty="0"/>
                        <a:t>WEST</a:t>
                      </a:r>
                    </a:p>
                  </a:txBody>
                  <a:tcPr/>
                </a:tc>
                <a:tc>
                  <a:txBody>
                    <a:bodyPr/>
                    <a:lstStyle/>
                    <a:p>
                      <a:pPr algn="ctr"/>
                      <a:r>
                        <a:rPr lang="en-US" dirty="0"/>
                        <a:t>EAST</a:t>
                      </a:r>
                    </a:p>
                  </a:txBody>
                  <a:tcPr/>
                </a:tc>
                <a:extLst>
                  <a:ext uri="{0D108BD9-81ED-4DB2-BD59-A6C34878D82A}">
                    <a16:rowId xmlns:a16="http://schemas.microsoft.com/office/drawing/2014/main" val="2623246045"/>
                  </a:ext>
                </a:extLst>
              </a:tr>
              <a:tr h="1891714">
                <a:tc>
                  <a:txBody>
                    <a:bodyPr/>
                    <a:lstStyle/>
                    <a:p>
                      <a:pPr algn="ctr"/>
                      <a:r>
                        <a:rPr lang="en-US" dirty="0"/>
                        <a:t>English medium</a:t>
                      </a:r>
                    </a:p>
                  </a:txBody>
                  <a:tcPr/>
                </a:tc>
                <a:tc>
                  <a:txBody>
                    <a:bodyPr/>
                    <a:lstStyle/>
                    <a:p>
                      <a:pPr algn="ctr"/>
                      <a:r>
                        <a:rPr lang="en-US" b="1" dirty="0"/>
                        <a:t>Pembroke Dock (19)</a:t>
                      </a:r>
                    </a:p>
                    <a:p>
                      <a:pPr algn="ctr"/>
                      <a:endParaRPr lang="en-US" sz="1400" b="1" dirty="0"/>
                    </a:p>
                    <a:p>
                      <a:pPr algn="ctr"/>
                      <a:r>
                        <a:rPr lang="en-US" sz="1600" b="1" dirty="0"/>
                        <a:t>Olivia Bassett</a:t>
                      </a:r>
                    </a:p>
                    <a:p>
                      <a:pPr algn="ctr"/>
                      <a:r>
                        <a:rPr lang="en-US" sz="1600" b="1" dirty="0"/>
                        <a:t>Hannah Beech</a:t>
                      </a:r>
                    </a:p>
                    <a:p>
                      <a:pPr algn="ctr"/>
                      <a:r>
                        <a:rPr lang="en-US" sz="1600" b="1" dirty="0"/>
                        <a:t>Dana Blythe</a:t>
                      </a:r>
                    </a:p>
                    <a:p>
                      <a:pPr algn="ctr"/>
                      <a:r>
                        <a:rPr lang="en-US" sz="1600" b="1" dirty="0"/>
                        <a:t>Carrie Cook</a:t>
                      </a:r>
                    </a:p>
                    <a:p>
                      <a:pPr algn="ctr"/>
                      <a:r>
                        <a:rPr lang="en-US" sz="1600" b="1" dirty="0"/>
                        <a:t>Ellie Mae Dearden</a:t>
                      </a:r>
                    </a:p>
                    <a:p>
                      <a:pPr algn="ctr"/>
                      <a:r>
                        <a:rPr lang="en-US" sz="1600" b="1" dirty="0"/>
                        <a:t>Ellise Evans</a:t>
                      </a:r>
                    </a:p>
                    <a:p>
                      <a:pPr algn="ctr"/>
                      <a:r>
                        <a:rPr lang="en-US" sz="1600" b="1" dirty="0"/>
                        <a:t>Shannon Harries</a:t>
                      </a:r>
                    </a:p>
                    <a:p>
                      <a:pPr algn="ctr"/>
                      <a:r>
                        <a:rPr lang="en-US" sz="1600" b="1" dirty="0"/>
                        <a:t>Enya Liddle</a:t>
                      </a:r>
                    </a:p>
                    <a:p>
                      <a:pPr algn="ctr"/>
                      <a:r>
                        <a:rPr lang="en-US" sz="1600" b="1" dirty="0"/>
                        <a:t>Melissa Price</a:t>
                      </a:r>
                    </a:p>
                    <a:p>
                      <a:pPr algn="ctr"/>
                      <a:r>
                        <a:rPr lang="en-US" sz="1600" b="1" dirty="0"/>
                        <a:t>Hayleigh Rea </a:t>
                      </a:r>
                    </a:p>
                    <a:p>
                      <a:pPr algn="ctr"/>
                      <a:r>
                        <a:rPr lang="en-US" sz="1600" b="1" dirty="0"/>
                        <a:t>Oliver Rees</a:t>
                      </a:r>
                    </a:p>
                    <a:p>
                      <a:pPr algn="ctr"/>
                      <a:r>
                        <a:rPr lang="en-US" sz="1600" b="1" dirty="0"/>
                        <a:t>Grace Smith-Wrench</a:t>
                      </a:r>
                    </a:p>
                    <a:p>
                      <a:pPr algn="ctr"/>
                      <a:r>
                        <a:rPr lang="en-US" sz="1600" b="1" dirty="0"/>
                        <a:t>Faith Williams ©</a:t>
                      </a:r>
                    </a:p>
                    <a:p>
                      <a:pPr algn="ctr"/>
                      <a:r>
                        <a:rPr lang="en-US" sz="1600" b="1" dirty="0"/>
                        <a:t>Emillie Pritchard ©</a:t>
                      </a:r>
                    </a:p>
                    <a:p>
                      <a:pPr algn="ctr"/>
                      <a:r>
                        <a:rPr lang="en-US" sz="1600" b="1" dirty="0"/>
                        <a:t>Romily </a:t>
                      </a:r>
                      <a:r>
                        <a:rPr lang="en-US" sz="1600" b="1" dirty="0" err="1"/>
                        <a:t>Danahar</a:t>
                      </a:r>
                      <a:r>
                        <a:rPr lang="en-US" sz="1600" b="1" dirty="0"/>
                        <a:t> ©</a:t>
                      </a:r>
                    </a:p>
                    <a:p>
                      <a:pPr algn="ctr"/>
                      <a:r>
                        <a:rPr lang="en-US" sz="1600" b="1" dirty="0"/>
                        <a:t>Elinor Price ©</a:t>
                      </a:r>
                    </a:p>
                    <a:p>
                      <a:pPr algn="ctr"/>
                      <a:r>
                        <a:rPr lang="en-US" sz="1600" b="1" dirty="0"/>
                        <a:t>Eva Hill ©</a:t>
                      </a:r>
                    </a:p>
                    <a:p>
                      <a:pPr algn="ctr"/>
                      <a:r>
                        <a:rPr lang="en-US" sz="1600" b="1" dirty="0"/>
                        <a:t>Georgia Palfrey ©</a:t>
                      </a:r>
                    </a:p>
                    <a:p>
                      <a:pPr algn="ctr"/>
                      <a:r>
                        <a:rPr lang="en-US" sz="1600" b="1" dirty="0"/>
                        <a:t>Emily Bowen ©</a:t>
                      </a:r>
                    </a:p>
                  </a:txBody>
                  <a:tcPr/>
                </a:tc>
                <a:tc>
                  <a:txBody>
                    <a:bodyPr/>
                    <a:lstStyle/>
                    <a:p>
                      <a:pPr algn="ctr"/>
                      <a:r>
                        <a:rPr lang="en-US" b="1" dirty="0"/>
                        <a:t>St Thomas (13)</a:t>
                      </a:r>
                    </a:p>
                    <a:p>
                      <a:pPr algn="ctr"/>
                      <a:endParaRPr lang="en-US" b="1" dirty="0"/>
                    </a:p>
                    <a:p>
                      <a:pPr algn="ctr"/>
                      <a:r>
                        <a:rPr lang="en-US" sz="1600" b="1" dirty="0"/>
                        <a:t>Evie Basher</a:t>
                      </a:r>
                    </a:p>
                    <a:p>
                      <a:pPr algn="ctr"/>
                      <a:r>
                        <a:rPr lang="en-US" sz="1600" b="1" dirty="0"/>
                        <a:t>Delicia Espinoza</a:t>
                      </a:r>
                    </a:p>
                    <a:p>
                      <a:pPr algn="ctr"/>
                      <a:r>
                        <a:rPr lang="en-US" sz="1600" b="1" dirty="0"/>
                        <a:t>Tia Heath-</a:t>
                      </a:r>
                      <a:r>
                        <a:rPr lang="en-US" sz="1600" b="1" dirty="0" err="1"/>
                        <a:t>Mcgovern</a:t>
                      </a:r>
                      <a:endParaRPr lang="en-US" sz="1600" b="1" dirty="0"/>
                    </a:p>
                    <a:p>
                      <a:pPr algn="ctr"/>
                      <a:r>
                        <a:rPr lang="en-US" sz="1600" b="1" dirty="0"/>
                        <a:t>Megan Jukes</a:t>
                      </a:r>
                    </a:p>
                    <a:p>
                      <a:pPr algn="ctr"/>
                      <a:r>
                        <a:rPr lang="en-US" sz="1600" b="1" dirty="0"/>
                        <a:t>Zachary Locke</a:t>
                      </a:r>
                    </a:p>
                    <a:p>
                      <a:pPr algn="ctr"/>
                      <a:r>
                        <a:rPr lang="en-US" sz="1600" b="1" dirty="0"/>
                        <a:t>Isabelle Powell</a:t>
                      </a:r>
                    </a:p>
                    <a:p>
                      <a:pPr algn="ctr"/>
                      <a:r>
                        <a:rPr lang="en-US" sz="1600" b="1" dirty="0"/>
                        <a:t>Bella Prothero</a:t>
                      </a:r>
                    </a:p>
                    <a:p>
                      <a:pPr marL="0" marR="0" lvl="0" indent="0" algn="ctr" defTabSz="457200" rtl="0" eaLnBrk="1" fontAlgn="auto" latinLnBrk="0" hangingPunct="1">
                        <a:lnSpc>
                          <a:spcPct val="100000"/>
                        </a:lnSpc>
                        <a:spcBef>
                          <a:spcPts val="0"/>
                        </a:spcBef>
                        <a:spcAft>
                          <a:spcPts val="0"/>
                        </a:spcAft>
                        <a:buClrTx/>
                        <a:buSzTx/>
                        <a:buFontTx/>
                        <a:buNone/>
                        <a:tabLst/>
                        <a:defRPr/>
                      </a:pPr>
                      <a:r>
                        <a:rPr lang="en-US" sz="1600" b="1" dirty="0"/>
                        <a:t>Jacob Case</a:t>
                      </a:r>
                    </a:p>
                    <a:p>
                      <a:pPr marL="0" marR="0" lvl="0" indent="0" algn="ctr" defTabSz="457200" rtl="0" eaLnBrk="1" fontAlgn="auto" latinLnBrk="0" hangingPunct="1">
                        <a:lnSpc>
                          <a:spcPct val="100000"/>
                        </a:lnSpc>
                        <a:spcBef>
                          <a:spcPts val="0"/>
                        </a:spcBef>
                        <a:spcAft>
                          <a:spcPts val="0"/>
                        </a:spcAft>
                        <a:buClrTx/>
                        <a:buSzTx/>
                        <a:buFontTx/>
                        <a:buNone/>
                        <a:tabLst/>
                        <a:defRPr/>
                      </a:pPr>
                      <a:r>
                        <a:rPr lang="en-US" sz="1600" b="1" dirty="0"/>
                        <a:t>Sara Nessa</a:t>
                      </a:r>
                    </a:p>
                    <a:p>
                      <a:pPr marL="0" marR="0" lvl="0" indent="0" algn="ctr" defTabSz="457200" rtl="0" eaLnBrk="1" fontAlgn="auto" latinLnBrk="0" hangingPunct="1">
                        <a:lnSpc>
                          <a:spcPct val="100000"/>
                        </a:lnSpc>
                        <a:spcBef>
                          <a:spcPts val="0"/>
                        </a:spcBef>
                        <a:spcAft>
                          <a:spcPts val="0"/>
                        </a:spcAft>
                        <a:buClrTx/>
                        <a:buSzTx/>
                        <a:buFontTx/>
                        <a:buNone/>
                        <a:tabLst/>
                        <a:defRPr/>
                      </a:pPr>
                      <a:r>
                        <a:rPr lang="en-US" sz="1600" b="1" dirty="0"/>
                        <a:t>Elen Pemberton</a:t>
                      </a:r>
                    </a:p>
                    <a:p>
                      <a:pPr marL="0" marR="0" lvl="0" indent="0" algn="ctr" defTabSz="457200" rtl="0" eaLnBrk="1" fontAlgn="auto" latinLnBrk="0" hangingPunct="1">
                        <a:lnSpc>
                          <a:spcPct val="100000"/>
                        </a:lnSpc>
                        <a:spcBef>
                          <a:spcPts val="0"/>
                        </a:spcBef>
                        <a:spcAft>
                          <a:spcPts val="0"/>
                        </a:spcAft>
                        <a:buClrTx/>
                        <a:buSzTx/>
                        <a:buFontTx/>
                        <a:buNone/>
                        <a:tabLst/>
                        <a:defRPr/>
                      </a:pPr>
                      <a:r>
                        <a:rPr lang="en-US" sz="1600" b="1" dirty="0"/>
                        <a:t>Maddison Jones</a:t>
                      </a:r>
                    </a:p>
                    <a:p>
                      <a:pPr marL="0" marR="0" lvl="0" indent="0" algn="ctr" defTabSz="457200" rtl="0" eaLnBrk="1" fontAlgn="auto" latinLnBrk="0" hangingPunct="1">
                        <a:lnSpc>
                          <a:spcPct val="100000"/>
                        </a:lnSpc>
                        <a:spcBef>
                          <a:spcPts val="0"/>
                        </a:spcBef>
                        <a:spcAft>
                          <a:spcPts val="0"/>
                        </a:spcAft>
                        <a:buClrTx/>
                        <a:buSzTx/>
                        <a:buFontTx/>
                        <a:buNone/>
                        <a:tabLst/>
                        <a:defRPr/>
                      </a:pPr>
                      <a:r>
                        <a:rPr lang="en-US" sz="1600" b="1" dirty="0"/>
                        <a:t>Grace Williams</a:t>
                      </a:r>
                    </a:p>
                    <a:p>
                      <a:pPr marL="0" marR="0" lvl="0" indent="0" algn="ctr" defTabSz="457200" rtl="0" eaLnBrk="1" fontAlgn="auto" latinLnBrk="0" hangingPunct="1">
                        <a:lnSpc>
                          <a:spcPct val="100000"/>
                        </a:lnSpc>
                        <a:spcBef>
                          <a:spcPts val="0"/>
                        </a:spcBef>
                        <a:spcAft>
                          <a:spcPts val="0"/>
                        </a:spcAft>
                        <a:buClrTx/>
                        <a:buSzTx/>
                        <a:buFontTx/>
                        <a:buNone/>
                        <a:tabLst/>
                        <a:defRPr/>
                      </a:pPr>
                      <a:r>
                        <a:rPr lang="en-US" sz="1600" b="1" dirty="0"/>
                        <a:t>Poppy Whitton-Stroud</a:t>
                      </a:r>
                    </a:p>
                    <a:p>
                      <a:pPr marL="0" marR="0" lvl="0" indent="0" algn="ctr" defTabSz="457200" rtl="0" eaLnBrk="1" fontAlgn="auto" latinLnBrk="0" hangingPunct="1">
                        <a:lnSpc>
                          <a:spcPct val="100000"/>
                        </a:lnSpc>
                        <a:spcBef>
                          <a:spcPts val="0"/>
                        </a:spcBef>
                        <a:spcAft>
                          <a:spcPts val="0"/>
                        </a:spcAft>
                        <a:buClrTx/>
                        <a:buSzTx/>
                        <a:buFontTx/>
                        <a:buNone/>
                        <a:tabLst/>
                        <a:defRPr/>
                      </a:pPr>
                      <a:endParaRPr lang="en-US" dirty="0"/>
                    </a:p>
                    <a:p>
                      <a:pPr marL="0" marR="0" lvl="0" indent="0" algn="ctr" defTabSz="457200" rtl="0" eaLnBrk="1" fontAlgn="auto" latinLnBrk="0" hangingPunct="1">
                        <a:lnSpc>
                          <a:spcPct val="100000"/>
                        </a:lnSpc>
                        <a:spcBef>
                          <a:spcPts val="0"/>
                        </a:spcBef>
                        <a:spcAft>
                          <a:spcPts val="0"/>
                        </a:spcAft>
                        <a:buClrTx/>
                        <a:buSzTx/>
                        <a:buFontTx/>
                        <a:buNone/>
                        <a:tabLst/>
                        <a:defRPr/>
                      </a:pPr>
                      <a:endParaRPr lang="en-US" b="1" dirty="0"/>
                    </a:p>
                    <a:p>
                      <a:pPr algn="ctr"/>
                      <a:endParaRPr lang="en-US" dirty="0"/>
                    </a:p>
                  </a:txBody>
                  <a:tcPr/>
                </a:tc>
                <a:extLst>
                  <a:ext uri="{0D108BD9-81ED-4DB2-BD59-A6C34878D82A}">
                    <a16:rowId xmlns:a16="http://schemas.microsoft.com/office/drawing/2014/main" val="4191917236"/>
                  </a:ext>
                </a:extLst>
              </a:tr>
            </a:tbl>
          </a:graphicData>
        </a:graphic>
      </p:graphicFrame>
    </p:spTree>
    <p:extLst>
      <p:ext uri="{BB962C8B-B14F-4D97-AF65-F5344CB8AC3E}">
        <p14:creationId xmlns:p14="http://schemas.microsoft.com/office/powerpoint/2010/main" val="13713148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FBCF08-DB4A-1187-E7E5-042C365C41A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63EA38D-F09B-F840-AE6C-F51D2DB796E4}"/>
              </a:ext>
            </a:extLst>
          </p:cNvPr>
          <p:cNvSpPr txBox="1"/>
          <p:nvPr/>
        </p:nvSpPr>
        <p:spPr>
          <a:xfrm>
            <a:off x="4467484" y="143473"/>
            <a:ext cx="3292889" cy="769441"/>
          </a:xfrm>
          <a:prstGeom prst="rect">
            <a:avLst/>
          </a:prstGeom>
          <a:noFill/>
        </p:spPr>
        <p:txBody>
          <a:bodyPr wrap="none" rtlCol="0">
            <a:spAutoFit/>
          </a:bodyPr>
          <a:lstStyle/>
          <a:p>
            <a:pPr algn="ctr"/>
            <a:r>
              <a:rPr lang="en-US" sz="4400" dirty="0"/>
              <a:t>7th October </a:t>
            </a:r>
          </a:p>
        </p:txBody>
      </p:sp>
      <p:sp>
        <p:nvSpPr>
          <p:cNvPr id="4" name="TextBox 3">
            <a:extLst>
              <a:ext uri="{FF2B5EF4-FFF2-40B4-BE49-F238E27FC236}">
                <a16:creationId xmlns:a16="http://schemas.microsoft.com/office/drawing/2014/main" id="{CC31FA43-D1D2-447D-72CA-B7C28AC19ECE}"/>
              </a:ext>
            </a:extLst>
          </p:cNvPr>
          <p:cNvSpPr txBox="1"/>
          <p:nvPr/>
        </p:nvSpPr>
        <p:spPr>
          <a:xfrm>
            <a:off x="1295400" y="838200"/>
            <a:ext cx="9166282" cy="584775"/>
          </a:xfrm>
          <a:prstGeom prst="rect">
            <a:avLst/>
          </a:prstGeom>
          <a:noFill/>
        </p:spPr>
        <p:txBody>
          <a:bodyPr wrap="square" rtlCol="0">
            <a:spAutoFit/>
          </a:bodyPr>
          <a:lstStyle/>
          <a:p>
            <a:pPr algn="ctr"/>
            <a:r>
              <a:rPr lang="en-US" sz="3200" dirty="0"/>
              <a:t>Social and emotional development Bridge</a:t>
            </a:r>
          </a:p>
        </p:txBody>
      </p:sp>
      <p:graphicFrame>
        <p:nvGraphicFramePr>
          <p:cNvPr id="8" name="Table 7">
            <a:extLst>
              <a:ext uri="{FF2B5EF4-FFF2-40B4-BE49-F238E27FC236}">
                <a16:creationId xmlns:a16="http://schemas.microsoft.com/office/drawing/2014/main" id="{BF8AC38B-4F2D-63D9-D047-2783D5D59BBA}"/>
              </a:ext>
            </a:extLst>
          </p:cNvPr>
          <p:cNvGraphicFramePr>
            <a:graphicFrameLocks noGrp="1"/>
          </p:cNvGraphicFramePr>
          <p:nvPr>
            <p:extLst>
              <p:ext uri="{D42A27DB-BD31-4B8C-83A1-F6EECF244321}">
                <p14:modId xmlns:p14="http://schemas.microsoft.com/office/powerpoint/2010/main" val="2255844661"/>
              </p:ext>
            </p:extLst>
          </p:nvPr>
        </p:nvGraphicFramePr>
        <p:xfrm>
          <a:off x="2895600" y="1524000"/>
          <a:ext cx="6212541" cy="5593080"/>
        </p:xfrm>
        <a:graphic>
          <a:graphicData uri="http://schemas.openxmlformats.org/drawingml/2006/table">
            <a:tbl>
              <a:tblPr firstRow="1" bandRow="1">
                <a:tableStyleId>{5C22544A-7EE6-4342-B048-85BDC9FD1C3A}</a:tableStyleId>
              </a:tblPr>
              <a:tblGrid>
                <a:gridCol w="1061911">
                  <a:extLst>
                    <a:ext uri="{9D8B030D-6E8A-4147-A177-3AD203B41FA5}">
                      <a16:colId xmlns:a16="http://schemas.microsoft.com/office/drawing/2014/main" val="1084763493"/>
                    </a:ext>
                  </a:extLst>
                </a:gridCol>
                <a:gridCol w="2279073">
                  <a:extLst>
                    <a:ext uri="{9D8B030D-6E8A-4147-A177-3AD203B41FA5}">
                      <a16:colId xmlns:a16="http://schemas.microsoft.com/office/drawing/2014/main" val="3603308429"/>
                    </a:ext>
                  </a:extLst>
                </a:gridCol>
                <a:gridCol w="2871557">
                  <a:extLst>
                    <a:ext uri="{9D8B030D-6E8A-4147-A177-3AD203B41FA5}">
                      <a16:colId xmlns:a16="http://schemas.microsoft.com/office/drawing/2014/main" val="533061007"/>
                    </a:ext>
                  </a:extLst>
                </a:gridCol>
              </a:tblGrid>
              <a:tr h="381000">
                <a:tc>
                  <a:txBody>
                    <a:bodyPr/>
                    <a:lstStyle/>
                    <a:p>
                      <a:endParaRPr lang="en-US" dirty="0"/>
                    </a:p>
                  </a:txBody>
                  <a:tcPr/>
                </a:tc>
                <a:tc>
                  <a:txBody>
                    <a:bodyPr/>
                    <a:lstStyle/>
                    <a:p>
                      <a:pPr algn="ctr"/>
                      <a:r>
                        <a:rPr lang="en-US" dirty="0"/>
                        <a:t>WEST</a:t>
                      </a:r>
                    </a:p>
                  </a:txBody>
                  <a:tcPr/>
                </a:tc>
                <a:tc>
                  <a:txBody>
                    <a:bodyPr/>
                    <a:lstStyle/>
                    <a:p>
                      <a:pPr algn="ctr"/>
                      <a:r>
                        <a:rPr lang="en-US" dirty="0"/>
                        <a:t>EAST</a:t>
                      </a:r>
                    </a:p>
                  </a:txBody>
                  <a:tcPr/>
                </a:tc>
                <a:extLst>
                  <a:ext uri="{0D108BD9-81ED-4DB2-BD59-A6C34878D82A}">
                    <a16:rowId xmlns:a16="http://schemas.microsoft.com/office/drawing/2014/main" val="2623246045"/>
                  </a:ext>
                </a:extLst>
              </a:tr>
              <a:tr h="1891714">
                <a:tc>
                  <a:txBody>
                    <a:bodyPr/>
                    <a:lstStyle/>
                    <a:p>
                      <a:r>
                        <a:rPr lang="en-US" dirty="0"/>
                        <a:t>English medium</a:t>
                      </a:r>
                    </a:p>
                  </a:txBody>
                  <a:tcPr/>
                </a:tc>
                <a:tc>
                  <a:txBody>
                    <a:bodyPr/>
                    <a:lstStyle/>
                    <a:p>
                      <a:pPr algn="ctr"/>
                      <a:r>
                        <a:rPr lang="en-US" b="1" dirty="0"/>
                        <a:t>Pembroke Dock (19)</a:t>
                      </a:r>
                    </a:p>
                    <a:p>
                      <a:pPr algn="ctr"/>
                      <a:endParaRPr lang="en-US" sz="1400" b="1" dirty="0"/>
                    </a:p>
                    <a:p>
                      <a:pPr algn="ctr"/>
                      <a:r>
                        <a:rPr lang="en-US" sz="1600" b="1" dirty="0"/>
                        <a:t>Olivia Bassett</a:t>
                      </a:r>
                    </a:p>
                    <a:p>
                      <a:pPr algn="ctr"/>
                      <a:r>
                        <a:rPr lang="en-US" sz="1600" b="1" dirty="0"/>
                        <a:t>Hannah Beech</a:t>
                      </a:r>
                    </a:p>
                    <a:p>
                      <a:pPr algn="ctr"/>
                      <a:r>
                        <a:rPr lang="en-US" sz="1600" b="1" dirty="0"/>
                        <a:t>Dana Blythe</a:t>
                      </a:r>
                    </a:p>
                    <a:p>
                      <a:pPr algn="ctr"/>
                      <a:r>
                        <a:rPr lang="en-US" sz="1600" b="1" dirty="0"/>
                        <a:t>Carrie Cook</a:t>
                      </a:r>
                    </a:p>
                    <a:p>
                      <a:pPr algn="ctr"/>
                      <a:r>
                        <a:rPr lang="en-US" sz="1600" b="1" dirty="0"/>
                        <a:t>Ellie Mae Dearden</a:t>
                      </a:r>
                    </a:p>
                    <a:p>
                      <a:pPr algn="ctr"/>
                      <a:r>
                        <a:rPr lang="en-US" sz="1600" b="1" dirty="0"/>
                        <a:t>Ellise Evans</a:t>
                      </a:r>
                    </a:p>
                    <a:p>
                      <a:pPr algn="ctr"/>
                      <a:r>
                        <a:rPr lang="en-US" sz="1600" b="1" dirty="0"/>
                        <a:t>Shannon Harries</a:t>
                      </a:r>
                    </a:p>
                    <a:p>
                      <a:pPr algn="ctr"/>
                      <a:r>
                        <a:rPr lang="en-US" sz="1600" b="1" dirty="0"/>
                        <a:t>Enya Liddle</a:t>
                      </a:r>
                    </a:p>
                    <a:p>
                      <a:pPr algn="ctr"/>
                      <a:r>
                        <a:rPr lang="en-US" sz="1600" b="1" dirty="0"/>
                        <a:t>Melissa Price</a:t>
                      </a:r>
                    </a:p>
                    <a:p>
                      <a:pPr algn="ctr"/>
                      <a:r>
                        <a:rPr lang="en-US" sz="1600" b="1" dirty="0"/>
                        <a:t>Hayleigh Rea </a:t>
                      </a:r>
                    </a:p>
                    <a:p>
                      <a:pPr algn="ctr"/>
                      <a:r>
                        <a:rPr lang="en-US" sz="1600" b="1" dirty="0"/>
                        <a:t>Oliver Rees</a:t>
                      </a:r>
                    </a:p>
                    <a:p>
                      <a:pPr algn="ctr"/>
                      <a:r>
                        <a:rPr lang="en-US" sz="1600" b="1" dirty="0"/>
                        <a:t>Grace Smith-Wrench</a:t>
                      </a:r>
                    </a:p>
                    <a:p>
                      <a:pPr algn="ctr"/>
                      <a:r>
                        <a:rPr lang="en-US" sz="1600" b="1" dirty="0"/>
                        <a:t>Faith Williams ©</a:t>
                      </a:r>
                    </a:p>
                    <a:p>
                      <a:pPr algn="ctr"/>
                      <a:r>
                        <a:rPr lang="en-US" sz="1600" b="1" dirty="0"/>
                        <a:t>Emillie Pritchard ©</a:t>
                      </a:r>
                    </a:p>
                    <a:p>
                      <a:pPr algn="ctr"/>
                      <a:r>
                        <a:rPr lang="en-US" sz="1600" b="1" dirty="0"/>
                        <a:t>Romily </a:t>
                      </a:r>
                      <a:r>
                        <a:rPr lang="en-US" sz="1600" b="1" dirty="0" err="1"/>
                        <a:t>Danahar</a:t>
                      </a:r>
                      <a:r>
                        <a:rPr lang="en-US" sz="1600" b="1" dirty="0"/>
                        <a:t> ©</a:t>
                      </a:r>
                    </a:p>
                    <a:p>
                      <a:pPr algn="ctr"/>
                      <a:r>
                        <a:rPr lang="en-US" sz="1600" b="1" dirty="0"/>
                        <a:t>Elinor Price ©</a:t>
                      </a:r>
                    </a:p>
                    <a:p>
                      <a:pPr algn="ctr"/>
                      <a:r>
                        <a:rPr lang="en-US" sz="1600" b="1" dirty="0"/>
                        <a:t>Eva Hill ©</a:t>
                      </a:r>
                    </a:p>
                    <a:p>
                      <a:pPr algn="ctr"/>
                      <a:r>
                        <a:rPr lang="en-US" sz="1600" b="1" dirty="0"/>
                        <a:t>Georgia Palfrey ©</a:t>
                      </a:r>
                    </a:p>
                    <a:p>
                      <a:pPr algn="ctr"/>
                      <a:r>
                        <a:rPr lang="en-US" sz="1600" b="1" dirty="0"/>
                        <a:t>Emily Bowen ©</a:t>
                      </a:r>
                    </a:p>
                  </a:txBody>
                  <a:tcPr/>
                </a:tc>
                <a:tc>
                  <a:txBody>
                    <a:bodyPr/>
                    <a:lstStyle/>
                    <a:p>
                      <a:pPr algn="ctr"/>
                      <a:r>
                        <a:rPr lang="en-US" b="1" dirty="0"/>
                        <a:t>St Thomas (13)</a:t>
                      </a:r>
                    </a:p>
                    <a:p>
                      <a:pPr algn="ctr"/>
                      <a:endParaRPr lang="en-US" b="1" dirty="0"/>
                    </a:p>
                    <a:p>
                      <a:pPr algn="ctr"/>
                      <a:r>
                        <a:rPr lang="en-US" sz="1600" b="1" dirty="0"/>
                        <a:t>Evie Basher</a:t>
                      </a:r>
                    </a:p>
                    <a:p>
                      <a:pPr algn="ctr"/>
                      <a:r>
                        <a:rPr lang="en-US" sz="1600" b="1" dirty="0"/>
                        <a:t>Delicia Espinoza</a:t>
                      </a:r>
                    </a:p>
                    <a:p>
                      <a:pPr algn="ctr"/>
                      <a:r>
                        <a:rPr lang="en-US" sz="1600" b="1" dirty="0"/>
                        <a:t>Tia Heath-</a:t>
                      </a:r>
                      <a:r>
                        <a:rPr lang="en-US" sz="1600" b="1" dirty="0" err="1"/>
                        <a:t>Mcgovern</a:t>
                      </a:r>
                      <a:endParaRPr lang="en-US" sz="1600" b="1" dirty="0"/>
                    </a:p>
                    <a:p>
                      <a:pPr algn="ctr"/>
                      <a:r>
                        <a:rPr lang="en-US" sz="1600" b="1" dirty="0"/>
                        <a:t>Megan Jukes</a:t>
                      </a:r>
                    </a:p>
                    <a:p>
                      <a:pPr algn="ctr"/>
                      <a:r>
                        <a:rPr lang="en-US" sz="1600" b="1" dirty="0"/>
                        <a:t>Zachary Locke</a:t>
                      </a:r>
                    </a:p>
                    <a:p>
                      <a:pPr algn="ctr"/>
                      <a:r>
                        <a:rPr lang="en-US" sz="1600" b="1" dirty="0"/>
                        <a:t>Isabelle Powell</a:t>
                      </a:r>
                    </a:p>
                    <a:p>
                      <a:pPr algn="ctr"/>
                      <a:r>
                        <a:rPr lang="en-US" sz="1600" b="1" dirty="0"/>
                        <a:t>Bella Prothero</a:t>
                      </a:r>
                    </a:p>
                    <a:p>
                      <a:pPr marL="0" marR="0" lvl="0" indent="0" algn="ctr" defTabSz="457200" rtl="0" eaLnBrk="1" fontAlgn="auto" latinLnBrk="0" hangingPunct="1">
                        <a:lnSpc>
                          <a:spcPct val="100000"/>
                        </a:lnSpc>
                        <a:spcBef>
                          <a:spcPts val="0"/>
                        </a:spcBef>
                        <a:spcAft>
                          <a:spcPts val="0"/>
                        </a:spcAft>
                        <a:buClrTx/>
                        <a:buSzTx/>
                        <a:buFontTx/>
                        <a:buNone/>
                        <a:tabLst/>
                        <a:defRPr/>
                      </a:pPr>
                      <a:r>
                        <a:rPr lang="en-US" sz="1600" b="1" dirty="0"/>
                        <a:t>Jacob Case</a:t>
                      </a:r>
                    </a:p>
                    <a:p>
                      <a:pPr marL="0" marR="0" lvl="0" indent="0" algn="ctr" defTabSz="457200" rtl="0" eaLnBrk="1" fontAlgn="auto" latinLnBrk="0" hangingPunct="1">
                        <a:lnSpc>
                          <a:spcPct val="100000"/>
                        </a:lnSpc>
                        <a:spcBef>
                          <a:spcPts val="0"/>
                        </a:spcBef>
                        <a:spcAft>
                          <a:spcPts val="0"/>
                        </a:spcAft>
                        <a:buClrTx/>
                        <a:buSzTx/>
                        <a:buFontTx/>
                        <a:buNone/>
                        <a:tabLst/>
                        <a:defRPr/>
                      </a:pPr>
                      <a:r>
                        <a:rPr lang="en-US" sz="1600" b="1" dirty="0"/>
                        <a:t>Sara Nessa</a:t>
                      </a:r>
                    </a:p>
                    <a:p>
                      <a:pPr marL="0" marR="0" lvl="0" indent="0" algn="ctr" defTabSz="457200" rtl="0" eaLnBrk="1" fontAlgn="auto" latinLnBrk="0" hangingPunct="1">
                        <a:lnSpc>
                          <a:spcPct val="100000"/>
                        </a:lnSpc>
                        <a:spcBef>
                          <a:spcPts val="0"/>
                        </a:spcBef>
                        <a:spcAft>
                          <a:spcPts val="0"/>
                        </a:spcAft>
                        <a:buClrTx/>
                        <a:buSzTx/>
                        <a:buFontTx/>
                        <a:buNone/>
                        <a:tabLst/>
                        <a:defRPr/>
                      </a:pPr>
                      <a:r>
                        <a:rPr lang="en-US" sz="1600" b="1" dirty="0"/>
                        <a:t>Elen Pemberton</a:t>
                      </a:r>
                    </a:p>
                    <a:p>
                      <a:pPr marL="0" marR="0" lvl="0" indent="0" algn="ctr" defTabSz="457200" rtl="0" eaLnBrk="1" fontAlgn="auto" latinLnBrk="0" hangingPunct="1">
                        <a:lnSpc>
                          <a:spcPct val="100000"/>
                        </a:lnSpc>
                        <a:spcBef>
                          <a:spcPts val="0"/>
                        </a:spcBef>
                        <a:spcAft>
                          <a:spcPts val="0"/>
                        </a:spcAft>
                        <a:buClrTx/>
                        <a:buSzTx/>
                        <a:buFontTx/>
                        <a:buNone/>
                        <a:tabLst/>
                        <a:defRPr/>
                      </a:pPr>
                      <a:r>
                        <a:rPr lang="en-US" sz="1600" b="1" dirty="0"/>
                        <a:t>Maddison Jones</a:t>
                      </a:r>
                    </a:p>
                    <a:p>
                      <a:pPr marL="0" marR="0" lvl="0" indent="0" algn="ctr" defTabSz="457200" rtl="0" eaLnBrk="1" fontAlgn="auto" latinLnBrk="0" hangingPunct="1">
                        <a:lnSpc>
                          <a:spcPct val="100000"/>
                        </a:lnSpc>
                        <a:spcBef>
                          <a:spcPts val="0"/>
                        </a:spcBef>
                        <a:spcAft>
                          <a:spcPts val="0"/>
                        </a:spcAft>
                        <a:buClrTx/>
                        <a:buSzTx/>
                        <a:buFontTx/>
                        <a:buNone/>
                        <a:tabLst/>
                        <a:defRPr/>
                      </a:pPr>
                      <a:r>
                        <a:rPr lang="en-US" sz="1600" b="1" dirty="0"/>
                        <a:t>Grace Williams</a:t>
                      </a:r>
                    </a:p>
                    <a:p>
                      <a:pPr marL="0" marR="0" lvl="0" indent="0" algn="ctr" defTabSz="457200" rtl="0" eaLnBrk="1" fontAlgn="auto" latinLnBrk="0" hangingPunct="1">
                        <a:lnSpc>
                          <a:spcPct val="100000"/>
                        </a:lnSpc>
                        <a:spcBef>
                          <a:spcPts val="0"/>
                        </a:spcBef>
                        <a:spcAft>
                          <a:spcPts val="0"/>
                        </a:spcAft>
                        <a:buClrTx/>
                        <a:buSzTx/>
                        <a:buFontTx/>
                        <a:buNone/>
                        <a:tabLst/>
                        <a:defRPr/>
                      </a:pPr>
                      <a:r>
                        <a:rPr lang="en-US" sz="1600" b="1" dirty="0"/>
                        <a:t>Poppy Whitton-Stroud</a:t>
                      </a:r>
                    </a:p>
                    <a:p>
                      <a:pPr marL="0" marR="0" lvl="0" indent="0" algn="ctr" defTabSz="457200" rtl="0" eaLnBrk="1" fontAlgn="auto" latinLnBrk="0" hangingPunct="1">
                        <a:lnSpc>
                          <a:spcPct val="100000"/>
                        </a:lnSpc>
                        <a:spcBef>
                          <a:spcPts val="0"/>
                        </a:spcBef>
                        <a:spcAft>
                          <a:spcPts val="0"/>
                        </a:spcAft>
                        <a:buClrTx/>
                        <a:buSzTx/>
                        <a:buFontTx/>
                        <a:buNone/>
                        <a:tabLst/>
                        <a:defRPr/>
                      </a:pPr>
                      <a:endParaRPr lang="en-US" dirty="0"/>
                    </a:p>
                    <a:p>
                      <a:pPr marL="0" marR="0" lvl="0" indent="0" algn="ctr" defTabSz="457200" rtl="0" eaLnBrk="1" fontAlgn="auto" latinLnBrk="0" hangingPunct="1">
                        <a:lnSpc>
                          <a:spcPct val="100000"/>
                        </a:lnSpc>
                        <a:spcBef>
                          <a:spcPts val="0"/>
                        </a:spcBef>
                        <a:spcAft>
                          <a:spcPts val="0"/>
                        </a:spcAft>
                        <a:buClrTx/>
                        <a:buSzTx/>
                        <a:buFontTx/>
                        <a:buNone/>
                        <a:tabLst/>
                        <a:defRPr/>
                      </a:pPr>
                      <a:endParaRPr lang="en-US" b="1" dirty="0"/>
                    </a:p>
                    <a:p>
                      <a:pPr algn="ctr"/>
                      <a:endParaRPr lang="en-US" dirty="0"/>
                    </a:p>
                  </a:txBody>
                  <a:tcPr/>
                </a:tc>
                <a:extLst>
                  <a:ext uri="{0D108BD9-81ED-4DB2-BD59-A6C34878D82A}">
                    <a16:rowId xmlns:a16="http://schemas.microsoft.com/office/drawing/2014/main" val="4191917236"/>
                  </a:ext>
                </a:extLst>
              </a:tr>
            </a:tbl>
          </a:graphicData>
        </a:graphic>
      </p:graphicFrame>
    </p:spTree>
    <p:extLst>
      <p:ext uri="{BB962C8B-B14F-4D97-AF65-F5344CB8AC3E}">
        <p14:creationId xmlns:p14="http://schemas.microsoft.com/office/powerpoint/2010/main" val="14573923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0"/>
            <a:ext cx="12192000" cy="6858000"/>
            <a:chOff x="0" y="0"/>
            <a:chExt cx="12192000" cy="6858000"/>
          </a:xfrm>
        </p:grpSpPr>
        <p:pic>
          <p:nvPicPr>
            <p:cNvPr id="3" name="object 3"/>
            <p:cNvPicPr/>
            <p:nvPr/>
          </p:nvPicPr>
          <p:blipFill>
            <a:blip r:embed="rId2" cstate="print"/>
            <a:stretch>
              <a:fillRect/>
            </a:stretch>
          </p:blipFill>
          <p:spPr>
            <a:xfrm>
              <a:off x="0" y="0"/>
              <a:ext cx="12192000" cy="6858000"/>
            </a:xfrm>
            <a:prstGeom prst="rect">
              <a:avLst/>
            </a:prstGeom>
          </p:spPr>
        </p:pic>
        <p:pic>
          <p:nvPicPr>
            <p:cNvPr id="4" name="object 4"/>
            <p:cNvPicPr/>
            <p:nvPr/>
          </p:nvPicPr>
          <p:blipFill>
            <a:blip r:embed="rId3" cstate="print"/>
            <a:stretch>
              <a:fillRect/>
            </a:stretch>
          </p:blipFill>
          <p:spPr>
            <a:xfrm>
              <a:off x="0" y="2666999"/>
              <a:ext cx="4038599" cy="4190998"/>
            </a:xfrm>
            <a:prstGeom prst="rect">
              <a:avLst/>
            </a:prstGeom>
          </p:spPr>
        </p:pic>
      </p:grpSp>
      <p:pic>
        <p:nvPicPr>
          <p:cNvPr id="5" name="object 5"/>
          <p:cNvPicPr/>
          <p:nvPr/>
        </p:nvPicPr>
        <p:blipFill>
          <a:blip r:embed="rId4" cstate="print"/>
          <a:stretch>
            <a:fillRect/>
          </a:stretch>
        </p:blipFill>
        <p:spPr>
          <a:xfrm>
            <a:off x="0" y="2895600"/>
            <a:ext cx="1523999" cy="2362200"/>
          </a:xfrm>
          <a:prstGeom prst="rect">
            <a:avLst/>
          </a:prstGeom>
        </p:spPr>
      </p:pic>
      <p:pic>
        <p:nvPicPr>
          <p:cNvPr id="6" name="object 6"/>
          <p:cNvPicPr/>
          <p:nvPr/>
        </p:nvPicPr>
        <p:blipFill>
          <a:blip r:embed="rId5" cstate="print"/>
          <a:stretch>
            <a:fillRect/>
          </a:stretch>
        </p:blipFill>
        <p:spPr>
          <a:xfrm>
            <a:off x="8610600" y="1676400"/>
            <a:ext cx="2819400" cy="2819400"/>
          </a:xfrm>
          <a:prstGeom prst="rect">
            <a:avLst/>
          </a:prstGeom>
        </p:spPr>
      </p:pic>
      <p:pic>
        <p:nvPicPr>
          <p:cNvPr id="7" name="object 7"/>
          <p:cNvPicPr/>
          <p:nvPr/>
        </p:nvPicPr>
        <p:blipFill>
          <a:blip r:embed="rId6" cstate="print"/>
          <a:stretch>
            <a:fillRect/>
          </a:stretch>
        </p:blipFill>
        <p:spPr>
          <a:xfrm>
            <a:off x="8001000" y="0"/>
            <a:ext cx="1600200" cy="1143000"/>
          </a:xfrm>
          <a:prstGeom prst="rect">
            <a:avLst/>
          </a:prstGeom>
        </p:spPr>
      </p:pic>
      <p:pic>
        <p:nvPicPr>
          <p:cNvPr id="8" name="object 8"/>
          <p:cNvPicPr/>
          <p:nvPr/>
        </p:nvPicPr>
        <p:blipFill>
          <a:blip r:embed="rId7" cstate="print"/>
          <a:stretch>
            <a:fillRect/>
          </a:stretch>
        </p:blipFill>
        <p:spPr>
          <a:xfrm>
            <a:off x="8610600" y="6095999"/>
            <a:ext cx="990600" cy="761999"/>
          </a:xfrm>
          <a:prstGeom prst="rect">
            <a:avLst/>
          </a:prstGeom>
        </p:spPr>
      </p:pic>
      <p:grpSp>
        <p:nvGrpSpPr>
          <p:cNvPr id="9" name="object 9"/>
          <p:cNvGrpSpPr/>
          <p:nvPr/>
        </p:nvGrpSpPr>
        <p:grpSpPr>
          <a:xfrm>
            <a:off x="0" y="0"/>
            <a:ext cx="12192000" cy="6858000"/>
            <a:chOff x="0" y="0"/>
            <a:chExt cx="12192000" cy="6858000"/>
          </a:xfrm>
        </p:grpSpPr>
        <p:pic>
          <p:nvPicPr>
            <p:cNvPr id="10" name="object 10"/>
            <p:cNvPicPr/>
            <p:nvPr/>
          </p:nvPicPr>
          <p:blipFill>
            <a:blip r:embed="rId8" cstate="print"/>
            <a:stretch>
              <a:fillRect/>
            </a:stretch>
          </p:blipFill>
          <p:spPr>
            <a:xfrm>
              <a:off x="10391775" y="0"/>
              <a:ext cx="776287" cy="1214374"/>
            </a:xfrm>
            <a:prstGeom prst="rect">
              <a:avLst/>
            </a:prstGeom>
          </p:spPr>
        </p:pic>
        <p:sp>
          <p:nvSpPr>
            <p:cNvPr id="11" name="object 11"/>
            <p:cNvSpPr/>
            <p:nvPr/>
          </p:nvSpPr>
          <p:spPr>
            <a:xfrm>
              <a:off x="10439400" y="0"/>
              <a:ext cx="685800" cy="1143000"/>
            </a:xfrm>
            <a:custGeom>
              <a:avLst/>
              <a:gdLst/>
              <a:ahLst/>
              <a:cxnLst/>
              <a:rect l="l" t="t" r="r" b="b"/>
              <a:pathLst>
                <a:path w="685800" h="1143000">
                  <a:moveTo>
                    <a:pt x="685800" y="0"/>
                  </a:moveTo>
                  <a:lnTo>
                    <a:pt x="0" y="0"/>
                  </a:lnTo>
                  <a:lnTo>
                    <a:pt x="0" y="1143000"/>
                  </a:lnTo>
                  <a:lnTo>
                    <a:pt x="685800" y="1143000"/>
                  </a:lnTo>
                  <a:lnTo>
                    <a:pt x="685800" y="0"/>
                  </a:lnTo>
                  <a:close/>
                </a:path>
              </a:pathLst>
            </a:custGeom>
            <a:solidFill>
              <a:srgbClr val="ACD333"/>
            </a:solidFill>
          </p:spPr>
          <p:txBody>
            <a:bodyPr wrap="square" lIns="0" tIns="0" rIns="0" bIns="0" rtlCol="0"/>
            <a:lstStyle/>
            <a:p>
              <a:endParaRPr/>
            </a:p>
          </p:txBody>
        </p:sp>
        <p:pic>
          <p:nvPicPr>
            <p:cNvPr id="12" name="object 12"/>
            <p:cNvPicPr/>
            <p:nvPr/>
          </p:nvPicPr>
          <p:blipFill>
            <a:blip r:embed="rId9" cstate="print"/>
            <a:stretch>
              <a:fillRect/>
            </a:stretch>
          </p:blipFill>
          <p:spPr>
            <a:xfrm>
              <a:off x="0" y="0"/>
              <a:ext cx="12192000" cy="6858000"/>
            </a:xfrm>
            <a:prstGeom prst="rect">
              <a:avLst/>
            </a:prstGeom>
          </p:spPr>
        </p:pic>
      </p:grpSp>
      <p:sp>
        <p:nvSpPr>
          <p:cNvPr id="13" name="TextBox 12">
            <a:extLst>
              <a:ext uri="{FF2B5EF4-FFF2-40B4-BE49-F238E27FC236}">
                <a16:creationId xmlns:a16="http://schemas.microsoft.com/office/drawing/2014/main" id="{540C7421-B63E-1D4E-805D-BADD002D038B}"/>
              </a:ext>
            </a:extLst>
          </p:cNvPr>
          <p:cNvSpPr txBox="1"/>
          <p:nvPr/>
        </p:nvSpPr>
        <p:spPr>
          <a:xfrm>
            <a:off x="457200" y="245236"/>
            <a:ext cx="10710862" cy="3170099"/>
          </a:xfrm>
          <a:prstGeom prst="rect">
            <a:avLst/>
          </a:prstGeom>
          <a:noFill/>
        </p:spPr>
        <p:txBody>
          <a:bodyPr wrap="square" rtlCol="0">
            <a:spAutoFit/>
          </a:bodyPr>
          <a:lstStyle/>
          <a:p>
            <a:pPr algn="ctr"/>
            <a:r>
              <a:rPr lang="en-GB" sz="6000" dirty="0">
                <a:solidFill>
                  <a:schemeClr val="bg1"/>
                </a:solidFill>
                <a:latin typeface="+mn-lt"/>
              </a:rPr>
              <a:t>ECAD4017</a:t>
            </a:r>
          </a:p>
          <a:p>
            <a:pPr algn="ctr"/>
            <a:r>
              <a:rPr lang="en-GB" sz="4000" dirty="0">
                <a:solidFill>
                  <a:schemeClr val="bg1"/>
                </a:solidFill>
                <a:latin typeface="+mn-lt"/>
              </a:rPr>
              <a:t>Leading the </a:t>
            </a:r>
            <a:r>
              <a:rPr lang="en-GB" sz="4000" dirty="0" err="1">
                <a:solidFill>
                  <a:schemeClr val="bg1"/>
                </a:solidFill>
                <a:latin typeface="+mn-lt"/>
              </a:rPr>
              <a:t>learning:what</a:t>
            </a:r>
            <a:r>
              <a:rPr lang="en-GB" sz="4000" dirty="0">
                <a:solidFill>
                  <a:schemeClr val="bg1"/>
                </a:solidFill>
                <a:latin typeface="+mn-lt"/>
              </a:rPr>
              <a:t>, how and why am I teaching?</a:t>
            </a:r>
          </a:p>
          <a:p>
            <a:pPr algn="ctr"/>
            <a:r>
              <a:rPr lang="en-GB" sz="6000" dirty="0">
                <a:solidFill>
                  <a:schemeClr val="bg1"/>
                </a:solidFill>
                <a:latin typeface="American Typewriter" panose="02090604020004020304" pitchFamily="18" charset="77"/>
              </a:rPr>
              <a:t> </a:t>
            </a:r>
            <a:endParaRPr lang="en-US" sz="6000" dirty="0">
              <a:solidFill>
                <a:schemeClr val="bg1"/>
              </a:solidFill>
              <a:latin typeface="American Typewriter" panose="02090604020004020304" pitchFamily="18" charset="77"/>
            </a:endParaRPr>
          </a:p>
        </p:txBody>
      </p:sp>
      <p:sp>
        <p:nvSpPr>
          <p:cNvPr id="14" name="Rectangle 13">
            <a:extLst>
              <a:ext uri="{FF2B5EF4-FFF2-40B4-BE49-F238E27FC236}">
                <a16:creationId xmlns:a16="http://schemas.microsoft.com/office/drawing/2014/main" id="{30AE6844-9E7F-9E41-87FA-8531E8D7D92E}"/>
              </a:ext>
            </a:extLst>
          </p:cNvPr>
          <p:cNvSpPr/>
          <p:nvPr/>
        </p:nvSpPr>
        <p:spPr>
          <a:xfrm>
            <a:off x="2045760" y="4346509"/>
            <a:ext cx="8100480" cy="1077218"/>
          </a:xfrm>
          <a:prstGeom prst="rect">
            <a:avLst/>
          </a:prstGeom>
        </p:spPr>
        <p:txBody>
          <a:bodyPr wrap="square">
            <a:spAutoFit/>
          </a:bodyPr>
          <a:lstStyle/>
          <a:p>
            <a:pPr algn="ctr"/>
            <a:r>
              <a:rPr lang="en-GB" sz="3200" dirty="0">
                <a:solidFill>
                  <a:schemeClr val="bg1"/>
                </a:solidFill>
                <a:latin typeface="+mn-lt"/>
              </a:rPr>
              <a:t>Module overview and introduction to the Curriculum for Wales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0"/>
            <a:ext cx="12192000" cy="6858000"/>
            <a:chOff x="0" y="0"/>
            <a:chExt cx="12192000" cy="6858000"/>
          </a:xfrm>
        </p:grpSpPr>
        <p:pic>
          <p:nvPicPr>
            <p:cNvPr id="3" name="object 3"/>
            <p:cNvPicPr/>
            <p:nvPr/>
          </p:nvPicPr>
          <p:blipFill>
            <a:blip r:embed="rId2" cstate="print"/>
            <a:stretch>
              <a:fillRect/>
            </a:stretch>
          </p:blipFill>
          <p:spPr>
            <a:xfrm>
              <a:off x="0" y="0"/>
              <a:ext cx="12192000" cy="6858000"/>
            </a:xfrm>
            <a:prstGeom prst="rect">
              <a:avLst/>
            </a:prstGeom>
          </p:spPr>
        </p:pic>
        <p:pic>
          <p:nvPicPr>
            <p:cNvPr id="4" name="object 4"/>
            <p:cNvPicPr/>
            <p:nvPr/>
          </p:nvPicPr>
          <p:blipFill>
            <a:blip r:embed="rId3" cstate="print"/>
            <a:stretch>
              <a:fillRect/>
            </a:stretch>
          </p:blipFill>
          <p:spPr>
            <a:xfrm>
              <a:off x="0" y="2666999"/>
              <a:ext cx="4038599" cy="4190998"/>
            </a:xfrm>
            <a:prstGeom prst="rect">
              <a:avLst/>
            </a:prstGeom>
          </p:spPr>
        </p:pic>
      </p:grpSp>
      <p:pic>
        <p:nvPicPr>
          <p:cNvPr id="5" name="object 5"/>
          <p:cNvPicPr/>
          <p:nvPr/>
        </p:nvPicPr>
        <p:blipFill>
          <a:blip r:embed="rId4" cstate="print"/>
          <a:stretch>
            <a:fillRect/>
          </a:stretch>
        </p:blipFill>
        <p:spPr>
          <a:xfrm>
            <a:off x="0" y="2895600"/>
            <a:ext cx="1523999" cy="2362200"/>
          </a:xfrm>
          <a:prstGeom prst="rect">
            <a:avLst/>
          </a:prstGeom>
        </p:spPr>
      </p:pic>
      <p:pic>
        <p:nvPicPr>
          <p:cNvPr id="6" name="object 6"/>
          <p:cNvPicPr/>
          <p:nvPr/>
        </p:nvPicPr>
        <p:blipFill>
          <a:blip r:embed="rId5" cstate="print"/>
          <a:stretch>
            <a:fillRect/>
          </a:stretch>
        </p:blipFill>
        <p:spPr>
          <a:xfrm>
            <a:off x="8610600" y="1676400"/>
            <a:ext cx="2819400" cy="2819400"/>
          </a:xfrm>
          <a:prstGeom prst="rect">
            <a:avLst/>
          </a:prstGeom>
        </p:spPr>
      </p:pic>
      <p:pic>
        <p:nvPicPr>
          <p:cNvPr id="7" name="object 7"/>
          <p:cNvPicPr/>
          <p:nvPr/>
        </p:nvPicPr>
        <p:blipFill>
          <a:blip r:embed="rId6" cstate="print"/>
          <a:stretch>
            <a:fillRect/>
          </a:stretch>
        </p:blipFill>
        <p:spPr>
          <a:xfrm>
            <a:off x="8001000" y="0"/>
            <a:ext cx="1600200" cy="1143000"/>
          </a:xfrm>
          <a:prstGeom prst="rect">
            <a:avLst/>
          </a:prstGeom>
        </p:spPr>
      </p:pic>
      <p:pic>
        <p:nvPicPr>
          <p:cNvPr id="8" name="object 8"/>
          <p:cNvPicPr/>
          <p:nvPr/>
        </p:nvPicPr>
        <p:blipFill>
          <a:blip r:embed="rId7" cstate="print"/>
          <a:stretch>
            <a:fillRect/>
          </a:stretch>
        </p:blipFill>
        <p:spPr>
          <a:xfrm>
            <a:off x="8610600" y="6095999"/>
            <a:ext cx="990600" cy="761999"/>
          </a:xfrm>
          <a:prstGeom prst="rect">
            <a:avLst/>
          </a:prstGeom>
        </p:spPr>
      </p:pic>
      <p:grpSp>
        <p:nvGrpSpPr>
          <p:cNvPr id="9" name="object 9"/>
          <p:cNvGrpSpPr/>
          <p:nvPr/>
        </p:nvGrpSpPr>
        <p:grpSpPr>
          <a:xfrm>
            <a:off x="0" y="0"/>
            <a:ext cx="12192000" cy="6858000"/>
            <a:chOff x="0" y="0"/>
            <a:chExt cx="12192000" cy="6858000"/>
          </a:xfrm>
        </p:grpSpPr>
        <p:pic>
          <p:nvPicPr>
            <p:cNvPr id="10" name="object 10"/>
            <p:cNvPicPr/>
            <p:nvPr/>
          </p:nvPicPr>
          <p:blipFill>
            <a:blip r:embed="rId8" cstate="print"/>
            <a:stretch>
              <a:fillRect/>
            </a:stretch>
          </p:blipFill>
          <p:spPr>
            <a:xfrm>
              <a:off x="10391775" y="0"/>
              <a:ext cx="776287" cy="1214374"/>
            </a:xfrm>
            <a:prstGeom prst="rect">
              <a:avLst/>
            </a:prstGeom>
          </p:spPr>
        </p:pic>
        <p:sp>
          <p:nvSpPr>
            <p:cNvPr id="11" name="object 11"/>
            <p:cNvSpPr/>
            <p:nvPr/>
          </p:nvSpPr>
          <p:spPr>
            <a:xfrm>
              <a:off x="10439400" y="0"/>
              <a:ext cx="685800" cy="1143000"/>
            </a:xfrm>
            <a:custGeom>
              <a:avLst/>
              <a:gdLst/>
              <a:ahLst/>
              <a:cxnLst/>
              <a:rect l="l" t="t" r="r" b="b"/>
              <a:pathLst>
                <a:path w="685800" h="1143000">
                  <a:moveTo>
                    <a:pt x="685800" y="0"/>
                  </a:moveTo>
                  <a:lnTo>
                    <a:pt x="0" y="0"/>
                  </a:lnTo>
                  <a:lnTo>
                    <a:pt x="0" y="1143000"/>
                  </a:lnTo>
                  <a:lnTo>
                    <a:pt x="685800" y="1143000"/>
                  </a:lnTo>
                  <a:lnTo>
                    <a:pt x="685800" y="0"/>
                  </a:lnTo>
                  <a:close/>
                </a:path>
              </a:pathLst>
            </a:custGeom>
            <a:solidFill>
              <a:srgbClr val="ACD333"/>
            </a:solidFill>
          </p:spPr>
          <p:txBody>
            <a:bodyPr wrap="square" lIns="0" tIns="0" rIns="0" bIns="0" rtlCol="0"/>
            <a:lstStyle/>
            <a:p>
              <a:endParaRPr/>
            </a:p>
          </p:txBody>
        </p:sp>
        <p:pic>
          <p:nvPicPr>
            <p:cNvPr id="12" name="object 12"/>
            <p:cNvPicPr/>
            <p:nvPr/>
          </p:nvPicPr>
          <p:blipFill>
            <a:blip r:embed="rId9" cstate="print"/>
            <a:stretch>
              <a:fillRect/>
            </a:stretch>
          </p:blipFill>
          <p:spPr>
            <a:xfrm>
              <a:off x="0" y="0"/>
              <a:ext cx="12192000" cy="6858000"/>
            </a:xfrm>
            <a:prstGeom prst="rect">
              <a:avLst/>
            </a:prstGeom>
          </p:spPr>
        </p:pic>
      </p:grpSp>
      <p:sp>
        <p:nvSpPr>
          <p:cNvPr id="13" name="TextBox 12">
            <a:extLst>
              <a:ext uri="{FF2B5EF4-FFF2-40B4-BE49-F238E27FC236}">
                <a16:creationId xmlns:a16="http://schemas.microsoft.com/office/drawing/2014/main" id="{540C7421-B63E-1D4E-805D-BADD002D038B}"/>
              </a:ext>
            </a:extLst>
          </p:cNvPr>
          <p:cNvSpPr txBox="1"/>
          <p:nvPr/>
        </p:nvSpPr>
        <p:spPr>
          <a:xfrm>
            <a:off x="457200" y="245236"/>
            <a:ext cx="10710862" cy="2554545"/>
          </a:xfrm>
          <a:prstGeom prst="rect">
            <a:avLst/>
          </a:prstGeom>
          <a:noFill/>
        </p:spPr>
        <p:txBody>
          <a:bodyPr wrap="square" rtlCol="0">
            <a:spAutoFit/>
          </a:bodyPr>
          <a:lstStyle/>
          <a:p>
            <a:pPr algn="ctr"/>
            <a:r>
              <a:rPr lang="en-GB" sz="6000" dirty="0">
                <a:solidFill>
                  <a:schemeClr val="bg1"/>
                </a:solidFill>
                <a:latin typeface="+mn-lt"/>
              </a:rPr>
              <a:t>ECAD4017</a:t>
            </a:r>
          </a:p>
          <a:p>
            <a:pPr algn="ctr"/>
            <a:r>
              <a:rPr lang="en-GB" sz="4000" dirty="0" err="1">
                <a:solidFill>
                  <a:schemeClr val="bg1"/>
                </a:solidFill>
                <a:latin typeface="+mn-lt"/>
              </a:rPr>
              <a:t>Arwain</a:t>
            </a:r>
            <a:r>
              <a:rPr lang="en-GB" sz="4000" dirty="0">
                <a:solidFill>
                  <a:schemeClr val="bg1"/>
                </a:solidFill>
                <a:latin typeface="+mn-lt"/>
              </a:rPr>
              <a:t> y </a:t>
            </a:r>
            <a:r>
              <a:rPr lang="en-GB" sz="4000" dirty="0" err="1">
                <a:solidFill>
                  <a:schemeClr val="bg1"/>
                </a:solidFill>
                <a:latin typeface="+mn-lt"/>
              </a:rPr>
              <a:t>dysgu</a:t>
            </a:r>
            <a:r>
              <a:rPr lang="en-GB" sz="4000" dirty="0">
                <a:solidFill>
                  <a:schemeClr val="bg1"/>
                </a:solidFill>
                <a:latin typeface="+mn-lt"/>
              </a:rPr>
              <a:t>: </a:t>
            </a:r>
            <a:r>
              <a:rPr lang="en-GB" sz="4000" dirty="0" err="1">
                <a:solidFill>
                  <a:schemeClr val="bg1"/>
                </a:solidFill>
                <a:latin typeface="+mn-lt"/>
              </a:rPr>
              <a:t>beth</a:t>
            </a:r>
            <a:r>
              <a:rPr lang="en-GB" sz="4000" dirty="0">
                <a:solidFill>
                  <a:schemeClr val="bg1"/>
                </a:solidFill>
                <a:latin typeface="+mn-lt"/>
              </a:rPr>
              <a:t>, </a:t>
            </a:r>
            <a:r>
              <a:rPr lang="en-GB" sz="4000" dirty="0" err="1">
                <a:solidFill>
                  <a:schemeClr val="bg1"/>
                </a:solidFill>
                <a:latin typeface="+mn-lt"/>
              </a:rPr>
              <a:t>sut</a:t>
            </a:r>
            <a:r>
              <a:rPr lang="en-GB" sz="4000" dirty="0">
                <a:solidFill>
                  <a:schemeClr val="bg1"/>
                </a:solidFill>
                <a:latin typeface="+mn-lt"/>
              </a:rPr>
              <a:t> a </a:t>
            </a:r>
            <a:r>
              <a:rPr lang="en-GB" sz="4000" dirty="0" err="1">
                <a:solidFill>
                  <a:schemeClr val="bg1"/>
                </a:solidFill>
                <a:latin typeface="+mn-lt"/>
              </a:rPr>
              <a:t>pham</a:t>
            </a:r>
            <a:r>
              <a:rPr lang="en-GB" sz="4000" dirty="0">
                <a:solidFill>
                  <a:schemeClr val="bg1"/>
                </a:solidFill>
                <a:latin typeface="+mn-lt"/>
              </a:rPr>
              <a:t> </a:t>
            </a:r>
            <a:r>
              <a:rPr lang="en-GB" sz="4000" dirty="0" err="1">
                <a:solidFill>
                  <a:schemeClr val="bg1"/>
                </a:solidFill>
                <a:latin typeface="+mn-lt"/>
              </a:rPr>
              <a:t>rydw</a:t>
            </a:r>
            <a:r>
              <a:rPr lang="en-GB" sz="4000" dirty="0">
                <a:solidFill>
                  <a:schemeClr val="bg1"/>
                </a:solidFill>
                <a:latin typeface="+mn-lt"/>
              </a:rPr>
              <a:t> </a:t>
            </a:r>
            <a:r>
              <a:rPr lang="en-GB" sz="4000" dirty="0" err="1">
                <a:solidFill>
                  <a:schemeClr val="bg1"/>
                </a:solidFill>
                <a:latin typeface="+mn-lt"/>
              </a:rPr>
              <a:t>i'n</a:t>
            </a:r>
            <a:r>
              <a:rPr lang="en-GB" sz="4000" dirty="0">
                <a:solidFill>
                  <a:schemeClr val="bg1"/>
                </a:solidFill>
                <a:latin typeface="+mn-lt"/>
              </a:rPr>
              <a:t> </a:t>
            </a:r>
            <a:r>
              <a:rPr lang="en-GB" sz="4000" dirty="0" err="1">
                <a:solidFill>
                  <a:schemeClr val="bg1"/>
                </a:solidFill>
                <a:latin typeface="+mn-lt"/>
              </a:rPr>
              <a:t>addysgu</a:t>
            </a:r>
            <a:r>
              <a:rPr lang="en-GB" sz="4000" dirty="0">
                <a:solidFill>
                  <a:schemeClr val="bg1"/>
                </a:solidFill>
                <a:latin typeface="+mn-lt"/>
              </a:rPr>
              <a:t>?</a:t>
            </a:r>
            <a:r>
              <a:rPr lang="en-GB" sz="6000" dirty="0">
                <a:solidFill>
                  <a:schemeClr val="bg1"/>
                </a:solidFill>
                <a:latin typeface="+mn-lt"/>
              </a:rPr>
              <a:t> </a:t>
            </a:r>
            <a:endParaRPr lang="en-US" sz="6000" dirty="0">
              <a:solidFill>
                <a:schemeClr val="bg1"/>
              </a:solidFill>
              <a:latin typeface="+mn-lt"/>
            </a:endParaRPr>
          </a:p>
        </p:txBody>
      </p:sp>
      <p:sp>
        <p:nvSpPr>
          <p:cNvPr id="14" name="Rectangle 13">
            <a:extLst>
              <a:ext uri="{FF2B5EF4-FFF2-40B4-BE49-F238E27FC236}">
                <a16:creationId xmlns:a16="http://schemas.microsoft.com/office/drawing/2014/main" id="{30AE6844-9E7F-9E41-87FA-8531E8D7D92E}"/>
              </a:ext>
            </a:extLst>
          </p:cNvPr>
          <p:cNvSpPr/>
          <p:nvPr/>
        </p:nvSpPr>
        <p:spPr>
          <a:xfrm>
            <a:off x="2045760" y="4346509"/>
            <a:ext cx="8100480" cy="1077218"/>
          </a:xfrm>
          <a:prstGeom prst="rect">
            <a:avLst/>
          </a:prstGeom>
        </p:spPr>
        <p:txBody>
          <a:bodyPr wrap="square">
            <a:spAutoFit/>
          </a:bodyPr>
          <a:lstStyle/>
          <a:p>
            <a:pPr algn="ctr"/>
            <a:r>
              <a:rPr lang="en-GB" sz="3200" dirty="0" err="1">
                <a:solidFill>
                  <a:schemeClr val="bg1"/>
                </a:solidFill>
                <a:latin typeface="+mn-lt"/>
              </a:rPr>
              <a:t>Trosolwg</a:t>
            </a:r>
            <a:r>
              <a:rPr lang="en-GB" sz="3200" dirty="0">
                <a:solidFill>
                  <a:schemeClr val="bg1"/>
                </a:solidFill>
                <a:latin typeface="+mn-lt"/>
              </a:rPr>
              <a:t> </a:t>
            </a:r>
            <a:r>
              <a:rPr lang="en-GB" sz="3200" dirty="0" err="1">
                <a:solidFill>
                  <a:schemeClr val="bg1"/>
                </a:solidFill>
                <a:latin typeface="+mn-lt"/>
              </a:rPr>
              <a:t>o'r</a:t>
            </a:r>
            <a:r>
              <a:rPr lang="en-GB" sz="3200" dirty="0">
                <a:solidFill>
                  <a:schemeClr val="bg1"/>
                </a:solidFill>
                <a:latin typeface="+mn-lt"/>
              </a:rPr>
              <a:t> </a:t>
            </a:r>
            <a:r>
              <a:rPr lang="en-GB" sz="3200" dirty="0" err="1">
                <a:solidFill>
                  <a:schemeClr val="bg1"/>
                </a:solidFill>
                <a:latin typeface="+mn-lt"/>
              </a:rPr>
              <a:t>modiwl</a:t>
            </a:r>
            <a:r>
              <a:rPr lang="en-GB" sz="3200" dirty="0">
                <a:solidFill>
                  <a:schemeClr val="bg1"/>
                </a:solidFill>
                <a:latin typeface="+mn-lt"/>
              </a:rPr>
              <a:t> a </a:t>
            </a:r>
            <a:r>
              <a:rPr lang="en-GB" sz="3200" dirty="0" err="1">
                <a:solidFill>
                  <a:schemeClr val="bg1"/>
                </a:solidFill>
                <a:latin typeface="+mn-lt"/>
              </a:rPr>
              <a:t>chyflwyniad</a:t>
            </a:r>
            <a:r>
              <a:rPr lang="en-GB" sz="3200" dirty="0">
                <a:solidFill>
                  <a:schemeClr val="bg1"/>
                </a:solidFill>
                <a:latin typeface="+mn-lt"/>
              </a:rPr>
              <a:t> </a:t>
            </a:r>
            <a:r>
              <a:rPr lang="en-GB" sz="3200" dirty="0" err="1">
                <a:solidFill>
                  <a:schemeClr val="bg1"/>
                </a:solidFill>
                <a:latin typeface="+mn-lt"/>
              </a:rPr>
              <a:t>i'r</a:t>
            </a:r>
            <a:r>
              <a:rPr lang="en-GB" sz="3200" dirty="0">
                <a:solidFill>
                  <a:schemeClr val="bg1"/>
                </a:solidFill>
                <a:latin typeface="+mn-lt"/>
              </a:rPr>
              <a:t> </a:t>
            </a:r>
            <a:r>
              <a:rPr lang="en-GB" sz="3200" dirty="0" err="1">
                <a:solidFill>
                  <a:schemeClr val="bg1"/>
                </a:solidFill>
                <a:latin typeface="+mn-lt"/>
              </a:rPr>
              <a:t>Cwricwlwm</a:t>
            </a:r>
            <a:r>
              <a:rPr lang="en-GB" sz="3200" dirty="0">
                <a:solidFill>
                  <a:schemeClr val="bg1"/>
                </a:solidFill>
                <a:latin typeface="+mn-lt"/>
              </a:rPr>
              <a:t> </a:t>
            </a:r>
            <a:r>
              <a:rPr lang="en-GB" sz="3200" dirty="0" err="1">
                <a:solidFill>
                  <a:schemeClr val="bg1"/>
                </a:solidFill>
                <a:latin typeface="+mn-lt"/>
              </a:rPr>
              <a:t>i</a:t>
            </a:r>
            <a:r>
              <a:rPr lang="en-GB" sz="3200" dirty="0">
                <a:solidFill>
                  <a:schemeClr val="bg1"/>
                </a:solidFill>
                <a:latin typeface="+mn-lt"/>
              </a:rPr>
              <a:t> </a:t>
            </a:r>
            <a:r>
              <a:rPr lang="en-GB" sz="3200" dirty="0" err="1">
                <a:solidFill>
                  <a:schemeClr val="bg1"/>
                </a:solidFill>
                <a:latin typeface="+mn-lt"/>
              </a:rPr>
              <a:t>Gymru</a:t>
            </a:r>
            <a:endParaRPr lang="en-GB" sz="3200" dirty="0">
              <a:solidFill>
                <a:schemeClr val="bg1"/>
              </a:solidFill>
              <a:latin typeface="+mn-lt"/>
            </a:endParaRPr>
          </a:p>
        </p:txBody>
      </p:sp>
    </p:spTree>
    <p:extLst>
      <p:ext uri="{BB962C8B-B14F-4D97-AF65-F5344CB8AC3E}">
        <p14:creationId xmlns:p14="http://schemas.microsoft.com/office/powerpoint/2010/main" val="2737413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F9BC838-3646-AB40-9770-C5423FA8C65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49941"/>
            <a:ext cx="12192000" cy="5558118"/>
          </a:xfrm>
          <a:prstGeom prst="rect">
            <a:avLst/>
          </a:prstGeom>
        </p:spPr>
      </p:pic>
    </p:spTree>
    <p:extLst>
      <p:ext uri="{BB962C8B-B14F-4D97-AF65-F5344CB8AC3E}">
        <p14:creationId xmlns:p14="http://schemas.microsoft.com/office/powerpoint/2010/main" val="6040371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E6FDC5A-9131-6847-8895-FDE719AEDB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7894" y="0"/>
            <a:ext cx="11376212" cy="6858000"/>
          </a:xfrm>
          <a:prstGeom prst="rect">
            <a:avLst/>
          </a:prstGeom>
        </p:spPr>
      </p:pic>
    </p:spTree>
    <p:extLst>
      <p:ext uri="{BB962C8B-B14F-4D97-AF65-F5344CB8AC3E}">
        <p14:creationId xmlns:p14="http://schemas.microsoft.com/office/powerpoint/2010/main" val="20526318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45E744A-3758-4A41-B56C-BC832F95E8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331957"/>
            <a:ext cx="12192000" cy="2194086"/>
          </a:xfrm>
          <a:prstGeom prst="rect">
            <a:avLst/>
          </a:prstGeom>
        </p:spPr>
      </p:pic>
      <p:pic>
        <p:nvPicPr>
          <p:cNvPr id="4" name="Picture 3">
            <a:extLst>
              <a:ext uri="{FF2B5EF4-FFF2-40B4-BE49-F238E27FC236}">
                <a16:creationId xmlns:a16="http://schemas.microsoft.com/office/drawing/2014/main" id="{E84B6718-7373-D94A-A9A4-BD518581AAA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8672882">
            <a:off x="2819245" y="2170846"/>
            <a:ext cx="1886727" cy="1390787"/>
          </a:xfrm>
          <a:prstGeom prst="rect">
            <a:avLst/>
          </a:prstGeom>
        </p:spPr>
      </p:pic>
    </p:spTree>
    <p:extLst>
      <p:ext uri="{BB962C8B-B14F-4D97-AF65-F5344CB8AC3E}">
        <p14:creationId xmlns:p14="http://schemas.microsoft.com/office/powerpoint/2010/main" val="42110354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ED4FBAB-34E2-7D4B-8699-8D769C0DB5E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45171"/>
            <a:ext cx="12192000" cy="6367658"/>
          </a:xfrm>
          <a:prstGeom prst="rect">
            <a:avLst/>
          </a:prstGeom>
        </p:spPr>
      </p:pic>
      <p:pic>
        <p:nvPicPr>
          <p:cNvPr id="4" name="Picture 3">
            <a:extLst>
              <a:ext uri="{FF2B5EF4-FFF2-40B4-BE49-F238E27FC236}">
                <a16:creationId xmlns:a16="http://schemas.microsoft.com/office/drawing/2014/main" id="{0C5D00F3-7265-6B40-8FC9-452BB47703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8742702">
            <a:off x="2361411" y="410600"/>
            <a:ext cx="1886727" cy="1390787"/>
          </a:xfrm>
          <a:prstGeom prst="rect">
            <a:avLst/>
          </a:prstGeom>
        </p:spPr>
      </p:pic>
    </p:spTree>
    <p:extLst>
      <p:ext uri="{BB962C8B-B14F-4D97-AF65-F5344CB8AC3E}">
        <p14:creationId xmlns:p14="http://schemas.microsoft.com/office/powerpoint/2010/main" val="32873725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B98A81F-95BC-BA4B-9E22-6FA07FE177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337185"/>
            <a:ext cx="12192000" cy="4183630"/>
          </a:xfrm>
          <a:prstGeom prst="rect">
            <a:avLst/>
          </a:prstGeom>
        </p:spPr>
      </p:pic>
      <p:pic>
        <p:nvPicPr>
          <p:cNvPr id="5" name="Picture 4">
            <a:extLst>
              <a:ext uri="{FF2B5EF4-FFF2-40B4-BE49-F238E27FC236}">
                <a16:creationId xmlns:a16="http://schemas.microsoft.com/office/drawing/2014/main" id="{9AED15A5-AA3D-D441-8F17-16715833C3B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0687376">
            <a:off x="7768328" y="333617"/>
            <a:ext cx="3071980" cy="3960569"/>
          </a:xfrm>
          <a:prstGeom prst="rect">
            <a:avLst/>
          </a:prstGeom>
        </p:spPr>
      </p:pic>
      <p:pic>
        <p:nvPicPr>
          <p:cNvPr id="3" name="Picture 2">
            <a:extLst>
              <a:ext uri="{FF2B5EF4-FFF2-40B4-BE49-F238E27FC236}">
                <a16:creationId xmlns:a16="http://schemas.microsoft.com/office/drawing/2014/main" id="{8D34BE68-5935-C943-9404-4F526E854FA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971960">
            <a:off x="7992783" y="3186960"/>
            <a:ext cx="3896996" cy="5028903"/>
          </a:xfrm>
          <a:prstGeom prst="rect">
            <a:avLst/>
          </a:prstGeom>
        </p:spPr>
      </p:pic>
      <p:pic>
        <p:nvPicPr>
          <p:cNvPr id="8" name="Picture 7">
            <a:extLst>
              <a:ext uri="{FF2B5EF4-FFF2-40B4-BE49-F238E27FC236}">
                <a16:creationId xmlns:a16="http://schemas.microsoft.com/office/drawing/2014/main" id="{C42181AE-F71B-714F-98E3-4CF42EEF21A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9647911">
            <a:off x="3300427" y="4157778"/>
            <a:ext cx="1886727" cy="1390787"/>
          </a:xfrm>
          <a:prstGeom prst="rect">
            <a:avLst/>
          </a:prstGeom>
        </p:spPr>
      </p:pic>
      <p:pic>
        <p:nvPicPr>
          <p:cNvPr id="2" name="Picture 1">
            <a:extLst>
              <a:ext uri="{FF2B5EF4-FFF2-40B4-BE49-F238E27FC236}">
                <a16:creationId xmlns:a16="http://schemas.microsoft.com/office/drawing/2014/main" id="{D9E183DB-56F7-7285-070C-A480B9484B1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9647911">
            <a:off x="3300428" y="3624378"/>
            <a:ext cx="1886727" cy="1390787"/>
          </a:xfrm>
          <a:prstGeom prst="rect">
            <a:avLst/>
          </a:prstGeom>
        </p:spPr>
      </p:pic>
    </p:spTree>
    <p:extLst>
      <p:ext uri="{BB962C8B-B14F-4D97-AF65-F5344CB8AC3E}">
        <p14:creationId xmlns:p14="http://schemas.microsoft.com/office/powerpoint/2010/main" val="11201274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0C25763-714C-5B48-850C-A56FA3C5453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4800" y="1529713"/>
            <a:ext cx="5499100" cy="3898900"/>
          </a:xfrm>
          <a:prstGeom prst="rect">
            <a:avLst/>
          </a:prstGeom>
        </p:spPr>
      </p:pic>
      <p:pic>
        <p:nvPicPr>
          <p:cNvPr id="5" name="Picture 4">
            <a:extLst>
              <a:ext uri="{FF2B5EF4-FFF2-40B4-BE49-F238E27FC236}">
                <a16:creationId xmlns:a16="http://schemas.microsoft.com/office/drawing/2014/main" id="{73707279-DC9E-6940-8F60-E94AB76CCBC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19800" y="1453513"/>
            <a:ext cx="5778500" cy="3975100"/>
          </a:xfrm>
          <a:prstGeom prst="rect">
            <a:avLst/>
          </a:prstGeom>
        </p:spPr>
      </p:pic>
    </p:spTree>
    <p:extLst>
      <p:ext uri="{BB962C8B-B14F-4D97-AF65-F5344CB8AC3E}">
        <p14:creationId xmlns:p14="http://schemas.microsoft.com/office/powerpoint/2010/main" val="21216020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0C25763-714C-5B48-850C-A56FA3C5453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4800" y="1529713"/>
            <a:ext cx="5499100" cy="3898900"/>
          </a:xfrm>
          <a:prstGeom prst="rect">
            <a:avLst/>
          </a:prstGeom>
        </p:spPr>
      </p:pic>
      <p:pic>
        <p:nvPicPr>
          <p:cNvPr id="5" name="Picture 4">
            <a:extLst>
              <a:ext uri="{FF2B5EF4-FFF2-40B4-BE49-F238E27FC236}">
                <a16:creationId xmlns:a16="http://schemas.microsoft.com/office/drawing/2014/main" id="{73707279-DC9E-6940-8F60-E94AB76CCBC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19800" y="1453513"/>
            <a:ext cx="5778500" cy="3975100"/>
          </a:xfrm>
          <a:prstGeom prst="rect">
            <a:avLst/>
          </a:prstGeom>
        </p:spPr>
      </p:pic>
      <p:pic>
        <p:nvPicPr>
          <p:cNvPr id="6" name="Picture 5">
            <a:extLst>
              <a:ext uri="{FF2B5EF4-FFF2-40B4-BE49-F238E27FC236}">
                <a16:creationId xmlns:a16="http://schemas.microsoft.com/office/drawing/2014/main" id="{A3A3E8E9-607F-2544-8C7C-07AA208E721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3314566">
            <a:off x="2730457" y="2407782"/>
            <a:ext cx="1886727" cy="1390787"/>
          </a:xfrm>
          <a:prstGeom prst="rect">
            <a:avLst/>
          </a:prstGeom>
        </p:spPr>
      </p:pic>
      <p:pic>
        <p:nvPicPr>
          <p:cNvPr id="7" name="Picture 6">
            <a:extLst>
              <a:ext uri="{FF2B5EF4-FFF2-40B4-BE49-F238E27FC236}">
                <a16:creationId xmlns:a16="http://schemas.microsoft.com/office/drawing/2014/main" id="{68C98809-FF12-324C-B9A5-EA89F256777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3314566">
            <a:off x="8757581" y="2407781"/>
            <a:ext cx="1886727" cy="1390787"/>
          </a:xfrm>
          <a:prstGeom prst="rect">
            <a:avLst/>
          </a:prstGeom>
        </p:spPr>
      </p:pic>
      <p:pic>
        <p:nvPicPr>
          <p:cNvPr id="4" name="Picture 3">
            <a:extLst>
              <a:ext uri="{FF2B5EF4-FFF2-40B4-BE49-F238E27FC236}">
                <a16:creationId xmlns:a16="http://schemas.microsoft.com/office/drawing/2014/main" id="{9826C797-FAFD-2E43-AE7C-A1C9D534A9A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153661" y="4412613"/>
            <a:ext cx="1427655" cy="2032000"/>
          </a:xfrm>
          <a:prstGeom prst="rect">
            <a:avLst/>
          </a:prstGeom>
        </p:spPr>
      </p:pic>
    </p:spTree>
    <p:extLst>
      <p:ext uri="{BB962C8B-B14F-4D97-AF65-F5344CB8AC3E}">
        <p14:creationId xmlns:p14="http://schemas.microsoft.com/office/powerpoint/2010/main" val="976351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F9E9C1E-4FD0-2F4B-A07D-DAB1C1AA09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070" y="1165212"/>
            <a:ext cx="5867400" cy="4160027"/>
          </a:xfrm>
          <a:prstGeom prst="rect">
            <a:avLst/>
          </a:prstGeom>
        </p:spPr>
      </p:pic>
      <p:pic>
        <p:nvPicPr>
          <p:cNvPr id="5" name="Picture 4">
            <a:extLst>
              <a:ext uri="{FF2B5EF4-FFF2-40B4-BE49-F238E27FC236}">
                <a16:creationId xmlns:a16="http://schemas.microsoft.com/office/drawing/2014/main" id="{A802F396-1EB3-8A47-B80A-D6C3E48D74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43600" y="1195029"/>
            <a:ext cx="6019800" cy="3853221"/>
          </a:xfrm>
          <a:prstGeom prst="rect">
            <a:avLst/>
          </a:prstGeom>
        </p:spPr>
      </p:pic>
    </p:spTree>
    <p:extLst>
      <p:ext uri="{BB962C8B-B14F-4D97-AF65-F5344CB8AC3E}">
        <p14:creationId xmlns:p14="http://schemas.microsoft.com/office/powerpoint/2010/main" val="16522799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7EAB70F-8B02-2945-A9F4-3BB973D3B4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19300" y="3657600"/>
            <a:ext cx="7696200" cy="3044856"/>
          </a:xfrm>
          <a:prstGeom prst="rect">
            <a:avLst/>
          </a:prstGeom>
        </p:spPr>
      </p:pic>
      <p:pic>
        <p:nvPicPr>
          <p:cNvPr id="5" name="Picture 4">
            <a:extLst>
              <a:ext uri="{FF2B5EF4-FFF2-40B4-BE49-F238E27FC236}">
                <a16:creationId xmlns:a16="http://schemas.microsoft.com/office/drawing/2014/main" id="{883D9BE8-E6B6-BF4E-80D0-F9ECBB7890E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09800" y="135158"/>
            <a:ext cx="7659914" cy="3522442"/>
          </a:xfrm>
          <a:prstGeom prst="rect">
            <a:avLst/>
          </a:prstGeom>
        </p:spPr>
      </p:pic>
    </p:spTree>
    <p:extLst>
      <p:ext uri="{BB962C8B-B14F-4D97-AF65-F5344CB8AC3E}">
        <p14:creationId xmlns:p14="http://schemas.microsoft.com/office/powerpoint/2010/main" val="733094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8FAE5E1-4305-AD42-853E-85C101336D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62200" y="0"/>
            <a:ext cx="7696200" cy="4607129"/>
          </a:xfrm>
          <a:prstGeom prst="rect">
            <a:avLst/>
          </a:prstGeom>
        </p:spPr>
      </p:pic>
      <p:pic>
        <p:nvPicPr>
          <p:cNvPr id="5" name="Picture 4">
            <a:extLst>
              <a:ext uri="{FF2B5EF4-FFF2-40B4-BE49-F238E27FC236}">
                <a16:creationId xmlns:a16="http://schemas.microsoft.com/office/drawing/2014/main" id="{09838D44-0BBC-2A4A-88A7-935A5CC36F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4600" y="4343400"/>
            <a:ext cx="6934200" cy="2287754"/>
          </a:xfrm>
          <a:prstGeom prst="rect">
            <a:avLst/>
          </a:prstGeom>
        </p:spPr>
      </p:pic>
    </p:spTree>
    <p:extLst>
      <p:ext uri="{BB962C8B-B14F-4D97-AF65-F5344CB8AC3E}">
        <p14:creationId xmlns:p14="http://schemas.microsoft.com/office/powerpoint/2010/main" val="17035030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C7025FC-C96B-CB43-B196-16E26F3634B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09800" y="56683"/>
            <a:ext cx="7543800" cy="6824508"/>
          </a:xfrm>
          <a:prstGeom prst="rect">
            <a:avLst/>
          </a:prstGeom>
        </p:spPr>
      </p:pic>
    </p:spTree>
    <p:extLst>
      <p:ext uri="{BB962C8B-B14F-4D97-AF65-F5344CB8AC3E}">
        <p14:creationId xmlns:p14="http://schemas.microsoft.com/office/powerpoint/2010/main" val="36727588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4C029DF-092E-A541-9408-A8D9C852BEE7}"/>
              </a:ext>
            </a:extLst>
          </p:cNvPr>
          <p:cNvSpPr txBox="1"/>
          <p:nvPr/>
        </p:nvSpPr>
        <p:spPr>
          <a:xfrm>
            <a:off x="8915400" y="2782669"/>
            <a:ext cx="2669488" cy="1477328"/>
          </a:xfrm>
          <a:prstGeom prst="rect">
            <a:avLst/>
          </a:prstGeom>
          <a:noFill/>
        </p:spPr>
        <p:txBody>
          <a:bodyPr wrap="square" rtlCol="0">
            <a:spAutoFit/>
          </a:bodyPr>
          <a:lstStyle/>
          <a:p>
            <a:pPr algn="ctr"/>
            <a:r>
              <a:rPr lang="en-US" dirty="0"/>
              <a:t>Many different types of sessions / experiences</a:t>
            </a:r>
          </a:p>
          <a:p>
            <a:pPr algn="ctr"/>
            <a:endParaRPr lang="en-US" dirty="0"/>
          </a:p>
          <a:p>
            <a:pPr algn="ctr"/>
            <a:r>
              <a:rPr lang="en-US" dirty="0" err="1"/>
              <a:t>Llawer</a:t>
            </a:r>
            <a:r>
              <a:rPr lang="en-US" dirty="0"/>
              <a:t> o </a:t>
            </a:r>
            <a:r>
              <a:rPr lang="en-US" dirty="0" err="1"/>
              <a:t>wahanol</a:t>
            </a:r>
            <a:r>
              <a:rPr lang="en-US" dirty="0"/>
              <a:t> </a:t>
            </a:r>
            <a:r>
              <a:rPr lang="en-US" dirty="0" err="1"/>
              <a:t>fathau</a:t>
            </a:r>
            <a:r>
              <a:rPr lang="en-US" dirty="0"/>
              <a:t> o </a:t>
            </a:r>
            <a:r>
              <a:rPr lang="en-US" dirty="0" err="1"/>
              <a:t>sesiynau</a:t>
            </a:r>
            <a:r>
              <a:rPr lang="en-US" dirty="0"/>
              <a:t> / </a:t>
            </a:r>
            <a:r>
              <a:rPr lang="en-US" dirty="0" err="1"/>
              <a:t>profiadau</a:t>
            </a:r>
            <a:endParaRPr lang="en-US" dirty="0"/>
          </a:p>
        </p:txBody>
      </p:sp>
      <p:pic>
        <p:nvPicPr>
          <p:cNvPr id="3" name="Picture 2">
            <a:extLst>
              <a:ext uri="{FF2B5EF4-FFF2-40B4-BE49-F238E27FC236}">
                <a16:creationId xmlns:a16="http://schemas.microsoft.com/office/drawing/2014/main" id="{47765C03-836B-6EE5-7355-F394145DA944}"/>
              </a:ext>
            </a:extLst>
          </p:cNvPr>
          <p:cNvPicPr>
            <a:picLocks noChangeAspect="1"/>
          </p:cNvPicPr>
          <p:nvPr/>
        </p:nvPicPr>
        <p:blipFill>
          <a:blip r:embed="rId2"/>
          <a:stretch>
            <a:fillRect/>
          </a:stretch>
        </p:blipFill>
        <p:spPr>
          <a:xfrm>
            <a:off x="3114847" y="377585"/>
            <a:ext cx="5391557" cy="6102829"/>
          </a:xfrm>
          <a:prstGeom prst="rect">
            <a:avLst/>
          </a:prstGeom>
        </p:spPr>
      </p:pic>
    </p:spTree>
    <p:extLst>
      <p:ext uri="{BB962C8B-B14F-4D97-AF65-F5344CB8AC3E}">
        <p14:creationId xmlns:p14="http://schemas.microsoft.com/office/powerpoint/2010/main" val="22163211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529A87-13DD-6FF5-BB07-779B24E9D429}"/>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75FD38EE-29B8-3145-CE5F-C2D33194CCAD}"/>
              </a:ext>
            </a:extLst>
          </p:cNvPr>
          <p:cNvPicPr>
            <a:picLocks noChangeAspect="1"/>
          </p:cNvPicPr>
          <p:nvPr/>
        </p:nvPicPr>
        <p:blipFill>
          <a:blip r:embed="rId2"/>
          <a:stretch>
            <a:fillRect/>
          </a:stretch>
        </p:blipFill>
        <p:spPr>
          <a:xfrm>
            <a:off x="3114847" y="377585"/>
            <a:ext cx="5391557" cy="6102829"/>
          </a:xfrm>
          <a:prstGeom prst="rect">
            <a:avLst/>
          </a:prstGeom>
        </p:spPr>
      </p:pic>
      <p:pic>
        <p:nvPicPr>
          <p:cNvPr id="4" name="Picture 3">
            <a:extLst>
              <a:ext uri="{FF2B5EF4-FFF2-40B4-BE49-F238E27FC236}">
                <a16:creationId xmlns:a16="http://schemas.microsoft.com/office/drawing/2014/main" id="{BCD11A55-2D76-9EBB-F4BD-49D44290864F}"/>
              </a:ext>
            </a:extLst>
          </p:cNvPr>
          <p:cNvPicPr>
            <a:picLocks noChangeAspect="1"/>
          </p:cNvPicPr>
          <p:nvPr/>
        </p:nvPicPr>
        <p:blipFill>
          <a:blip r:embed="rId3"/>
          <a:stretch>
            <a:fillRect/>
          </a:stretch>
        </p:blipFill>
        <p:spPr>
          <a:xfrm>
            <a:off x="8153400" y="1905000"/>
            <a:ext cx="1450974" cy="1182727"/>
          </a:xfrm>
          <a:prstGeom prst="rect">
            <a:avLst/>
          </a:prstGeom>
        </p:spPr>
      </p:pic>
    </p:spTree>
    <p:extLst>
      <p:ext uri="{BB962C8B-B14F-4D97-AF65-F5344CB8AC3E}">
        <p14:creationId xmlns:p14="http://schemas.microsoft.com/office/powerpoint/2010/main" val="33862732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21DED35-CAFF-BA4B-BB53-5AC46D5C4E6D}"/>
              </a:ext>
            </a:extLst>
          </p:cNvPr>
          <p:cNvSpPr txBox="1"/>
          <p:nvPr/>
        </p:nvSpPr>
        <p:spPr>
          <a:xfrm>
            <a:off x="9372600" y="2414144"/>
            <a:ext cx="2057400" cy="1754326"/>
          </a:xfrm>
          <a:prstGeom prst="rect">
            <a:avLst/>
          </a:prstGeom>
          <a:noFill/>
        </p:spPr>
        <p:txBody>
          <a:bodyPr wrap="square" rtlCol="0">
            <a:spAutoFit/>
          </a:bodyPr>
          <a:lstStyle/>
          <a:p>
            <a:pPr algn="ctr"/>
            <a:r>
              <a:rPr lang="en-US" dirty="0"/>
              <a:t>Input to aid understanding of key pedagogical principles and aspects of certain QTS standards</a:t>
            </a:r>
          </a:p>
        </p:txBody>
      </p:sp>
      <p:sp>
        <p:nvSpPr>
          <p:cNvPr id="7" name="Rectangle 6">
            <a:extLst>
              <a:ext uri="{FF2B5EF4-FFF2-40B4-BE49-F238E27FC236}">
                <a16:creationId xmlns:a16="http://schemas.microsoft.com/office/drawing/2014/main" id="{75CA097B-5672-C940-948C-3D5C59911B4A}"/>
              </a:ext>
            </a:extLst>
          </p:cNvPr>
          <p:cNvSpPr/>
          <p:nvPr/>
        </p:nvSpPr>
        <p:spPr>
          <a:xfrm>
            <a:off x="505013" y="2805499"/>
            <a:ext cx="2647574" cy="1477328"/>
          </a:xfrm>
          <a:prstGeom prst="rect">
            <a:avLst/>
          </a:prstGeom>
        </p:spPr>
        <p:txBody>
          <a:bodyPr wrap="square">
            <a:spAutoFit/>
          </a:bodyPr>
          <a:lstStyle/>
          <a:p>
            <a:pPr algn="ctr"/>
            <a:r>
              <a:rPr lang="en-US" dirty="0" err="1"/>
              <a:t>Mewnbwn</a:t>
            </a:r>
            <a:r>
              <a:rPr lang="en-US" dirty="0"/>
              <a:t> </a:t>
            </a:r>
            <a:r>
              <a:rPr lang="en-US" dirty="0" err="1"/>
              <a:t>i</a:t>
            </a:r>
            <a:r>
              <a:rPr lang="en-US" dirty="0"/>
              <a:t> </a:t>
            </a:r>
            <a:r>
              <a:rPr lang="en-US" dirty="0" err="1"/>
              <a:t>gynorthwyo</a:t>
            </a:r>
            <a:r>
              <a:rPr lang="en-US" dirty="0"/>
              <a:t> </a:t>
            </a:r>
            <a:r>
              <a:rPr lang="en-US" dirty="0" err="1"/>
              <a:t>dealltwriaeth</a:t>
            </a:r>
            <a:r>
              <a:rPr lang="en-US" dirty="0"/>
              <a:t> o </a:t>
            </a:r>
            <a:r>
              <a:rPr lang="en-US" dirty="0" err="1"/>
              <a:t>egwyddorion</a:t>
            </a:r>
            <a:r>
              <a:rPr lang="en-US" dirty="0"/>
              <a:t> </a:t>
            </a:r>
            <a:r>
              <a:rPr lang="en-US" dirty="0" err="1"/>
              <a:t>addysgeg</a:t>
            </a:r>
            <a:r>
              <a:rPr lang="en-US" dirty="0"/>
              <a:t> </a:t>
            </a:r>
            <a:r>
              <a:rPr lang="en-US" dirty="0" err="1"/>
              <a:t>allweddol</a:t>
            </a:r>
            <a:r>
              <a:rPr lang="en-US" dirty="0"/>
              <a:t> ac </a:t>
            </a:r>
            <a:r>
              <a:rPr lang="en-US" dirty="0" err="1"/>
              <a:t>agweddau</a:t>
            </a:r>
            <a:r>
              <a:rPr lang="en-US" dirty="0"/>
              <a:t> </a:t>
            </a:r>
            <a:r>
              <a:rPr lang="en-US" dirty="0" err="1"/>
              <a:t>ar</a:t>
            </a:r>
            <a:r>
              <a:rPr lang="en-US" dirty="0"/>
              <a:t> rai </a:t>
            </a:r>
            <a:r>
              <a:rPr lang="en-US" dirty="0" err="1"/>
              <a:t>safonau</a:t>
            </a:r>
            <a:r>
              <a:rPr lang="en-US" dirty="0"/>
              <a:t> SAC</a:t>
            </a:r>
          </a:p>
        </p:txBody>
      </p:sp>
      <p:pic>
        <p:nvPicPr>
          <p:cNvPr id="6" name="Picture 5">
            <a:extLst>
              <a:ext uri="{FF2B5EF4-FFF2-40B4-BE49-F238E27FC236}">
                <a16:creationId xmlns:a16="http://schemas.microsoft.com/office/drawing/2014/main" id="{1C8DAEEE-2CAC-C44E-8D91-2025DAB59B00}"/>
              </a:ext>
            </a:extLst>
          </p:cNvPr>
          <p:cNvPicPr>
            <a:picLocks noChangeAspect="1"/>
          </p:cNvPicPr>
          <p:nvPr/>
        </p:nvPicPr>
        <p:blipFill>
          <a:blip r:embed="rId2"/>
          <a:stretch>
            <a:fillRect/>
          </a:stretch>
        </p:blipFill>
        <p:spPr>
          <a:xfrm>
            <a:off x="3114847" y="377585"/>
            <a:ext cx="5391557" cy="6102829"/>
          </a:xfrm>
          <a:prstGeom prst="rect">
            <a:avLst/>
          </a:prstGeom>
        </p:spPr>
      </p:pic>
      <p:pic>
        <p:nvPicPr>
          <p:cNvPr id="8" name="Picture 7">
            <a:extLst>
              <a:ext uri="{FF2B5EF4-FFF2-40B4-BE49-F238E27FC236}">
                <a16:creationId xmlns:a16="http://schemas.microsoft.com/office/drawing/2014/main" id="{6D9F5F4E-DE39-C64B-9D82-89ECF34DD82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2365240">
            <a:off x="8172134" y="5037866"/>
            <a:ext cx="1323248" cy="1053772"/>
          </a:xfrm>
          <a:prstGeom prst="rect">
            <a:avLst/>
          </a:prstGeom>
        </p:spPr>
      </p:pic>
      <p:pic>
        <p:nvPicPr>
          <p:cNvPr id="4" name="Picture 3">
            <a:extLst>
              <a:ext uri="{FF2B5EF4-FFF2-40B4-BE49-F238E27FC236}">
                <a16:creationId xmlns:a16="http://schemas.microsoft.com/office/drawing/2014/main" id="{6DFD1DFE-9188-524A-99A0-8F9AD36972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769790" flipV="1">
            <a:off x="3454462" y="3295315"/>
            <a:ext cx="1283734" cy="1060407"/>
          </a:xfrm>
          <a:prstGeom prst="rect">
            <a:avLst/>
          </a:prstGeom>
        </p:spPr>
      </p:pic>
    </p:spTree>
    <p:extLst>
      <p:ext uri="{BB962C8B-B14F-4D97-AF65-F5344CB8AC3E}">
        <p14:creationId xmlns:p14="http://schemas.microsoft.com/office/powerpoint/2010/main" val="41281054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B237C46-5FE6-0CD4-A8C5-CDC8251CEE26}"/>
              </a:ext>
            </a:extLst>
          </p:cNvPr>
          <p:cNvSpPr>
            <a:spLocks noGrp="1"/>
          </p:cNvSpPr>
          <p:nvPr>
            <p:ph type="title"/>
          </p:nvPr>
        </p:nvSpPr>
        <p:spPr>
          <a:xfrm>
            <a:off x="7696200" y="1847165"/>
            <a:ext cx="3276600" cy="1981200"/>
          </a:xfrm>
        </p:spPr>
        <p:txBody>
          <a:bodyPr>
            <a:normAutofit fontScale="90000"/>
          </a:bodyPr>
          <a:lstStyle/>
          <a:p>
            <a:pPr algn="ctr"/>
            <a:r>
              <a:rPr lang="en-US" sz="2800" b="1" dirty="0">
                <a:solidFill>
                  <a:schemeClr val="accent1">
                    <a:lumMod val="75000"/>
                  </a:schemeClr>
                </a:solidFill>
              </a:rPr>
              <a:t>This module will support your development as a teacher </a:t>
            </a:r>
            <a:br>
              <a:rPr lang="en-US" sz="4000" b="1" dirty="0">
                <a:solidFill>
                  <a:schemeClr val="accent1">
                    <a:lumMod val="75000"/>
                  </a:schemeClr>
                </a:solidFill>
              </a:rPr>
            </a:br>
            <a:br>
              <a:rPr lang="en-US" sz="4000" b="1" dirty="0">
                <a:solidFill>
                  <a:schemeClr val="accent1">
                    <a:lumMod val="75000"/>
                  </a:schemeClr>
                </a:solidFill>
              </a:rPr>
            </a:br>
            <a:br>
              <a:rPr lang="en-US" sz="4000" b="1" dirty="0">
                <a:solidFill>
                  <a:schemeClr val="accent1">
                    <a:lumMod val="75000"/>
                  </a:schemeClr>
                </a:solidFill>
              </a:rPr>
            </a:br>
            <a:endParaRPr lang="en-GB" sz="4000" b="1" dirty="0">
              <a:solidFill>
                <a:schemeClr val="accent1">
                  <a:lumMod val="75000"/>
                </a:schemeClr>
              </a:solidFill>
            </a:endParaRPr>
          </a:p>
        </p:txBody>
      </p:sp>
      <p:sp>
        <p:nvSpPr>
          <p:cNvPr id="5" name="TextBox 4">
            <a:extLst>
              <a:ext uri="{FF2B5EF4-FFF2-40B4-BE49-F238E27FC236}">
                <a16:creationId xmlns:a16="http://schemas.microsoft.com/office/drawing/2014/main" id="{CDBA95C9-880F-62B6-5CA4-7AEB0CE5CCB3}"/>
              </a:ext>
            </a:extLst>
          </p:cNvPr>
          <p:cNvSpPr txBox="1"/>
          <p:nvPr/>
        </p:nvSpPr>
        <p:spPr>
          <a:xfrm>
            <a:off x="457200" y="4080579"/>
            <a:ext cx="3694058" cy="1323439"/>
          </a:xfrm>
          <a:prstGeom prst="rect">
            <a:avLst/>
          </a:prstGeom>
          <a:noFill/>
        </p:spPr>
        <p:txBody>
          <a:bodyPr wrap="square" rtlCol="0">
            <a:spAutoFit/>
          </a:bodyPr>
          <a:lstStyle/>
          <a:p>
            <a:pPr algn="ctr"/>
            <a:endParaRPr lang="en-GB" sz="2000" dirty="0"/>
          </a:p>
          <a:p>
            <a:pPr algn="ctr"/>
            <a:r>
              <a:rPr lang="en-GB" sz="2000" dirty="0" err="1">
                <a:latin typeface="+mn-lt"/>
              </a:rPr>
              <a:t>Bydd</a:t>
            </a:r>
            <a:r>
              <a:rPr lang="en-GB" sz="2000" dirty="0">
                <a:latin typeface="+mn-lt"/>
              </a:rPr>
              <a:t> </a:t>
            </a:r>
            <a:r>
              <a:rPr lang="en-GB" sz="2000" dirty="0" err="1">
                <a:latin typeface="+mn-lt"/>
              </a:rPr>
              <a:t>yn</a:t>
            </a:r>
            <a:r>
              <a:rPr lang="en-GB" sz="2000" dirty="0">
                <a:latin typeface="+mn-lt"/>
              </a:rPr>
              <a:t> </a:t>
            </a:r>
            <a:r>
              <a:rPr lang="en-GB" sz="2000" dirty="0" err="1">
                <a:latin typeface="+mn-lt"/>
              </a:rPr>
              <a:t>eich</a:t>
            </a:r>
            <a:r>
              <a:rPr lang="en-GB" sz="2000" dirty="0">
                <a:latin typeface="+mn-lt"/>
              </a:rPr>
              <a:t> </a:t>
            </a:r>
            <a:r>
              <a:rPr lang="en-GB" sz="2000" dirty="0" err="1">
                <a:latin typeface="+mn-lt"/>
              </a:rPr>
              <a:t>cefnogi</a:t>
            </a:r>
            <a:r>
              <a:rPr lang="en-GB" sz="2000" dirty="0">
                <a:latin typeface="+mn-lt"/>
              </a:rPr>
              <a:t> </a:t>
            </a:r>
            <a:r>
              <a:rPr lang="en-GB" sz="2000" dirty="0" err="1">
                <a:latin typeface="+mn-lt"/>
              </a:rPr>
              <a:t>wrth</a:t>
            </a:r>
            <a:r>
              <a:rPr lang="en-GB" sz="2000" dirty="0">
                <a:latin typeface="+mn-lt"/>
              </a:rPr>
              <a:t> </a:t>
            </a:r>
            <a:r>
              <a:rPr lang="en-GB" sz="2000" dirty="0" err="1">
                <a:latin typeface="+mn-lt"/>
              </a:rPr>
              <a:t>i</a:t>
            </a:r>
            <a:r>
              <a:rPr lang="en-GB" sz="2000" dirty="0">
                <a:latin typeface="+mn-lt"/>
              </a:rPr>
              <a:t> chi </a:t>
            </a:r>
            <a:r>
              <a:rPr lang="en-GB" sz="2000" dirty="0" err="1">
                <a:latin typeface="+mn-lt"/>
              </a:rPr>
              <a:t>gyflawni</a:t>
            </a:r>
            <a:r>
              <a:rPr lang="en-GB" sz="2000" dirty="0">
                <a:latin typeface="+mn-lt"/>
              </a:rPr>
              <a:t> </a:t>
            </a:r>
            <a:r>
              <a:rPr lang="en-GB" sz="2000" dirty="0" err="1">
                <a:latin typeface="+mn-lt"/>
              </a:rPr>
              <a:t>Statws</a:t>
            </a:r>
            <a:r>
              <a:rPr lang="en-GB" sz="2000" dirty="0">
                <a:latin typeface="+mn-lt"/>
              </a:rPr>
              <a:t> </a:t>
            </a:r>
            <a:r>
              <a:rPr lang="en-GB" sz="2000" dirty="0" err="1">
                <a:latin typeface="+mn-lt"/>
              </a:rPr>
              <a:t>Athro</a:t>
            </a:r>
            <a:r>
              <a:rPr lang="en-GB" sz="2000" dirty="0">
                <a:latin typeface="+mn-lt"/>
              </a:rPr>
              <a:t> </a:t>
            </a:r>
            <a:r>
              <a:rPr lang="en-GB" sz="2000" dirty="0" err="1">
                <a:latin typeface="+mn-lt"/>
              </a:rPr>
              <a:t>Cymwysedig</a:t>
            </a:r>
            <a:r>
              <a:rPr lang="en-GB" sz="2000" dirty="0">
                <a:latin typeface="+mn-lt"/>
              </a:rPr>
              <a:t> (SAC)</a:t>
            </a:r>
          </a:p>
        </p:txBody>
      </p:sp>
      <p:sp>
        <p:nvSpPr>
          <p:cNvPr id="3" name="Rectangle 2">
            <a:extLst>
              <a:ext uri="{FF2B5EF4-FFF2-40B4-BE49-F238E27FC236}">
                <a16:creationId xmlns:a16="http://schemas.microsoft.com/office/drawing/2014/main" id="{F399CFD9-E062-474D-AA24-B7B83F5E7C6C}"/>
              </a:ext>
            </a:extLst>
          </p:cNvPr>
          <p:cNvSpPr/>
          <p:nvPr/>
        </p:nvSpPr>
        <p:spPr>
          <a:xfrm>
            <a:off x="7467600" y="4234468"/>
            <a:ext cx="3733800" cy="1015663"/>
          </a:xfrm>
          <a:prstGeom prst="rect">
            <a:avLst/>
          </a:prstGeom>
        </p:spPr>
        <p:txBody>
          <a:bodyPr wrap="square">
            <a:spAutoFit/>
          </a:bodyPr>
          <a:lstStyle/>
          <a:p>
            <a:pPr algn="ctr"/>
            <a:r>
              <a:rPr lang="en-GB" sz="2000" dirty="0">
                <a:latin typeface="+mn-lt"/>
              </a:rPr>
              <a:t>It will support you as you achieve </a:t>
            </a:r>
            <a:r>
              <a:rPr lang="en-GB" sz="2000" b="1" dirty="0">
                <a:latin typeface="+mn-lt"/>
              </a:rPr>
              <a:t>Q</a:t>
            </a:r>
            <a:r>
              <a:rPr lang="en-GB" sz="2000" dirty="0">
                <a:latin typeface="+mn-lt"/>
              </a:rPr>
              <a:t>ualified </a:t>
            </a:r>
            <a:r>
              <a:rPr lang="en-GB" sz="2000" b="1" dirty="0">
                <a:latin typeface="+mn-lt"/>
              </a:rPr>
              <a:t>T</a:t>
            </a:r>
            <a:r>
              <a:rPr lang="en-GB" sz="2000" dirty="0">
                <a:latin typeface="+mn-lt"/>
              </a:rPr>
              <a:t>eacher </a:t>
            </a:r>
            <a:r>
              <a:rPr lang="en-GB" sz="2000" b="1" dirty="0">
                <a:latin typeface="+mn-lt"/>
              </a:rPr>
              <a:t>S</a:t>
            </a:r>
            <a:r>
              <a:rPr lang="en-GB" sz="2000" dirty="0">
                <a:latin typeface="+mn-lt"/>
              </a:rPr>
              <a:t>tatus</a:t>
            </a:r>
          </a:p>
          <a:p>
            <a:pPr algn="ctr"/>
            <a:r>
              <a:rPr lang="en-GB" sz="2000" dirty="0">
                <a:latin typeface="+mn-lt"/>
              </a:rPr>
              <a:t>(QTS)</a:t>
            </a:r>
          </a:p>
        </p:txBody>
      </p:sp>
      <p:sp>
        <p:nvSpPr>
          <p:cNvPr id="6" name="Rectangle 5">
            <a:extLst>
              <a:ext uri="{FF2B5EF4-FFF2-40B4-BE49-F238E27FC236}">
                <a16:creationId xmlns:a16="http://schemas.microsoft.com/office/drawing/2014/main" id="{ED5DBBFE-C145-D247-BA94-9D8BC6DE6621}"/>
              </a:ext>
            </a:extLst>
          </p:cNvPr>
          <p:cNvSpPr/>
          <p:nvPr/>
        </p:nvSpPr>
        <p:spPr>
          <a:xfrm>
            <a:off x="551629" y="1847165"/>
            <a:ext cx="3505200" cy="1815882"/>
          </a:xfrm>
          <a:prstGeom prst="rect">
            <a:avLst/>
          </a:prstGeom>
        </p:spPr>
        <p:txBody>
          <a:bodyPr wrap="square">
            <a:spAutoFit/>
          </a:bodyPr>
          <a:lstStyle/>
          <a:p>
            <a:pPr algn="ctr"/>
            <a:r>
              <a:rPr lang="en-US" sz="2800" b="1" dirty="0" err="1">
                <a:solidFill>
                  <a:schemeClr val="accent1">
                    <a:lumMod val="75000"/>
                  </a:schemeClr>
                </a:solidFill>
                <a:latin typeface="+mn-lt"/>
              </a:rPr>
              <a:t>Bydd</a:t>
            </a:r>
            <a:r>
              <a:rPr lang="en-US" sz="2800" b="1" dirty="0">
                <a:solidFill>
                  <a:schemeClr val="accent1">
                    <a:lumMod val="75000"/>
                  </a:schemeClr>
                </a:solidFill>
                <a:latin typeface="+mn-lt"/>
              </a:rPr>
              <a:t> y </a:t>
            </a:r>
            <a:r>
              <a:rPr lang="en-US" sz="2800" b="1" dirty="0" err="1">
                <a:solidFill>
                  <a:schemeClr val="accent1">
                    <a:lumMod val="75000"/>
                  </a:schemeClr>
                </a:solidFill>
                <a:latin typeface="+mn-lt"/>
              </a:rPr>
              <a:t>modiwl</a:t>
            </a:r>
            <a:r>
              <a:rPr lang="en-US" sz="2800" b="1" dirty="0">
                <a:solidFill>
                  <a:schemeClr val="accent1">
                    <a:lumMod val="75000"/>
                  </a:schemeClr>
                </a:solidFill>
                <a:latin typeface="+mn-lt"/>
              </a:rPr>
              <a:t> </a:t>
            </a:r>
            <a:r>
              <a:rPr lang="en-US" sz="2800" b="1" dirty="0" err="1">
                <a:solidFill>
                  <a:schemeClr val="accent1">
                    <a:lumMod val="75000"/>
                  </a:schemeClr>
                </a:solidFill>
                <a:latin typeface="+mn-lt"/>
              </a:rPr>
              <a:t>hwn</a:t>
            </a:r>
            <a:r>
              <a:rPr lang="en-US" sz="2800" b="1" dirty="0">
                <a:solidFill>
                  <a:schemeClr val="accent1">
                    <a:lumMod val="75000"/>
                  </a:schemeClr>
                </a:solidFill>
                <a:latin typeface="+mn-lt"/>
              </a:rPr>
              <a:t> </a:t>
            </a:r>
            <a:r>
              <a:rPr lang="en-US" sz="2800" b="1" dirty="0" err="1">
                <a:solidFill>
                  <a:schemeClr val="accent1">
                    <a:lumMod val="75000"/>
                  </a:schemeClr>
                </a:solidFill>
                <a:latin typeface="+mn-lt"/>
              </a:rPr>
              <a:t>yn</a:t>
            </a:r>
            <a:r>
              <a:rPr lang="en-US" sz="2800" b="1" dirty="0">
                <a:solidFill>
                  <a:schemeClr val="accent1">
                    <a:lumMod val="75000"/>
                  </a:schemeClr>
                </a:solidFill>
                <a:latin typeface="+mn-lt"/>
              </a:rPr>
              <a:t> </a:t>
            </a:r>
            <a:r>
              <a:rPr lang="en-US" sz="2800" b="1" dirty="0" err="1">
                <a:solidFill>
                  <a:schemeClr val="accent1">
                    <a:lumMod val="75000"/>
                  </a:schemeClr>
                </a:solidFill>
                <a:latin typeface="+mn-lt"/>
              </a:rPr>
              <a:t>cefnogi</a:t>
            </a:r>
            <a:r>
              <a:rPr lang="en-US" sz="2800" b="1" dirty="0">
                <a:solidFill>
                  <a:schemeClr val="accent1">
                    <a:lumMod val="75000"/>
                  </a:schemeClr>
                </a:solidFill>
                <a:latin typeface="+mn-lt"/>
              </a:rPr>
              <a:t> </a:t>
            </a:r>
            <a:r>
              <a:rPr lang="en-US" sz="2800" b="1" dirty="0" err="1">
                <a:solidFill>
                  <a:schemeClr val="accent1">
                    <a:lumMod val="75000"/>
                  </a:schemeClr>
                </a:solidFill>
                <a:latin typeface="+mn-lt"/>
              </a:rPr>
              <a:t>eich</a:t>
            </a:r>
            <a:r>
              <a:rPr lang="en-US" sz="2800" b="1" dirty="0">
                <a:solidFill>
                  <a:schemeClr val="accent1">
                    <a:lumMod val="75000"/>
                  </a:schemeClr>
                </a:solidFill>
                <a:latin typeface="+mn-lt"/>
              </a:rPr>
              <a:t> </a:t>
            </a:r>
            <a:r>
              <a:rPr lang="en-US" sz="2800" b="1" dirty="0" err="1">
                <a:solidFill>
                  <a:schemeClr val="accent1">
                    <a:lumMod val="75000"/>
                  </a:schemeClr>
                </a:solidFill>
                <a:latin typeface="+mn-lt"/>
              </a:rPr>
              <a:t>datblygiad</a:t>
            </a:r>
            <a:r>
              <a:rPr lang="en-US" sz="2800" b="1" dirty="0">
                <a:solidFill>
                  <a:schemeClr val="accent1">
                    <a:lumMod val="75000"/>
                  </a:schemeClr>
                </a:solidFill>
                <a:latin typeface="+mn-lt"/>
              </a:rPr>
              <a:t> </a:t>
            </a:r>
            <a:r>
              <a:rPr lang="en-US" sz="2800" b="1" dirty="0" err="1">
                <a:solidFill>
                  <a:schemeClr val="accent1">
                    <a:lumMod val="75000"/>
                  </a:schemeClr>
                </a:solidFill>
                <a:latin typeface="+mn-lt"/>
              </a:rPr>
              <a:t>fel</a:t>
            </a:r>
            <a:r>
              <a:rPr lang="en-US" sz="2800" b="1" dirty="0">
                <a:solidFill>
                  <a:schemeClr val="accent1">
                    <a:lumMod val="75000"/>
                  </a:schemeClr>
                </a:solidFill>
                <a:latin typeface="+mn-lt"/>
              </a:rPr>
              <a:t> </a:t>
            </a:r>
            <a:r>
              <a:rPr lang="en-US" sz="2800" b="1" dirty="0" err="1">
                <a:solidFill>
                  <a:schemeClr val="accent1">
                    <a:lumMod val="75000"/>
                  </a:schemeClr>
                </a:solidFill>
                <a:latin typeface="+mn-lt"/>
              </a:rPr>
              <a:t>athro</a:t>
            </a:r>
            <a:r>
              <a:rPr lang="en-US" sz="2800" b="1" dirty="0">
                <a:solidFill>
                  <a:schemeClr val="accent1">
                    <a:lumMod val="75000"/>
                  </a:schemeClr>
                </a:solidFill>
                <a:latin typeface="+mn-lt"/>
              </a:rPr>
              <a:t>/</a:t>
            </a:r>
            <a:r>
              <a:rPr lang="en-US" sz="2800" b="1" dirty="0" err="1">
                <a:solidFill>
                  <a:schemeClr val="accent1">
                    <a:lumMod val="75000"/>
                  </a:schemeClr>
                </a:solidFill>
                <a:latin typeface="+mn-lt"/>
              </a:rPr>
              <a:t>athrawes</a:t>
            </a:r>
            <a:endParaRPr lang="en-US" sz="2800" dirty="0">
              <a:latin typeface="+mn-lt"/>
            </a:endParaRPr>
          </a:p>
        </p:txBody>
      </p:sp>
      <p:pic>
        <p:nvPicPr>
          <p:cNvPr id="7" name="Picture 6" descr="A screenshot of a computer&#10;&#10;Description automatically generated">
            <a:extLst>
              <a:ext uri="{FF2B5EF4-FFF2-40B4-BE49-F238E27FC236}">
                <a16:creationId xmlns:a16="http://schemas.microsoft.com/office/drawing/2014/main" id="{8F42ED36-F1B4-6C4C-871D-9FBE5A735FAA}"/>
              </a:ext>
            </a:extLst>
          </p:cNvPr>
          <p:cNvPicPr>
            <a:picLocks noChangeAspect="1"/>
          </p:cNvPicPr>
          <p:nvPr/>
        </p:nvPicPr>
        <p:blipFill rotWithShape="1">
          <a:blip r:embed="rId3"/>
          <a:srcRect l="50000" t="51783" r="27502" b="14884"/>
          <a:stretch/>
        </p:blipFill>
        <p:spPr>
          <a:xfrm>
            <a:off x="4495800" y="2411336"/>
            <a:ext cx="2534471" cy="2503422"/>
          </a:xfrm>
          <a:prstGeom prst="rect">
            <a:avLst/>
          </a:prstGeom>
        </p:spPr>
      </p:pic>
      <p:pic>
        <p:nvPicPr>
          <p:cNvPr id="8" name="Picture 7">
            <a:extLst>
              <a:ext uri="{FF2B5EF4-FFF2-40B4-BE49-F238E27FC236}">
                <a16:creationId xmlns:a16="http://schemas.microsoft.com/office/drawing/2014/main" id="{203F3740-7BB5-7745-8518-1192C901B12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8022598" flipV="1">
            <a:off x="6227541" y="1653553"/>
            <a:ext cx="1283734" cy="1060407"/>
          </a:xfrm>
          <a:prstGeom prst="rect">
            <a:avLst/>
          </a:prstGeom>
        </p:spPr>
      </p:pic>
      <p:pic>
        <p:nvPicPr>
          <p:cNvPr id="9" name="Picture 8">
            <a:extLst>
              <a:ext uri="{FF2B5EF4-FFF2-40B4-BE49-F238E27FC236}">
                <a16:creationId xmlns:a16="http://schemas.microsoft.com/office/drawing/2014/main" id="{22C79C6D-2C5C-A748-BD90-80EA388D51C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8082457" flipV="1">
            <a:off x="3704855" y="4528318"/>
            <a:ext cx="1283734" cy="1060407"/>
          </a:xfrm>
          <a:prstGeom prst="rect">
            <a:avLst/>
          </a:prstGeom>
        </p:spPr>
      </p:pic>
    </p:spTree>
    <p:extLst>
      <p:ext uri="{BB962C8B-B14F-4D97-AF65-F5344CB8AC3E}">
        <p14:creationId xmlns:p14="http://schemas.microsoft.com/office/powerpoint/2010/main" val="10190675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DF9ECC-4268-3F44-99BA-06DE44CAB8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81334" y="1219200"/>
            <a:ext cx="5934466" cy="4180502"/>
          </a:xfrm>
          <a:prstGeom prst="rect">
            <a:avLst/>
          </a:prstGeom>
        </p:spPr>
      </p:pic>
      <p:pic>
        <p:nvPicPr>
          <p:cNvPr id="5" name="Picture 4">
            <a:extLst>
              <a:ext uri="{FF2B5EF4-FFF2-40B4-BE49-F238E27FC236}">
                <a16:creationId xmlns:a16="http://schemas.microsoft.com/office/drawing/2014/main" id="{37F6AEF1-5D01-294E-B62B-ED427925C2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00" y="1213951"/>
            <a:ext cx="5934906" cy="4191000"/>
          </a:xfrm>
          <a:prstGeom prst="rect">
            <a:avLst/>
          </a:prstGeom>
        </p:spPr>
      </p:pic>
    </p:spTree>
    <p:extLst>
      <p:ext uri="{BB962C8B-B14F-4D97-AF65-F5344CB8AC3E}">
        <p14:creationId xmlns:p14="http://schemas.microsoft.com/office/powerpoint/2010/main" val="11106368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DF9ECC-4268-3F44-99BA-06DE44CAB8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82715" y="1219200"/>
            <a:ext cx="5931704" cy="4180502"/>
          </a:xfrm>
          <a:prstGeom prst="rect">
            <a:avLst/>
          </a:prstGeom>
        </p:spPr>
      </p:pic>
      <p:pic>
        <p:nvPicPr>
          <p:cNvPr id="5" name="Picture 4">
            <a:extLst>
              <a:ext uri="{FF2B5EF4-FFF2-40B4-BE49-F238E27FC236}">
                <a16:creationId xmlns:a16="http://schemas.microsoft.com/office/drawing/2014/main" id="{37F6AEF1-5D01-294E-B62B-ED427925C2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661" y="1213951"/>
            <a:ext cx="5931984" cy="4191000"/>
          </a:xfrm>
          <a:prstGeom prst="rect">
            <a:avLst/>
          </a:prstGeom>
        </p:spPr>
      </p:pic>
    </p:spTree>
    <p:extLst>
      <p:ext uri="{BB962C8B-B14F-4D97-AF65-F5344CB8AC3E}">
        <p14:creationId xmlns:p14="http://schemas.microsoft.com/office/powerpoint/2010/main" val="20655590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DF9ECC-4268-3F44-99BA-06DE44CAB8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87378" y="1219200"/>
            <a:ext cx="5922377" cy="4180502"/>
          </a:xfrm>
          <a:prstGeom prst="rect">
            <a:avLst/>
          </a:prstGeom>
        </p:spPr>
      </p:pic>
      <p:pic>
        <p:nvPicPr>
          <p:cNvPr id="5" name="Picture 4">
            <a:extLst>
              <a:ext uri="{FF2B5EF4-FFF2-40B4-BE49-F238E27FC236}">
                <a16:creationId xmlns:a16="http://schemas.microsoft.com/office/drawing/2014/main" id="{37F6AEF1-5D01-294E-B62B-ED427925C2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629" y="1213951"/>
            <a:ext cx="5908048" cy="4191000"/>
          </a:xfrm>
          <a:prstGeom prst="rect">
            <a:avLst/>
          </a:prstGeom>
        </p:spPr>
      </p:pic>
    </p:spTree>
    <p:extLst>
      <p:ext uri="{BB962C8B-B14F-4D97-AF65-F5344CB8AC3E}">
        <p14:creationId xmlns:p14="http://schemas.microsoft.com/office/powerpoint/2010/main" val="33797468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DF9ECC-4268-3F44-99BA-06DE44CAB8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3384" y="1219200"/>
            <a:ext cx="5910364" cy="4180502"/>
          </a:xfrm>
          <a:prstGeom prst="rect">
            <a:avLst/>
          </a:prstGeom>
        </p:spPr>
      </p:pic>
      <p:pic>
        <p:nvPicPr>
          <p:cNvPr id="5" name="Picture 4">
            <a:extLst>
              <a:ext uri="{FF2B5EF4-FFF2-40B4-BE49-F238E27FC236}">
                <a16:creationId xmlns:a16="http://schemas.microsoft.com/office/drawing/2014/main" id="{37F6AEF1-5D01-294E-B62B-ED427925C2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629" y="1224464"/>
            <a:ext cx="5908048" cy="4169974"/>
          </a:xfrm>
          <a:prstGeom prst="rect">
            <a:avLst/>
          </a:prstGeom>
        </p:spPr>
      </p:pic>
    </p:spTree>
    <p:extLst>
      <p:ext uri="{BB962C8B-B14F-4D97-AF65-F5344CB8AC3E}">
        <p14:creationId xmlns:p14="http://schemas.microsoft.com/office/powerpoint/2010/main" val="2368236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DF9ECC-4268-3F44-99BA-06DE44CAB8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3384" y="1226720"/>
            <a:ext cx="5910364" cy="4165461"/>
          </a:xfrm>
          <a:prstGeom prst="rect">
            <a:avLst/>
          </a:prstGeom>
        </p:spPr>
      </p:pic>
      <p:pic>
        <p:nvPicPr>
          <p:cNvPr id="5" name="Picture 4">
            <a:extLst>
              <a:ext uri="{FF2B5EF4-FFF2-40B4-BE49-F238E27FC236}">
                <a16:creationId xmlns:a16="http://schemas.microsoft.com/office/drawing/2014/main" id="{37F6AEF1-5D01-294E-B62B-ED427925C2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629" y="1231472"/>
            <a:ext cx="5908048" cy="4155957"/>
          </a:xfrm>
          <a:prstGeom prst="rect">
            <a:avLst/>
          </a:prstGeom>
        </p:spPr>
      </p:pic>
    </p:spTree>
    <p:extLst>
      <p:ext uri="{BB962C8B-B14F-4D97-AF65-F5344CB8AC3E}">
        <p14:creationId xmlns:p14="http://schemas.microsoft.com/office/powerpoint/2010/main" val="10145211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DF9ECC-4268-3F44-99BA-06DE44CAB8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3384" y="1227689"/>
            <a:ext cx="5910364" cy="4163523"/>
          </a:xfrm>
          <a:prstGeom prst="rect">
            <a:avLst/>
          </a:prstGeom>
        </p:spPr>
      </p:pic>
      <p:pic>
        <p:nvPicPr>
          <p:cNvPr id="5" name="Picture 4">
            <a:extLst>
              <a:ext uri="{FF2B5EF4-FFF2-40B4-BE49-F238E27FC236}">
                <a16:creationId xmlns:a16="http://schemas.microsoft.com/office/drawing/2014/main" id="{37F6AEF1-5D01-294E-B62B-ED427925C2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422" y="1231472"/>
            <a:ext cx="5868461" cy="4155957"/>
          </a:xfrm>
          <a:prstGeom prst="rect">
            <a:avLst/>
          </a:prstGeom>
        </p:spPr>
      </p:pic>
    </p:spTree>
    <p:extLst>
      <p:ext uri="{BB962C8B-B14F-4D97-AF65-F5344CB8AC3E}">
        <p14:creationId xmlns:p14="http://schemas.microsoft.com/office/powerpoint/2010/main" val="4372081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DF9ECC-4268-3F44-99BA-06DE44CAB8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00766" y="1227689"/>
            <a:ext cx="5895600" cy="4163523"/>
          </a:xfrm>
          <a:prstGeom prst="rect">
            <a:avLst/>
          </a:prstGeom>
        </p:spPr>
      </p:pic>
      <p:pic>
        <p:nvPicPr>
          <p:cNvPr id="5" name="Picture 4">
            <a:extLst>
              <a:ext uri="{FF2B5EF4-FFF2-40B4-BE49-F238E27FC236}">
                <a16:creationId xmlns:a16="http://schemas.microsoft.com/office/drawing/2014/main" id="{37F6AEF1-5D01-294E-B62B-ED427925C2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422" y="1238434"/>
            <a:ext cx="5868461" cy="4142033"/>
          </a:xfrm>
          <a:prstGeom prst="rect">
            <a:avLst/>
          </a:prstGeom>
        </p:spPr>
      </p:pic>
      <p:sp>
        <p:nvSpPr>
          <p:cNvPr id="2" name="TextBox 1">
            <a:extLst>
              <a:ext uri="{FF2B5EF4-FFF2-40B4-BE49-F238E27FC236}">
                <a16:creationId xmlns:a16="http://schemas.microsoft.com/office/drawing/2014/main" id="{0E35103C-94CD-AA4C-AD29-615801F61618}"/>
              </a:ext>
            </a:extLst>
          </p:cNvPr>
          <p:cNvSpPr txBox="1"/>
          <p:nvPr/>
        </p:nvSpPr>
        <p:spPr>
          <a:xfrm>
            <a:off x="1076541" y="5867400"/>
            <a:ext cx="9802684" cy="369332"/>
          </a:xfrm>
          <a:prstGeom prst="rect">
            <a:avLst/>
          </a:prstGeom>
          <a:noFill/>
        </p:spPr>
        <p:txBody>
          <a:bodyPr wrap="none" rtlCol="0">
            <a:spAutoFit/>
          </a:bodyPr>
          <a:lstStyle/>
          <a:p>
            <a:r>
              <a:rPr lang="en-US" dirty="0"/>
              <a:t>By the end of this course you will be able to demonstrate your ability to meet these standards  </a:t>
            </a:r>
          </a:p>
        </p:txBody>
      </p:sp>
      <p:sp>
        <p:nvSpPr>
          <p:cNvPr id="4" name="Rectangle 3">
            <a:extLst>
              <a:ext uri="{FF2B5EF4-FFF2-40B4-BE49-F238E27FC236}">
                <a16:creationId xmlns:a16="http://schemas.microsoft.com/office/drawing/2014/main" id="{01F483B2-F284-CA4B-B89C-A6EBDA644D9D}"/>
              </a:ext>
            </a:extLst>
          </p:cNvPr>
          <p:cNvSpPr/>
          <p:nvPr/>
        </p:nvSpPr>
        <p:spPr>
          <a:xfrm>
            <a:off x="1752600" y="371424"/>
            <a:ext cx="10025567" cy="369332"/>
          </a:xfrm>
          <a:prstGeom prst="rect">
            <a:avLst/>
          </a:prstGeom>
        </p:spPr>
        <p:txBody>
          <a:bodyPr wrap="square">
            <a:spAutoFit/>
          </a:bodyPr>
          <a:lstStyle/>
          <a:p>
            <a:r>
              <a:rPr lang="en-US" dirty="0" err="1"/>
              <a:t>Erbyn</a:t>
            </a:r>
            <a:r>
              <a:rPr lang="en-US" dirty="0"/>
              <a:t> </a:t>
            </a:r>
            <a:r>
              <a:rPr lang="en-US" dirty="0" err="1"/>
              <a:t>diwedd</a:t>
            </a:r>
            <a:r>
              <a:rPr lang="en-US" dirty="0"/>
              <a:t> y </a:t>
            </a:r>
            <a:r>
              <a:rPr lang="en-US" dirty="0" err="1"/>
              <a:t>cwrs</a:t>
            </a:r>
            <a:r>
              <a:rPr lang="en-US" dirty="0"/>
              <a:t> </a:t>
            </a:r>
            <a:r>
              <a:rPr lang="en-US" dirty="0" err="1"/>
              <a:t>hwn</a:t>
            </a:r>
            <a:r>
              <a:rPr lang="en-US" dirty="0"/>
              <a:t> </a:t>
            </a:r>
            <a:r>
              <a:rPr lang="en-US" dirty="0" err="1"/>
              <a:t>byddwch</a:t>
            </a:r>
            <a:r>
              <a:rPr lang="en-US" dirty="0"/>
              <a:t> </a:t>
            </a:r>
            <a:r>
              <a:rPr lang="en-US" dirty="0" err="1"/>
              <a:t>yn</a:t>
            </a:r>
            <a:r>
              <a:rPr lang="en-US" dirty="0"/>
              <a:t> </a:t>
            </a:r>
            <a:r>
              <a:rPr lang="en-US" dirty="0" err="1"/>
              <a:t>gallu</a:t>
            </a:r>
            <a:r>
              <a:rPr lang="en-US" dirty="0"/>
              <a:t> </a:t>
            </a:r>
            <a:r>
              <a:rPr lang="en-US" dirty="0" err="1"/>
              <a:t>dangos</a:t>
            </a:r>
            <a:r>
              <a:rPr lang="en-US" dirty="0"/>
              <a:t> </a:t>
            </a:r>
            <a:r>
              <a:rPr lang="en-US" dirty="0" err="1"/>
              <a:t>eich</a:t>
            </a:r>
            <a:r>
              <a:rPr lang="en-US" dirty="0"/>
              <a:t> </a:t>
            </a:r>
            <a:r>
              <a:rPr lang="en-US" dirty="0" err="1"/>
              <a:t>gallu</a:t>
            </a:r>
            <a:r>
              <a:rPr lang="en-US" dirty="0"/>
              <a:t> </a:t>
            </a:r>
            <a:r>
              <a:rPr lang="en-US" dirty="0" err="1"/>
              <a:t>i</a:t>
            </a:r>
            <a:r>
              <a:rPr lang="en-US" dirty="0"/>
              <a:t> </a:t>
            </a:r>
            <a:r>
              <a:rPr lang="en-US" dirty="0" err="1"/>
              <a:t>fodloni'r</a:t>
            </a:r>
            <a:r>
              <a:rPr lang="en-US" dirty="0"/>
              <a:t> </a:t>
            </a:r>
            <a:r>
              <a:rPr lang="en-US" dirty="0" err="1"/>
              <a:t>safonau</a:t>
            </a:r>
            <a:r>
              <a:rPr lang="en-US" dirty="0"/>
              <a:t> </a:t>
            </a:r>
            <a:r>
              <a:rPr lang="en-US" dirty="0" err="1"/>
              <a:t>hyn</a:t>
            </a:r>
            <a:endParaRPr lang="en-US" dirty="0"/>
          </a:p>
        </p:txBody>
      </p:sp>
    </p:spTree>
    <p:extLst>
      <p:ext uri="{BB962C8B-B14F-4D97-AF65-F5344CB8AC3E}">
        <p14:creationId xmlns:p14="http://schemas.microsoft.com/office/powerpoint/2010/main" val="8432604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DF9ECC-4268-3F44-99BA-06DE44CAB8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00766" y="1227689"/>
            <a:ext cx="5895600" cy="4163523"/>
          </a:xfrm>
          <a:prstGeom prst="rect">
            <a:avLst/>
          </a:prstGeom>
        </p:spPr>
      </p:pic>
      <p:pic>
        <p:nvPicPr>
          <p:cNvPr id="5" name="Picture 4">
            <a:extLst>
              <a:ext uri="{FF2B5EF4-FFF2-40B4-BE49-F238E27FC236}">
                <a16:creationId xmlns:a16="http://schemas.microsoft.com/office/drawing/2014/main" id="{37F6AEF1-5D01-294E-B62B-ED427925C2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422" y="1238434"/>
            <a:ext cx="5868461" cy="4142033"/>
          </a:xfrm>
          <a:prstGeom prst="rect">
            <a:avLst/>
          </a:prstGeom>
        </p:spPr>
      </p:pic>
      <p:sp>
        <p:nvSpPr>
          <p:cNvPr id="2" name="TextBox 1">
            <a:extLst>
              <a:ext uri="{FF2B5EF4-FFF2-40B4-BE49-F238E27FC236}">
                <a16:creationId xmlns:a16="http://schemas.microsoft.com/office/drawing/2014/main" id="{0E35103C-94CD-AA4C-AD29-615801F61618}"/>
              </a:ext>
            </a:extLst>
          </p:cNvPr>
          <p:cNvSpPr txBox="1"/>
          <p:nvPr/>
        </p:nvSpPr>
        <p:spPr>
          <a:xfrm>
            <a:off x="528241" y="5638800"/>
            <a:ext cx="11551560" cy="923330"/>
          </a:xfrm>
          <a:prstGeom prst="rect">
            <a:avLst/>
          </a:prstGeom>
          <a:noFill/>
        </p:spPr>
        <p:txBody>
          <a:bodyPr wrap="none" rtlCol="0">
            <a:spAutoFit/>
          </a:bodyPr>
          <a:lstStyle/>
          <a:p>
            <a:r>
              <a:rPr lang="en-US" dirty="0"/>
              <a:t>The assessment for this module is focused on your ability to show development in this particular standard</a:t>
            </a:r>
          </a:p>
          <a:p>
            <a:endParaRPr lang="en-US" dirty="0"/>
          </a:p>
          <a:p>
            <a:r>
              <a:rPr lang="en-US" dirty="0" err="1"/>
              <a:t>Mae'r</a:t>
            </a:r>
            <a:r>
              <a:rPr lang="en-US" dirty="0"/>
              <a:t> </a:t>
            </a:r>
            <a:r>
              <a:rPr lang="en-US" dirty="0" err="1"/>
              <a:t>asesiad</a:t>
            </a:r>
            <a:r>
              <a:rPr lang="en-US" dirty="0"/>
              <a:t> </a:t>
            </a:r>
            <a:r>
              <a:rPr lang="en-US" dirty="0" err="1"/>
              <a:t>ar</a:t>
            </a:r>
            <a:r>
              <a:rPr lang="en-US" dirty="0"/>
              <a:t> </a:t>
            </a:r>
            <a:r>
              <a:rPr lang="en-US" dirty="0" err="1"/>
              <a:t>gyfer</a:t>
            </a:r>
            <a:r>
              <a:rPr lang="en-US" dirty="0"/>
              <a:t> y </a:t>
            </a:r>
            <a:r>
              <a:rPr lang="en-US" dirty="0" err="1"/>
              <a:t>modiwl</a:t>
            </a:r>
            <a:r>
              <a:rPr lang="en-US" dirty="0"/>
              <a:t> </a:t>
            </a:r>
            <a:r>
              <a:rPr lang="en-US" dirty="0" err="1"/>
              <a:t>hwn</a:t>
            </a:r>
            <a:r>
              <a:rPr lang="en-US" dirty="0"/>
              <a:t> </a:t>
            </a:r>
            <a:r>
              <a:rPr lang="en-US" dirty="0" err="1"/>
              <a:t>yn</a:t>
            </a:r>
            <a:r>
              <a:rPr lang="en-US" dirty="0"/>
              <a:t> </a:t>
            </a:r>
            <a:r>
              <a:rPr lang="en-US" dirty="0" err="1"/>
              <a:t>canolbwyntio</a:t>
            </a:r>
            <a:r>
              <a:rPr lang="en-US" dirty="0"/>
              <a:t> </a:t>
            </a:r>
            <a:r>
              <a:rPr lang="en-US" dirty="0" err="1"/>
              <a:t>ar</a:t>
            </a:r>
            <a:r>
              <a:rPr lang="en-US" dirty="0"/>
              <a:t> </a:t>
            </a:r>
            <a:r>
              <a:rPr lang="en-US" dirty="0" err="1"/>
              <a:t>eich</a:t>
            </a:r>
            <a:r>
              <a:rPr lang="en-US" dirty="0"/>
              <a:t> </a:t>
            </a:r>
            <a:r>
              <a:rPr lang="en-US" dirty="0" err="1"/>
              <a:t>gallu</a:t>
            </a:r>
            <a:r>
              <a:rPr lang="en-US" dirty="0"/>
              <a:t> </a:t>
            </a:r>
            <a:r>
              <a:rPr lang="en-US" dirty="0" err="1"/>
              <a:t>i</a:t>
            </a:r>
            <a:r>
              <a:rPr lang="en-US" dirty="0"/>
              <a:t> </a:t>
            </a:r>
            <a:r>
              <a:rPr lang="en-US" dirty="0" err="1"/>
              <a:t>ddangos</a:t>
            </a:r>
            <a:r>
              <a:rPr lang="en-US" dirty="0"/>
              <a:t> </a:t>
            </a:r>
            <a:r>
              <a:rPr lang="en-US" dirty="0" err="1"/>
              <a:t>datblygiad</a:t>
            </a:r>
            <a:r>
              <a:rPr lang="en-US" dirty="0"/>
              <a:t> </a:t>
            </a:r>
            <a:r>
              <a:rPr lang="en-US" dirty="0" err="1"/>
              <a:t>yn</a:t>
            </a:r>
            <a:r>
              <a:rPr lang="en-US" dirty="0"/>
              <a:t> y </a:t>
            </a:r>
            <a:r>
              <a:rPr lang="en-US" dirty="0" err="1"/>
              <a:t>safon</a:t>
            </a:r>
            <a:r>
              <a:rPr lang="en-US" dirty="0"/>
              <a:t> </a:t>
            </a:r>
            <a:r>
              <a:rPr lang="en-US" dirty="0" err="1"/>
              <a:t>benodol</a:t>
            </a:r>
            <a:r>
              <a:rPr lang="en-US" dirty="0"/>
              <a:t> hon</a:t>
            </a:r>
          </a:p>
        </p:txBody>
      </p:sp>
      <p:pic>
        <p:nvPicPr>
          <p:cNvPr id="7" name="Picture 6">
            <a:extLst>
              <a:ext uri="{FF2B5EF4-FFF2-40B4-BE49-F238E27FC236}">
                <a16:creationId xmlns:a16="http://schemas.microsoft.com/office/drawing/2014/main" id="{2424DB1C-1296-9A4B-A53B-9F7A33A96FA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8022598" flipV="1">
            <a:off x="3047706" y="1011412"/>
            <a:ext cx="2044495" cy="1688821"/>
          </a:xfrm>
          <a:prstGeom prst="rect">
            <a:avLst/>
          </a:prstGeom>
        </p:spPr>
      </p:pic>
      <p:pic>
        <p:nvPicPr>
          <p:cNvPr id="8" name="Picture 7">
            <a:extLst>
              <a:ext uri="{FF2B5EF4-FFF2-40B4-BE49-F238E27FC236}">
                <a16:creationId xmlns:a16="http://schemas.microsoft.com/office/drawing/2014/main" id="{2FCAF036-4E53-E44F-BA61-5392C1FCC30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8022598" flipV="1">
            <a:off x="9133714" y="1038432"/>
            <a:ext cx="2044495" cy="1688821"/>
          </a:xfrm>
          <a:prstGeom prst="rect">
            <a:avLst/>
          </a:prstGeom>
        </p:spPr>
      </p:pic>
    </p:spTree>
    <p:extLst>
      <p:ext uri="{BB962C8B-B14F-4D97-AF65-F5344CB8AC3E}">
        <p14:creationId xmlns:p14="http://schemas.microsoft.com/office/powerpoint/2010/main" val="29990716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DFD1DFE-9188-524A-99A0-8F9AD36972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2183093" flipV="1">
            <a:off x="8389983" y="1732993"/>
            <a:ext cx="1283734" cy="1060407"/>
          </a:xfrm>
          <a:prstGeom prst="rect">
            <a:avLst/>
          </a:prstGeom>
        </p:spPr>
      </p:pic>
      <p:sp>
        <p:nvSpPr>
          <p:cNvPr id="3" name="TextBox 2">
            <a:extLst>
              <a:ext uri="{FF2B5EF4-FFF2-40B4-BE49-F238E27FC236}">
                <a16:creationId xmlns:a16="http://schemas.microsoft.com/office/drawing/2014/main" id="{B21DED35-CAFF-BA4B-BB53-5AC46D5C4E6D}"/>
              </a:ext>
            </a:extLst>
          </p:cNvPr>
          <p:cNvSpPr txBox="1"/>
          <p:nvPr/>
        </p:nvSpPr>
        <p:spPr>
          <a:xfrm>
            <a:off x="9525000" y="2698073"/>
            <a:ext cx="2286000" cy="2031325"/>
          </a:xfrm>
          <a:prstGeom prst="rect">
            <a:avLst/>
          </a:prstGeom>
          <a:noFill/>
        </p:spPr>
        <p:txBody>
          <a:bodyPr wrap="square" rtlCol="0">
            <a:spAutoFit/>
          </a:bodyPr>
          <a:lstStyle/>
          <a:p>
            <a:pPr algn="ctr"/>
            <a:r>
              <a:rPr lang="en-US" dirty="0"/>
              <a:t>Some sessions will be focused on your QTS and we will provide advice and guidance on aspects related to PTE and School experiences. </a:t>
            </a:r>
          </a:p>
        </p:txBody>
      </p:sp>
      <p:sp>
        <p:nvSpPr>
          <p:cNvPr id="7" name="Rectangle 6">
            <a:extLst>
              <a:ext uri="{FF2B5EF4-FFF2-40B4-BE49-F238E27FC236}">
                <a16:creationId xmlns:a16="http://schemas.microsoft.com/office/drawing/2014/main" id="{75CA097B-5672-C940-948C-3D5C59911B4A}"/>
              </a:ext>
            </a:extLst>
          </p:cNvPr>
          <p:cNvSpPr/>
          <p:nvPr/>
        </p:nvSpPr>
        <p:spPr>
          <a:xfrm>
            <a:off x="277935" y="2559573"/>
            <a:ext cx="2647574" cy="2308324"/>
          </a:xfrm>
          <a:prstGeom prst="rect">
            <a:avLst/>
          </a:prstGeom>
        </p:spPr>
        <p:txBody>
          <a:bodyPr wrap="square">
            <a:spAutoFit/>
          </a:bodyPr>
          <a:lstStyle/>
          <a:p>
            <a:pPr algn="ctr" rtl="0"/>
            <a:r>
              <a:rPr lang="cy-GB" sz="1800" dirty="0"/>
              <a:t>Bydd rhai sesiynau'n canolbwyntio ar eich SAC a byddwn yn darparu cyngor ac arweiniad ar agweddau sy'n ymwneud â phrofiadau PTE ac Ysgol.</a:t>
            </a:r>
            <a:endParaRPr lang="en-GB" sz="1800" dirty="0"/>
          </a:p>
        </p:txBody>
      </p:sp>
      <p:pic>
        <p:nvPicPr>
          <p:cNvPr id="6" name="Picture 5">
            <a:extLst>
              <a:ext uri="{FF2B5EF4-FFF2-40B4-BE49-F238E27FC236}">
                <a16:creationId xmlns:a16="http://schemas.microsoft.com/office/drawing/2014/main" id="{D28F20D7-22CC-B227-0A8A-F96DF7E911D3}"/>
              </a:ext>
            </a:extLst>
          </p:cNvPr>
          <p:cNvPicPr>
            <a:picLocks noChangeAspect="1"/>
          </p:cNvPicPr>
          <p:nvPr/>
        </p:nvPicPr>
        <p:blipFill>
          <a:blip r:embed="rId3"/>
          <a:stretch>
            <a:fillRect/>
          </a:stretch>
        </p:blipFill>
        <p:spPr>
          <a:xfrm>
            <a:off x="3114847" y="377585"/>
            <a:ext cx="5391557" cy="6102829"/>
          </a:xfrm>
          <a:prstGeom prst="rect">
            <a:avLst/>
          </a:prstGeom>
        </p:spPr>
      </p:pic>
      <p:pic>
        <p:nvPicPr>
          <p:cNvPr id="9" name="Picture 8">
            <a:extLst>
              <a:ext uri="{FF2B5EF4-FFF2-40B4-BE49-F238E27FC236}">
                <a16:creationId xmlns:a16="http://schemas.microsoft.com/office/drawing/2014/main" id="{42FC5732-5227-344B-A7B1-98C26F07CD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2183093">
            <a:off x="8227445" y="2940057"/>
            <a:ext cx="1283734" cy="1029199"/>
          </a:xfrm>
          <a:prstGeom prst="rect">
            <a:avLst/>
          </a:prstGeom>
        </p:spPr>
      </p:pic>
    </p:spTree>
    <p:extLst>
      <p:ext uri="{BB962C8B-B14F-4D97-AF65-F5344CB8AC3E}">
        <p14:creationId xmlns:p14="http://schemas.microsoft.com/office/powerpoint/2010/main" val="10099228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B9988E-B621-25B0-5AF8-5DDA81E004E6}"/>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71E91B44-495D-C3C4-1971-26FA7640F55A}"/>
              </a:ext>
            </a:extLst>
          </p:cNvPr>
          <p:cNvPicPr>
            <a:picLocks noChangeAspect="1"/>
          </p:cNvPicPr>
          <p:nvPr/>
        </p:nvPicPr>
        <p:blipFill>
          <a:blip r:embed="rId2"/>
          <a:stretch>
            <a:fillRect/>
          </a:stretch>
        </p:blipFill>
        <p:spPr>
          <a:xfrm>
            <a:off x="3114847" y="377585"/>
            <a:ext cx="5391557" cy="6102829"/>
          </a:xfrm>
          <a:prstGeom prst="rect">
            <a:avLst/>
          </a:prstGeom>
        </p:spPr>
      </p:pic>
      <p:pic>
        <p:nvPicPr>
          <p:cNvPr id="9" name="Picture 8">
            <a:extLst>
              <a:ext uri="{FF2B5EF4-FFF2-40B4-BE49-F238E27FC236}">
                <a16:creationId xmlns:a16="http://schemas.microsoft.com/office/drawing/2014/main" id="{5FB2D297-8164-67C6-7B77-4F526A1105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2183093">
            <a:off x="8227445" y="3486839"/>
            <a:ext cx="1283734" cy="1029199"/>
          </a:xfrm>
          <a:prstGeom prst="rect">
            <a:avLst/>
          </a:prstGeom>
        </p:spPr>
      </p:pic>
      <p:pic>
        <p:nvPicPr>
          <p:cNvPr id="4" name="Picture 3">
            <a:extLst>
              <a:ext uri="{FF2B5EF4-FFF2-40B4-BE49-F238E27FC236}">
                <a16:creationId xmlns:a16="http://schemas.microsoft.com/office/drawing/2014/main" id="{1A7512E1-5230-2CDA-4026-110A97AE58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3545166" flipV="1">
            <a:off x="3724175" y="2578871"/>
            <a:ext cx="1283734" cy="1060407"/>
          </a:xfrm>
          <a:prstGeom prst="rect">
            <a:avLst/>
          </a:prstGeom>
        </p:spPr>
      </p:pic>
    </p:spTree>
    <p:extLst>
      <p:ext uri="{BB962C8B-B14F-4D97-AF65-F5344CB8AC3E}">
        <p14:creationId xmlns:p14="http://schemas.microsoft.com/office/powerpoint/2010/main" val="20244110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21DED35-CAFF-BA4B-BB53-5AC46D5C4E6D}"/>
              </a:ext>
            </a:extLst>
          </p:cNvPr>
          <p:cNvSpPr txBox="1"/>
          <p:nvPr/>
        </p:nvSpPr>
        <p:spPr>
          <a:xfrm>
            <a:off x="9525000" y="2698073"/>
            <a:ext cx="2286000" cy="2585323"/>
          </a:xfrm>
          <a:prstGeom prst="rect">
            <a:avLst/>
          </a:prstGeom>
          <a:noFill/>
        </p:spPr>
        <p:txBody>
          <a:bodyPr wrap="square" rtlCol="0">
            <a:spAutoFit/>
          </a:bodyPr>
          <a:lstStyle/>
          <a:p>
            <a:pPr algn="ctr"/>
            <a:r>
              <a:rPr lang="en-US" dirty="0"/>
              <a:t>Some sessions will be delivered by AoLE leads who will provide input on the teaching of specific ‘Areas of Learning and Experience’ within our Curriculum.</a:t>
            </a:r>
          </a:p>
        </p:txBody>
      </p:sp>
      <p:sp>
        <p:nvSpPr>
          <p:cNvPr id="7" name="Rectangle 6">
            <a:extLst>
              <a:ext uri="{FF2B5EF4-FFF2-40B4-BE49-F238E27FC236}">
                <a16:creationId xmlns:a16="http://schemas.microsoft.com/office/drawing/2014/main" id="{75CA097B-5672-C940-948C-3D5C59911B4A}"/>
              </a:ext>
            </a:extLst>
          </p:cNvPr>
          <p:cNvSpPr/>
          <p:nvPr/>
        </p:nvSpPr>
        <p:spPr>
          <a:xfrm>
            <a:off x="505013" y="2805499"/>
            <a:ext cx="2647574" cy="2308324"/>
          </a:xfrm>
          <a:prstGeom prst="rect">
            <a:avLst/>
          </a:prstGeom>
        </p:spPr>
        <p:txBody>
          <a:bodyPr wrap="square">
            <a:spAutoFit/>
          </a:bodyPr>
          <a:lstStyle/>
          <a:p>
            <a:pPr algn="ctr"/>
            <a:r>
              <a:rPr lang="en-US" dirty="0" err="1"/>
              <a:t>Bydd</a:t>
            </a:r>
            <a:r>
              <a:rPr lang="en-US" dirty="0"/>
              <a:t> </a:t>
            </a:r>
            <a:r>
              <a:rPr lang="en-US" dirty="0" err="1"/>
              <a:t>rhai</a:t>
            </a:r>
            <a:r>
              <a:rPr lang="en-US" dirty="0"/>
              <a:t> </a:t>
            </a:r>
            <a:r>
              <a:rPr lang="en-US" dirty="0" err="1"/>
              <a:t>sesiynau’n</a:t>
            </a:r>
            <a:r>
              <a:rPr lang="en-US" dirty="0"/>
              <a:t> </a:t>
            </a:r>
            <a:r>
              <a:rPr lang="en-US" dirty="0" err="1"/>
              <a:t>cael</a:t>
            </a:r>
            <a:r>
              <a:rPr lang="en-US" dirty="0"/>
              <a:t> </a:t>
            </a:r>
            <a:r>
              <a:rPr lang="en-US" dirty="0" err="1"/>
              <a:t>eu</a:t>
            </a:r>
            <a:r>
              <a:rPr lang="en-US" dirty="0"/>
              <a:t> </a:t>
            </a:r>
            <a:r>
              <a:rPr lang="en-US" dirty="0" err="1"/>
              <a:t>cyflwyno</a:t>
            </a:r>
            <a:r>
              <a:rPr lang="en-US" dirty="0"/>
              <a:t> </a:t>
            </a:r>
            <a:r>
              <a:rPr lang="en-US" dirty="0" err="1"/>
              <a:t>gan</a:t>
            </a:r>
            <a:r>
              <a:rPr lang="en-US" dirty="0"/>
              <a:t> </a:t>
            </a:r>
            <a:r>
              <a:rPr lang="en-US" dirty="0" err="1"/>
              <a:t>arweinwyr</a:t>
            </a:r>
            <a:r>
              <a:rPr lang="en-US" dirty="0"/>
              <a:t> </a:t>
            </a:r>
            <a:r>
              <a:rPr lang="en-US" dirty="0" err="1"/>
              <a:t>Maes</a:t>
            </a:r>
            <a:r>
              <a:rPr lang="en-US" dirty="0"/>
              <a:t> Dysgu a Dysgu a </a:t>
            </a:r>
            <a:r>
              <a:rPr lang="en-US" dirty="0" err="1"/>
              <a:t>fydd</a:t>
            </a:r>
            <a:r>
              <a:rPr lang="en-US" dirty="0"/>
              <a:t> </a:t>
            </a:r>
            <a:r>
              <a:rPr lang="en-US" dirty="0" err="1"/>
              <a:t>yn</a:t>
            </a:r>
            <a:r>
              <a:rPr lang="en-US" dirty="0"/>
              <a:t> </a:t>
            </a:r>
            <a:r>
              <a:rPr lang="en-US" dirty="0" err="1"/>
              <a:t>rhoi</a:t>
            </a:r>
            <a:r>
              <a:rPr lang="en-US" dirty="0"/>
              <a:t> </a:t>
            </a:r>
            <a:r>
              <a:rPr lang="en-US" dirty="0" err="1"/>
              <a:t>mewnbwn</a:t>
            </a:r>
            <a:r>
              <a:rPr lang="en-US" dirty="0"/>
              <a:t> </a:t>
            </a:r>
            <a:r>
              <a:rPr lang="en-US" dirty="0" err="1"/>
              <a:t>ar</a:t>
            </a:r>
            <a:r>
              <a:rPr lang="en-US" dirty="0"/>
              <a:t> </a:t>
            </a:r>
            <a:r>
              <a:rPr lang="en-US" dirty="0" err="1"/>
              <a:t>addysgu</a:t>
            </a:r>
            <a:r>
              <a:rPr lang="en-US" dirty="0"/>
              <a:t> ‘</a:t>
            </a:r>
            <a:r>
              <a:rPr lang="en-US" dirty="0" err="1"/>
              <a:t>Meysydd</a:t>
            </a:r>
            <a:r>
              <a:rPr lang="en-US" dirty="0"/>
              <a:t> Dysgu a </a:t>
            </a:r>
            <a:r>
              <a:rPr lang="en-US" dirty="0" err="1"/>
              <a:t>Phrofiad</a:t>
            </a:r>
            <a:r>
              <a:rPr lang="en-US" dirty="0"/>
              <a:t>’ </a:t>
            </a:r>
            <a:r>
              <a:rPr lang="en-US" dirty="0" err="1"/>
              <a:t>penodol</a:t>
            </a:r>
            <a:r>
              <a:rPr lang="en-US" dirty="0"/>
              <a:t> o </a:t>
            </a:r>
            <a:r>
              <a:rPr lang="en-US" dirty="0" err="1"/>
              <a:t>fewn</a:t>
            </a:r>
            <a:r>
              <a:rPr lang="en-US" dirty="0"/>
              <a:t> </a:t>
            </a:r>
            <a:r>
              <a:rPr lang="en-US" dirty="0" err="1"/>
              <a:t>ein</a:t>
            </a:r>
            <a:r>
              <a:rPr lang="en-US" dirty="0"/>
              <a:t> </a:t>
            </a:r>
            <a:r>
              <a:rPr lang="en-US" dirty="0" err="1"/>
              <a:t>Cwricwlwm</a:t>
            </a:r>
            <a:r>
              <a:rPr lang="en-US" dirty="0"/>
              <a:t>.</a:t>
            </a:r>
          </a:p>
        </p:txBody>
      </p:sp>
      <p:pic>
        <p:nvPicPr>
          <p:cNvPr id="6" name="Picture 5">
            <a:extLst>
              <a:ext uri="{FF2B5EF4-FFF2-40B4-BE49-F238E27FC236}">
                <a16:creationId xmlns:a16="http://schemas.microsoft.com/office/drawing/2014/main" id="{0C952980-A4CE-659E-A9B4-34C97B718B8C}"/>
              </a:ext>
            </a:extLst>
          </p:cNvPr>
          <p:cNvPicPr>
            <a:picLocks noChangeAspect="1"/>
          </p:cNvPicPr>
          <p:nvPr/>
        </p:nvPicPr>
        <p:blipFill>
          <a:blip r:embed="rId2"/>
          <a:stretch>
            <a:fillRect/>
          </a:stretch>
        </p:blipFill>
        <p:spPr>
          <a:xfrm>
            <a:off x="3114847" y="377585"/>
            <a:ext cx="5391557" cy="6102829"/>
          </a:xfrm>
          <a:prstGeom prst="rect">
            <a:avLst/>
          </a:prstGeom>
        </p:spPr>
      </p:pic>
      <p:pic>
        <p:nvPicPr>
          <p:cNvPr id="9" name="Picture 8">
            <a:extLst>
              <a:ext uri="{FF2B5EF4-FFF2-40B4-BE49-F238E27FC236}">
                <a16:creationId xmlns:a16="http://schemas.microsoft.com/office/drawing/2014/main" id="{42FC5732-5227-344B-A7B1-98C26F07CD7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2183093">
            <a:off x="8227446" y="5507766"/>
            <a:ext cx="1283734" cy="1029199"/>
          </a:xfrm>
          <a:prstGeom prst="rect">
            <a:avLst/>
          </a:prstGeom>
        </p:spPr>
      </p:pic>
      <p:pic>
        <p:nvPicPr>
          <p:cNvPr id="4" name="Picture 3">
            <a:extLst>
              <a:ext uri="{FF2B5EF4-FFF2-40B4-BE49-F238E27FC236}">
                <a16:creationId xmlns:a16="http://schemas.microsoft.com/office/drawing/2014/main" id="{6DFD1DFE-9188-524A-99A0-8F9AD36972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066704" flipV="1">
            <a:off x="2874438" y="4895065"/>
            <a:ext cx="1283734" cy="1060407"/>
          </a:xfrm>
          <a:prstGeom prst="rect">
            <a:avLst/>
          </a:prstGeom>
        </p:spPr>
      </p:pic>
    </p:spTree>
    <p:extLst>
      <p:ext uri="{BB962C8B-B14F-4D97-AF65-F5344CB8AC3E}">
        <p14:creationId xmlns:p14="http://schemas.microsoft.com/office/powerpoint/2010/main" val="45196357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037680A-A82A-4572-85F5-5A180C1DA85A}"/>
              </a:ext>
            </a:extLst>
          </p:cNvPr>
          <p:cNvPicPr>
            <a:picLocks noChangeAspect="1"/>
          </p:cNvPicPr>
          <p:nvPr/>
        </p:nvPicPr>
        <p:blipFill>
          <a:blip r:embed="rId2"/>
          <a:stretch>
            <a:fillRect/>
          </a:stretch>
        </p:blipFill>
        <p:spPr>
          <a:xfrm>
            <a:off x="2941843" y="0"/>
            <a:ext cx="6308313" cy="6858000"/>
          </a:xfrm>
          <a:prstGeom prst="rect">
            <a:avLst/>
          </a:prstGeom>
        </p:spPr>
      </p:pic>
      <p:pic>
        <p:nvPicPr>
          <p:cNvPr id="5" name="Picture 4">
            <a:extLst>
              <a:ext uri="{FF2B5EF4-FFF2-40B4-BE49-F238E27FC236}">
                <a16:creationId xmlns:a16="http://schemas.microsoft.com/office/drawing/2014/main" id="{DF86347B-50BD-EC47-842A-799B53DA77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9210679">
            <a:off x="8925141" y="2670665"/>
            <a:ext cx="1283734" cy="1029199"/>
          </a:xfrm>
          <a:prstGeom prst="rect">
            <a:avLst/>
          </a:prstGeom>
        </p:spPr>
      </p:pic>
      <p:pic>
        <p:nvPicPr>
          <p:cNvPr id="6" name="Picture 5">
            <a:extLst>
              <a:ext uri="{FF2B5EF4-FFF2-40B4-BE49-F238E27FC236}">
                <a16:creationId xmlns:a16="http://schemas.microsoft.com/office/drawing/2014/main" id="{F8A13E31-DC85-A27C-F7EC-CCF0BF933E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9210679">
            <a:off x="8925142" y="5185265"/>
            <a:ext cx="1283734" cy="1029199"/>
          </a:xfrm>
          <a:prstGeom prst="rect">
            <a:avLst/>
          </a:prstGeom>
        </p:spPr>
      </p:pic>
    </p:spTree>
    <p:extLst>
      <p:ext uri="{BB962C8B-B14F-4D97-AF65-F5344CB8AC3E}">
        <p14:creationId xmlns:p14="http://schemas.microsoft.com/office/powerpoint/2010/main" val="25767641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F7E119-F34D-34CE-416D-089B2CE5EE25}"/>
              </a:ext>
            </a:extLst>
          </p:cNvPr>
          <p:cNvPicPr>
            <a:picLocks noChangeAspect="1"/>
          </p:cNvPicPr>
          <p:nvPr/>
        </p:nvPicPr>
        <p:blipFill>
          <a:blip r:embed="rId2"/>
          <a:stretch>
            <a:fillRect/>
          </a:stretch>
        </p:blipFill>
        <p:spPr>
          <a:xfrm>
            <a:off x="3082824" y="0"/>
            <a:ext cx="6026351" cy="6858000"/>
          </a:xfrm>
          <a:prstGeom prst="rect">
            <a:avLst/>
          </a:prstGeom>
        </p:spPr>
      </p:pic>
      <p:pic>
        <p:nvPicPr>
          <p:cNvPr id="7" name="Picture 6">
            <a:extLst>
              <a:ext uri="{FF2B5EF4-FFF2-40B4-BE49-F238E27FC236}">
                <a16:creationId xmlns:a16="http://schemas.microsoft.com/office/drawing/2014/main" id="{E135DF50-E5B4-4E38-36C1-356BA46517E7}"/>
              </a:ext>
            </a:extLst>
          </p:cNvPr>
          <p:cNvPicPr>
            <a:picLocks noChangeAspect="1"/>
          </p:cNvPicPr>
          <p:nvPr/>
        </p:nvPicPr>
        <p:blipFill>
          <a:blip r:embed="rId3"/>
          <a:stretch>
            <a:fillRect/>
          </a:stretch>
        </p:blipFill>
        <p:spPr>
          <a:xfrm>
            <a:off x="8534400" y="5410200"/>
            <a:ext cx="1615580" cy="1499746"/>
          </a:xfrm>
          <a:prstGeom prst="rect">
            <a:avLst/>
          </a:prstGeom>
        </p:spPr>
      </p:pic>
    </p:spTree>
    <p:extLst>
      <p:ext uri="{BB962C8B-B14F-4D97-AF65-F5344CB8AC3E}">
        <p14:creationId xmlns:p14="http://schemas.microsoft.com/office/powerpoint/2010/main" val="188335571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25BD8D-38A2-5450-66D5-D39CDCB2FA48}"/>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F103E3A8-8EDE-6F3F-70C6-BFD20452653A}"/>
              </a:ext>
            </a:extLst>
          </p:cNvPr>
          <p:cNvPicPr>
            <a:picLocks noChangeAspect="1"/>
          </p:cNvPicPr>
          <p:nvPr/>
        </p:nvPicPr>
        <p:blipFill>
          <a:blip r:embed="rId2"/>
          <a:stretch>
            <a:fillRect/>
          </a:stretch>
        </p:blipFill>
        <p:spPr>
          <a:xfrm>
            <a:off x="2209800" y="439902"/>
            <a:ext cx="7505354" cy="5978196"/>
          </a:xfrm>
          <a:prstGeom prst="rect">
            <a:avLst/>
          </a:prstGeom>
        </p:spPr>
      </p:pic>
      <p:pic>
        <p:nvPicPr>
          <p:cNvPr id="7" name="Picture 6">
            <a:extLst>
              <a:ext uri="{FF2B5EF4-FFF2-40B4-BE49-F238E27FC236}">
                <a16:creationId xmlns:a16="http://schemas.microsoft.com/office/drawing/2014/main" id="{29A3C343-2D3D-95E4-4D1F-29655A7C3A90}"/>
              </a:ext>
            </a:extLst>
          </p:cNvPr>
          <p:cNvPicPr>
            <a:picLocks noChangeAspect="1"/>
          </p:cNvPicPr>
          <p:nvPr/>
        </p:nvPicPr>
        <p:blipFill>
          <a:blip r:embed="rId3"/>
          <a:stretch>
            <a:fillRect/>
          </a:stretch>
        </p:blipFill>
        <p:spPr>
          <a:xfrm>
            <a:off x="8915400" y="228600"/>
            <a:ext cx="1615580" cy="1499746"/>
          </a:xfrm>
          <a:prstGeom prst="rect">
            <a:avLst/>
          </a:prstGeom>
        </p:spPr>
      </p:pic>
      <p:pic>
        <p:nvPicPr>
          <p:cNvPr id="4" name="Picture 3">
            <a:extLst>
              <a:ext uri="{FF2B5EF4-FFF2-40B4-BE49-F238E27FC236}">
                <a16:creationId xmlns:a16="http://schemas.microsoft.com/office/drawing/2014/main" id="{085A557F-DF62-15C4-D2AF-D7BC1E5C9133}"/>
              </a:ext>
            </a:extLst>
          </p:cNvPr>
          <p:cNvPicPr>
            <a:picLocks noChangeAspect="1"/>
          </p:cNvPicPr>
          <p:nvPr/>
        </p:nvPicPr>
        <p:blipFill>
          <a:blip r:embed="rId3"/>
          <a:stretch>
            <a:fillRect/>
          </a:stretch>
        </p:blipFill>
        <p:spPr>
          <a:xfrm>
            <a:off x="9067800" y="3200400"/>
            <a:ext cx="1615580" cy="1499746"/>
          </a:xfrm>
          <a:prstGeom prst="rect">
            <a:avLst/>
          </a:prstGeom>
        </p:spPr>
      </p:pic>
    </p:spTree>
    <p:extLst>
      <p:ext uri="{BB962C8B-B14F-4D97-AF65-F5344CB8AC3E}">
        <p14:creationId xmlns:p14="http://schemas.microsoft.com/office/powerpoint/2010/main" val="30917978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B530FC-DB8F-AB44-B32C-2AF0D1C39055}"/>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7DD94BC8-115A-1E83-97F9-463D4E3D8E8A}"/>
              </a:ext>
            </a:extLst>
          </p:cNvPr>
          <p:cNvPicPr>
            <a:picLocks noChangeAspect="1"/>
          </p:cNvPicPr>
          <p:nvPr/>
        </p:nvPicPr>
        <p:blipFill>
          <a:blip r:embed="rId2"/>
          <a:stretch>
            <a:fillRect/>
          </a:stretch>
        </p:blipFill>
        <p:spPr>
          <a:xfrm>
            <a:off x="2800198" y="0"/>
            <a:ext cx="6591603" cy="6858000"/>
          </a:xfrm>
          <a:prstGeom prst="rect">
            <a:avLst/>
          </a:prstGeom>
        </p:spPr>
      </p:pic>
      <p:pic>
        <p:nvPicPr>
          <p:cNvPr id="4" name="Picture 3">
            <a:extLst>
              <a:ext uri="{FF2B5EF4-FFF2-40B4-BE49-F238E27FC236}">
                <a16:creationId xmlns:a16="http://schemas.microsoft.com/office/drawing/2014/main" id="{7F001283-74B4-66C3-21FA-891E4B582E10}"/>
              </a:ext>
            </a:extLst>
          </p:cNvPr>
          <p:cNvPicPr>
            <a:picLocks noChangeAspect="1"/>
          </p:cNvPicPr>
          <p:nvPr/>
        </p:nvPicPr>
        <p:blipFill>
          <a:blip r:embed="rId3"/>
          <a:stretch>
            <a:fillRect/>
          </a:stretch>
        </p:blipFill>
        <p:spPr>
          <a:xfrm>
            <a:off x="8915400" y="5029200"/>
            <a:ext cx="1615580" cy="1499746"/>
          </a:xfrm>
          <a:prstGeom prst="rect">
            <a:avLst/>
          </a:prstGeom>
        </p:spPr>
      </p:pic>
    </p:spTree>
    <p:extLst>
      <p:ext uri="{BB962C8B-B14F-4D97-AF65-F5344CB8AC3E}">
        <p14:creationId xmlns:p14="http://schemas.microsoft.com/office/powerpoint/2010/main" val="14587294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B8DD3F3-DE7C-1443-B8E5-2BDE1BC3C8F2}"/>
              </a:ext>
            </a:extLst>
          </p:cNvPr>
          <p:cNvSpPr/>
          <p:nvPr/>
        </p:nvSpPr>
        <p:spPr>
          <a:xfrm>
            <a:off x="4647526" y="6172200"/>
            <a:ext cx="2896947" cy="369332"/>
          </a:xfrm>
          <a:prstGeom prst="rect">
            <a:avLst/>
          </a:prstGeom>
        </p:spPr>
        <p:txBody>
          <a:bodyPr wrap="none">
            <a:spAutoFit/>
          </a:bodyPr>
          <a:lstStyle/>
          <a:p>
            <a:r>
              <a:rPr lang="en-US" dirty="0"/>
              <a:t>20 mins (15 mins + 5mins)</a:t>
            </a:r>
          </a:p>
        </p:txBody>
      </p:sp>
      <p:sp>
        <p:nvSpPr>
          <p:cNvPr id="7" name="Rectangle 6">
            <a:extLst>
              <a:ext uri="{FF2B5EF4-FFF2-40B4-BE49-F238E27FC236}">
                <a16:creationId xmlns:a16="http://schemas.microsoft.com/office/drawing/2014/main" id="{B4A5AC04-4B6C-4C4F-9D4C-853C3F94B617}"/>
              </a:ext>
            </a:extLst>
          </p:cNvPr>
          <p:cNvSpPr/>
          <p:nvPr/>
        </p:nvSpPr>
        <p:spPr>
          <a:xfrm>
            <a:off x="4699036" y="5703226"/>
            <a:ext cx="2852063" cy="369332"/>
          </a:xfrm>
          <a:prstGeom prst="rect">
            <a:avLst/>
          </a:prstGeom>
        </p:spPr>
        <p:txBody>
          <a:bodyPr wrap="none">
            <a:spAutoFit/>
          </a:bodyPr>
          <a:lstStyle/>
          <a:p>
            <a:r>
              <a:rPr lang="en-US" dirty="0" err="1"/>
              <a:t>Cyflwyniad</a:t>
            </a:r>
            <a:r>
              <a:rPr lang="en-US" dirty="0"/>
              <a:t> / Presentation </a:t>
            </a:r>
          </a:p>
        </p:txBody>
      </p:sp>
      <p:pic>
        <p:nvPicPr>
          <p:cNvPr id="4" name="Picture 3">
            <a:extLst>
              <a:ext uri="{FF2B5EF4-FFF2-40B4-BE49-F238E27FC236}">
                <a16:creationId xmlns:a16="http://schemas.microsoft.com/office/drawing/2014/main" id="{AB5A8386-5424-6312-4D25-1B9575BCB68C}"/>
              </a:ext>
            </a:extLst>
          </p:cNvPr>
          <p:cNvPicPr>
            <a:picLocks noChangeAspect="1"/>
          </p:cNvPicPr>
          <p:nvPr/>
        </p:nvPicPr>
        <p:blipFill>
          <a:blip r:embed="rId2"/>
          <a:stretch>
            <a:fillRect/>
          </a:stretch>
        </p:blipFill>
        <p:spPr>
          <a:xfrm>
            <a:off x="6019800" y="905513"/>
            <a:ext cx="6324814" cy="4459644"/>
          </a:xfrm>
          <a:prstGeom prst="rect">
            <a:avLst/>
          </a:prstGeom>
        </p:spPr>
      </p:pic>
      <p:pic>
        <p:nvPicPr>
          <p:cNvPr id="9" name="Picture 8">
            <a:extLst>
              <a:ext uri="{FF2B5EF4-FFF2-40B4-BE49-F238E27FC236}">
                <a16:creationId xmlns:a16="http://schemas.microsoft.com/office/drawing/2014/main" id="{513DE443-F05E-6AC3-8E1A-AE149C7F7F06}"/>
              </a:ext>
            </a:extLst>
          </p:cNvPr>
          <p:cNvPicPr>
            <a:picLocks noChangeAspect="1"/>
          </p:cNvPicPr>
          <p:nvPr/>
        </p:nvPicPr>
        <p:blipFill>
          <a:blip r:embed="rId3"/>
          <a:stretch>
            <a:fillRect/>
          </a:stretch>
        </p:blipFill>
        <p:spPr>
          <a:xfrm>
            <a:off x="0" y="914400"/>
            <a:ext cx="6356218" cy="4463064"/>
          </a:xfrm>
          <a:prstGeom prst="rect">
            <a:avLst/>
          </a:prstGeom>
        </p:spPr>
      </p:pic>
    </p:spTree>
    <p:extLst>
      <p:ext uri="{BB962C8B-B14F-4D97-AF65-F5344CB8AC3E}">
        <p14:creationId xmlns:p14="http://schemas.microsoft.com/office/powerpoint/2010/main" val="14097234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DC0932B-BDA1-F64D-9FF9-A8CB3BC700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81000"/>
            <a:ext cx="12192000" cy="2267515"/>
          </a:xfrm>
          <a:prstGeom prst="rect">
            <a:avLst/>
          </a:prstGeom>
        </p:spPr>
      </p:pic>
      <p:pic>
        <p:nvPicPr>
          <p:cNvPr id="4" name="Picture 3">
            <a:extLst>
              <a:ext uri="{FF2B5EF4-FFF2-40B4-BE49-F238E27FC236}">
                <a16:creationId xmlns:a16="http://schemas.microsoft.com/office/drawing/2014/main" id="{6F2FF96B-ECAA-4448-A9F9-0B4ABF0C9BF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352800"/>
            <a:ext cx="12192000" cy="3045437"/>
          </a:xfrm>
          <a:prstGeom prst="rect">
            <a:avLst/>
          </a:prstGeom>
        </p:spPr>
      </p:pic>
      <p:pic>
        <p:nvPicPr>
          <p:cNvPr id="5" name="Picture 4">
            <a:extLst>
              <a:ext uri="{FF2B5EF4-FFF2-40B4-BE49-F238E27FC236}">
                <a16:creationId xmlns:a16="http://schemas.microsoft.com/office/drawing/2014/main" id="{B7B2CDC3-065D-2948-BF80-A4378C7B94A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2183093" flipV="1">
            <a:off x="7887907" y="1918372"/>
            <a:ext cx="1486302" cy="1227735"/>
          </a:xfrm>
          <a:prstGeom prst="rect">
            <a:avLst/>
          </a:prstGeom>
        </p:spPr>
      </p:pic>
      <p:pic>
        <p:nvPicPr>
          <p:cNvPr id="6" name="Picture 5">
            <a:extLst>
              <a:ext uri="{FF2B5EF4-FFF2-40B4-BE49-F238E27FC236}">
                <a16:creationId xmlns:a16="http://schemas.microsoft.com/office/drawing/2014/main" id="{751C2CBD-320D-EB4C-BA35-160D1214FF1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9782698" flipV="1">
            <a:off x="3575716" y="4914435"/>
            <a:ext cx="1486302" cy="1227735"/>
          </a:xfrm>
          <a:prstGeom prst="rect">
            <a:avLst/>
          </a:prstGeom>
        </p:spPr>
      </p:pic>
      <p:pic>
        <p:nvPicPr>
          <p:cNvPr id="2" name="Picture 1">
            <a:extLst>
              <a:ext uri="{FF2B5EF4-FFF2-40B4-BE49-F238E27FC236}">
                <a16:creationId xmlns:a16="http://schemas.microsoft.com/office/drawing/2014/main" id="{23021614-D3FC-8252-216D-0F209F67E69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9782698" flipV="1">
            <a:off x="2966115" y="5444809"/>
            <a:ext cx="1486302" cy="1227735"/>
          </a:xfrm>
          <a:prstGeom prst="rect">
            <a:avLst/>
          </a:prstGeom>
        </p:spPr>
      </p:pic>
    </p:spTree>
    <p:extLst>
      <p:ext uri="{BB962C8B-B14F-4D97-AF65-F5344CB8AC3E}">
        <p14:creationId xmlns:p14="http://schemas.microsoft.com/office/powerpoint/2010/main" val="27824062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32B2782-342D-D878-2F86-4CD5AAE84AEF}"/>
              </a:ext>
            </a:extLst>
          </p:cNvPr>
          <p:cNvPicPr>
            <a:picLocks noChangeAspect="1"/>
          </p:cNvPicPr>
          <p:nvPr/>
        </p:nvPicPr>
        <p:blipFill>
          <a:blip r:embed="rId2"/>
          <a:stretch>
            <a:fillRect/>
          </a:stretch>
        </p:blipFill>
        <p:spPr>
          <a:xfrm rot="20491567">
            <a:off x="640560" y="332715"/>
            <a:ext cx="5129836" cy="6801065"/>
          </a:xfrm>
          <a:prstGeom prst="rect">
            <a:avLst/>
          </a:prstGeom>
        </p:spPr>
      </p:pic>
      <p:pic>
        <p:nvPicPr>
          <p:cNvPr id="6" name="Picture 5">
            <a:extLst>
              <a:ext uri="{FF2B5EF4-FFF2-40B4-BE49-F238E27FC236}">
                <a16:creationId xmlns:a16="http://schemas.microsoft.com/office/drawing/2014/main" id="{F4455182-B4C6-7EE3-A78A-DB047EBAC8DE}"/>
              </a:ext>
            </a:extLst>
          </p:cNvPr>
          <p:cNvPicPr>
            <a:picLocks noChangeAspect="1"/>
          </p:cNvPicPr>
          <p:nvPr/>
        </p:nvPicPr>
        <p:blipFill>
          <a:blip r:embed="rId3"/>
          <a:stretch>
            <a:fillRect/>
          </a:stretch>
        </p:blipFill>
        <p:spPr>
          <a:xfrm rot="1410062">
            <a:off x="6357572" y="545428"/>
            <a:ext cx="4932071" cy="6541804"/>
          </a:xfrm>
          <a:prstGeom prst="rect">
            <a:avLst/>
          </a:prstGeom>
        </p:spPr>
      </p:pic>
    </p:spTree>
    <p:extLst>
      <p:ext uri="{BB962C8B-B14F-4D97-AF65-F5344CB8AC3E}">
        <p14:creationId xmlns:p14="http://schemas.microsoft.com/office/powerpoint/2010/main" val="29931719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9FAAF1F-7F75-B140-AB4C-DD9BF2B856B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957269">
            <a:off x="6497120" y="423280"/>
            <a:ext cx="4518656" cy="6323982"/>
          </a:xfrm>
          <a:prstGeom prst="rect">
            <a:avLst/>
          </a:prstGeom>
        </p:spPr>
      </p:pic>
      <p:pic>
        <p:nvPicPr>
          <p:cNvPr id="5" name="Picture 4">
            <a:extLst>
              <a:ext uri="{FF2B5EF4-FFF2-40B4-BE49-F238E27FC236}">
                <a16:creationId xmlns:a16="http://schemas.microsoft.com/office/drawing/2014/main" id="{56A0C407-D718-BC4C-B45C-DE6C7A51FF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0922967">
            <a:off x="854577" y="417011"/>
            <a:ext cx="4476286" cy="6061637"/>
          </a:xfrm>
          <a:prstGeom prst="rect">
            <a:avLst/>
          </a:prstGeom>
        </p:spPr>
      </p:pic>
    </p:spTree>
    <p:extLst>
      <p:ext uri="{BB962C8B-B14F-4D97-AF65-F5344CB8AC3E}">
        <p14:creationId xmlns:p14="http://schemas.microsoft.com/office/powerpoint/2010/main" val="94897565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5CAD32B-BFA6-3640-BA61-638170A18B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0658409">
            <a:off x="337753" y="758272"/>
            <a:ext cx="6172200" cy="4474845"/>
          </a:xfrm>
          <a:prstGeom prst="rect">
            <a:avLst/>
          </a:prstGeom>
        </p:spPr>
      </p:pic>
      <p:pic>
        <p:nvPicPr>
          <p:cNvPr id="3" name="Picture 2">
            <a:extLst>
              <a:ext uri="{FF2B5EF4-FFF2-40B4-BE49-F238E27FC236}">
                <a16:creationId xmlns:a16="http://schemas.microsoft.com/office/drawing/2014/main" id="{037EF0F5-CD31-6744-A3CE-558500DD9C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785920">
            <a:off x="5763899" y="1725322"/>
            <a:ext cx="6125350" cy="4497092"/>
          </a:xfrm>
          <a:prstGeom prst="rect">
            <a:avLst/>
          </a:prstGeom>
        </p:spPr>
      </p:pic>
    </p:spTree>
    <p:extLst>
      <p:ext uri="{BB962C8B-B14F-4D97-AF65-F5344CB8AC3E}">
        <p14:creationId xmlns:p14="http://schemas.microsoft.com/office/powerpoint/2010/main" val="287965321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2D8DFEC-64AB-5849-843E-BCA6DBE7D61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790080">
            <a:off x="6712497" y="534963"/>
            <a:ext cx="4218285" cy="5899335"/>
          </a:xfrm>
          <a:prstGeom prst="rect">
            <a:avLst/>
          </a:prstGeom>
        </p:spPr>
      </p:pic>
      <p:pic>
        <p:nvPicPr>
          <p:cNvPr id="5" name="Picture 4">
            <a:extLst>
              <a:ext uri="{FF2B5EF4-FFF2-40B4-BE49-F238E27FC236}">
                <a16:creationId xmlns:a16="http://schemas.microsoft.com/office/drawing/2014/main" id="{F1A6141C-E194-0B4F-9D17-0335059EAF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157613">
            <a:off x="837476" y="425266"/>
            <a:ext cx="4135513" cy="6192982"/>
          </a:xfrm>
          <a:prstGeom prst="rect">
            <a:avLst/>
          </a:prstGeom>
        </p:spPr>
      </p:pic>
    </p:spTree>
    <p:extLst>
      <p:ext uri="{BB962C8B-B14F-4D97-AF65-F5344CB8AC3E}">
        <p14:creationId xmlns:p14="http://schemas.microsoft.com/office/powerpoint/2010/main" val="123911047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extBox 6"/>
          <p:cNvSpPr txBox="1"/>
          <p:nvPr/>
        </p:nvSpPr>
        <p:spPr>
          <a:xfrm>
            <a:off x="1752600" y="903497"/>
            <a:ext cx="3819307" cy="5016758"/>
          </a:xfrm>
          <a:prstGeom prst="rect">
            <a:avLst/>
          </a:prstGeom>
          <a:noFill/>
        </p:spPr>
        <p:txBody>
          <a:bodyPr wrap="square" rtlCol="0">
            <a:spAutoFit/>
          </a:bodyPr>
          <a:lstStyle/>
          <a:p>
            <a:pPr algn="ctr"/>
            <a:endParaRPr lang="en-GB" sz="4000" b="1" dirty="0">
              <a:solidFill>
                <a:schemeClr val="accent1">
                  <a:lumMod val="75000"/>
                </a:schemeClr>
              </a:solidFill>
              <a:latin typeface="+mj-lt"/>
            </a:endParaRPr>
          </a:p>
          <a:p>
            <a:pPr algn="ctr"/>
            <a:r>
              <a:rPr lang="en-GB" sz="4000" b="1" dirty="0">
                <a:solidFill>
                  <a:schemeClr val="accent1">
                    <a:lumMod val="75000"/>
                  </a:schemeClr>
                </a:solidFill>
                <a:latin typeface="+mj-lt"/>
              </a:rPr>
              <a:t>Introducing the  Curriculum for Wales </a:t>
            </a:r>
          </a:p>
          <a:p>
            <a:pPr algn="ctr"/>
            <a:endParaRPr lang="en-GB" sz="4000" b="1" dirty="0">
              <a:solidFill>
                <a:schemeClr val="accent1">
                  <a:lumMod val="75000"/>
                </a:schemeClr>
              </a:solidFill>
              <a:latin typeface="+mj-lt"/>
            </a:endParaRPr>
          </a:p>
          <a:p>
            <a:pPr algn="ctr"/>
            <a:r>
              <a:rPr lang="en-GB" sz="4000" b="1" dirty="0" err="1">
                <a:solidFill>
                  <a:schemeClr val="accent1">
                    <a:lumMod val="75000"/>
                  </a:schemeClr>
                </a:solidFill>
                <a:latin typeface="+mj-lt"/>
              </a:rPr>
              <a:t>Cyflwyno'r</a:t>
            </a:r>
            <a:r>
              <a:rPr lang="en-GB" sz="4000" b="1" dirty="0">
                <a:solidFill>
                  <a:schemeClr val="accent1">
                    <a:lumMod val="75000"/>
                  </a:schemeClr>
                </a:solidFill>
                <a:latin typeface="+mj-lt"/>
              </a:rPr>
              <a:t> </a:t>
            </a:r>
            <a:r>
              <a:rPr lang="en-GB" sz="4000" b="1" dirty="0" err="1">
                <a:solidFill>
                  <a:schemeClr val="accent1">
                    <a:lumMod val="75000"/>
                  </a:schemeClr>
                </a:solidFill>
                <a:latin typeface="+mj-lt"/>
              </a:rPr>
              <a:t>Cwricwlwm</a:t>
            </a:r>
            <a:r>
              <a:rPr lang="en-GB" sz="4000" b="1" dirty="0">
                <a:solidFill>
                  <a:schemeClr val="accent1">
                    <a:lumMod val="75000"/>
                  </a:schemeClr>
                </a:solidFill>
                <a:latin typeface="+mj-lt"/>
              </a:rPr>
              <a:t> </a:t>
            </a:r>
            <a:r>
              <a:rPr lang="en-GB" sz="4000" b="1" dirty="0" err="1">
                <a:solidFill>
                  <a:schemeClr val="accent1">
                    <a:lumMod val="75000"/>
                  </a:schemeClr>
                </a:solidFill>
                <a:latin typeface="+mj-lt"/>
              </a:rPr>
              <a:t>i</a:t>
            </a:r>
            <a:r>
              <a:rPr lang="en-GB" sz="4000" b="1" dirty="0">
                <a:solidFill>
                  <a:schemeClr val="accent1">
                    <a:lumMod val="75000"/>
                  </a:schemeClr>
                </a:solidFill>
                <a:latin typeface="+mj-lt"/>
              </a:rPr>
              <a:t> </a:t>
            </a:r>
            <a:r>
              <a:rPr lang="en-GB" sz="4000" b="1" dirty="0" err="1">
                <a:solidFill>
                  <a:schemeClr val="accent1">
                    <a:lumMod val="75000"/>
                  </a:schemeClr>
                </a:solidFill>
                <a:latin typeface="+mj-lt"/>
              </a:rPr>
              <a:t>Gymru</a:t>
            </a:r>
            <a:endParaRPr lang="en-GB" sz="4000" b="1" dirty="0">
              <a:solidFill>
                <a:schemeClr val="accent1">
                  <a:lumMod val="75000"/>
                </a:schemeClr>
              </a:solidFill>
              <a:latin typeface="+mj-lt"/>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16800" y="494198"/>
            <a:ext cx="4163549" cy="5835357"/>
          </a:xfrm>
          <a:prstGeom prst="rect">
            <a:avLst/>
          </a:prstGeom>
          <a:ln w="38100">
            <a:solidFill>
              <a:schemeClr val="accent1"/>
            </a:solidFill>
          </a:ln>
        </p:spPr>
      </p:pic>
    </p:spTree>
    <p:extLst>
      <p:ext uri="{BB962C8B-B14F-4D97-AF65-F5344CB8AC3E}">
        <p14:creationId xmlns:p14="http://schemas.microsoft.com/office/powerpoint/2010/main" val="313966950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B237C46-5FE6-0CD4-A8C5-CDC8251CEE26}"/>
              </a:ext>
            </a:extLst>
          </p:cNvPr>
          <p:cNvSpPr>
            <a:spLocks noGrp="1"/>
          </p:cNvSpPr>
          <p:nvPr>
            <p:ph type="title"/>
          </p:nvPr>
        </p:nvSpPr>
        <p:spPr>
          <a:xfrm>
            <a:off x="3080654" y="300068"/>
            <a:ext cx="6963249" cy="3938360"/>
          </a:xfrm>
        </p:spPr>
        <p:txBody>
          <a:bodyPr>
            <a:noAutofit/>
          </a:bodyPr>
          <a:lstStyle/>
          <a:p>
            <a:pPr algn="ctr"/>
            <a:r>
              <a:rPr lang="en-US" sz="6000" b="1" dirty="0">
                <a:solidFill>
                  <a:schemeClr val="accent1">
                    <a:lumMod val="75000"/>
                  </a:schemeClr>
                </a:solidFill>
              </a:rPr>
              <a:t>Education in Wales is changing…why?</a:t>
            </a:r>
            <a:br>
              <a:rPr lang="en-US" sz="6000" b="1" dirty="0">
                <a:solidFill>
                  <a:schemeClr val="accent1">
                    <a:lumMod val="75000"/>
                  </a:schemeClr>
                </a:solidFill>
              </a:rPr>
            </a:br>
            <a:br>
              <a:rPr lang="en-US" sz="6000" b="1" dirty="0">
                <a:solidFill>
                  <a:schemeClr val="accent1">
                    <a:lumMod val="75000"/>
                  </a:schemeClr>
                </a:solidFill>
              </a:rPr>
            </a:br>
            <a:r>
              <a:rPr lang="en-US" sz="6000" b="1" dirty="0">
                <a:solidFill>
                  <a:schemeClr val="accent1">
                    <a:lumMod val="75000"/>
                  </a:schemeClr>
                </a:solidFill>
              </a:rPr>
              <a:t>Mae </a:t>
            </a:r>
            <a:r>
              <a:rPr lang="en-US" sz="6000" b="1" dirty="0" err="1">
                <a:solidFill>
                  <a:schemeClr val="accent1">
                    <a:lumMod val="75000"/>
                  </a:schemeClr>
                </a:solidFill>
              </a:rPr>
              <a:t>addysg</a:t>
            </a:r>
            <a:r>
              <a:rPr lang="en-US" sz="6000" b="1" dirty="0">
                <a:solidFill>
                  <a:schemeClr val="accent1">
                    <a:lumMod val="75000"/>
                  </a:schemeClr>
                </a:solidFill>
              </a:rPr>
              <a:t> </a:t>
            </a:r>
            <a:r>
              <a:rPr lang="en-US" sz="6000" b="1" dirty="0" err="1">
                <a:solidFill>
                  <a:schemeClr val="accent1">
                    <a:lumMod val="75000"/>
                  </a:schemeClr>
                </a:solidFill>
              </a:rPr>
              <a:t>yng</a:t>
            </a:r>
            <a:r>
              <a:rPr lang="en-US" sz="6000" b="1" dirty="0">
                <a:solidFill>
                  <a:schemeClr val="accent1">
                    <a:lumMod val="75000"/>
                  </a:schemeClr>
                </a:solidFill>
              </a:rPr>
              <a:t> </a:t>
            </a:r>
            <a:r>
              <a:rPr lang="en-US" sz="6000" b="1" dirty="0" err="1">
                <a:solidFill>
                  <a:schemeClr val="accent1">
                    <a:lumMod val="75000"/>
                  </a:schemeClr>
                </a:solidFill>
              </a:rPr>
              <a:t>Nghymru</a:t>
            </a:r>
            <a:r>
              <a:rPr lang="en-US" sz="6000" b="1" dirty="0">
                <a:solidFill>
                  <a:schemeClr val="accent1">
                    <a:lumMod val="75000"/>
                  </a:schemeClr>
                </a:solidFill>
              </a:rPr>
              <a:t> </a:t>
            </a:r>
            <a:r>
              <a:rPr lang="en-US" sz="6000" b="1" dirty="0" err="1">
                <a:solidFill>
                  <a:schemeClr val="accent1">
                    <a:lumMod val="75000"/>
                  </a:schemeClr>
                </a:solidFill>
              </a:rPr>
              <a:t>yn</a:t>
            </a:r>
            <a:r>
              <a:rPr lang="en-US" sz="6000" b="1" dirty="0">
                <a:solidFill>
                  <a:schemeClr val="accent1">
                    <a:lumMod val="75000"/>
                  </a:schemeClr>
                </a:solidFill>
              </a:rPr>
              <a:t> </a:t>
            </a:r>
            <a:r>
              <a:rPr lang="en-US" sz="6000" b="1" dirty="0" err="1">
                <a:solidFill>
                  <a:schemeClr val="accent1">
                    <a:lumMod val="75000"/>
                  </a:schemeClr>
                </a:solidFill>
              </a:rPr>
              <a:t>newid</a:t>
            </a:r>
            <a:r>
              <a:rPr lang="en-US" sz="6000" b="1" dirty="0">
                <a:solidFill>
                  <a:schemeClr val="accent1">
                    <a:lumMod val="75000"/>
                  </a:schemeClr>
                </a:solidFill>
              </a:rPr>
              <a:t>…pam?</a:t>
            </a:r>
            <a:endParaRPr lang="en-GB" sz="6000" b="1" dirty="0">
              <a:solidFill>
                <a:schemeClr val="accent1">
                  <a:lumMod val="75000"/>
                </a:schemeClr>
              </a:solidFill>
            </a:endParaRPr>
          </a:p>
        </p:txBody>
      </p:sp>
      <p:pic>
        <p:nvPicPr>
          <p:cNvPr id="3074" name="Picture 2" descr="Where is Wales? | Wales.com">
            <a:extLst>
              <a:ext uri="{FF2B5EF4-FFF2-40B4-BE49-F238E27FC236}">
                <a16:creationId xmlns:a16="http://schemas.microsoft.com/office/drawing/2014/main" id="{31BA1F35-0E2B-FB08-4C1A-54220CF626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3200400"/>
            <a:ext cx="2900074" cy="3269725"/>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The revised new Curriculum for Wales – RiPL">
            <a:extLst>
              <a:ext uri="{FF2B5EF4-FFF2-40B4-BE49-F238E27FC236}">
                <a16:creationId xmlns:a16="http://schemas.microsoft.com/office/drawing/2014/main" id="{41D2110B-C478-78F2-BAC2-7D404C77DB0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002509" y="4235115"/>
            <a:ext cx="1977054" cy="23417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045997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Sp="0" show="0">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9524" t="18321" r="10571" b="19679"/>
          <a:stretch/>
        </p:blipFill>
        <p:spPr>
          <a:xfrm>
            <a:off x="2862822" y="2743200"/>
            <a:ext cx="6377646" cy="3299044"/>
          </a:xfrm>
          <a:prstGeom prst="rect">
            <a:avLst/>
          </a:prstGeom>
          <a:ln w="76200">
            <a:solidFill>
              <a:schemeClr val="accent1"/>
            </a:solidFill>
          </a:ln>
        </p:spPr>
      </p:pic>
      <p:sp>
        <p:nvSpPr>
          <p:cNvPr id="6" name="Rectangle 5"/>
          <p:cNvSpPr/>
          <p:nvPr/>
        </p:nvSpPr>
        <p:spPr>
          <a:xfrm>
            <a:off x="1676400" y="-228600"/>
            <a:ext cx="8750490" cy="2677656"/>
          </a:xfrm>
          <a:prstGeom prst="rect">
            <a:avLst/>
          </a:prstGeom>
        </p:spPr>
        <p:txBody>
          <a:bodyPr wrap="square">
            <a:spAutoFit/>
          </a:bodyPr>
          <a:lstStyle/>
          <a:p>
            <a:pPr algn="ctr"/>
            <a:endParaRPr lang="en-GB" sz="2800" dirty="0">
              <a:latin typeface="+mj-lt"/>
            </a:endParaRPr>
          </a:p>
          <a:p>
            <a:pPr algn="ctr"/>
            <a:r>
              <a:rPr lang="en-GB" sz="2800" b="1" dirty="0">
                <a:latin typeface="+mj-lt"/>
              </a:rPr>
              <a:t>Wales is undergoing a period of curriculum development and educational reform</a:t>
            </a:r>
          </a:p>
          <a:p>
            <a:pPr algn="ctr"/>
            <a:endParaRPr lang="en-GB" sz="2800" b="1" dirty="0">
              <a:latin typeface="+mj-lt"/>
            </a:endParaRPr>
          </a:p>
          <a:p>
            <a:pPr algn="ctr"/>
            <a:r>
              <a:rPr lang="en-GB" sz="2800" b="1" dirty="0">
                <a:latin typeface="+mj-lt"/>
              </a:rPr>
              <a:t>Mae </a:t>
            </a:r>
            <a:r>
              <a:rPr lang="en-GB" sz="2800" b="1" dirty="0" err="1">
                <a:latin typeface="+mj-lt"/>
              </a:rPr>
              <a:t>Cymru’n</a:t>
            </a:r>
            <a:r>
              <a:rPr lang="en-GB" sz="2800" b="1" dirty="0">
                <a:latin typeface="+mj-lt"/>
              </a:rPr>
              <a:t> </a:t>
            </a:r>
            <a:r>
              <a:rPr lang="en-GB" sz="2800" b="1" dirty="0" err="1">
                <a:latin typeface="+mj-lt"/>
              </a:rPr>
              <a:t>mynd</a:t>
            </a:r>
            <a:r>
              <a:rPr lang="en-GB" sz="2800" b="1" dirty="0">
                <a:latin typeface="+mj-lt"/>
              </a:rPr>
              <a:t> </a:t>
            </a:r>
            <a:r>
              <a:rPr lang="en-GB" sz="2800" b="1" dirty="0" err="1">
                <a:latin typeface="+mj-lt"/>
              </a:rPr>
              <a:t>trwy</a:t>
            </a:r>
            <a:r>
              <a:rPr lang="en-GB" sz="2800" b="1" dirty="0">
                <a:latin typeface="+mj-lt"/>
              </a:rPr>
              <a:t> </a:t>
            </a:r>
            <a:r>
              <a:rPr lang="en-GB" sz="2800" b="1" dirty="0" err="1">
                <a:latin typeface="+mj-lt"/>
              </a:rPr>
              <a:t>gyfnod</a:t>
            </a:r>
            <a:r>
              <a:rPr lang="en-GB" sz="2800" b="1" dirty="0">
                <a:latin typeface="+mj-lt"/>
              </a:rPr>
              <a:t> o </a:t>
            </a:r>
            <a:r>
              <a:rPr lang="en-GB" sz="2800" b="1" dirty="0" err="1">
                <a:latin typeface="+mj-lt"/>
              </a:rPr>
              <a:t>ddatblygu</a:t>
            </a:r>
            <a:r>
              <a:rPr lang="en-GB" sz="2800" b="1" dirty="0">
                <a:latin typeface="+mj-lt"/>
              </a:rPr>
              <a:t> </a:t>
            </a:r>
            <a:r>
              <a:rPr lang="en-GB" sz="2800" b="1" dirty="0" err="1">
                <a:latin typeface="+mj-lt"/>
              </a:rPr>
              <a:t>cwricwlwm</a:t>
            </a:r>
            <a:r>
              <a:rPr lang="en-GB" sz="2800" b="1" dirty="0">
                <a:latin typeface="+mj-lt"/>
              </a:rPr>
              <a:t> a </a:t>
            </a:r>
            <a:r>
              <a:rPr lang="en-GB" sz="2800" b="1" dirty="0" err="1">
                <a:latin typeface="+mj-lt"/>
              </a:rPr>
              <a:t>diwygio</a:t>
            </a:r>
            <a:r>
              <a:rPr lang="en-GB" sz="2800" b="1" dirty="0">
                <a:latin typeface="+mj-lt"/>
              </a:rPr>
              <a:t> </a:t>
            </a:r>
            <a:r>
              <a:rPr lang="en-GB" sz="2800" b="1" dirty="0" err="1">
                <a:latin typeface="+mj-lt"/>
              </a:rPr>
              <a:t>addysgol</a:t>
            </a:r>
            <a:endParaRPr lang="en-GB" sz="2800" b="1" dirty="0">
              <a:latin typeface="+mj-lt"/>
            </a:endParaRPr>
          </a:p>
        </p:txBody>
      </p:sp>
      <p:sp>
        <p:nvSpPr>
          <p:cNvPr id="5" name="TextBox 4">
            <a:extLst>
              <a:ext uri="{FF2B5EF4-FFF2-40B4-BE49-F238E27FC236}">
                <a16:creationId xmlns:a16="http://schemas.microsoft.com/office/drawing/2014/main" id="{A0F1D750-5CC8-4BC8-A51D-98D45C0FAA54}"/>
              </a:ext>
            </a:extLst>
          </p:cNvPr>
          <p:cNvSpPr txBox="1"/>
          <p:nvPr/>
        </p:nvSpPr>
        <p:spPr>
          <a:xfrm>
            <a:off x="3429266" y="6228047"/>
            <a:ext cx="6997624" cy="646331"/>
          </a:xfrm>
          <a:prstGeom prst="rect">
            <a:avLst/>
          </a:prstGeom>
          <a:noFill/>
        </p:spPr>
        <p:txBody>
          <a:bodyPr wrap="square" rtlCol="0">
            <a:spAutoFit/>
          </a:bodyPr>
          <a:lstStyle/>
          <a:p>
            <a:r>
              <a:rPr lang="en-GB" dirty="0">
                <a:hlinkClick r:id="rId4"/>
              </a:rPr>
              <a:t>https://www.youtube.com/watch?v=0jEaastz224</a:t>
            </a:r>
            <a:endParaRPr lang="en-GB" dirty="0"/>
          </a:p>
          <a:p>
            <a:endParaRPr lang="en-GB" dirty="0"/>
          </a:p>
        </p:txBody>
      </p:sp>
    </p:spTree>
    <p:extLst>
      <p:ext uri="{BB962C8B-B14F-4D97-AF65-F5344CB8AC3E}">
        <p14:creationId xmlns:p14="http://schemas.microsoft.com/office/powerpoint/2010/main" val="123922861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Sp="0" show="0">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9524" t="18321" r="10571" b="19679"/>
          <a:stretch/>
        </p:blipFill>
        <p:spPr>
          <a:xfrm>
            <a:off x="941953" y="2322449"/>
            <a:ext cx="4077475" cy="2355091"/>
          </a:xfrm>
          <a:prstGeom prst="rect">
            <a:avLst/>
          </a:prstGeom>
          <a:ln w="76200">
            <a:solidFill>
              <a:schemeClr val="accent1"/>
            </a:solidFill>
          </a:ln>
        </p:spPr>
      </p:pic>
      <p:sp>
        <p:nvSpPr>
          <p:cNvPr id="5" name="TextBox 4">
            <a:extLst>
              <a:ext uri="{FF2B5EF4-FFF2-40B4-BE49-F238E27FC236}">
                <a16:creationId xmlns:a16="http://schemas.microsoft.com/office/drawing/2014/main" id="{A0F1D750-5CC8-4BC8-A51D-98D45C0FAA54}"/>
              </a:ext>
            </a:extLst>
          </p:cNvPr>
          <p:cNvSpPr txBox="1"/>
          <p:nvPr/>
        </p:nvSpPr>
        <p:spPr>
          <a:xfrm>
            <a:off x="2980691" y="4771453"/>
            <a:ext cx="6615891" cy="646331"/>
          </a:xfrm>
          <a:prstGeom prst="rect">
            <a:avLst/>
          </a:prstGeom>
          <a:noFill/>
        </p:spPr>
        <p:txBody>
          <a:bodyPr wrap="square" rtlCol="0">
            <a:spAutoFit/>
          </a:bodyPr>
          <a:lstStyle/>
          <a:p>
            <a:r>
              <a:rPr lang="en-GB" dirty="0">
                <a:hlinkClick r:id="rId4"/>
              </a:rPr>
              <a:t>https://www.youtube.com/watch?v=0jEaastz224</a:t>
            </a:r>
            <a:endParaRPr lang="en-GB" dirty="0"/>
          </a:p>
          <a:p>
            <a:endParaRPr lang="en-GB" dirty="0"/>
          </a:p>
        </p:txBody>
      </p:sp>
      <p:sp>
        <p:nvSpPr>
          <p:cNvPr id="6" name="Title 1">
            <a:extLst>
              <a:ext uri="{FF2B5EF4-FFF2-40B4-BE49-F238E27FC236}">
                <a16:creationId xmlns:a16="http://schemas.microsoft.com/office/drawing/2014/main" id="{AAA2B8A5-20F7-40EC-2734-62D6A8955EAA}"/>
              </a:ext>
            </a:extLst>
          </p:cNvPr>
          <p:cNvSpPr txBox="1">
            <a:spLocks/>
          </p:cNvSpPr>
          <p:nvPr/>
        </p:nvSpPr>
        <p:spPr>
          <a:xfrm>
            <a:off x="2072236" y="523978"/>
            <a:ext cx="84328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accent1">
                    <a:lumMod val="75000"/>
                  </a:schemeClr>
                </a:solidFill>
              </a:rPr>
              <a:t>Wales is undergoing a period of curriculum development and educational reform</a:t>
            </a:r>
          </a:p>
        </p:txBody>
      </p:sp>
      <p:pic>
        <p:nvPicPr>
          <p:cNvPr id="3" name="Picture 2">
            <a:extLst>
              <a:ext uri="{FF2B5EF4-FFF2-40B4-BE49-F238E27FC236}">
                <a16:creationId xmlns:a16="http://schemas.microsoft.com/office/drawing/2014/main" id="{CD5F8FCD-2E40-A1E1-116F-66BDD5C3DDA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869382" y="2373926"/>
            <a:ext cx="3814618" cy="2355091"/>
          </a:xfrm>
          <a:prstGeom prst="rect">
            <a:avLst/>
          </a:prstGeom>
        </p:spPr>
      </p:pic>
      <p:sp>
        <p:nvSpPr>
          <p:cNvPr id="4" name="Title 1">
            <a:extLst>
              <a:ext uri="{FF2B5EF4-FFF2-40B4-BE49-F238E27FC236}">
                <a16:creationId xmlns:a16="http://schemas.microsoft.com/office/drawing/2014/main" id="{7D90881A-FC36-5938-A6CC-9E6F095192C4}"/>
              </a:ext>
            </a:extLst>
          </p:cNvPr>
          <p:cNvSpPr txBox="1">
            <a:spLocks/>
          </p:cNvSpPr>
          <p:nvPr/>
        </p:nvSpPr>
        <p:spPr>
          <a:xfrm>
            <a:off x="1259436" y="4953000"/>
            <a:ext cx="100584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accent1">
                    <a:lumMod val="75000"/>
                  </a:schemeClr>
                </a:solidFill>
              </a:rPr>
              <a:t>School will develop th</a:t>
            </a:r>
            <a:r>
              <a:rPr lang="en-GB" sz="4000" b="1" dirty="0">
                <a:solidFill>
                  <a:schemeClr val="accent1">
                    <a:lumMod val="75000"/>
                  </a:schemeClr>
                </a:solidFill>
              </a:rPr>
              <a:t>eir </a:t>
            </a:r>
            <a:r>
              <a:rPr lang="en-GB" b="1" dirty="0">
                <a:solidFill>
                  <a:schemeClr val="accent1">
                    <a:lumMod val="75000"/>
                  </a:schemeClr>
                </a:solidFill>
              </a:rPr>
              <a:t>own curriculum</a:t>
            </a:r>
          </a:p>
        </p:txBody>
      </p:sp>
    </p:spTree>
    <p:extLst>
      <p:ext uri="{BB962C8B-B14F-4D97-AF65-F5344CB8AC3E}">
        <p14:creationId xmlns:p14="http://schemas.microsoft.com/office/powerpoint/2010/main" val="157742575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AA2B8A5-20F7-40EC-2734-62D6A8955EAA}"/>
              </a:ext>
            </a:extLst>
          </p:cNvPr>
          <p:cNvSpPr txBox="1">
            <a:spLocks/>
          </p:cNvSpPr>
          <p:nvPr/>
        </p:nvSpPr>
        <p:spPr>
          <a:xfrm>
            <a:off x="3437671" y="543916"/>
            <a:ext cx="84328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accent1">
                    <a:lumMod val="75000"/>
                  </a:schemeClr>
                </a:solidFill>
              </a:rPr>
              <a:t>Wales is undergoing a period of curriculum development and educational reform</a:t>
            </a:r>
          </a:p>
        </p:txBody>
      </p:sp>
      <p:sp>
        <p:nvSpPr>
          <p:cNvPr id="7" name="TextBox 6">
            <a:extLst>
              <a:ext uri="{FF2B5EF4-FFF2-40B4-BE49-F238E27FC236}">
                <a16:creationId xmlns:a16="http://schemas.microsoft.com/office/drawing/2014/main" id="{5FE4041D-1657-D034-DE85-FBF924CE1051}"/>
              </a:ext>
            </a:extLst>
          </p:cNvPr>
          <p:cNvSpPr txBox="1"/>
          <p:nvPr/>
        </p:nvSpPr>
        <p:spPr>
          <a:xfrm>
            <a:off x="3324882" y="6023107"/>
            <a:ext cx="6443873" cy="923330"/>
          </a:xfrm>
          <a:prstGeom prst="rect">
            <a:avLst/>
          </a:prstGeom>
          <a:noFill/>
        </p:spPr>
        <p:txBody>
          <a:bodyPr wrap="square" rtlCol="0">
            <a:spAutoFit/>
          </a:bodyPr>
          <a:lstStyle/>
          <a:p>
            <a:r>
              <a:rPr lang="en-GB" dirty="0">
                <a:hlinkClick r:id="rId3"/>
              </a:rPr>
              <a:t>https://www.facebook.com/educationwales/videos/education-is-changing/1276495520157297/</a:t>
            </a:r>
            <a:endParaRPr lang="en-GB" dirty="0"/>
          </a:p>
          <a:p>
            <a:endParaRPr lang="en-GB" dirty="0"/>
          </a:p>
        </p:txBody>
      </p:sp>
      <p:pic>
        <p:nvPicPr>
          <p:cNvPr id="9" name="Picture 8" descr="A child holding a wooden toy car&#10;&#10;AI-generated content may be incorrect.">
            <a:extLst>
              <a:ext uri="{FF2B5EF4-FFF2-40B4-BE49-F238E27FC236}">
                <a16:creationId xmlns:a16="http://schemas.microsoft.com/office/drawing/2014/main" id="{F13E130C-3F99-0229-4306-4E6DDE6AB542}"/>
              </a:ext>
            </a:extLst>
          </p:cNvPr>
          <p:cNvPicPr>
            <a:picLocks noChangeAspect="1"/>
          </p:cNvPicPr>
          <p:nvPr/>
        </p:nvPicPr>
        <p:blipFill>
          <a:blip r:embed="rId4"/>
          <a:stretch>
            <a:fillRect/>
          </a:stretch>
        </p:blipFill>
        <p:spPr>
          <a:xfrm>
            <a:off x="7432583" y="3237330"/>
            <a:ext cx="4437888" cy="2489824"/>
          </a:xfrm>
          <a:prstGeom prst="rect">
            <a:avLst/>
          </a:prstGeom>
          <a:ln w="57150">
            <a:solidFill>
              <a:schemeClr val="accent1"/>
            </a:solidFill>
          </a:ln>
        </p:spPr>
      </p:pic>
      <p:pic>
        <p:nvPicPr>
          <p:cNvPr id="11" name="Picture 10" descr="A group of people pushing a wheelbarrow&#10;&#10;AI-generated content may be incorrect.">
            <a:extLst>
              <a:ext uri="{FF2B5EF4-FFF2-40B4-BE49-F238E27FC236}">
                <a16:creationId xmlns:a16="http://schemas.microsoft.com/office/drawing/2014/main" id="{E3B87984-798D-EE73-8EE3-275BC0E8D246}"/>
              </a:ext>
            </a:extLst>
          </p:cNvPr>
          <p:cNvPicPr>
            <a:picLocks noChangeAspect="1"/>
          </p:cNvPicPr>
          <p:nvPr/>
        </p:nvPicPr>
        <p:blipFill>
          <a:blip r:embed="rId5"/>
          <a:stretch>
            <a:fillRect/>
          </a:stretch>
        </p:blipFill>
        <p:spPr>
          <a:xfrm>
            <a:off x="3324882" y="2262339"/>
            <a:ext cx="4429231" cy="2489824"/>
          </a:xfrm>
          <a:prstGeom prst="rect">
            <a:avLst/>
          </a:prstGeom>
          <a:ln w="57150">
            <a:solidFill>
              <a:schemeClr val="accent1"/>
            </a:solidFill>
          </a:ln>
        </p:spPr>
      </p:pic>
    </p:spTree>
    <p:extLst>
      <p:ext uri="{BB962C8B-B14F-4D97-AF65-F5344CB8AC3E}">
        <p14:creationId xmlns:p14="http://schemas.microsoft.com/office/powerpoint/2010/main" val="70934865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22852" y="3489047"/>
            <a:ext cx="4612864" cy="2583203"/>
          </a:xfrm>
          <a:prstGeom prst="rect">
            <a:avLst/>
          </a:prstGeom>
          <a:ln w="19050">
            <a:solidFill>
              <a:schemeClr val="tx2">
                <a:lumMod val="60000"/>
                <a:lumOff val="40000"/>
              </a:schemeClr>
            </a:solidFill>
          </a:ln>
        </p:spPr>
      </p:pic>
      <p:pic>
        <p:nvPicPr>
          <p:cNvPr id="4" name="Picture 3">
            <a:extLst>
              <a:ext uri="{FF2B5EF4-FFF2-40B4-BE49-F238E27FC236}">
                <a16:creationId xmlns:a16="http://schemas.microsoft.com/office/drawing/2014/main" id="{CCC1FFC1-0B34-1849-B961-0FCA90D5EF6E}"/>
              </a:ext>
            </a:extLst>
          </p:cNvPr>
          <p:cNvPicPr>
            <a:picLocks noChangeAspect="1"/>
          </p:cNvPicPr>
          <p:nvPr/>
        </p:nvPicPr>
        <p:blipFill>
          <a:blip r:embed="rId4"/>
          <a:stretch>
            <a:fillRect/>
          </a:stretch>
        </p:blipFill>
        <p:spPr>
          <a:xfrm>
            <a:off x="16016" y="-1316182"/>
            <a:ext cx="12192000" cy="9144000"/>
          </a:xfrm>
          <a:prstGeom prst="rect">
            <a:avLst/>
          </a:prstGeom>
        </p:spPr>
      </p:pic>
      <p:sp>
        <p:nvSpPr>
          <p:cNvPr id="2" name="Title 1"/>
          <p:cNvSpPr>
            <a:spLocks noGrp="1"/>
          </p:cNvSpPr>
          <p:nvPr>
            <p:ph type="title"/>
          </p:nvPr>
        </p:nvSpPr>
        <p:spPr>
          <a:xfrm>
            <a:off x="609600" y="1828800"/>
            <a:ext cx="3048000" cy="1143000"/>
          </a:xfrm>
          <a:ln>
            <a:noFill/>
          </a:ln>
        </p:spPr>
        <p:txBody>
          <a:bodyPr>
            <a:normAutofit fontScale="90000"/>
          </a:bodyPr>
          <a:lstStyle/>
          <a:p>
            <a:pPr algn="ctr"/>
            <a:r>
              <a:rPr lang="en-GB" sz="2000" b="1" dirty="0">
                <a:solidFill>
                  <a:schemeClr val="bg1"/>
                </a:solidFill>
              </a:rPr>
              <a:t>A lot has changed in education over the last 35 years.</a:t>
            </a:r>
            <a:br>
              <a:rPr lang="en-GB" sz="2000" b="1" dirty="0">
                <a:solidFill>
                  <a:schemeClr val="bg1"/>
                </a:solidFill>
              </a:rPr>
            </a:br>
            <a:br>
              <a:rPr lang="en-GB" sz="2000" b="1" dirty="0">
                <a:solidFill>
                  <a:schemeClr val="bg1"/>
                </a:solidFill>
              </a:rPr>
            </a:br>
            <a:br>
              <a:rPr lang="en-GB" sz="2000" b="1" dirty="0">
                <a:solidFill>
                  <a:schemeClr val="bg1"/>
                </a:solidFill>
              </a:rPr>
            </a:br>
            <a:br>
              <a:rPr lang="en-GB" sz="2000" b="1" dirty="0">
                <a:solidFill>
                  <a:schemeClr val="bg1"/>
                </a:solidFill>
              </a:rPr>
            </a:br>
            <a:br>
              <a:rPr lang="en-GB" sz="2000" b="1" dirty="0">
                <a:solidFill>
                  <a:schemeClr val="bg1"/>
                </a:solidFill>
              </a:rPr>
            </a:br>
            <a:br>
              <a:rPr lang="en-GB" sz="2000" b="1" dirty="0">
                <a:solidFill>
                  <a:schemeClr val="bg1"/>
                </a:solidFill>
              </a:rPr>
            </a:br>
            <a:br>
              <a:rPr lang="en-GB" sz="2000" b="1" dirty="0">
                <a:solidFill>
                  <a:schemeClr val="bg1"/>
                </a:solidFill>
              </a:rPr>
            </a:br>
            <a:r>
              <a:rPr lang="en-GB" b="1" dirty="0">
                <a:solidFill>
                  <a:schemeClr val="bg1"/>
                </a:solidFill>
              </a:rPr>
              <a:t> </a:t>
            </a:r>
            <a:br>
              <a:rPr lang="en-GB" dirty="0">
                <a:solidFill>
                  <a:schemeClr val="bg1"/>
                </a:solidFill>
              </a:rPr>
            </a:br>
            <a:r>
              <a:rPr lang="en-GB" sz="2200" dirty="0">
                <a:solidFill>
                  <a:schemeClr val="bg1"/>
                </a:solidFill>
              </a:rPr>
              <a:t>Have you noticed any changes in your life-time?</a:t>
            </a:r>
          </a:p>
        </p:txBody>
      </p:sp>
    </p:spTree>
    <p:extLst>
      <p:ext uri="{BB962C8B-B14F-4D97-AF65-F5344CB8AC3E}">
        <p14:creationId xmlns:p14="http://schemas.microsoft.com/office/powerpoint/2010/main" val="342825167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338275" y="-57864"/>
            <a:ext cx="1723549" cy="923330"/>
          </a:xfrm>
          <a:prstGeom prst="rect">
            <a:avLst/>
          </a:prstGeom>
          <a:noFill/>
        </p:spPr>
        <p:txBody>
          <a:bodyPr wrap="square" lIns="91440" tIns="45720" rIns="91440" bIns="45720">
            <a:spAutoFit/>
          </a:bodyPr>
          <a:lstStyle/>
          <a:p>
            <a:pPr algn="ctr"/>
            <a:r>
              <a:rPr lang="en-US"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1988</a:t>
            </a:r>
          </a:p>
        </p:txBody>
      </p:sp>
      <p:grpSp>
        <p:nvGrpSpPr>
          <p:cNvPr id="16" name="Group 15">
            <a:extLst>
              <a:ext uri="{FF2B5EF4-FFF2-40B4-BE49-F238E27FC236}">
                <a16:creationId xmlns:a16="http://schemas.microsoft.com/office/drawing/2014/main" id="{028FFC8A-7E6C-E041-A2EC-0D0F2D8054B1}"/>
              </a:ext>
            </a:extLst>
          </p:cNvPr>
          <p:cNvGrpSpPr/>
          <p:nvPr/>
        </p:nvGrpSpPr>
        <p:grpSpPr>
          <a:xfrm>
            <a:off x="448243" y="587983"/>
            <a:ext cx="2237034" cy="6270847"/>
            <a:chOff x="2858934" y="587153"/>
            <a:chExt cx="2237034" cy="6270847"/>
          </a:xfrm>
        </p:grpSpPr>
        <p:sp>
          <p:nvSpPr>
            <p:cNvPr id="5" name="Rectangle 4"/>
            <p:cNvSpPr/>
            <p:nvPr/>
          </p:nvSpPr>
          <p:spPr>
            <a:xfrm>
              <a:off x="3456085" y="5934670"/>
              <a:ext cx="1588897" cy="923330"/>
            </a:xfrm>
            <a:prstGeom prst="rect">
              <a:avLst/>
            </a:prstGeom>
            <a:noFill/>
          </p:spPr>
          <p:txBody>
            <a:bodyPr wrap="none" lIns="91440" tIns="45720" rIns="91440" bIns="45720">
              <a:spAutoFit/>
            </a:bodyPr>
            <a:lstStyle/>
            <a:p>
              <a:pPr algn="ctr"/>
              <a:r>
                <a:rPr lang="en-US"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2022</a:t>
              </a:r>
            </a:p>
          </p:txBody>
        </p:sp>
        <p:sp>
          <p:nvSpPr>
            <p:cNvPr id="6" name="Rectangle 5"/>
            <p:cNvSpPr/>
            <p:nvPr/>
          </p:nvSpPr>
          <p:spPr>
            <a:xfrm>
              <a:off x="3494068" y="1929730"/>
              <a:ext cx="1588897" cy="923330"/>
            </a:xfrm>
            <a:prstGeom prst="rect">
              <a:avLst/>
            </a:prstGeom>
            <a:noFill/>
          </p:spPr>
          <p:txBody>
            <a:bodyPr wrap="none" lIns="91440" tIns="45720" rIns="91440" bIns="45720">
              <a:spAutoFit/>
            </a:bodyPr>
            <a:lstStyle/>
            <a:p>
              <a:pPr algn="ctr"/>
              <a:r>
                <a:rPr lang="en-US"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2002</a:t>
              </a:r>
            </a:p>
          </p:txBody>
        </p:sp>
        <p:sp>
          <p:nvSpPr>
            <p:cNvPr id="8" name="Rectangle 7"/>
            <p:cNvSpPr/>
            <p:nvPr/>
          </p:nvSpPr>
          <p:spPr>
            <a:xfrm>
              <a:off x="2948955" y="5248581"/>
              <a:ext cx="1588897" cy="923330"/>
            </a:xfrm>
            <a:prstGeom prst="rect">
              <a:avLst/>
            </a:prstGeom>
            <a:noFill/>
          </p:spPr>
          <p:txBody>
            <a:bodyPr wrap="none" lIns="91440" tIns="45720" rIns="91440" bIns="45720">
              <a:spAutoFit/>
            </a:bodyPr>
            <a:lstStyle/>
            <a:p>
              <a:pPr algn="ctr"/>
              <a:r>
                <a:rPr lang="en-US"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2021</a:t>
              </a:r>
            </a:p>
          </p:txBody>
        </p:sp>
        <p:sp>
          <p:nvSpPr>
            <p:cNvPr id="10" name="Rectangle 9"/>
            <p:cNvSpPr/>
            <p:nvPr/>
          </p:nvSpPr>
          <p:spPr>
            <a:xfrm>
              <a:off x="3494068" y="4566059"/>
              <a:ext cx="1588897" cy="923330"/>
            </a:xfrm>
            <a:prstGeom prst="rect">
              <a:avLst/>
            </a:prstGeom>
            <a:noFill/>
          </p:spPr>
          <p:txBody>
            <a:bodyPr wrap="none" lIns="91440" tIns="45720" rIns="91440" bIns="45720">
              <a:spAutoFit/>
            </a:bodyPr>
            <a:lstStyle/>
            <a:p>
              <a:pPr algn="ctr"/>
              <a:r>
                <a:rPr lang="en-US"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2015</a:t>
              </a:r>
            </a:p>
          </p:txBody>
        </p:sp>
        <p:sp>
          <p:nvSpPr>
            <p:cNvPr id="11" name="Rectangle 10"/>
            <p:cNvSpPr/>
            <p:nvPr/>
          </p:nvSpPr>
          <p:spPr>
            <a:xfrm>
              <a:off x="3456084" y="587153"/>
              <a:ext cx="1588897" cy="923330"/>
            </a:xfrm>
            <a:prstGeom prst="rect">
              <a:avLst/>
            </a:prstGeom>
            <a:noFill/>
          </p:spPr>
          <p:txBody>
            <a:bodyPr wrap="none" lIns="91440" tIns="45720" rIns="91440" bIns="45720">
              <a:spAutoFit/>
            </a:bodyPr>
            <a:lstStyle/>
            <a:p>
              <a:pPr algn="ctr"/>
              <a:r>
                <a:rPr lang="en-US"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1997</a:t>
              </a:r>
            </a:p>
          </p:txBody>
        </p:sp>
        <p:sp>
          <p:nvSpPr>
            <p:cNvPr id="13" name="Rectangle 12"/>
            <p:cNvSpPr/>
            <p:nvPr/>
          </p:nvSpPr>
          <p:spPr>
            <a:xfrm>
              <a:off x="2858935" y="3907105"/>
              <a:ext cx="1588897" cy="923330"/>
            </a:xfrm>
            <a:prstGeom prst="rect">
              <a:avLst/>
            </a:prstGeom>
            <a:noFill/>
          </p:spPr>
          <p:txBody>
            <a:bodyPr wrap="none" lIns="91440" tIns="45720" rIns="91440" bIns="45720">
              <a:spAutoFit/>
            </a:bodyPr>
            <a:lstStyle/>
            <a:p>
              <a:pPr algn="ctr"/>
              <a:r>
                <a:rPr lang="en-US"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2014</a:t>
              </a:r>
            </a:p>
          </p:txBody>
        </p:sp>
        <p:sp>
          <p:nvSpPr>
            <p:cNvPr id="14" name="Rectangle 13"/>
            <p:cNvSpPr/>
            <p:nvPr/>
          </p:nvSpPr>
          <p:spPr>
            <a:xfrm>
              <a:off x="2881630" y="1257891"/>
              <a:ext cx="1864613" cy="923330"/>
            </a:xfrm>
            <a:prstGeom prst="rect">
              <a:avLst/>
            </a:prstGeom>
            <a:noFill/>
          </p:spPr>
          <p:txBody>
            <a:bodyPr wrap="none" lIns="91440" tIns="45720" rIns="91440" bIns="45720">
              <a:spAutoFit/>
            </a:bodyPr>
            <a:lstStyle/>
            <a:p>
              <a:pPr algn="ctr"/>
              <a:r>
                <a:rPr lang="en-US"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0000s</a:t>
              </a:r>
            </a:p>
          </p:txBody>
        </p:sp>
        <p:sp>
          <p:nvSpPr>
            <p:cNvPr id="15" name="Rectangle 14"/>
            <p:cNvSpPr/>
            <p:nvPr/>
          </p:nvSpPr>
          <p:spPr>
            <a:xfrm>
              <a:off x="2858934" y="2615411"/>
              <a:ext cx="1588897" cy="923330"/>
            </a:xfrm>
            <a:prstGeom prst="rect">
              <a:avLst/>
            </a:prstGeom>
            <a:noFill/>
          </p:spPr>
          <p:txBody>
            <a:bodyPr wrap="none" lIns="91440" tIns="45720" rIns="91440" bIns="45720">
              <a:spAutoFit/>
            </a:bodyPr>
            <a:lstStyle/>
            <a:p>
              <a:pPr algn="ctr"/>
              <a:r>
                <a:rPr lang="en-US"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2010</a:t>
              </a:r>
            </a:p>
          </p:txBody>
        </p:sp>
        <p:sp>
          <p:nvSpPr>
            <p:cNvPr id="17" name="Rectangle 16"/>
            <p:cNvSpPr/>
            <p:nvPr/>
          </p:nvSpPr>
          <p:spPr>
            <a:xfrm>
              <a:off x="3507071" y="3247894"/>
              <a:ext cx="1588897" cy="923330"/>
            </a:xfrm>
            <a:prstGeom prst="rect">
              <a:avLst/>
            </a:prstGeom>
            <a:noFill/>
          </p:spPr>
          <p:txBody>
            <a:bodyPr wrap="none" lIns="91440" tIns="45720" rIns="91440" bIns="45720">
              <a:spAutoFit/>
            </a:bodyPr>
            <a:lstStyle/>
            <a:p>
              <a:pPr algn="ctr"/>
              <a:r>
                <a:rPr lang="en-US"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2013</a:t>
              </a:r>
            </a:p>
          </p:txBody>
        </p:sp>
      </p:grpSp>
      <p:sp>
        <p:nvSpPr>
          <p:cNvPr id="7" name="Rectangle 6">
            <a:extLst>
              <a:ext uri="{FF2B5EF4-FFF2-40B4-BE49-F238E27FC236}">
                <a16:creationId xmlns:a16="http://schemas.microsoft.com/office/drawing/2014/main" id="{8C12D640-08C2-C444-8D8E-C3DD6B510A9E}"/>
              </a:ext>
            </a:extLst>
          </p:cNvPr>
          <p:cNvSpPr/>
          <p:nvPr/>
        </p:nvSpPr>
        <p:spPr>
          <a:xfrm>
            <a:off x="2127161" y="217550"/>
            <a:ext cx="7618074" cy="369332"/>
          </a:xfrm>
          <a:prstGeom prst="rect">
            <a:avLst/>
          </a:prstGeom>
        </p:spPr>
        <p:txBody>
          <a:bodyPr wrap="square">
            <a:spAutoFit/>
          </a:bodyPr>
          <a:lstStyle/>
          <a:p>
            <a:r>
              <a:rPr lang="en-GB" dirty="0"/>
              <a:t>The Education Reform Act: before that there was no common curriculum</a:t>
            </a:r>
          </a:p>
        </p:txBody>
      </p:sp>
      <p:sp>
        <p:nvSpPr>
          <p:cNvPr id="18" name="Rectangle 17">
            <a:extLst>
              <a:ext uri="{FF2B5EF4-FFF2-40B4-BE49-F238E27FC236}">
                <a16:creationId xmlns:a16="http://schemas.microsoft.com/office/drawing/2014/main" id="{1E6AF031-3F43-D840-9B3D-945767F4F95C}"/>
              </a:ext>
            </a:extLst>
          </p:cNvPr>
          <p:cNvSpPr/>
          <p:nvPr/>
        </p:nvSpPr>
        <p:spPr>
          <a:xfrm>
            <a:off x="2685277" y="864982"/>
            <a:ext cx="2379690" cy="369332"/>
          </a:xfrm>
          <a:prstGeom prst="rect">
            <a:avLst/>
          </a:prstGeom>
        </p:spPr>
        <p:txBody>
          <a:bodyPr wrap="none">
            <a:spAutoFit/>
          </a:bodyPr>
          <a:lstStyle/>
          <a:p>
            <a:r>
              <a:rPr lang="en-GB" dirty="0"/>
              <a:t>Devolution referendum</a:t>
            </a:r>
          </a:p>
        </p:txBody>
      </p:sp>
      <p:sp>
        <p:nvSpPr>
          <p:cNvPr id="19" name="Rectangle 18">
            <a:extLst>
              <a:ext uri="{FF2B5EF4-FFF2-40B4-BE49-F238E27FC236}">
                <a16:creationId xmlns:a16="http://schemas.microsoft.com/office/drawing/2014/main" id="{49A6BDAD-33CC-064B-A7F7-457B60F35B45}"/>
              </a:ext>
            </a:extLst>
          </p:cNvPr>
          <p:cNvSpPr/>
          <p:nvPr/>
        </p:nvSpPr>
        <p:spPr>
          <a:xfrm>
            <a:off x="2420958" y="1551071"/>
            <a:ext cx="1765548" cy="369332"/>
          </a:xfrm>
          <a:prstGeom prst="rect">
            <a:avLst/>
          </a:prstGeom>
        </p:spPr>
        <p:txBody>
          <a:bodyPr wrap="none">
            <a:spAutoFit/>
          </a:bodyPr>
          <a:lstStyle/>
          <a:p>
            <a:r>
              <a:rPr lang="en-GB" dirty="0"/>
              <a:t>Poor PISA results</a:t>
            </a:r>
          </a:p>
        </p:txBody>
      </p:sp>
      <p:sp>
        <p:nvSpPr>
          <p:cNvPr id="20" name="Rectangle 19">
            <a:extLst>
              <a:ext uri="{FF2B5EF4-FFF2-40B4-BE49-F238E27FC236}">
                <a16:creationId xmlns:a16="http://schemas.microsoft.com/office/drawing/2014/main" id="{470F7A7E-33A3-8C4C-9A83-7589BD9C00BC}"/>
              </a:ext>
            </a:extLst>
          </p:cNvPr>
          <p:cNvSpPr/>
          <p:nvPr/>
        </p:nvSpPr>
        <p:spPr>
          <a:xfrm>
            <a:off x="2127161" y="2902704"/>
            <a:ext cx="2600968" cy="369332"/>
          </a:xfrm>
          <a:prstGeom prst="rect">
            <a:avLst/>
          </a:prstGeom>
        </p:spPr>
        <p:txBody>
          <a:bodyPr wrap="none">
            <a:spAutoFit/>
          </a:bodyPr>
          <a:lstStyle/>
          <a:p>
            <a:r>
              <a:rPr lang="en-GB" dirty="0"/>
              <a:t>FP Framework introduced</a:t>
            </a:r>
            <a:endParaRPr lang="en-US" dirty="0"/>
          </a:p>
        </p:txBody>
      </p:sp>
      <p:sp>
        <p:nvSpPr>
          <p:cNvPr id="21" name="Rectangle 20">
            <a:extLst>
              <a:ext uri="{FF2B5EF4-FFF2-40B4-BE49-F238E27FC236}">
                <a16:creationId xmlns:a16="http://schemas.microsoft.com/office/drawing/2014/main" id="{2C82F45E-C1BF-3A4D-BA1D-F30B021E8C6F}"/>
              </a:ext>
            </a:extLst>
          </p:cNvPr>
          <p:cNvSpPr/>
          <p:nvPr/>
        </p:nvSpPr>
        <p:spPr>
          <a:xfrm>
            <a:off x="2711937" y="3572028"/>
            <a:ext cx="2370136" cy="369332"/>
          </a:xfrm>
          <a:prstGeom prst="rect">
            <a:avLst/>
          </a:prstGeom>
        </p:spPr>
        <p:txBody>
          <a:bodyPr wrap="none">
            <a:spAutoFit/>
          </a:bodyPr>
          <a:lstStyle/>
          <a:p>
            <a:r>
              <a:rPr lang="en-GB" dirty="0"/>
              <a:t>Introduction of the LNF</a:t>
            </a:r>
          </a:p>
        </p:txBody>
      </p:sp>
      <p:sp>
        <p:nvSpPr>
          <p:cNvPr id="22" name="Rectangle 21">
            <a:extLst>
              <a:ext uri="{FF2B5EF4-FFF2-40B4-BE49-F238E27FC236}">
                <a16:creationId xmlns:a16="http://schemas.microsoft.com/office/drawing/2014/main" id="{99112F4D-9586-0547-BABE-2706B5B6AC8B}"/>
              </a:ext>
            </a:extLst>
          </p:cNvPr>
          <p:cNvSpPr/>
          <p:nvPr/>
        </p:nvSpPr>
        <p:spPr>
          <a:xfrm>
            <a:off x="2149848" y="4214260"/>
            <a:ext cx="3493842" cy="369332"/>
          </a:xfrm>
          <a:prstGeom prst="rect">
            <a:avLst/>
          </a:prstGeom>
        </p:spPr>
        <p:txBody>
          <a:bodyPr wrap="none">
            <a:spAutoFit/>
          </a:bodyPr>
          <a:lstStyle/>
          <a:p>
            <a:r>
              <a:rPr lang="en-GB" dirty="0"/>
              <a:t>OECD – Improving Schools in Wales</a:t>
            </a:r>
          </a:p>
        </p:txBody>
      </p:sp>
      <p:pic>
        <p:nvPicPr>
          <p:cNvPr id="26" name="Picture 25">
            <a:extLst>
              <a:ext uri="{FF2B5EF4-FFF2-40B4-BE49-F238E27FC236}">
                <a16:creationId xmlns:a16="http://schemas.microsoft.com/office/drawing/2014/main" id="{0F0ED8F5-B30A-574F-BBC4-0F9B1E488C05}"/>
              </a:ext>
            </a:extLst>
          </p:cNvPr>
          <p:cNvPicPr>
            <a:picLocks noChangeAspect="1"/>
          </p:cNvPicPr>
          <p:nvPr/>
        </p:nvPicPr>
        <p:blipFill>
          <a:blip r:embed="rId3"/>
          <a:stretch>
            <a:fillRect/>
          </a:stretch>
        </p:blipFill>
        <p:spPr>
          <a:xfrm rot="670564">
            <a:off x="9142681" y="197571"/>
            <a:ext cx="2508107" cy="3517699"/>
          </a:xfrm>
          <a:prstGeom prst="rect">
            <a:avLst/>
          </a:prstGeom>
        </p:spPr>
      </p:pic>
      <p:pic>
        <p:nvPicPr>
          <p:cNvPr id="28" name="Picture 27">
            <a:extLst>
              <a:ext uri="{FF2B5EF4-FFF2-40B4-BE49-F238E27FC236}">
                <a16:creationId xmlns:a16="http://schemas.microsoft.com/office/drawing/2014/main" id="{28C27B7A-B226-1449-95E0-2A374860E32F}"/>
              </a:ext>
            </a:extLst>
          </p:cNvPr>
          <p:cNvPicPr>
            <a:picLocks noChangeAspect="1"/>
          </p:cNvPicPr>
          <p:nvPr/>
        </p:nvPicPr>
        <p:blipFill>
          <a:blip r:embed="rId4"/>
          <a:stretch>
            <a:fillRect/>
          </a:stretch>
        </p:blipFill>
        <p:spPr>
          <a:xfrm rot="831138">
            <a:off x="5337360" y="1084085"/>
            <a:ext cx="2329966" cy="1641567"/>
          </a:xfrm>
          <a:prstGeom prst="rect">
            <a:avLst/>
          </a:prstGeom>
        </p:spPr>
      </p:pic>
      <p:pic>
        <p:nvPicPr>
          <p:cNvPr id="30" name="Picture 29">
            <a:extLst>
              <a:ext uri="{FF2B5EF4-FFF2-40B4-BE49-F238E27FC236}">
                <a16:creationId xmlns:a16="http://schemas.microsoft.com/office/drawing/2014/main" id="{6F5033F6-A994-E548-BCBC-05367F0BC66E}"/>
              </a:ext>
            </a:extLst>
          </p:cNvPr>
          <p:cNvPicPr>
            <a:picLocks noChangeAspect="1"/>
          </p:cNvPicPr>
          <p:nvPr/>
        </p:nvPicPr>
        <p:blipFill>
          <a:blip r:embed="rId5"/>
          <a:stretch>
            <a:fillRect/>
          </a:stretch>
        </p:blipFill>
        <p:spPr>
          <a:xfrm rot="894170">
            <a:off x="8569555" y="3554892"/>
            <a:ext cx="2699026" cy="3817925"/>
          </a:xfrm>
          <a:prstGeom prst="rect">
            <a:avLst/>
          </a:prstGeom>
        </p:spPr>
      </p:pic>
      <p:sp>
        <p:nvSpPr>
          <p:cNvPr id="31" name="Rectangle 30">
            <a:extLst>
              <a:ext uri="{FF2B5EF4-FFF2-40B4-BE49-F238E27FC236}">
                <a16:creationId xmlns:a16="http://schemas.microsoft.com/office/drawing/2014/main" id="{5D9EF7CC-3D09-064D-9440-ABC808C93C1C}"/>
              </a:ext>
            </a:extLst>
          </p:cNvPr>
          <p:cNvSpPr/>
          <p:nvPr/>
        </p:nvSpPr>
        <p:spPr>
          <a:xfrm>
            <a:off x="2653173" y="2089756"/>
            <a:ext cx="3201147" cy="646331"/>
          </a:xfrm>
          <a:prstGeom prst="rect">
            <a:avLst/>
          </a:prstGeom>
        </p:spPr>
        <p:txBody>
          <a:bodyPr wrap="square">
            <a:spAutoFit/>
          </a:bodyPr>
          <a:lstStyle/>
          <a:p>
            <a:r>
              <a:rPr lang="en-GB" dirty="0"/>
              <a:t>Last time Wales shared a curriculum with England</a:t>
            </a:r>
            <a:endParaRPr lang="en-US" dirty="0"/>
          </a:p>
        </p:txBody>
      </p:sp>
      <p:sp>
        <p:nvSpPr>
          <p:cNvPr id="32" name="Rectangle 31">
            <a:extLst>
              <a:ext uri="{FF2B5EF4-FFF2-40B4-BE49-F238E27FC236}">
                <a16:creationId xmlns:a16="http://schemas.microsoft.com/office/drawing/2014/main" id="{31C12F38-F10C-8849-9A91-1CBC219171CF}"/>
              </a:ext>
            </a:extLst>
          </p:cNvPr>
          <p:cNvSpPr/>
          <p:nvPr/>
        </p:nvSpPr>
        <p:spPr>
          <a:xfrm>
            <a:off x="2625714" y="4743363"/>
            <a:ext cx="3920504" cy="646331"/>
          </a:xfrm>
          <a:prstGeom prst="rect">
            <a:avLst/>
          </a:prstGeom>
        </p:spPr>
        <p:txBody>
          <a:bodyPr wrap="square">
            <a:spAutoFit/>
          </a:bodyPr>
          <a:lstStyle/>
          <a:p>
            <a:r>
              <a:rPr lang="en-GB" dirty="0"/>
              <a:t>Last revision of FPF and KS2 documents and then Donaldson Review</a:t>
            </a:r>
          </a:p>
        </p:txBody>
      </p:sp>
      <p:sp>
        <p:nvSpPr>
          <p:cNvPr id="33" name="Rectangle 32">
            <a:extLst>
              <a:ext uri="{FF2B5EF4-FFF2-40B4-BE49-F238E27FC236}">
                <a16:creationId xmlns:a16="http://schemas.microsoft.com/office/drawing/2014/main" id="{3817BA47-1ABB-3944-9D6C-C4F20994D599}"/>
              </a:ext>
            </a:extLst>
          </p:cNvPr>
          <p:cNvSpPr/>
          <p:nvPr/>
        </p:nvSpPr>
        <p:spPr>
          <a:xfrm>
            <a:off x="2082194" y="5580528"/>
            <a:ext cx="4796249" cy="369332"/>
          </a:xfrm>
          <a:prstGeom prst="rect">
            <a:avLst/>
          </a:prstGeom>
        </p:spPr>
        <p:txBody>
          <a:bodyPr wrap="none">
            <a:spAutoFit/>
          </a:bodyPr>
          <a:lstStyle/>
          <a:p>
            <a:r>
              <a:rPr lang="en-GB" dirty="0"/>
              <a:t>New legislation – The Curriculum Bill March 2021</a:t>
            </a:r>
          </a:p>
        </p:txBody>
      </p:sp>
      <p:sp>
        <p:nvSpPr>
          <p:cNvPr id="34" name="Rectangle 33">
            <a:extLst>
              <a:ext uri="{FF2B5EF4-FFF2-40B4-BE49-F238E27FC236}">
                <a16:creationId xmlns:a16="http://schemas.microsoft.com/office/drawing/2014/main" id="{A478B8E3-B3F7-724E-8A50-EAC579411560}"/>
              </a:ext>
            </a:extLst>
          </p:cNvPr>
          <p:cNvSpPr/>
          <p:nvPr/>
        </p:nvSpPr>
        <p:spPr>
          <a:xfrm>
            <a:off x="2599228" y="6224607"/>
            <a:ext cx="1692451" cy="369332"/>
          </a:xfrm>
          <a:prstGeom prst="rect">
            <a:avLst/>
          </a:prstGeom>
        </p:spPr>
        <p:txBody>
          <a:bodyPr wrap="none">
            <a:spAutoFit/>
          </a:bodyPr>
          <a:lstStyle/>
          <a:p>
            <a:r>
              <a:rPr lang="en-GB" dirty="0"/>
              <a:t>Implementation</a:t>
            </a:r>
            <a:endParaRPr lang="en-US" dirty="0"/>
          </a:p>
        </p:txBody>
      </p:sp>
      <p:pic>
        <p:nvPicPr>
          <p:cNvPr id="24" name="Picture 23">
            <a:extLst>
              <a:ext uri="{FF2B5EF4-FFF2-40B4-BE49-F238E27FC236}">
                <a16:creationId xmlns:a16="http://schemas.microsoft.com/office/drawing/2014/main" id="{76EB501E-086C-E943-94B2-5A6A447CAD6B}"/>
              </a:ext>
            </a:extLst>
          </p:cNvPr>
          <p:cNvPicPr>
            <a:picLocks noChangeAspect="1"/>
          </p:cNvPicPr>
          <p:nvPr/>
        </p:nvPicPr>
        <p:blipFill>
          <a:blip r:embed="rId6"/>
          <a:stretch>
            <a:fillRect/>
          </a:stretch>
        </p:blipFill>
        <p:spPr>
          <a:xfrm rot="21089357">
            <a:off x="6995850" y="2528137"/>
            <a:ext cx="1571058" cy="2234128"/>
          </a:xfrm>
          <a:prstGeom prst="rect">
            <a:avLst/>
          </a:prstGeom>
        </p:spPr>
      </p:pic>
    </p:spTree>
    <p:extLst>
      <p:ext uri="{BB962C8B-B14F-4D97-AF65-F5344CB8AC3E}">
        <p14:creationId xmlns:p14="http://schemas.microsoft.com/office/powerpoint/2010/main" val="388675505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7" name="Picture 2" descr="PISA 2018 Worldwide Ranking - average score of mathematics, science and  reading - FactsMaps">
            <a:extLst>
              <a:ext uri="{FF2B5EF4-FFF2-40B4-BE49-F238E27FC236}">
                <a16:creationId xmlns:a16="http://schemas.microsoft.com/office/drawing/2014/main" id="{4EE4BF31-97AC-516F-933F-A0B43A4BAB6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017003" y="-23247"/>
            <a:ext cx="9174997" cy="6881247"/>
          </a:xfrm>
          <a:prstGeom prst="rect">
            <a:avLst/>
          </a:prstGeom>
          <a:noFill/>
          <a:extLst>
            <a:ext uri="{909E8E84-426E-40DD-AFC4-6F175D3DCCD1}">
              <a14:hiddenFill xmlns:a14="http://schemas.microsoft.com/office/drawing/2010/main">
                <a:solidFill>
                  <a:srgbClr val="FFFFFF"/>
                </a:solidFill>
              </a14:hiddenFill>
            </a:ext>
          </a:extLst>
        </p:spPr>
      </p:pic>
      <p:sp>
        <p:nvSpPr>
          <p:cNvPr id="3" name="Title 1">
            <a:extLst>
              <a:ext uri="{FF2B5EF4-FFF2-40B4-BE49-F238E27FC236}">
                <a16:creationId xmlns:a16="http://schemas.microsoft.com/office/drawing/2014/main" id="{D7F73C12-E9E0-6630-01D8-A5AFA8FB8A29}"/>
              </a:ext>
            </a:extLst>
          </p:cNvPr>
          <p:cNvSpPr txBox="1">
            <a:spLocks/>
          </p:cNvSpPr>
          <p:nvPr/>
        </p:nvSpPr>
        <p:spPr>
          <a:xfrm>
            <a:off x="1" y="912997"/>
            <a:ext cx="3017002" cy="2058803"/>
          </a:xfrm>
          <a:prstGeom prst="rect">
            <a:avLst/>
          </a:prstGeom>
        </p:spPr>
        <p:txBody>
          <a:bodyPr vert="horz" lIns="91440" tIns="45720" rIns="91440" bIns="45720" rtlCol="0" anchor="ctr">
            <a:normAutofit fontScale="7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t>Drivers of Change </a:t>
            </a:r>
          </a:p>
          <a:p>
            <a:endParaRPr lang="en-GB" b="1" dirty="0"/>
          </a:p>
          <a:p>
            <a:r>
              <a:rPr lang="en-GB" b="1" dirty="0" err="1"/>
              <a:t>Sbardunau</a:t>
            </a:r>
            <a:r>
              <a:rPr lang="en-GB" b="1" dirty="0"/>
              <a:t> </a:t>
            </a:r>
            <a:r>
              <a:rPr lang="en-GB" b="1" dirty="0" err="1"/>
              <a:t>Newid</a:t>
            </a:r>
            <a:endParaRPr lang="en-GB" b="1" dirty="0"/>
          </a:p>
        </p:txBody>
      </p:sp>
    </p:spTree>
    <p:extLst>
      <p:ext uri="{BB962C8B-B14F-4D97-AF65-F5344CB8AC3E}">
        <p14:creationId xmlns:p14="http://schemas.microsoft.com/office/powerpoint/2010/main" val="121512376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66EF0-31D9-C2E6-F4BB-BE08B827E055}"/>
              </a:ext>
            </a:extLst>
          </p:cNvPr>
          <p:cNvSpPr>
            <a:spLocks noGrp="1"/>
          </p:cNvSpPr>
          <p:nvPr>
            <p:ph type="title"/>
          </p:nvPr>
        </p:nvSpPr>
        <p:spPr>
          <a:xfrm>
            <a:off x="303073" y="2779734"/>
            <a:ext cx="5377992" cy="977442"/>
          </a:xfrm>
        </p:spPr>
        <p:txBody>
          <a:bodyPr vert="horz" lIns="91440" tIns="45720" rIns="91440" bIns="45720" rtlCol="0" anchor="ctr">
            <a:normAutofit/>
          </a:bodyPr>
          <a:lstStyle/>
          <a:p>
            <a:r>
              <a:rPr lang="en-US" sz="3500" b="1" dirty="0">
                <a:solidFill>
                  <a:srgbClr val="FFFFFF"/>
                </a:solidFill>
              </a:rPr>
              <a:t>PISA 2018</a:t>
            </a:r>
          </a:p>
        </p:txBody>
      </p:sp>
      <p:pic>
        <p:nvPicPr>
          <p:cNvPr id="3078" name="Picture 6" descr="Pisa tests: UK rises in international school rankings - BBC News">
            <a:extLst>
              <a:ext uri="{FF2B5EF4-FFF2-40B4-BE49-F238E27FC236}">
                <a16:creationId xmlns:a16="http://schemas.microsoft.com/office/drawing/2014/main" id="{D0943AD1-8872-5EAF-3F20-ACA204682A63}"/>
              </a:ext>
            </a:extLst>
          </p:cNvPr>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tretch>
            <a:fillRect/>
          </a:stretch>
        </p:blipFill>
        <p:spPr bwMode="auto">
          <a:xfrm>
            <a:off x="415491" y="1623064"/>
            <a:ext cx="3428088" cy="3731034"/>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Pisa tests: UK rises in international school rankings - BBC News">
            <a:extLst>
              <a:ext uri="{FF2B5EF4-FFF2-40B4-BE49-F238E27FC236}">
                <a16:creationId xmlns:a16="http://schemas.microsoft.com/office/drawing/2014/main" id="{065ECCB3-CA76-35E5-739D-0E1146CC7A50}"/>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tretch>
            <a:fillRect/>
          </a:stretch>
        </p:blipFill>
        <p:spPr bwMode="auto">
          <a:xfrm>
            <a:off x="4434916" y="1702096"/>
            <a:ext cx="3368162" cy="3665813"/>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Pisa tests: UK rises in international school rankings - BBC News">
            <a:extLst>
              <a:ext uri="{FF2B5EF4-FFF2-40B4-BE49-F238E27FC236}">
                <a16:creationId xmlns:a16="http://schemas.microsoft.com/office/drawing/2014/main" id="{CD5FA7F4-DCA4-B702-883B-7DBDD377D492}"/>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394416" y="1623064"/>
            <a:ext cx="3492784" cy="3801448"/>
          </a:xfrm>
          <a:prstGeom prst="rect">
            <a:avLst/>
          </a:prstGeom>
          <a:noFill/>
          <a:extLst>
            <a:ext uri="{909E8E84-426E-40DD-AFC4-6F175D3DCCD1}">
              <a14:hiddenFill xmlns:a14="http://schemas.microsoft.com/office/drawing/2010/main">
                <a:solidFill>
                  <a:srgbClr val="FFFFFF"/>
                </a:solidFill>
              </a14:hiddenFill>
            </a:ext>
          </a:extLst>
        </p:spPr>
      </p:pic>
      <p:sp>
        <p:nvSpPr>
          <p:cNvPr id="3" name="Title 1">
            <a:extLst>
              <a:ext uri="{FF2B5EF4-FFF2-40B4-BE49-F238E27FC236}">
                <a16:creationId xmlns:a16="http://schemas.microsoft.com/office/drawing/2014/main" id="{A3E7421C-BCE1-C47A-0A52-62BD8B1271D0}"/>
              </a:ext>
            </a:extLst>
          </p:cNvPr>
          <p:cNvSpPr txBox="1">
            <a:spLocks/>
          </p:cNvSpPr>
          <p:nvPr/>
        </p:nvSpPr>
        <p:spPr>
          <a:xfrm>
            <a:off x="1680502" y="0"/>
            <a:ext cx="9673298"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t>Drivers of Change – PISA Scores for Wales</a:t>
            </a:r>
          </a:p>
        </p:txBody>
      </p:sp>
    </p:spTree>
    <p:extLst>
      <p:ext uri="{BB962C8B-B14F-4D97-AF65-F5344CB8AC3E}">
        <p14:creationId xmlns:p14="http://schemas.microsoft.com/office/powerpoint/2010/main" val="377447452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103609" y="2517891"/>
            <a:ext cx="3808604" cy="2557602"/>
          </a:xfrm>
          <a:ln>
            <a:solidFill>
              <a:schemeClr val="accent1"/>
            </a:solidFill>
          </a:ln>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99054" y="1844298"/>
            <a:ext cx="4060819" cy="3609618"/>
          </a:xfrm>
          <a:prstGeom prst="rect">
            <a:avLst/>
          </a:prstGeom>
          <a:ln>
            <a:solidFill>
              <a:schemeClr val="accent1"/>
            </a:solidFill>
          </a:ln>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36725" y="2517891"/>
            <a:ext cx="3780043" cy="2651673"/>
          </a:xfrm>
          <a:prstGeom prst="rect">
            <a:avLst/>
          </a:prstGeom>
          <a:ln>
            <a:solidFill>
              <a:schemeClr val="accent1"/>
            </a:solidFill>
          </a:ln>
        </p:spPr>
      </p:pic>
      <p:sp>
        <p:nvSpPr>
          <p:cNvPr id="2" name="Title 1">
            <a:extLst>
              <a:ext uri="{FF2B5EF4-FFF2-40B4-BE49-F238E27FC236}">
                <a16:creationId xmlns:a16="http://schemas.microsoft.com/office/drawing/2014/main" id="{67A2BF6E-BCA6-528A-6D6D-FD143DB918FD}"/>
              </a:ext>
            </a:extLst>
          </p:cNvPr>
          <p:cNvSpPr txBox="1">
            <a:spLocks/>
          </p:cNvSpPr>
          <p:nvPr/>
        </p:nvSpPr>
        <p:spPr>
          <a:xfrm>
            <a:off x="1959472" y="-137943"/>
            <a:ext cx="8862625"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t>Drivers of Change – PISA Scores for Wales</a:t>
            </a:r>
          </a:p>
        </p:txBody>
      </p:sp>
    </p:spTree>
    <p:extLst>
      <p:ext uri="{BB962C8B-B14F-4D97-AF65-F5344CB8AC3E}">
        <p14:creationId xmlns:p14="http://schemas.microsoft.com/office/powerpoint/2010/main" val="39260284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45846" y="1274335"/>
            <a:ext cx="6092465" cy="5330812"/>
          </a:xfrm>
          <a:prstGeom prst="rect">
            <a:avLst/>
          </a:prstGeom>
          <a:ln>
            <a:solidFill>
              <a:schemeClr val="accent1"/>
            </a:solidFill>
          </a:ln>
        </p:spPr>
      </p:pic>
      <p:sp>
        <p:nvSpPr>
          <p:cNvPr id="8" name="TextBox 7"/>
          <p:cNvSpPr txBox="1"/>
          <p:nvPr/>
        </p:nvSpPr>
        <p:spPr>
          <a:xfrm>
            <a:off x="8638311" y="5566726"/>
            <a:ext cx="3553689" cy="1477328"/>
          </a:xfrm>
          <a:prstGeom prst="rect">
            <a:avLst/>
          </a:prstGeom>
          <a:noFill/>
        </p:spPr>
        <p:txBody>
          <a:bodyPr wrap="square" rtlCol="0">
            <a:spAutoFit/>
          </a:bodyPr>
          <a:lstStyle/>
          <a:p>
            <a:r>
              <a:rPr lang="en-GB" dirty="0">
                <a:hlinkClick r:id="rId4"/>
              </a:rPr>
              <a:t>https://www.walesonline.co.uk/news/education/pisa-wales-international-schools-2019-17346247</a:t>
            </a:r>
            <a:endParaRPr lang="en-GB" dirty="0"/>
          </a:p>
          <a:p>
            <a:endParaRPr lang="en-GB" dirty="0"/>
          </a:p>
        </p:txBody>
      </p:sp>
      <p:sp>
        <p:nvSpPr>
          <p:cNvPr id="2" name="Title 1">
            <a:extLst>
              <a:ext uri="{FF2B5EF4-FFF2-40B4-BE49-F238E27FC236}">
                <a16:creationId xmlns:a16="http://schemas.microsoft.com/office/drawing/2014/main" id="{67A2BF6E-BCA6-528A-6D6D-FD143DB918FD}"/>
              </a:ext>
            </a:extLst>
          </p:cNvPr>
          <p:cNvSpPr txBox="1">
            <a:spLocks/>
          </p:cNvSpPr>
          <p:nvPr/>
        </p:nvSpPr>
        <p:spPr>
          <a:xfrm>
            <a:off x="1912976" y="0"/>
            <a:ext cx="905982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t>Drivers of Change – PISA Scores for Wales</a:t>
            </a:r>
          </a:p>
        </p:txBody>
      </p:sp>
      <p:sp>
        <p:nvSpPr>
          <p:cNvPr id="10" name="TextBox 9">
            <a:extLst>
              <a:ext uri="{FF2B5EF4-FFF2-40B4-BE49-F238E27FC236}">
                <a16:creationId xmlns:a16="http://schemas.microsoft.com/office/drawing/2014/main" id="{B8DB44F6-6DAC-424B-AB49-601DDD1CD2DA}"/>
              </a:ext>
            </a:extLst>
          </p:cNvPr>
          <p:cNvSpPr txBox="1"/>
          <p:nvPr/>
        </p:nvSpPr>
        <p:spPr>
          <a:xfrm>
            <a:off x="11145747" y="1089669"/>
            <a:ext cx="652743" cy="369332"/>
          </a:xfrm>
          <a:prstGeom prst="rect">
            <a:avLst/>
          </a:prstGeom>
          <a:noFill/>
        </p:spPr>
        <p:txBody>
          <a:bodyPr wrap="none" rtlCol="0">
            <a:spAutoFit/>
          </a:bodyPr>
          <a:lstStyle/>
          <a:p>
            <a:r>
              <a:rPr lang="en-US" dirty="0"/>
              <a:t>2019</a:t>
            </a:r>
          </a:p>
        </p:txBody>
      </p:sp>
    </p:spTree>
    <p:extLst>
      <p:ext uri="{BB962C8B-B14F-4D97-AF65-F5344CB8AC3E}">
        <p14:creationId xmlns:p14="http://schemas.microsoft.com/office/powerpoint/2010/main" val="15859755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66EF0-31D9-C2E6-F4BB-BE08B827E055}"/>
              </a:ext>
            </a:extLst>
          </p:cNvPr>
          <p:cNvSpPr>
            <a:spLocks noGrp="1"/>
          </p:cNvSpPr>
          <p:nvPr>
            <p:ph type="title"/>
          </p:nvPr>
        </p:nvSpPr>
        <p:spPr>
          <a:xfrm>
            <a:off x="-3142091" y="2724316"/>
            <a:ext cx="5377992" cy="977442"/>
          </a:xfrm>
        </p:spPr>
        <p:txBody>
          <a:bodyPr vert="horz" lIns="91440" tIns="45720" rIns="91440" bIns="45720" rtlCol="0" anchor="ctr">
            <a:normAutofit/>
          </a:bodyPr>
          <a:lstStyle/>
          <a:p>
            <a:r>
              <a:rPr lang="en-US" sz="3500" b="1" dirty="0">
                <a:solidFill>
                  <a:srgbClr val="FFFFFF"/>
                </a:solidFill>
              </a:rPr>
              <a:t>PISA 2023</a:t>
            </a:r>
          </a:p>
        </p:txBody>
      </p:sp>
      <p:pic>
        <p:nvPicPr>
          <p:cNvPr id="5" name="Picture 4" descr="A screenshot of a computer&#10;&#10;Description automatically generated">
            <a:extLst>
              <a:ext uri="{FF2B5EF4-FFF2-40B4-BE49-F238E27FC236}">
                <a16:creationId xmlns:a16="http://schemas.microsoft.com/office/drawing/2014/main" id="{964C4B19-28E1-7A59-5261-64A83C8EF0E1}"/>
              </a:ext>
            </a:extLst>
          </p:cNvPr>
          <p:cNvPicPr>
            <a:picLocks noChangeAspect="1"/>
          </p:cNvPicPr>
          <p:nvPr/>
        </p:nvPicPr>
        <p:blipFill rotWithShape="1">
          <a:blip r:embed="rId3"/>
          <a:srcRect l="1396" t="18101" r="54033" b="25475"/>
          <a:stretch/>
        </p:blipFill>
        <p:spPr>
          <a:xfrm>
            <a:off x="1131937" y="1340873"/>
            <a:ext cx="5377992" cy="4538802"/>
          </a:xfrm>
          <a:prstGeom prst="rect">
            <a:avLst/>
          </a:prstGeom>
        </p:spPr>
      </p:pic>
      <p:pic>
        <p:nvPicPr>
          <p:cNvPr id="7" name="Picture 6" descr="A screenshot of a computer&#10;&#10;Description automatically generated">
            <a:extLst>
              <a:ext uri="{FF2B5EF4-FFF2-40B4-BE49-F238E27FC236}">
                <a16:creationId xmlns:a16="http://schemas.microsoft.com/office/drawing/2014/main" id="{63C631BE-35D2-5173-3DD7-F01A9CEB4B77}"/>
              </a:ext>
            </a:extLst>
          </p:cNvPr>
          <p:cNvPicPr>
            <a:picLocks noChangeAspect="1"/>
          </p:cNvPicPr>
          <p:nvPr/>
        </p:nvPicPr>
        <p:blipFill rotWithShape="1">
          <a:blip r:embed="rId3"/>
          <a:srcRect l="45840" t="18372" r="34204" b="30175"/>
          <a:stretch/>
        </p:blipFill>
        <p:spPr>
          <a:xfrm>
            <a:off x="7963377" y="1225722"/>
            <a:ext cx="3230389" cy="4720834"/>
          </a:xfrm>
          <a:prstGeom prst="rect">
            <a:avLst/>
          </a:prstGeom>
        </p:spPr>
      </p:pic>
      <p:sp>
        <p:nvSpPr>
          <p:cNvPr id="10" name="TextBox 9">
            <a:extLst>
              <a:ext uri="{FF2B5EF4-FFF2-40B4-BE49-F238E27FC236}">
                <a16:creationId xmlns:a16="http://schemas.microsoft.com/office/drawing/2014/main" id="{5784FE00-AE29-434D-5A51-0D35F53E7A92}"/>
              </a:ext>
            </a:extLst>
          </p:cNvPr>
          <p:cNvSpPr txBox="1"/>
          <p:nvPr/>
        </p:nvSpPr>
        <p:spPr>
          <a:xfrm>
            <a:off x="3179206" y="6078231"/>
            <a:ext cx="8576895" cy="646331"/>
          </a:xfrm>
          <a:prstGeom prst="rect">
            <a:avLst/>
          </a:prstGeom>
          <a:noFill/>
        </p:spPr>
        <p:txBody>
          <a:bodyPr wrap="square" rtlCol="0">
            <a:spAutoFit/>
          </a:bodyPr>
          <a:lstStyle/>
          <a:p>
            <a:r>
              <a:rPr lang="en-GB" dirty="0">
                <a:hlinkClick r:id="rId4"/>
              </a:rPr>
              <a:t>https://research.senedd.wales/research-articles/how-did-wales-perform-in-pisa-2022/</a:t>
            </a:r>
            <a:endParaRPr lang="en-GB" dirty="0"/>
          </a:p>
          <a:p>
            <a:endParaRPr lang="en-GB" dirty="0"/>
          </a:p>
        </p:txBody>
      </p:sp>
      <p:sp>
        <p:nvSpPr>
          <p:cNvPr id="11" name="Title 1">
            <a:extLst>
              <a:ext uri="{FF2B5EF4-FFF2-40B4-BE49-F238E27FC236}">
                <a16:creationId xmlns:a16="http://schemas.microsoft.com/office/drawing/2014/main" id="{37E72AC9-3115-FEA7-B756-A4A66E85BC2A}"/>
              </a:ext>
            </a:extLst>
          </p:cNvPr>
          <p:cNvSpPr txBox="1">
            <a:spLocks/>
          </p:cNvSpPr>
          <p:nvPr/>
        </p:nvSpPr>
        <p:spPr>
          <a:xfrm>
            <a:off x="2339913" y="-83968"/>
            <a:ext cx="8023287" cy="132556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accent1">
                    <a:lumMod val="75000"/>
                  </a:schemeClr>
                </a:solidFill>
              </a:rPr>
              <a:t>Driver for change – PISA scores</a:t>
            </a:r>
          </a:p>
        </p:txBody>
      </p:sp>
      <p:pic>
        <p:nvPicPr>
          <p:cNvPr id="4098" name="Picture 2" descr="Avoid 'uncritical use' of PISA scores ...">
            <a:extLst>
              <a:ext uri="{FF2B5EF4-FFF2-40B4-BE49-F238E27FC236}">
                <a16:creationId xmlns:a16="http://schemas.microsoft.com/office/drawing/2014/main" id="{DA33E0CB-8F1F-9224-72F9-2BB31B15FC0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6247" y="0"/>
            <a:ext cx="2686160" cy="1412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200814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B237C46-5FE6-0CD4-A8C5-CDC8251CEE26}"/>
              </a:ext>
            </a:extLst>
          </p:cNvPr>
          <p:cNvSpPr>
            <a:spLocks noGrp="1"/>
          </p:cNvSpPr>
          <p:nvPr>
            <p:ph type="title"/>
          </p:nvPr>
        </p:nvSpPr>
        <p:spPr>
          <a:xfrm>
            <a:off x="914400" y="1295400"/>
            <a:ext cx="10820400" cy="3938360"/>
          </a:xfrm>
        </p:spPr>
        <p:txBody>
          <a:bodyPr>
            <a:normAutofit fontScale="90000"/>
          </a:bodyPr>
          <a:lstStyle/>
          <a:p>
            <a:pPr algn="ctr"/>
            <a:r>
              <a:rPr lang="en-GB" sz="8800" b="1" dirty="0">
                <a:solidFill>
                  <a:schemeClr val="accent1">
                    <a:lumMod val="75000"/>
                  </a:schemeClr>
                </a:solidFill>
              </a:rPr>
              <a:t>What is a Curriculum?</a:t>
            </a:r>
            <a:br>
              <a:rPr lang="en-GB" sz="8800" b="1" dirty="0">
                <a:solidFill>
                  <a:schemeClr val="accent1">
                    <a:lumMod val="75000"/>
                  </a:schemeClr>
                </a:solidFill>
              </a:rPr>
            </a:br>
            <a:br>
              <a:rPr lang="en-GB" sz="8800" b="1" dirty="0">
                <a:solidFill>
                  <a:schemeClr val="accent1">
                    <a:lumMod val="75000"/>
                  </a:schemeClr>
                </a:solidFill>
              </a:rPr>
            </a:br>
            <a:r>
              <a:rPr lang="en-GB" sz="8800" b="1" dirty="0">
                <a:solidFill>
                  <a:schemeClr val="accent1">
                    <a:lumMod val="75000"/>
                  </a:schemeClr>
                </a:solidFill>
              </a:rPr>
              <a:t>Beth </a:t>
            </a:r>
            <a:r>
              <a:rPr lang="en-GB" sz="8800" b="1" dirty="0" err="1">
                <a:solidFill>
                  <a:schemeClr val="accent1">
                    <a:lumMod val="75000"/>
                  </a:schemeClr>
                </a:solidFill>
              </a:rPr>
              <a:t>yw</a:t>
            </a:r>
            <a:r>
              <a:rPr lang="en-GB" sz="8800" b="1" dirty="0">
                <a:solidFill>
                  <a:schemeClr val="accent1">
                    <a:lumMod val="75000"/>
                  </a:schemeClr>
                </a:solidFill>
              </a:rPr>
              <a:t> </a:t>
            </a:r>
            <a:r>
              <a:rPr lang="en-GB" sz="8800" b="1" dirty="0" err="1">
                <a:solidFill>
                  <a:schemeClr val="accent1">
                    <a:lumMod val="75000"/>
                  </a:schemeClr>
                </a:solidFill>
              </a:rPr>
              <a:t>Cwricwlwm</a:t>
            </a:r>
            <a:r>
              <a:rPr lang="en-GB" sz="8800" b="1" dirty="0">
                <a:solidFill>
                  <a:schemeClr val="accent1">
                    <a:lumMod val="75000"/>
                  </a:schemeClr>
                </a:solidFill>
              </a:rPr>
              <a:t>?</a:t>
            </a:r>
          </a:p>
        </p:txBody>
      </p:sp>
    </p:spTree>
    <p:extLst>
      <p:ext uri="{BB962C8B-B14F-4D97-AF65-F5344CB8AC3E}">
        <p14:creationId xmlns:p14="http://schemas.microsoft.com/office/powerpoint/2010/main" val="311856329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184C840C-F972-3B43-88AC-92F7ADE843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8781"/>
            <a:ext cx="1928315" cy="1635907"/>
          </a:xfrm>
          <a:prstGeom prst="rect">
            <a:avLst/>
          </a:prstGeom>
        </p:spPr>
      </p:pic>
      <p:sp>
        <p:nvSpPr>
          <p:cNvPr id="5" name="TextBox 4">
            <a:extLst>
              <a:ext uri="{FF2B5EF4-FFF2-40B4-BE49-F238E27FC236}">
                <a16:creationId xmlns:a16="http://schemas.microsoft.com/office/drawing/2014/main" id="{E3C37E8A-466A-114D-BD28-7DF5BFFB18A1}"/>
              </a:ext>
            </a:extLst>
          </p:cNvPr>
          <p:cNvSpPr txBox="1"/>
          <p:nvPr/>
        </p:nvSpPr>
        <p:spPr>
          <a:xfrm>
            <a:off x="75868" y="1694688"/>
            <a:ext cx="1776577" cy="369332"/>
          </a:xfrm>
          <a:prstGeom prst="rect">
            <a:avLst/>
          </a:prstGeom>
          <a:noFill/>
        </p:spPr>
        <p:txBody>
          <a:bodyPr wrap="none" rtlCol="0">
            <a:spAutoFit/>
          </a:bodyPr>
          <a:lstStyle/>
          <a:p>
            <a:r>
              <a:rPr lang="en-US" dirty="0"/>
              <a:t>Go to </a:t>
            </a:r>
            <a:r>
              <a:rPr lang="en-US" dirty="0" err="1"/>
              <a:t>Menti.com</a:t>
            </a:r>
            <a:endParaRPr lang="en-US" dirty="0"/>
          </a:p>
        </p:txBody>
      </p:sp>
      <p:pic>
        <p:nvPicPr>
          <p:cNvPr id="6" name="Picture 5">
            <a:extLst>
              <a:ext uri="{FF2B5EF4-FFF2-40B4-BE49-F238E27FC236}">
                <a16:creationId xmlns:a16="http://schemas.microsoft.com/office/drawing/2014/main" id="{1C327093-D9E7-484E-99E6-5B2EC327DD98}"/>
              </a:ext>
            </a:extLst>
          </p:cNvPr>
          <p:cNvPicPr>
            <a:picLocks noChangeAspect="1"/>
          </p:cNvPicPr>
          <p:nvPr/>
        </p:nvPicPr>
        <p:blipFill>
          <a:blip r:embed="rId3"/>
          <a:stretch>
            <a:fillRect/>
          </a:stretch>
        </p:blipFill>
        <p:spPr>
          <a:xfrm>
            <a:off x="7367016" y="2170176"/>
            <a:ext cx="4497017" cy="4279138"/>
          </a:xfrm>
          <a:prstGeom prst="rect">
            <a:avLst/>
          </a:prstGeom>
        </p:spPr>
      </p:pic>
      <p:pic>
        <p:nvPicPr>
          <p:cNvPr id="10" name="Picture 9">
            <a:extLst>
              <a:ext uri="{FF2B5EF4-FFF2-40B4-BE49-F238E27FC236}">
                <a16:creationId xmlns:a16="http://schemas.microsoft.com/office/drawing/2014/main" id="{17D05579-D845-564A-95EC-E5B8CDA3BB5D}"/>
              </a:ext>
            </a:extLst>
          </p:cNvPr>
          <p:cNvPicPr>
            <a:picLocks noChangeAspect="1"/>
          </p:cNvPicPr>
          <p:nvPr/>
        </p:nvPicPr>
        <p:blipFill>
          <a:blip r:embed="rId4"/>
          <a:stretch>
            <a:fillRect/>
          </a:stretch>
        </p:blipFill>
        <p:spPr>
          <a:xfrm>
            <a:off x="75868" y="2628065"/>
            <a:ext cx="6463030" cy="3632361"/>
          </a:xfrm>
          <a:prstGeom prst="rect">
            <a:avLst/>
          </a:prstGeom>
        </p:spPr>
      </p:pic>
      <p:pic>
        <p:nvPicPr>
          <p:cNvPr id="12" name="Picture 11">
            <a:extLst>
              <a:ext uri="{FF2B5EF4-FFF2-40B4-BE49-F238E27FC236}">
                <a16:creationId xmlns:a16="http://schemas.microsoft.com/office/drawing/2014/main" id="{4B149E6A-3EB5-6546-B7F6-A2D6FD83975B}"/>
              </a:ext>
            </a:extLst>
          </p:cNvPr>
          <p:cNvPicPr>
            <a:picLocks noChangeAspect="1"/>
          </p:cNvPicPr>
          <p:nvPr/>
        </p:nvPicPr>
        <p:blipFill>
          <a:blip r:embed="rId5"/>
          <a:stretch>
            <a:fillRect/>
          </a:stretch>
        </p:blipFill>
        <p:spPr>
          <a:xfrm>
            <a:off x="2709926" y="-43017"/>
            <a:ext cx="6507226" cy="2381854"/>
          </a:xfrm>
          <a:prstGeom prst="rect">
            <a:avLst/>
          </a:prstGeom>
        </p:spPr>
      </p:pic>
      <p:sp>
        <p:nvSpPr>
          <p:cNvPr id="2" name="TextBox 1">
            <a:extLst>
              <a:ext uri="{FF2B5EF4-FFF2-40B4-BE49-F238E27FC236}">
                <a16:creationId xmlns:a16="http://schemas.microsoft.com/office/drawing/2014/main" id="{C6062617-4905-6047-8E96-D0F682172815}"/>
              </a:ext>
            </a:extLst>
          </p:cNvPr>
          <p:cNvSpPr txBox="1"/>
          <p:nvPr/>
        </p:nvSpPr>
        <p:spPr>
          <a:xfrm>
            <a:off x="1660358" y="6264648"/>
            <a:ext cx="3662606" cy="369332"/>
          </a:xfrm>
          <a:prstGeom prst="rect">
            <a:avLst/>
          </a:prstGeom>
          <a:noFill/>
        </p:spPr>
        <p:txBody>
          <a:bodyPr wrap="none" rtlCol="0">
            <a:spAutoFit/>
          </a:bodyPr>
          <a:lstStyle/>
          <a:p>
            <a:r>
              <a:rPr lang="en-US" dirty="0">
                <a:hlinkClick r:id="rId6"/>
              </a:rPr>
              <a:t>https://www.menti.com/p2nrakriew</a:t>
            </a:r>
            <a:r>
              <a:rPr lang="en-US" dirty="0"/>
              <a:t> </a:t>
            </a:r>
          </a:p>
        </p:txBody>
      </p:sp>
    </p:spTree>
    <p:extLst>
      <p:ext uri="{BB962C8B-B14F-4D97-AF65-F5344CB8AC3E}">
        <p14:creationId xmlns:p14="http://schemas.microsoft.com/office/powerpoint/2010/main" val="332214395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184C840C-F972-3B43-88AC-92F7ADE843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8781"/>
            <a:ext cx="1928315" cy="1635907"/>
          </a:xfrm>
          <a:prstGeom prst="rect">
            <a:avLst/>
          </a:prstGeom>
        </p:spPr>
      </p:pic>
      <p:sp>
        <p:nvSpPr>
          <p:cNvPr id="5" name="TextBox 4">
            <a:extLst>
              <a:ext uri="{FF2B5EF4-FFF2-40B4-BE49-F238E27FC236}">
                <a16:creationId xmlns:a16="http://schemas.microsoft.com/office/drawing/2014/main" id="{E3C37E8A-466A-114D-BD28-7DF5BFFB18A1}"/>
              </a:ext>
            </a:extLst>
          </p:cNvPr>
          <p:cNvSpPr txBox="1"/>
          <p:nvPr/>
        </p:nvSpPr>
        <p:spPr>
          <a:xfrm>
            <a:off x="75868" y="1694688"/>
            <a:ext cx="1776577" cy="369332"/>
          </a:xfrm>
          <a:prstGeom prst="rect">
            <a:avLst/>
          </a:prstGeom>
          <a:noFill/>
        </p:spPr>
        <p:txBody>
          <a:bodyPr wrap="none" rtlCol="0">
            <a:spAutoFit/>
          </a:bodyPr>
          <a:lstStyle/>
          <a:p>
            <a:r>
              <a:rPr lang="en-US" dirty="0"/>
              <a:t>Go to </a:t>
            </a:r>
            <a:r>
              <a:rPr lang="en-US" dirty="0" err="1"/>
              <a:t>Menti.com</a:t>
            </a:r>
            <a:endParaRPr lang="en-US" dirty="0"/>
          </a:p>
        </p:txBody>
      </p:sp>
      <p:pic>
        <p:nvPicPr>
          <p:cNvPr id="7" name="Picture 6">
            <a:extLst>
              <a:ext uri="{FF2B5EF4-FFF2-40B4-BE49-F238E27FC236}">
                <a16:creationId xmlns:a16="http://schemas.microsoft.com/office/drawing/2014/main" id="{5451B9EB-C3F8-704D-BAA6-B0FFD4E0A4E8}"/>
              </a:ext>
            </a:extLst>
          </p:cNvPr>
          <p:cNvPicPr>
            <a:picLocks noChangeAspect="1"/>
          </p:cNvPicPr>
          <p:nvPr/>
        </p:nvPicPr>
        <p:blipFill rotWithShape="1">
          <a:blip r:embed="rId3"/>
          <a:srcRect b="70100"/>
          <a:stretch/>
        </p:blipFill>
        <p:spPr>
          <a:xfrm>
            <a:off x="3156989" y="0"/>
            <a:ext cx="5908294" cy="838200"/>
          </a:xfrm>
          <a:prstGeom prst="rect">
            <a:avLst/>
          </a:prstGeom>
        </p:spPr>
      </p:pic>
      <p:pic>
        <p:nvPicPr>
          <p:cNvPr id="8" name="Picture 7">
            <a:extLst>
              <a:ext uri="{FF2B5EF4-FFF2-40B4-BE49-F238E27FC236}">
                <a16:creationId xmlns:a16="http://schemas.microsoft.com/office/drawing/2014/main" id="{412E6AFD-1031-5642-A3E8-59A53667094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637233" y="1524000"/>
            <a:ext cx="4947805" cy="4645165"/>
          </a:xfrm>
          <a:prstGeom prst="rect">
            <a:avLst/>
          </a:prstGeom>
        </p:spPr>
      </p:pic>
    </p:spTree>
    <p:extLst>
      <p:ext uri="{BB962C8B-B14F-4D97-AF65-F5344CB8AC3E}">
        <p14:creationId xmlns:p14="http://schemas.microsoft.com/office/powerpoint/2010/main" val="298260287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4560" y="2206117"/>
            <a:ext cx="2002054" cy="1781175"/>
          </a:xfrm>
        </p:spPr>
        <p:txBody>
          <a:bodyPr>
            <a:normAutofit/>
          </a:bodyPr>
          <a:lstStyle/>
          <a:p>
            <a:r>
              <a:rPr lang="en-GB" sz="2800" dirty="0">
                <a:solidFill>
                  <a:srgbClr val="FFFFFF"/>
                </a:solidFill>
              </a:rPr>
              <a:t>The Donaldson Review </a:t>
            </a:r>
          </a:p>
        </p:txBody>
      </p:sp>
      <p:pic>
        <p:nvPicPr>
          <p:cNvPr id="5" name="Picture 4">
            <a:extLst>
              <a:ext uri="{FF2B5EF4-FFF2-40B4-BE49-F238E27FC236}">
                <a16:creationId xmlns:a16="http://schemas.microsoft.com/office/drawing/2014/main" id="{10D61FF2-76BC-086E-15AF-8712CF27CA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0794326">
            <a:off x="446021" y="588323"/>
            <a:ext cx="4174414" cy="5865150"/>
          </a:xfrm>
          <a:prstGeom prst="rect">
            <a:avLst/>
          </a:prstGeom>
          <a:ln w="57150">
            <a:solidFill>
              <a:schemeClr val="accent1"/>
            </a:solidFill>
          </a:ln>
        </p:spPr>
      </p:pic>
      <p:sp>
        <p:nvSpPr>
          <p:cNvPr id="9" name="Rectangle 8">
            <a:extLst>
              <a:ext uri="{FF2B5EF4-FFF2-40B4-BE49-F238E27FC236}">
                <a16:creationId xmlns:a16="http://schemas.microsoft.com/office/drawing/2014/main" id="{937AE78D-95EC-FA43-899F-A9832A808EEE}"/>
              </a:ext>
            </a:extLst>
          </p:cNvPr>
          <p:cNvSpPr/>
          <p:nvPr/>
        </p:nvSpPr>
        <p:spPr>
          <a:xfrm>
            <a:off x="4442848" y="183796"/>
            <a:ext cx="6096000" cy="1477328"/>
          </a:xfrm>
          <a:prstGeom prst="rect">
            <a:avLst/>
          </a:prstGeom>
        </p:spPr>
        <p:txBody>
          <a:bodyPr>
            <a:spAutoFit/>
          </a:bodyPr>
          <a:lstStyle/>
          <a:p>
            <a:r>
              <a:rPr lang="en-GB" dirty="0">
                <a:solidFill>
                  <a:srgbClr val="2D2D2C"/>
                </a:solidFill>
                <a:latin typeface="Montserrat"/>
              </a:rPr>
              <a:t>Professor Graham Donaldson’s report, </a:t>
            </a:r>
            <a:r>
              <a:rPr lang="en-GB" u="sng" dirty="0">
                <a:solidFill>
                  <a:srgbClr val="757578"/>
                </a:solidFill>
                <a:latin typeface="Montserrat"/>
                <a:hlinkClick r:id="rId4"/>
              </a:rPr>
              <a:t>‘Successful Futures’</a:t>
            </a:r>
            <a:r>
              <a:rPr lang="en-GB" u="sng" dirty="0">
                <a:solidFill>
                  <a:srgbClr val="757578"/>
                </a:solidFill>
                <a:latin typeface="Montserrat"/>
                <a:hlinkClick r:id="rId5"/>
              </a:rPr>
              <a:t>,</a:t>
            </a:r>
            <a:r>
              <a:rPr lang="en-GB" dirty="0">
                <a:solidFill>
                  <a:srgbClr val="2D2D2C"/>
                </a:solidFill>
                <a:latin typeface="Montserrat"/>
              </a:rPr>
              <a:t> was published on 25 February 2015. It followed a review of curriculum and assessment arrangements in Wales which lasted nearly a year and took evidence from over 700 people across the country. </a:t>
            </a:r>
            <a:endParaRPr lang="en-US" dirty="0"/>
          </a:p>
        </p:txBody>
      </p:sp>
      <p:pic>
        <p:nvPicPr>
          <p:cNvPr id="11" name="Picture 10">
            <a:extLst>
              <a:ext uri="{FF2B5EF4-FFF2-40B4-BE49-F238E27FC236}">
                <a16:creationId xmlns:a16="http://schemas.microsoft.com/office/drawing/2014/main" id="{79359308-00C3-9B4A-9D3A-3D2245BA81E0}"/>
              </a:ext>
            </a:extLst>
          </p:cNvPr>
          <p:cNvPicPr>
            <a:picLocks noChangeAspect="1"/>
          </p:cNvPicPr>
          <p:nvPr/>
        </p:nvPicPr>
        <p:blipFill>
          <a:blip r:embed="rId6"/>
          <a:stretch>
            <a:fillRect/>
          </a:stretch>
        </p:blipFill>
        <p:spPr>
          <a:xfrm>
            <a:off x="6380449" y="1844298"/>
            <a:ext cx="4158399" cy="2772266"/>
          </a:xfrm>
          <a:prstGeom prst="rect">
            <a:avLst/>
          </a:prstGeom>
        </p:spPr>
      </p:pic>
      <p:sp>
        <p:nvSpPr>
          <p:cNvPr id="12" name="Rectangle 11">
            <a:extLst>
              <a:ext uri="{FF2B5EF4-FFF2-40B4-BE49-F238E27FC236}">
                <a16:creationId xmlns:a16="http://schemas.microsoft.com/office/drawing/2014/main" id="{1C54E533-9645-4B40-BD31-2F713867CF23}"/>
              </a:ext>
            </a:extLst>
          </p:cNvPr>
          <p:cNvSpPr/>
          <p:nvPr/>
        </p:nvSpPr>
        <p:spPr>
          <a:xfrm>
            <a:off x="5760204" y="5014097"/>
            <a:ext cx="6096000" cy="1477328"/>
          </a:xfrm>
          <a:prstGeom prst="rect">
            <a:avLst/>
          </a:prstGeom>
        </p:spPr>
        <p:txBody>
          <a:bodyPr>
            <a:spAutoFit/>
          </a:bodyPr>
          <a:lstStyle/>
          <a:p>
            <a:r>
              <a:rPr lang="en-GB" dirty="0">
                <a:solidFill>
                  <a:srgbClr val="2D2D2C"/>
                </a:solidFill>
                <a:latin typeface="Montserrat"/>
              </a:rPr>
              <a:t>It was eagerly awaited!</a:t>
            </a:r>
          </a:p>
          <a:p>
            <a:endParaRPr lang="en-GB" dirty="0">
              <a:solidFill>
                <a:srgbClr val="2D2D2C"/>
              </a:solidFill>
              <a:latin typeface="Montserrat"/>
            </a:endParaRPr>
          </a:p>
          <a:p>
            <a:r>
              <a:rPr lang="en-GB" dirty="0">
                <a:solidFill>
                  <a:srgbClr val="2D2D2C"/>
                </a:solidFill>
                <a:latin typeface="Montserrat"/>
              </a:rPr>
              <a:t>On the eve of the report’s publication, the Minister for Education and Skills, Huw Lewis, anticipated would be the </a:t>
            </a:r>
            <a:r>
              <a:rPr lang="en-GB" b="1" dirty="0">
                <a:solidFill>
                  <a:srgbClr val="2D2D2C"/>
                </a:solidFill>
                <a:latin typeface="inherit"/>
              </a:rPr>
              <a:t>‘most significant curriculum reform Wales has ever seen’.</a:t>
            </a:r>
            <a:endParaRPr lang="en-US" dirty="0"/>
          </a:p>
        </p:txBody>
      </p:sp>
    </p:spTree>
    <p:extLst>
      <p:ext uri="{BB962C8B-B14F-4D97-AF65-F5344CB8AC3E}">
        <p14:creationId xmlns:p14="http://schemas.microsoft.com/office/powerpoint/2010/main" val="286161402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4560" y="2206117"/>
            <a:ext cx="2002054" cy="1781175"/>
          </a:xfrm>
        </p:spPr>
        <p:txBody>
          <a:bodyPr>
            <a:normAutofit/>
          </a:bodyPr>
          <a:lstStyle/>
          <a:p>
            <a:r>
              <a:rPr lang="en-GB" sz="2800" dirty="0">
                <a:solidFill>
                  <a:srgbClr val="FFFFFF"/>
                </a:solidFill>
              </a:rPr>
              <a:t>The Donaldson Review </a:t>
            </a:r>
          </a:p>
        </p:txBody>
      </p:sp>
      <p:pic>
        <p:nvPicPr>
          <p:cNvPr id="5" name="Picture 4">
            <a:extLst>
              <a:ext uri="{FF2B5EF4-FFF2-40B4-BE49-F238E27FC236}">
                <a16:creationId xmlns:a16="http://schemas.microsoft.com/office/drawing/2014/main" id="{10D61FF2-76BC-086E-15AF-8712CF27CA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858685">
            <a:off x="7357450" y="567916"/>
            <a:ext cx="4174414" cy="5865150"/>
          </a:xfrm>
          <a:prstGeom prst="rect">
            <a:avLst/>
          </a:prstGeom>
          <a:ln w="57150">
            <a:solidFill>
              <a:schemeClr val="accent1"/>
            </a:solidFill>
          </a:ln>
        </p:spPr>
      </p:pic>
      <p:sp>
        <p:nvSpPr>
          <p:cNvPr id="3" name="Rectangle 2">
            <a:extLst>
              <a:ext uri="{FF2B5EF4-FFF2-40B4-BE49-F238E27FC236}">
                <a16:creationId xmlns:a16="http://schemas.microsoft.com/office/drawing/2014/main" id="{98E53FA9-12B8-3547-A49B-69990A90360A}"/>
              </a:ext>
            </a:extLst>
          </p:cNvPr>
          <p:cNvSpPr/>
          <p:nvPr/>
        </p:nvSpPr>
        <p:spPr>
          <a:xfrm>
            <a:off x="374560" y="142983"/>
            <a:ext cx="6096000" cy="5324535"/>
          </a:xfrm>
          <a:prstGeom prst="rect">
            <a:avLst/>
          </a:prstGeom>
        </p:spPr>
        <p:txBody>
          <a:bodyPr>
            <a:spAutoFit/>
          </a:bodyPr>
          <a:lstStyle/>
          <a:p>
            <a:pPr fontAlgn="base"/>
            <a:r>
              <a:rPr lang="en-GB" sz="2000" dirty="0">
                <a:solidFill>
                  <a:srgbClr val="2D2D2C"/>
                </a:solidFill>
                <a:latin typeface="Montserrat"/>
              </a:rPr>
              <a:t>Professor Donaldson’s report did not disappoint, his proposals were radical and ground-breaking. </a:t>
            </a:r>
          </a:p>
          <a:p>
            <a:pPr fontAlgn="base"/>
            <a:endParaRPr lang="en-GB" sz="2000" dirty="0">
              <a:solidFill>
                <a:srgbClr val="2D2D2C"/>
              </a:solidFill>
              <a:latin typeface="Montserrat"/>
            </a:endParaRPr>
          </a:p>
          <a:p>
            <a:pPr fontAlgn="base"/>
            <a:r>
              <a:rPr lang="en-GB" sz="2000" dirty="0">
                <a:solidFill>
                  <a:srgbClr val="2D2D2C"/>
                </a:solidFill>
                <a:latin typeface="Montserrat"/>
              </a:rPr>
              <a:t>He stated…</a:t>
            </a:r>
          </a:p>
          <a:p>
            <a:pPr fontAlgn="base"/>
            <a:endParaRPr lang="en-GB" sz="2000" dirty="0">
              <a:solidFill>
                <a:srgbClr val="2D2D2C"/>
              </a:solidFill>
              <a:latin typeface="Montserrat"/>
            </a:endParaRPr>
          </a:p>
          <a:p>
            <a:pPr fontAlgn="base"/>
            <a:r>
              <a:rPr lang="en-GB" sz="2000" b="1" i="1" dirty="0">
                <a:solidFill>
                  <a:srgbClr val="2D2D2C"/>
                </a:solidFill>
                <a:latin typeface="Montserrat"/>
              </a:rPr>
              <a:t>“Together, the current national curriculum and assessment arrangements no longer meet the needs of the children and young people of Wales. The case for fundamental change is powerful.”</a:t>
            </a:r>
            <a:endParaRPr lang="en-GB" sz="2000" dirty="0">
              <a:solidFill>
                <a:srgbClr val="2D2D2C"/>
              </a:solidFill>
              <a:latin typeface="Montserrat"/>
            </a:endParaRPr>
          </a:p>
          <a:p>
            <a:pPr fontAlgn="base"/>
            <a:endParaRPr lang="en-GB" sz="2000" dirty="0">
              <a:solidFill>
                <a:srgbClr val="2D2D2C"/>
              </a:solidFill>
              <a:latin typeface="Montserrat"/>
            </a:endParaRPr>
          </a:p>
          <a:p>
            <a:pPr fontAlgn="base"/>
            <a:r>
              <a:rPr lang="en-GB" sz="2000" dirty="0">
                <a:solidFill>
                  <a:srgbClr val="2D2D2C"/>
                </a:solidFill>
                <a:latin typeface="Montserrat"/>
              </a:rPr>
              <a:t>Following the report’s publication, the Minister said…</a:t>
            </a:r>
          </a:p>
          <a:p>
            <a:pPr fontAlgn="base"/>
            <a:endParaRPr lang="en-GB" sz="2000" dirty="0">
              <a:solidFill>
                <a:srgbClr val="2D2D2C"/>
              </a:solidFill>
              <a:latin typeface="Montserrat"/>
            </a:endParaRPr>
          </a:p>
          <a:p>
            <a:pPr fontAlgn="base"/>
            <a:r>
              <a:rPr lang="en-GB" sz="2000" dirty="0">
                <a:solidFill>
                  <a:srgbClr val="2D2D2C"/>
                </a:solidFill>
                <a:latin typeface="Montserrat"/>
              </a:rPr>
              <a:t> </a:t>
            </a:r>
            <a:r>
              <a:rPr lang="en-GB" sz="2000" b="1" i="1" dirty="0">
                <a:solidFill>
                  <a:srgbClr val="2D2D2C"/>
                </a:solidFill>
                <a:latin typeface="Montserrat"/>
              </a:rPr>
              <a:t>”This is not some kind of tinkering exercise with the old national curriculum’. This marks the </a:t>
            </a:r>
            <a:r>
              <a:rPr lang="en-GB" sz="2000" b="1" i="1" dirty="0">
                <a:solidFill>
                  <a:srgbClr val="2D2D2C"/>
                </a:solidFill>
                <a:latin typeface="inherit"/>
              </a:rPr>
              <a:t>doing away with the national curriculum of 1988 </a:t>
            </a:r>
            <a:r>
              <a:rPr lang="en-GB" sz="2000" b="1" i="1" dirty="0">
                <a:solidFill>
                  <a:srgbClr val="2D2D2C"/>
                </a:solidFill>
                <a:latin typeface="Montserrat"/>
              </a:rPr>
              <a:t>and the rewriting from the ground floor up of an entirely new curriculum with a different philosophy behind it.”</a:t>
            </a:r>
            <a:endParaRPr lang="en-GB" sz="2000" b="1" i="1" dirty="0">
              <a:solidFill>
                <a:srgbClr val="2D2D2C"/>
              </a:solidFill>
              <a:effectLst/>
              <a:latin typeface="Montserrat"/>
            </a:endParaRPr>
          </a:p>
        </p:txBody>
      </p:sp>
    </p:spTree>
    <p:extLst>
      <p:ext uri="{BB962C8B-B14F-4D97-AF65-F5344CB8AC3E}">
        <p14:creationId xmlns:p14="http://schemas.microsoft.com/office/powerpoint/2010/main" val="4708772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4560" y="2206117"/>
            <a:ext cx="2002054" cy="1781175"/>
          </a:xfrm>
        </p:spPr>
        <p:txBody>
          <a:bodyPr>
            <a:normAutofit/>
          </a:bodyPr>
          <a:lstStyle/>
          <a:p>
            <a:r>
              <a:rPr lang="en-GB" sz="2800" dirty="0">
                <a:solidFill>
                  <a:srgbClr val="FFFFFF"/>
                </a:solidFill>
              </a:rPr>
              <a:t>The Donaldson Review </a:t>
            </a:r>
          </a:p>
        </p:txBody>
      </p:sp>
      <p:pic>
        <p:nvPicPr>
          <p:cNvPr id="5" name="Picture 4">
            <a:extLst>
              <a:ext uri="{FF2B5EF4-FFF2-40B4-BE49-F238E27FC236}">
                <a16:creationId xmlns:a16="http://schemas.microsoft.com/office/drawing/2014/main" id="{10D61FF2-76BC-086E-15AF-8712CF27CA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098108">
            <a:off x="631186" y="445611"/>
            <a:ext cx="4174414" cy="5865150"/>
          </a:xfrm>
          <a:prstGeom prst="rect">
            <a:avLst/>
          </a:prstGeom>
          <a:ln w="57150">
            <a:solidFill>
              <a:schemeClr val="accent1"/>
            </a:solidFill>
          </a:ln>
        </p:spPr>
      </p:pic>
      <p:sp>
        <p:nvSpPr>
          <p:cNvPr id="4" name="Rectangle 3">
            <a:extLst>
              <a:ext uri="{FF2B5EF4-FFF2-40B4-BE49-F238E27FC236}">
                <a16:creationId xmlns:a16="http://schemas.microsoft.com/office/drawing/2014/main" id="{2BBCB460-2CC0-E74C-B1E9-B0384400C5D7}"/>
              </a:ext>
            </a:extLst>
          </p:cNvPr>
          <p:cNvSpPr/>
          <p:nvPr/>
        </p:nvSpPr>
        <p:spPr>
          <a:xfrm>
            <a:off x="5651715" y="562030"/>
            <a:ext cx="6096000" cy="4893647"/>
          </a:xfrm>
          <a:prstGeom prst="rect">
            <a:avLst/>
          </a:prstGeom>
        </p:spPr>
        <p:txBody>
          <a:bodyPr>
            <a:spAutoFit/>
          </a:bodyPr>
          <a:lstStyle/>
          <a:p>
            <a:pPr fontAlgn="base"/>
            <a:r>
              <a:rPr lang="en-GB" sz="2400" b="1" dirty="0">
                <a:solidFill>
                  <a:srgbClr val="2D2D2C"/>
                </a:solidFill>
                <a:latin typeface="inherit"/>
              </a:rPr>
              <a:t>Donaldson’s critique of the current position</a:t>
            </a:r>
            <a:endParaRPr lang="en-GB" sz="2400" dirty="0">
              <a:solidFill>
                <a:srgbClr val="2D2D2C"/>
              </a:solidFill>
              <a:latin typeface="Montserrat"/>
            </a:endParaRPr>
          </a:p>
          <a:p>
            <a:pPr fontAlgn="base"/>
            <a:r>
              <a:rPr lang="en-GB" sz="2400" dirty="0">
                <a:solidFill>
                  <a:srgbClr val="2D2D2C"/>
                </a:solidFill>
                <a:latin typeface="Montserrat"/>
              </a:rPr>
              <a:t>The Donaldson Review found that the need for change was not just due to shortcomings that have been well publicised such as Wales’ standing in PISA, comparative GCSE performance and the challenging OECD review.</a:t>
            </a:r>
          </a:p>
          <a:p>
            <a:pPr fontAlgn="base"/>
            <a:endParaRPr lang="en-GB" sz="2400" dirty="0">
              <a:solidFill>
                <a:srgbClr val="2D2D2C"/>
              </a:solidFill>
              <a:latin typeface="Montserrat"/>
            </a:endParaRPr>
          </a:p>
          <a:p>
            <a:pPr fontAlgn="base"/>
            <a:r>
              <a:rPr lang="en-GB" sz="2400" dirty="0">
                <a:solidFill>
                  <a:srgbClr val="2D2D2C"/>
                </a:solidFill>
                <a:latin typeface="Montserrat"/>
              </a:rPr>
              <a:t>  </a:t>
            </a:r>
          </a:p>
          <a:p>
            <a:pPr fontAlgn="base"/>
            <a:endParaRPr lang="en-GB" sz="2400" dirty="0">
              <a:solidFill>
                <a:srgbClr val="2D2D2C"/>
              </a:solidFill>
              <a:latin typeface="Montserrat"/>
            </a:endParaRPr>
          </a:p>
          <a:p>
            <a:pPr fontAlgn="base"/>
            <a:r>
              <a:rPr lang="en-GB" sz="2400" dirty="0">
                <a:solidFill>
                  <a:srgbClr val="2D2D2C"/>
                </a:solidFill>
                <a:latin typeface="Montserrat"/>
              </a:rPr>
              <a:t>It was more </a:t>
            </a:r>
            <a:r>
              <a:rPr lang="en-GB" sz="2400" b="1" dirty="0">
                <a:solidFill>
                  <a:srgbClr val="2D2D2C"/>
                </a:solidFill>
                <a:latin typeface="inherit"/>
              </a:rPr>
              <a:t>long-term and fundamental </a:t>
            </a:r>
            <a:r>
              <a:rPr lang="en-GB" sz="2400" dirty="0">
                <a:solidFill>
                  <a:srgbClr val="2D2D2C"/>
                </a:solidFill>
                <a:latin typeface="Montserrat"/>
              </a:rPr>
              <a:t>than that. For a start, the world today is very different to when the national curriculum was introduced in 1988. </a:t>
            </a:r>
            <a:endParaRPr lang="en-GB" sz="2400" b="0" i="0" dirty="0">
              <a:solidFill>
                <a:srgbClr val="2D2D2C"/>
              </a:solidFill>
              <a:effectLst/>
              <a:latin typeface="Montserrat"/>
            </a:endParaRPr>
          </a:p>
        </p:txBody>
      </p:sp>
    </p:spTree>
    <p:extLst>
      <p:ext uri="{BB962C8B-B14F-4D97-AF65-F5344CB8AC3E}">
        <p14:creationId xmlns:p14="http://schemas.microsoft.com/office/powerpoint/2010/main" val="200108812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4560" y="2206117"/>
            <a:ext cx="2002054" cy="1781175"/>
          </a:xfrm>
        </p:spPr>
        <p:txBody>
          <a:bodyPr>
            <a:normAutofit/>
          </a:bodyPr>
          <a:lstStyle/>
          <a:p>
            <a:r>
              <a:rPr lang="en-GB" sz="2800" dirty="0">
                <a:solidFill>
                  <a:srgbClr val="FFFFFF"/>
                </a:solidFill>
              </a:rPr>
              <a:t>The Donaldson Review </a:t>
            </a:r>
          </a:p>
        </p:txBody>
      </p:sp>
      <p:pic>
        <p:nvPicPr>
          <p:cNvPr id="5" name="Picture 4">
            <a:extLst>
              <a:ext uri="{FF2B5EF4-FFF2-40B4-BE49-F238E27FC236}">
                <a16:creationId xmlns:a16="http://schemas.microsoft.com/office/drawing/2014/main" id="{10D61FF2-76BC-086E-15AF-8712CF27CA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098108">
            <a:off x="631186" y="445611"/>
            <a:ext cx="4174414" cy="5865150"/>
          </a:xfrm>
          <a:prstGeom prst="rect">
            <a:avLst/>
          </a:prstGeom>
          <a:ln w="57150">
            <a:solidFill>
              <a:schemeClr val="accent1"/>
            </a:solidFill>
          </a:ln>
        </p:spPr>
      </p:pic>
      <p:sp>
        <p:nvSpPr>
          <p:cNvPr id="4" name="Rectangle 3">
            <a:extLst>
              <a:ext uri="{FF2B5EF4-FFF2-40B4-BE49-F238E27FC236}">
                <a16:creationId xmlns:a16="http://schemas.microsoft.com/office/drawing/2014/main" id="{2BBCB460-2CC0-E74C-B1E9-B0384400C5D7}"/>
              </a:ext>
            </a:extLst>
          </p:cNvPr>
          <p:cNvSpPr/>
          <p:nvPr/>
        </p:nvSpPr>
        <p:spPr>
          <a:xfrm>
            <a:off x="5715000" y="685800"/>
            <a:ext cx="6096000" cy="4893647"/>
          </a:xfrm>
          <a:prstGeom prst="rect">
            <a:avLst/>
          </a:prstGeom>
        </p:spPr>
        <p:txBody>
          <a:bodyPr>
            <a:spAutoFit/>
          </a:bodyPr>
          <a:lstStyle/>
          <a:p>
            <a:pPr fontAlgn="base"/>
            <a:endParaRPr lang="en-GB" sz="2400" dirty="0"/>
          </a:p>
          <a:p>
            <a:pPr fontAlgn="base"/>
            <a:r>
              <a:rPr lang="en-GB" sz="2400" dirty="0"/>
              <a:t>The Review found significant support amongst teachers and schools for a shift towards organising learning around skills and themes. </a:t>
            </a:r>
          </a:p>
          <a:p>
            <a:pPr fontAlgn="base"/>
            <a:endParaRPr lang="en-GB" sz="2400" dirty="0"/>
          </a:p>
          <a:p>
            <a:pPr fontAlgn="base"/>
            <a:endParaRPr lang="en-GB" sz="2400" dirty="0"/>
          </a:p>
          <a:p>
            <a:pPr fontAlgn="base"/>
            <a:endParaRPr lang="en-GB" sz="2400" dirty="0"/>
          </a:p>
          <a:p>
            <a:pPr fontAlgn="base"/>
            <a:r>
              <a:rPr lang="en-GB" sz="2400" dirty="0"/>
              <a:t>Children and young people told the Review they wanted more opportunities to learn general social competences, including ‘life skills’. </a:t>
            </a:r>
          </a:p>
          <a:p>
            <a:pPr fontAlgn="base"/>
            <a:endParaRPr lang="en-GB" sz="2400" dirty="0"/>
          </a:p>
        </p:txBody>
      </p:sp>
    </p:spTree>
    <p:extLst>
      <p:ext uri="{BB962C8B-B14F-4D97-AF65-F5344CB8AC3E}">
        <p14:creationId xmlns:p14="http://schemas.microsoft.com/office/powerpoint/2010/main" val="337932257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4560" y="2206117"/>
            <a:ext cx="2002054" cy="1781175"/>
          </a:xfrm>
        </p:spPr>
        <p:txBody>
          <a:bodyPr>
            <a:normAutofit/>
          </a:bodyPr>
          <a:lstStyle/>
          <a:p>
            <a:r>
              <a:rPr lang="en-GB" sz="2800" dirty="0">
                <a:solidFill>
                  <a:srgbClr val="FFFFFF"/>
                </a:solidFill>
              </a:rPr>
              <a:t>The Donaldson Review </a:t>
            </a:r>
          </a:p>
        </p:txBody>
      </p:sp>
      <p:pic>
        <p:nvPicPr>
          <p:cNvPr id="5" name="Picture 4">
            <a:extLst>
              <a:ext uri="{FF2B5EF4-FFF2-40B4-BE49-F238E27FC236}">
                <a16:creationId xmlns:a16="http://schemas.microsoft.com/office/drawing/2014/main" id="{10D61FF2-76BC-086E-15AF-8712CF27CA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626894">
            <a:off x="7740944" y="507520"/>
            <a:ext cx="3977324" cy="5588235"/>
          </a:xfrm>
          <a:prstGeom prst="rect">
            <a:avLst/>
          </a:prstGeom>
          <a:ln w="57150">
            <a:solidFill>
              <a:schemeClr val="accent1"/>
            </a:solidFill>
          </a:ln>
        </p:spPr>
      </p:pic>
      <p:sp>
        <p:nvSpPr>
          <p:cNvPr id="3" name="Rectangle 2">
            <a:extLst>
              <a:ext uri="{FF2B5EF4-FFF2-40B4-BE49-F238E27FC236}">
                <a16:creationId xmlns:a16="http://schemas.microsoft.com/office/drawing/2014/main" id="{9BC67F84-A8BB-9C4D-ABE4-B99CAD302594}"/>
              </a:ext>
            </a:extLst>
          </p:cNvPr>
          <p:cNvSpPr/>
          <p:nvPr/>
        </p:nvSpPr>
        <p:spPr>
          <a:xfrm>
            <a:off x="533400" y="990600"/>
            <a:ext cx="6096000" cy="5078313"/>
          </a:xfrm>
          <a:prstGeom prst="rect">
            <a:avLst/>
          </a:prstGeom>
        </p:spPr>
        <p:txBody>
          <a:bodyPr>
            <a:spAutoFit/>
          </a:bodyPr>
          <a:lstStyle/>
          <a:p>
            <a:pPr fontAlgn="base"/>
            <a:r>
              <a:rPr lang="en-GB" dirty="0">
                <a:solidFill>
                  <a:srgbClr val="2D2D2C"/>
                </a:solidFill>
                <a:latin typeface="Montserrat"/>
              </a:rPr>
              <a:t>The report stated that…</a:t>
            </a:r>
          </a:p>
          <a:p>
            <a:pPr fontAlgn="base"/>
            <a:r>
              <a:rPr lang="en-GB" dirty="0">
                <a:solidFill>
                  <a:srgbClr val="2D2D2C"/>
                </a:solidFill>
                <a:latin typeface="Montserrat"/>
              </a:rPr>
              <a:t> </a:t>
            </a:r>
            <a:r>
              <a:rPr lang="en-GB" b="1" i="1" dirty="0">
                <a:solidFill>
                  <a:srgbClr val="2D2D2C"/>
                </a:solidFill>
                <a:latin typeface="Montserrat"/>
              </a:rPr>
              <a:t>‘the curriculum had become overloaded, complicated and, in parts, outdated’.</a:t>
            </a:r>
          </a:p>
          <a:p>
            <a:pPr fontAlgn="base"/>
            <a:endParaRPr lang="en-GB" b="1" i="1" dirty="0">
              <a:solidFill>
                <a:srgbClr val="2D2D2C"/>
              </a:solidFill>
              <a:latin typeface="Montserrat"/>
            </a:endParaRPr>
          </a:p>
          <a:p>
            <a:pPr fontAlgn="base"/>
            <a:endParaRPr lang="en-GB" b="1" i="1" dirty="0">
              <a:solidFill>
                <a:srgbClr val="2D2D2C"/>
              </a:solidFill>
              <a:latin typeface="Montserrat"/>
            </a:endParaRPr>
          </a:p>
          <a:p>
            <a:pPr fontAlgn="base"/>
            <a:endParaRPr lang="en-GB" dirty="0">
              <a:solidFill>
                <a:srgbClr val="2D2D2C"/>
              </a:solidFill>
              <a:latin typeface="Montserrat"/>
            </a:endParaRPr>
          </a:p>
          <a:p>
            <a:pPr fontAlgn="base"/>
            <a:r>
              <a:rPr lang="en-GB" dirty="0">
                <a:solidFill>
                  <a:srgbClr val="2D2D2C"/>
                </a:solidFill>
                <a:latin typeface="Montserrat"/>
              </a:rPr>
              <a:t>He added that… </a:t>
            </a:r>
          </a:p>
          <a:p>
            <a:pPr fontAlgn="base"/>
            <a:r>
              <a:rPr lang="en-GB" b="1" i="1" dirty="0">
                <a:solidFill>
                  <a:srgbClr val="2D2D2C"/>
                </a:solidFill>
                <a:latin typeface="Montserrat"/>
              </a:rPr>
              <a:t>‘assessment arrangements are not making the contribution they should to improving learning’</a:t>
            </a:r>
            <a:r>
              <a:rPr lang="en-GB" dirty="0">
                <a:solidFill>
                  <a:srgbClr val="2D2D2C"/>
                </a:solidFill>
                <a:latin typeface="Montserrat"/>
              </a:rPr>
              <a:t> </a:t>
            </a:r>
          </a:p>
          <a:p>
            <a:pPr fontAlgn="base"/>
            <a:endParaRPr lang="en-GB" b="1" i="1" dirty="0">
              <a:solidFill>
                <a:srgbClr val="2D2D2C"/>
              </a:solidFill>
              <a:latin typeface="Montserrat"/>
            </a:endParaRPr>
          </a:p>
          <a:p>
            <a:pPr fontAlgn="base"/>
            <a:endParaRPr lang="en-GB" dirty="0">
              <a:solidFill>
                <a:srgbClr val="2D2D2C"/>
              </a:solidFill>
              <a:latin typeface="Montserrat"/>
            </a:endParaRPr>
          </a:p>
          <a:p>
            <a:pPr fontAlgn="base"/>
            <a:endParaRPr lang="en-GB" dirty="0">
              <a:solidFill>
                <a:srgbClr val="2D2D2C"/>
              </a:solidFill>
              <a:latin typeface="Montserrat"/>
            </a:endParaRPr>
          </a:p>
          <a:p>
            <a:pPr fontAlgn="base"/>
            <a:r>
              <a:rPr lang="en-GB" dirty="0">
                <a:solidFill>
                  <a:srgbClr val="2D2D2C"/>
                </a:solidFill>
                <a:latin typeface="Montserrat"/>
              </a:rPr>
              <a:t>He comments:</a:t>
            </a:r>
          </a:p>
          <a:p>
            <a:pPr fontAlgn="base"/>
            <a:r>
              <a:rPr lang="en-GB" b="1" i="1" dirty="0">
                <a:solidFill>
                  <a:srgbClr val="2D2D2C"/>
                </a:solidFill>
                <a:latin typeface="Montserrat"/>
              </a:rPr>
              <a:t>‘At its most extreme, the mission of primary schools can almost be reduced to the teaching of literacy and numeracy and of secondary schools to preparation for qualifications.’</a:t>
            </a:r>
          </a:p>
          <a:p>
            <a:pPr fontAlgn="base"/>
            <a:endParaRPr lang="en-GB" b="1" i="1" dirty="0">
              <a:solidFill>
                <a:srgbClr val="2D2D2C"/>
              </a:solidFill>
              <a:latin typeface="Montserrat"/>
            </a:endParaRPr>
          </a:p>
          <a:p>
            <a:pPr fontAlgn="base"/>
            <a:endParaRPr lang="en-GB" dirty="0">
              <a:solidFill>
                <a:srgbClr val="2D2D2C"/>
              </a:solidFill>
              <a:latin typeface="Montserrat"/>
            </a:endParaRPr>
          </a:p>
        </p:txBody>
      </p:sp>
    </p:spTree>
    <p:extLst>
      <p:ext uri="{BB962C8B-B14F-4D97-AF65-F5344CB8AC3E}">
        <p14:creationId xmlns:p14="http://schemas.microsoft.com/office/powerpoint/2010/main" val="179702088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4560" y="2206117"/>
            <a:ext cx="2002054" cy="1781175"/>
          </a:xfrm>
        </p:spPr>
        <p:txBody>
          <a:bodyPr>
            <a:normAutofit/>
          </a:bodyPr>
          <a:lstStyle/>
          <a:p>
            <a:r>
              <a:rPr lang="en-GB" sz="2800" dirty="0">
                <a:solidFill>
                  <a:srgbClr val="FFFFFF"/>
                </a:solidFill>
              </a:rPr>
              <a:t>The Donaldson Review </a:t>
            </a:r>
          </a:p>
        </p:txBody>
      </p:sp>
      <p:pic>
        <p:nvPicPr>
          <p:cNvPr id="5" name="Picture 4">
            <a:extLst>
              <a:ext uri="{FF2B5EF4-FFF2-40B4-BE49-F238E27FC236}">
                <a16:creationId xmlns:a16="http://schemas.microsoft.com/office/drawing/2014/main" id="{10D61FF2-76BC-086E-15AF-8712CF27CA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098108">
            <a:off x="631186" y="445611"/>
            <a:ext cx="4174414" cy="5865150"/>
          </a:xfrm>
          <a:prstGeom prst="rect">
            <a:avLst/>
          </a:prstGeom>
          <a:ln w="57150">
            <a:solidFill>
              <a:schemeClr val="accent1"/>
            </a:solidFill>
          </a:ln>
        </p:spPr>
      </p:pic>
      <p:sp>
        <p:nvSpPr>
          <p:cNvPr id="4" name="Rectangle 3">
            <a:extLst>
              <a:ext uri="{FF2B5EF4-FFF2-40B4-BE49-F238E27FC236}">
                <a16:creationId xmlns:a16="http://schemas.microsoft.com/office/drawing/2014/main" id="{2BBCB460-2CC0-E74C-B1E9-B0384400C5D7}"/>
              </a:ext>
            </a:extLst>
          </p:cNvPr>
          <p:cNvSpPr/>
          <p:nvPr/>
        </p:nvSpPr>
        <p:spPr>
          <a:xfrm>
            <a:off x="5698210" y="1573210"/>
            <a:ext cx="6096000" cy="2308324"/>
          </a:xfrm>
          <a:prstGeom prst="rect">
            <a:avLst/>
          </a:prstGeom>
        </p:spPr>
        <p:txBody>
          <a:bodyPr>
            <a:spAutoFit/>
          </a:bodyPr>
          <a:lstStyle/>
          <a:p>
            <a:pPr fontAlgn="base"/>
            <a:r>
              <a:rPr lang="en-GB" sz="2400" dirty="0">
                <a:solidFill>
                  <a:srgbClr val="2D2D2C"/>
                </a:solidFill>
                <a:latin typeface="Montserrat"/>
              </a:rPr>
              <a:t>The review identified some ‘very real strengths’ upon which Wales should build, such as the </a:t>
            </a:r>
            <a:r>
              <a:rPr lang="en-GB" sz="2400" b="1" dirty="0">
                <a:solidFill>
                  <a:srgbClr val="2D2D2C"/>
                </a:solidFill>
                <a:latin typeface="Montserrat"/>
              </a:rPr>
              <a:t>Foundation Phase; the emphasis on literacy and numeracy; the commitment to equity and inclusion; the Welsh language; and the revised Welsh Baccalaureate.</a:t>
            </a:r>
          </a:p>
        </p:txBody>
      </p:sp>
    </p:spTree>
    <p:extLst>
      <p:ext uri="{BB962C8B-B14F-4D97-AF65-F5344CB8AC3E}">
        <p14:creationId xmlns:p14="http://schemas.microsoft.com/office/powerpoint/2010/main" val="156264626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0D61FF2-76BC-086E-15AF-8712CF27CA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626894">
            <a:off x="7740944" y="507520"/>
            <a:ext cx="3977324" cy="5588235"/>
          </a:xfrm>
          <a:prstGeom prst="rect">
            <a:avLst/>
          </a:prstGeom>
          <a:ln w="57150">
            <a:solidFill>
              <a:schemeClr val="accent1"/>
            </a:solidFill>
          </a:ln>
        </p:spPr>
      </p:pic>
      <p:sp>
        <p:nvSpPr>
          <p:cNvPr id="4" name="Rectangle 3">
            <a:extLst>
              <a:ext uri="{FF2B5EF4-FFF2-40B4-BE49-F238E27FC236}">
                <a16:creationId xmlns:a16="http://schemas.microsoft.com/office/drawing/2014/main" id="{D83F0C52-7A88-DC40-A99A-EDDA6DEC9E6D}"/>
              </a:ext>
            </a:extLst>
          </p:cNvPr>
          <p:cNvSpPr/>
          <p:nvPr/>
        </p:nvSpPr>
        <p:spPr>
          <a:xfrm>
            <a:off x="452051" y="1014549"/>
            <a:ext cx="6336206" cy="1569660"/>
          </a:xfrm>
          <a:prstGeom prst="rect">
            <a:avLst/>
          </a:prstGeom>
        </p:spPr>
        <p:txBody>
          <a:bodyPr wrap="square">
            <a:spAutoFit/>
          </a:bodyPr>
          <a:lstStyle/>
          <a:p>
            <a:r>
              <a:rPr lang="en-GB" sz="2400" dirty="0">
                <a:solidFill>
                  <a:srgbClr val="2D2D2C"/>
                </a:solidFill>
                <a:latin typeface="Montserrat"/>
              </a:rPr>
              <a:t>When considering his recommendations to WG, Professor Donaldson started from a position of developing a </a:t>
            </a:r>
            <a:r>
              <a:rPr lang="en-GB" sz="2400" b="1" dirty="0">
                <a:solidFill>
                  <a:srgbClr val="2D2D2C"/>
                </a:solidFill>
                <a:latin typeface="Montserrat"/>
              </a:rPr>
              <a:t>vision of what a well-educated young person in Wales should look like. </a:t>
            </a:r>
            <a:endParaRPr lang="en-US" sz="2400" dirty="0"/>
          </a:p>
        </p:txBody>
      </p:sp>
      <p:sp>
        <p:nvSpPr>
          <p:cNvPr id="9" name="TextBox 8">
            <a:extLst>
              <a:ext uri="{FF2B5EF4-FFF2-40B4-BE49-F238E27FC236}">
                <a16:creationId xmlns:a16="http://schemas.microsoft.com/office/drawing/2014/main" id="{3ED3F815-FDF8-024E-BCAF-9F6ADFC879B9}"/>
              </a:ext>
            </a:extLst>
          </p:cNvPr>
          <p:cNvSpPr txBox="1"/>
          <p:nvPr/>
        </p:nvSpPr>
        <p:spPr>
          <a:xfrm>
            <a:off x="1438776" y="3967567"/>
            <a:ext cx="3967567" cy="1754326"/>
          </a:xfrm>
          <a:prstGeom prst="rect">
            <a:avLst/>
          </a:prstGeom>
          <a:noFill/>
        </p:spPr>
        <p:txBody>
          <a:bodyPr wrap="square" rtlCol="0">
            <a:spAutoFit/>
          </a:bodyPr>
          <a:lstStyle/>
          <a:p>
            <a:pPr algn="ctr"/>
            <a:r>
              <a:rPr lang="en-US" sz="3600" dirty="0"/>
              <a:t>Are you aware of any of his recommendations?</a:t>
            </a:r>
          </a:p>
        </p:txBody>
      </p:sp>
    </p:spTree>
    <p:extLst>
      <p:ext uri="{BB962C8B-B14F-4D97-AF65-F5344CB8AC3E}">
        <p14:creationId xmlns:p14="http://schemas.microsoft.com/office/powerpoint/2010/main" val="40193910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0D61FF2-76BC-086E-15AF-8712CF27CA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341155">
            <a:off x="7492971" y="538518"/>
            <a:ext cx="3977324" cy="5588235"/>
          </a:xfrm>
          <a:prstGeom prst="rect">
            <a:avLst/>
          </a:prstGeom>
          <a:ln w="57150">
            <a:solidFill>
              <a:schemeClr val="accent1"/>
            </a:solidFill>
          </a:ln>
        </p:spPr>
      </p:pic>
      <p:sp>
        <p:nvSpPr>
          <p:cNvPr id="2" name="Rectangle 1">
            <a:extLst>
              <a:ext uri="{FF2B5EF4-FFF2-40B4-BE49-F238E27FC236}">
                <a16:creationId xmlns:a16="http://schemas.microsoft.com/office/drawing/2014/main" id="{E20CB8B4-32B6-934B-AA77-78F8CF4DD0F2}"/>
              </a:ext>
            </a:extLst>
          </p:cNvPr>
          <p:cNvSpPr/>
          <p:nvPr/>
        </p:nvSpPr>
        <p:spPr>
          <a:xfrm>
            <a:off x="335797" y="901096"/>
            <a:ext cx="6096000" cy="5632311"/>
          </a:xfrm>
          <a:prstGeom prst="rect">
            <a:avLst/>
          </a:prstGeom>
        </p:spPr>
        <p:txBody>
          <a:bodyPr>
            <a:spAutoFit/>
          </a:bodyPr>
          <a:lstStyle/>
          <a:p>
            <a:pPr fontAlgn="base">
              <a:buFont typeface="Arial" panose="020B0604020202020204" pitchFamily="34" charset="0"/>
              <a:buChar char="•"/>
            </a:pPr>
            <a:r>
              <a:rPr lang="en-GB" dirty="0">
                <a:solidFill>
                  <a:srgbClr val="3C3C3B"/>
                </a:solidFill>
                <a:latin typeface="inherit"/>
              </a:rPr>
              <a:t>Donaldson proposed four ‘Purposes of the curriculum’ which he recommended should be laid down in primary legislation and should be central to everything that goes on in schools.</a:t>
            </a:r>
          </a:p>
          <a:p>
            <a:pPr fontAlgn="base"/>
            <a:endParaRPr lang="en-GB" dirty="0">
              <a:solidFill>
                <a:srgbClr val="3C3C3B"/>
              </a:solidFill>
              <a:latin typeface="inherit"/>
            </a:endParaRPr>
          </a:p>
          <a:p>
            <a:pPr fontAlgn="base">
              <a:buFont typeface="Arial" panose="020B0604020202020204" pitchFamily="34" charset="0"/>
              <a:buChar char="•"/>
            </a:pPr>
            <a:r>
              <a:rPr lang="en-GB" dirty="0">
                <a:solidFill>
                  <a:srgbClr val="3C3C3B"/>
                </a:solidFill>
                <a:latin typeface="inherit"/>
              </a:rPr>
              <a:t>Instead of having relatively narrow and isolated subjects slotted into the timetable, Professor Donaldson proposed six ‘Areas of Learning and Experience’ as the single organising structure for an uninterrupted and seamless age 3-16 curriculum.</a:t>
            </a:r>
          </a:p>
          <a:p>
            <a:pPr fontAlgn="base">
              <a:buFont typeface="Arial" panose="020B0604020202020204" pitchFamily="34" charset="0"/>
              <a:buChar char="•"/>
            </a:pPr>
            <a:endParaRPr lang="en-GB" dirty="0">
              <a:solidFill>
                <a:srgbClr val="3C3C3B"/>
              </a:solidFill>
              <a:latin typeface="inherit"/>
            </a:endParaRPr>
          </a:p>
          <a:p>
            <a:pPr fontAlgn="base">
              <a:buFont typeface="Arial" panose="020B0604020202020204" pitchFamily="34" charset="0"/>
              <a:buChar char="•"/>
            </a:pPr>
            <a:r>
              <a:rPr lang="en-GB" dirty="0">
                <a:solidFill>
                  <a:srgbClr val="3C3C3B"/>
                </a:solidFill>
                <a:latin typeface="inherit"/>
              </a:rPr>
              <a:t>The Review concurred with the priority the Welsh Government places on literacy and numeracy as core skills within the curriculum but added a third – digital competence.</a:t>
            </a:r>
          </a:p>
          <a:p>
            <a:pPr fontAlgn="base">
              <a:buFont typeface="Arial" panose="020B0604020202020204" pitchFamily="34" charset="0"/>
              <a:buChar char="•"/>
            </a:pPr>
            <a:endParaRPr lang="en-GB" dirty="0">
              <a:solidFill>
                <a:srgbClr val="3C3C3B"/>
              </a:solidFill>
              <a:latin typeface="inherit"/>
            </a:endParaRPr>
          </a:p>
          <a:p>
            <a:pPr fontAlgn="base">
              <a:buFont typeface="Arial" panose="020B0604020202020204" pitchFamily="34" charset="0"/>
              <a:buChar char="•"/>
            </a:pPr>
            <a:r>
              <a:rPr lang="en-GB" dirty="0">
                <a:solidFill>
                  <a:srgbClr val="3C3C3B"/>
                </a:solidFill>
                <a:latin typeface="inherit"/>
              </a:rPr>
              <a:t>Donaldson also recommended digital competence should be treated with the same importance as literacy and numeracy.</a:t>
            </a:r>
          </a:p>
          <a:p>
            <a:pPr fontAlgn="base">
              <a:buFont typeface="Arial" panose="020B0604020202020204" pitchFamily="34" charset="0"/>
              <a:buChar char="•"/>
            </a:pPr>
            <a:endParaRPr lang="en-GB" dirty="0">
              <a:solidFill>
                <a:srgbClr val="3C3C3B"/>
              </a:solidFill>
              <a:latin typeface="inherit"/>
            </a:endParaRPr>
          </a:p>
          <a:p>
            <a:pPr fontAlgn="base">
              <a:buFont typeface="Arial" panose="020B0604020202020204" pitchFamily="34" charset="0"/>
              <a:buChar char="•"/>
            </a:pPr>
            <a:r>
              <a:rPr lang="en-GB" dirty="0">
                <a:solidFill>
                  <a:srgbClr val="3C3C3B"/>
                </a:solidFill>
                <a:latin typeface="inherit"/>
              </a:rPr>
              <a:t>Literacy, numeracy and digital competence would therefore be the three ‘Cross-curriculum responsibilities’ that all teachers and areas of the curriculum would be expected to apply.</a:t>
            </a:r>
            <a:endParaRPr lang="en-GB" b="0" i="0" dirty="0">
              <a:solidFill>
                <a:srgbClr val="3C3C3B"/>
              </a:solidFill>
              <a:effectLst/>
              <a:latin typeface="inherit"/>
            </a:endParaRPr>
          </a:p>
        </p:txBody>
      </p:sp>
      <p:sp>
        <p:nvSpPr>
          <p:cNvPr id="6" name="TextBox 5">
            <a:extLst>
              <a:ext uri="{FF2B5EF4-FFF2-40B4-BE49-F238E27FC236}">
                <a16:creationId xmlns:a16="http://schemas.microsoft.com/office/drawing/2014/main" id="{EA7BE129-B1ED-9B41-BA77-52A436C70700}"/>
              </a:ext>
            </a:extLst>
          </p:cNvPr>
          <p:cNvSpPr txBox="1"/>
          <p:nvPr/>
        </p:nvSpPr>
        <p:spPr>
          <a:xfrm>
            <a:off x="335797" y="193210"/>
            <a:ext cx="4129272" cy="707886"/>
          </a:xfrm>
          <a:prstGeom prst="rect">
            <a:avLst/>
          </a:prstGeom>
          <a:noFill/>
        </p:spPr>
        <p:txBody>
          <a:bodyPr wrap="none" rtlCol="0">
            <a:spAutoFit/>
          </a:bodyPr>
          <a:lstStyle/>
          <a:p>
            <a:r>
              <a:rPr lang="en-US" sz="4000" dirty="0"/>
              <a:t>Recommendations</a:t>
            </a:r>
            <a:r>
              <a:rPr lang="en-US" dirty="0"/>
              <a:t> </a:t>
            </a:r>
          </a:p>
        </p:txBody>
      </p:sp>
    </p:spTree>
    <p:extLst>
      <p:ext uri="{BB962C8B-B14F-4D97-AF65-F5344CB8AC3E}">
        <p14:creationId xmlns:p14="http://schemas.microsoft.com/office/powerpoint/2010/main" val="100993058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D3720-4BA9-8246-9660-47C4996099BD}"/>
              </a:ext>
            </a:extLst>
          </p:cNvPr>
          <p:cNvSpPr>
            <a:spLocks noGrp="1"/>
          </p:cNvSpPr>
          <p:nvPr>
            <p:ph type="title"/>
          </p:nvPr>
        </p:nvSpPr>
        <p:spPr/>
        <p:txBody>
          <a:bodyPr/>
          <a:lstStyle/>
          <a:p>
            <a:endParaRPr lang="en-US"/>
          </a:p>
        </p:txBody>
      </p:sp>
      <p:pic>
        <p:nvPicPr>
          <p:cNvPr id="5" name="Content Placeholder 4">
            <a:hlinkClick r:id="rId2"/>
            <a:extLst>
              <a:ext uri="{FF2B5EF4-FFF2-40B4-BE49-F238E27FC236}">
                <a16:creationId xmlns:a16="http://schemas.microsoft.com/office/drawing/2014/main" id="{7C347BAF-B4DE-8E48-B41C-E77F5130A6DC}"/>
              </a:ext>
            </a:extLst>
          </p:cNvPr>
          <p:cNvPicPr>
            <a:picLocks noGrp="1" noChangeAspect="1"/>
          </p:cNvPicPr>
          <p:nvPr>
            <p:ph idx="1"/>
          </p:nvPr>
        </p:nvPicPr>
        <p:blipFill>
          <a:blip r:embed="rId3"/>
          <a:stretch>
            <a:fillRect/>
          </a:stretch>
        </p:blipFill>
        <p:spPr>
          <a:xfrm>
            <a:off x="294468" y="2541"/>
            <a:ext cx="11315477" cy="6855459"/>
          </a:xfrm>
        </p:spPr>
      </p:pic>
    </p:spTree>
    <p:extLst>
      <p:ext uri="{BB962C8B-B14F-4D97-AF65-F5344CB8AC3E}">
        <p14:creationId xmlns:p14="http://schemas.microsoft.com/office/powerpoint/2010/main" val="8305091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24CAD8C-9835-93A4-D3C4-C81F2645E1C8}"/>
              </a:ext>
            </a:extLst>
          </p:cNvPr>
          <p:cNvSpPr txBox="1"/>
          <p:nvPr/>
        </p:nvSpPr>
        <p:spPr>
          <a:xfrm>
            <a:off x="1981200" y="1905000"/>
            <a:ext cx="8229600" cy="2800767"/>
          </a:xfrm>
          <a:prstGeom prst="rect">
            <a:avLst/>
          </a:prstGeom>
          <a:noFill/>
        </p:spPr>
        <p:txBody>
          <a:bodyPr wrap="square" rtlCol="0">
            <a:spAutoFit/>
          </a:bodyPr>
          <a:lstStyle/>
          <a:p>
            <a:pPr algn="ctr"/>
            <a:r>
              <a:rPr lang="en-GB" sz="4400" dirty="0"/>
              <a:t>Does Wales now have a national curriculum that all schools follow that tells teachers exactly what to teach?</a:t>
            </a:r>
          </a:p>
        </p:txBody>
      </p:sp>
    </p:spTree>
    <p:extLst>
      <p:ext uri="{BB962C8B-B14F-4D97-AF65-F5344CB8AC3E}">
        <p14:creationId xmlns:p14="http://schemas.microsoft.com/office/powerpoint/2010/main" val="404945988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2982" y="3810000"/>
            <a:ext cx="8219805" cy="1143000"/>
          </a:xfrm>
          <a:ln>
            <a:noFill/>
          </a:ln>
        </p:spPr>
        <p:txBody>
          <a:bodyPr>
            <a:normAutofit fontScale="90000"/>
          </a:bodyPr>
          <a:lstStyle/>
          <a:p>
            <a:pPr algn="ctr"/>
            <a:r>
              <a:rPr lang="en-GB" b="1" dirty="0"/>
              <a:t>So what’s the BIG Difference?</a:t>
            </a:r>
            <a:br>
              <a:rPr lang="en-GB" b="1" dirty="0"/>
            </a:br>
            <a:br>
              <a:rPr lang="en-GB" b="1" dirty="0"/>
            </a:br>
            <a:r>
              <a:rPr lang="en-GB" b="1" dirty="0"/>
              <a:t>Felly </a:t>
            </a:r>
            <a:r>
              <a:rPr lang="en-GB" b="1" dirty="0" err="1"/>
              <a:t>beth</a:t>
            </a:r>
            <a:r>
              <a:rPr lang="en-GB" b="1" dirty="0"/>
              <a:t> </a:t>
            </a:r>
            <a:r>
              <a:rPr lang="en-GB" b="1" dirty="0" err="1"/>
              <a:t>yw'r</a:t>
            </a:r>
            <a:r>
              <a:rPr lang="en-GB" b="1" dirty="0"/>
              <a:t> </a:t>
            </a:r>
            <a:r>
              <a:rPr lang="en-GB" b="1" dirty="0" err="1"/>
              <a:t>Gwahaniaeth</a:t>
            </a:r>
            <a:r>
              <a:rPr lang="en-GB" b="1" dirty="0"/>
              <a:t> MAWR?</a:t>
            </a:r>
          </a:p>
        </p:txBody>
      </p:sp>
      <p:sp>
        <p:nvSpPr>
          <p:cNvPr id="4" name="Rectangle 3"/>
          <p:cNvSpPr/>
          <p:nvPr/>
        </p:nvSpPr>
        <p:spPr>
          <a:xfrm>
            <a:off x="2039404" y="609600"/>
            <a:ext cx="8243383" cy="2585323"/>
          </a:xfrm>
          <a:prstGeom prst="rect">
            <a:avLst/>
          </a:prstGeom>
          <a:noFill/>
        </p:spPr>
        <p:txBody>
          <a:bodyPr wrap="square" lIns="91440" tIns="45720" rIns="91440" bIns="45720">
            <a:spAutoFit/>
          </a:bodyPr>
          <a:lstStyle/>
          <a:p>
            <a:pPr algn="ctr"/>
            <a:r>
              <a:rPr lang="en-US" sz="54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Curriculum </a:t>
            </a:r>
          </a:p>
          <a:p>
            <a:pPr algn="ctr"/>
            <a:r>
              <a:rPr lang="en-US" sz="54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v </a:t>
            </a:r>
          </a:p>
          <a:p>
            <a:pPr algn="ctr"/>
            <a:r>
              <a:rPr lang="en-US" sz="54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Curriculum Framework</a:t>
            </a:r>
          </a:p>
        </p:txBody>
      </p:sp>
    </p:spTree>
    <p:extLst>
      <p:ext uri="{BB962C8B-B14F-4D97-AF65-F5344CB8AC3E}">
        <p14:creationId xmlns:p14="http://schemas.microsoft.com/office/powerpoint/2010/main" val="311461403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diagram&#10;&#10;Description automatically generated with low confidence">
            <a:extLst>
              <a:ext uri="{FF2B5EF4-FFF2-40B4-BE49-F238E27FC236}">
                <a16:creationId xmlns:a16="http://schemas.microsoft.com/office/drawing/2014/main" id="{6330577C-08B7-1147-6E90-513AD04C934B}"/>
              </a:ext>
            </a:extLst>
          </p:cNvPr>
          <p:cNvPicPr>
            <a:picLocks noChangeAspect="1"/>
          </p:cNvPicPr>
          <p:nvPr/>
        </p:nvPicPr>
        <p:blipFill>
          <a:blip r:embed="rId3"/>
          <a:stretch>
            <a:fillRect/>
          </a:stretch>
        </p:blipFill>
        <p:spPr>
          <a:xfrm>
            <a:off x="1084881" y="0"/>
            <a:ext cx="9996407" cy="7492738"/>
          </a:xfrm>
          <a:prstGeom prst="rect">
            <a:avLst/>
          </a:prstGeom>
          <a:ln>
            <a:solidFill>
              <a:schemeClr val="bg2">
                <a:lumMod val="25000"/>
              </a:schemeClr>
            </a:solidFill>
          </a:ln>
        </p:spPr>
      </p:pic>
    </p:spTree>
    <p:extLst>
      <p:ext uri="{BB962C8B-B14F-4D97-AF65-F5344CB8AC3E}">
        <p14:creationId xmlns:p14="http://schemas.microsoft.com/office/powerpoint/2010/main" val="66147664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B237C46-5FE6-0CD4-A8C5-CDC8251CEE26}"/>
              </a:ext>
            </a:extLst>
          </p:cNvPr>
          <p:cNvSpPr>
            <a:spLocks noGrp="1"/>
          </p:cNvSpPr>
          <p:nvPr>
            <p:ph type="title"/>
          </p:nvPr>
        </p:nvSpPr>
        <p:spPr>
          <a:xfrm>
            <a:off x="2057400" y="533400"/>
            <a:ext cx="7886700" cy="3938360"/>
          </a:xfrm>
        </p:spPr>
        <p:txBody>
          <a:bodyPr>
            <a:normAutofit/>
          </a:bodyPr>
          <a:lstStyle/>
          <a:p>
            <a:pPr algn="ctr"/>
            <a:r>
              <a:rPr lang="en-GB" sz="8800" b="1" dirty="0">
                <a:solidFill>
                  <a:schemeClr val="accent1">
                    <a:lumMod val="75000"/>
                  </a:schemeClr>
                </a:solidFill>
              </a:rPr>
              <a:t>The Curriculum for Wales </a:t>
            </a:r>
          </a:p>
        </p:txBody>
      </p:sp>
    </p:spTree>
    <p:extLst>
      <p:ext uri="{BB962C8B-B14F-4D97-AF65-F5344CB8AC3E}">
        <p14:creationId xmlns:p14="http://schemas.microsoft.com/office/powerpoint/2010/main" val="151698394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80F953A-B7AA-074D-B042-21976871EFC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9165" y="0"/>
            <a:ext cx="10753669" cy="6858000"/>
          </a:xfrm>
          <a:prstGeom prst="rect">
            <a:avLst/>
          </a:prstGeom>
        </p:spPr>
      </p:pic>
    </p:spTree>
    <p:extLst>
      <p:ext uri="{BB962C8B-B14F-4D97-AF65-F5344CB8AC3E}">
        <p14:creationId xmlns:p14="http://schemas.microsoft.com/office/powerpoint/2010/main" val="188157050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F33E94B-CFAF-C24F-BDE4-4359FBBEB20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5837" y="0"/>
            <a:ext cx="10680326" cy="6858000"/>
          </a:xfrm>
          <a:prstGeom prst="rect">
            <a:avLst/>
          </a:prstGeom>
        </p:spPr>
      </p:pic>
    </p:spTree>
    <p:extLst>
      <p:ext uri="{BB962C8B-B14F-4D97-AF65-F5344CB8AC3E}">
        <p14:creationId xmlns:p14="http://schemas.microsoft.com/office/powerpoint/2010/main" val="387300035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636650">
            <a:off x="7788459" y="578203"/>
            <a:ext cx="4109224" cy="5759215"/>
          </a:xfrm>
          <a:prstGeom prst="rect">
            <a:avLst/>
          </a:prstGeom>
          <a:ln w="38100">
            <a:solidFill>
              <a:schemeClr val="accent1"/>
            </a:solidFill>
          </a:ln>
        </p:spPr>
      </p:pic>
      <p:pic>
        <p:nvPicPr>
          <p:cNvPr id="15" name="Picture 14"/>
          <p:cNvPicPr/>
          <p:nvPr/>
        </p:nvPicPr>
        <p:blipFill>
          <a:blip r:embed="rId4">
            <a:extLst>
              <a:ext uri="{28A0092B-C50C-407E-A947-70E740481C1C}">
                <a14:useLocalDpi xmlns:a14="http://schemas.microsoft.com/office/drawing/2010/main" val="0"/>
              </a:ext>
            </a:extLst>
          </a:blip>
          <a:stretch>
            <a:fillRect/>
          </a:stretch>
        </p:blipFill>
        <p:spPr>
          <a:xfrm>
            <a:off x="381000" y="2757559"/>
            <a:ext cx="4529273" cy="3908950"/>
          </a:xfrm>
          <a:prstGeom prst="rect">
            <a:avLst/>
          </a:prstGeom>
        </p:spPr>
      </p:pic>
      <p:sp>
        <p:nvSpPr>
          <p:cNvPr id="6" name="Title 1">
            <a:extLst>
              <a:ext uri="{FF2B5EF4-FFF2-40B4-BE49-F238E27FC236}">
                <a16:creationId xmlns:a16="http://schemas.microsoft.com/office/drawing/2014/main" id="{DB17E1CB-9845-5B49-ABA4-8ECF2C59EEEF}"/>
              </a:ext>
            </a:extLst>
          </p:cNvPr>
          <p:cNvSpPr>
            <a:spLocks noGrp="1"/>
          </p:cNvSpPr>
          <p:nvPr>
            <p:ph type="title"/>
          </p:nvPr>
        </p:nvSpPr>
        <p:spPr>
          <a:xfrm>
            <a:off x="243479" y="177773"/>
            <a:ext cx="7956222" cy="1325563"/>
          </a:xfrm>
        </p:spPr>
        <p:txBody>
          <a:bodyPr>
            <a:normAutofit fontScale="90000"/>
          </a:bodyPr>
          <a:lstStyle/>
          <a:p>
            <a:pPr algn="ctr"/>
            <a:r>
              <a:rPr lang="en-GB" b="1" dirty="0">
                <a:solidFill>
                  <a:schemeClr val="accent1">
                    <a:lumMod val="75000"/>
                  </a:schemeClr>
                </a:solidFill>
              </a:rPr>
              <a:t>You are going to find out about the Curriculum for Wales for yourselves</a:t>
            </a:r>
          </a:p>
        </p:txBody>
      </p:sp>
    </p:spTree>
    <p:extLst>
      <p:ext uri="{BB962C8B-B14F-4D97-AF65-F5344CB8AC3E}">
        <p14:creationId xmlns:p14="http://schemas.microsoft.com/office/powerpoint/2010/main" val="79382651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object 3"/>
          <p:cNvSpPr txBox="1"/>
          <p:nvPr/>
        </p:nvSpPr>
        <p:spPr>
          <a:xfrm>
            <a:off x="304800" y="3048000"/>
            <a:ext cx="2148204" cy="1068241"/>
          </a:xfrm>
          <a:prstGeom prst="rect">
            <a:avLst/>
          </a:prstGeom>
        </p:spPr>
        <p:txBody>
          <a:bodyPr vert="horz" wrap="square" lIns="0" tIns="16510" rIns="0" bIns="0" rtlCol="0">
            <a:spAutoFit/>
          </a:bodyPr>
          <a:lstStyle/>
          <a:p>
            <a:pPr algn="ctr">
              <a:lnSpc>
                <a:spcPts val="2820"/>
              </a:lnSpc>
              <a:spcBef>
                <a:spcPts val="130"/>
              </a:spcBef>
            </a:pPr>
            <a:r>
              <a:rPr sz="2450" b="0" spc="-10" dirty="0">
                <a:solidFill>
                  <a:srgbClr val="FFFFFF"/>
                </a:solidFill>
                <a:latin typeface="Calibri Light"/>
                <a:cs typeface="Calibri Light"/>
              </a:rPr>
              <a:t>Sesiynau</a:t>
            </a:r>
            <a:endParaRPr sz="2450" dirty="0">
              <a:latin typeface="Calibri Light"/>
              <a:cs typeface="Calibri Light"/>
            </a:endParaRPr>
          </a:p>
          <a:p>
            <a:pPr marL="5080" algn="ctr">
              <a:lnSpc>
                <a:spcPts val="2705"/>
              </a:lnSpc>
            </a:pPr>
            <a:r>
              <a:rPr sz="2450" b="0" spc="-10" dirty="0">
                <a:solidFill>
                  <a:srgbClr val="FFFFFF"/>
                </a:solidFill>
                <a:latin typeface="Calibri Light"/>
                <a:cs typeface="Calibri Light"/>
              </a:rPr>
              <a:t>ECAD40</a:t>
            </a:r>
            <a:r>
              <a:rPr lang="en-GB" sz="2450" b="0" spc="-10" dirty="0">
                <a:solidFill>
                  <a:srgbClr val="FFFFFF"/>
                </a:solidFill>
                <a:latin typeface="Calibri Light"/>
                <a:cs typeface="Calibri Light"/>
              </a:rPr>
              <a:t>17</a:t>
            </a:r>
            <a:r>
              <a:rPr sz="2450" b="0" spc="-10" dirty="0">
                <a:solidFill>
                  <a:srgbClr val="FFFFFF"/>
                </a:solidFill>
                <a:latin typeface="Calibri Light"/>
                <a:cs typeface="Calibri Light"/>
              </a:rPr>
              <a:t>c</a:t>
            </a:r>
            <a:endParaRPr sz="2450" dirty="0">
              <a:latin typeface="Calibri Light"/>
              <a:cs typeface="Calibri Light"/>
            </a:endParaRPr>
          </a:p>
          <a:p>
            <a:pPr marL="4445" algn="ctr">
              <a:lnSpc>
                <a:spcPts val="2705"/>
              </a:lnSpc>
            </a:pPr>
            <a:r>
              <a:rPr sz="2450" b="0" spc="-10" dirty="0">
                <a:solidFill>
                  <a:srgbClr val="FFFFFF"/>
                </a:solidFill>
                <a:latin typeface="Calibri Light"/>
                <a:cs typeface="Calibri Light"/>
              </a:rPr>
              <a:t>Sessions</a:t>
            </a:r>
            <a:endParaRPr sz="2450" dirty="0">
              <a:latin typeface="Calibri Light"/>
              <a:cs typeface="Calibri Light"/>
            </a:endParaRPr>
          </a:p>
        </p:txBody>
      </p:sp>
      <p:pic>
        <p:nvPicPr>
          <p:cNvPr id="5" name="Picture 4">
            <a:extLst>
              <a:ext uri="{FF2B5EF4-FFF2-40B4-BE49-F238E27FC236}">
                <a16:creationId xmlns:a16="http://schemas.microsoft.com/office/drawing/2014/main" id="{21FBB30E-5917-394B-A1C1-A132012BD08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90623" y="121593"/>
            <a:ext cx="5791200" cy="2503941"/>
          </a:xfrm>
          <a:prstGeom prst="rect">
            <a:avLst/>
          </a:prstGeom>
        </p:spPr>
      </p:pic>
      <p:pic>
        <p:nvPicPr>
          <p:cNvPr id="9" name="Picture 8">
            <a:extLst>
              <a:ext uri="{FF2B5EF4-FFF2-40B4-BE49-F238E27FC236}">
                <a16:creationId xmlns:a16="http://schemas.microsoft.com/office/drawing/2014/main" id="{4A1AA38B-22B2-684A-B84A-2F149FA9955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1723" y="3103175"/>
            <a:ext cx="5257800" cy="3344531"/>
          </a:xfrm>
          <a:prstGeom prst="rect">
            <a:avLst/>
          </a:prstGeom>
        </p:spPr>
      </p:pic>
      <p:pic>
        <p:nvPicPr>
          <p:cNvPr id="7" name="Picture 6">
            <a:extLst>
              <a:ext uri="{FF2B5EF4-FFF2-40B4-BE49-F238E27FC236}">
                <a16:creationId xmlns:a16="http://schemas.microsoft.com/office/drawing/2014/main" id="{D515E83F-1713-E448-9262-3C08191A9CF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7741554">
            <a:off x="2248270" y="1925141"/>
            <a:ext cx="1886727" cy="1390787"/>
          </a:xfrm>
          <a:prstGeom prst="rect">
            <a:avLst/>
          </a:prstGeom>
        </p:spPr>
      </p:pic>
      <p:pic>
        <p:nvPicPr>
          <p:cNvPr id="11" name="Picture 10">
            <a:extLst>
              <a:ext uri="{FF2B5EF4-FFF2-40B4-BE49-F238E27FC236}">
                <a16:creationId xmlns:a16="http://schemas.microsoft.com/office/drawing/2014/main" id="{A410CEB3-A0DD-BA4B-8F18-81BCF763C32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43600" y="2895600"/>
            <a:ext cx="5992056" cy="3518488"/>
          </a:xfrm>
          <a:prstGeom prst="rect">
            <a:avLst/>
          </a:prstGeom>
        </p:spPr>
      </p:pic>
      <p:pic>
        <p:nvPicPr>
          <p:cNvPr id="8" name="Picture 7">
            <a:extLst>
              <a:ext uri="{FF2B5EF4-FFF2-40B4-BE49-F238E27FC236}">
                <a16:creationId xmlns:a16="http://schemas.microsoft.com/office/drawing/2014/main" id="{52B7FFD6-445E-C144-A790-985BB525D41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608255">
            <a:off x="4239275" y="3246285"/>
            <a:ext cx="1886727" cy="1390787"/>
          </a:xfrm>
          <a:prstGeom prst="rect">
            <a:avLst/>
          </a:prstGeom>
        </p:spPr>
      </p:pic>
    </p:spTree>
    <p:extLst>
      <p:ext uri="{BB962C8B-B14F-4D97-AF65-F5344CB8AC3E}">
        <p14:creationId xmlns:p14="http://schemas.microsoft.com/office/powerpoint/2010/main" val="338112910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object 3"/>
          <p:cNvSpPr txBox="1"/>
          <p:nvPr/>
        </p:nvSpPr>
        <p:spPr>
          <a:xfrm>
            <a:off x="304800" y="3048000"/>
            <a:ext cx="2148204" cy="1068241"/>
          </a:xfrm>
          <a:prstGeom prst="rect">
            <a:avLst/>
          </a:prstGeom>
        </p:spPr>
        <p:txBody>
          <a:bodyPr vert="horz" wrap="square" lIns="0" tIns="16510" rIns="0" bIns="0" rtlCol="0">
            <a:spAutoFit/>
          </a:bodyPr>
          <a:lstStyle/>
          <a:p>
            <a:pPr algn="ctr">
              <a:lnSpc>
                <a:spcPts val="2820"/>
              </a:lnSpc>
              <a:spcBef>
                <a:spcPts val="130"/>
              </a:spcBef>
            </a:pPr>
            <a:r>
              <a:rPr sz="2450" b="0" spc="-10" dirty="0">
                <a:solidFill>
                  <a:srgbClr val="FFFFFF"/>
                </a:solidFill>
                <a:latin typeface="Calibri Light"/>
                <a:cs typeface="Calibri Light"/>
              </a:rPr>
              <a:t>Sesiynau</a:t>
            </a:r>
            <a:endParaRPr sz="2450" dirty="0">
              <a:latin typeface="Calibri Light"/>
              <a:cs typeface="Calibri Light"/>
            </a:endParaRPr>
          </a:p>
          <a:p>
            <a:pPr marL="5080" algn="ctr">
              <a:lnSpc>
                <a:spcPts val="2705"/>
              </a:lnSpc>
            </a:pPr>
            <a:r>
              <a:rPr sz="2450" b="0" spc="-10" dirty="0">
                <a:solidFill>
                  <a:srgbClr val="FFFFFF"/>
                </a:solidFill>
                <a:latin typeface="Calibri Light"/>
                <a:cs typeface="Calibri Light"/>
              </a:rPr>
              <a:t>ECAD40</a:t>
            </a:r>
            <a:r>
              <a:rPr lang="en-GB" sz="2450" b="0" spc="-10" dirty="0">
                <a:solidFill>
                  <a:srgbClr val="FFFFFF"/>
                </a:solidFill>
                <a:latin typeface="Calibri Light"/>
                <a:cs typeface="Calibri Light"/>
              </a:rPr>
              <a:t>17</a:t>
            </a:r>
            <a:r>
              <a:rPr sz="2450" b="0" spc="-10" dirty="0">
                <a:solidFill>
                  <a:srgbClr val="FFFFFF"/>
                </a:solidFill>
                <a:latin typeface="Calibri Light"/>
                <a:cs typeface="Calibri Light"/>
              </a:rPr>
              <a:t>c</a:t>
            </a:r>
            <a:endParaRPr sz="2450" dirty="0">
              <a:latin typeface="Calibri Light"/>
              <a:cs typeface="Calibri Light"/>
            </a:endParaRPr>
          </a:p>
          <a:p>
            <a:pPr marL="4445" algn="ctr">
              <a:lnSpc>
                <a:spcPts val="2705"/>
              </a:lnSpc>
            </a:pPr>
            <a:r>
              <a:rPr sz="2450" b="0" spc="-10" dirty="0">
                <a:solidFill>
                  <a:srgbClr val="FFFFFF"/>
                </a:solidFill>
                <a:latin typeface="Calibri Light"/>
                <a:cs typeface="Calibri Light"/>
              </a:rPr>
              <a:t>Sessions</a:t>
            </a:r>
            <a:endParaRPr sz="2450" dirty="0">
              <a:latin typeface="Calibri Light"/>
              <a:cs typeface="Calibri Light"/>
            </a:endParaRPr>
          </a:p>
        </p:txBody>
      </p:sp>
      <p:pic>
        <p:nvPicPr>
          <p:cNvPr id="11" name="Picture 10">
            <a:extLst>
              <a:ext uri="{FF2B5EF4-FFF2-40B4-BE49-F238E27FC236}">
                <a16:creationId xmlns:a16="http://schemas.microsoft.com/office/drawing/2014/main" id="{A410CEB3-A0DD-BA4B-8F18-81BCF763C32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7173" y="457200"/>
            <a:ext cx="9170984" cy="5385130"/>
          </a:xfrm>
          <a:prstGeom prst="rect">
            <a:avLst/>
          </a:prstGeom>
        </p:spPr>
      </p:pic>
      <p:pic>
        <p:nvPicPr>
          <p:cNvPr id="10" name="Picture 9">
            <a:extLst>
              <a:ext uri="{FF2B5EF4-FFF2-40B4-BE49-F238E27FC236}">
                <a16:creationId xmlns:a16="http://schemas.microsoft.com/office/drawing/2014/main" id="{255BB46F-0C31-DD40-91CE-E485CFB60A2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0100794">
            <a:off x="6316850" y="4824072"/>
            <a:ext cx="1067171" cy="786657"/>
          </a:xfrm>
          <a:prstGeom prst="rect">
            <a:avLst/>
          </a:prstGeom>
        </p:spPr>
      </p:pic>
    </p:spTree>
    <p:extLst>
      <p:ext uri="{BB962C8B-B14F-4D97-AF65-F5344CB8AC3E}">
        <p14:creationId xmlns:p14="http://schemas.microsoft.com/office/powerpoint/2010/main" val="1163992453"/>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object 3"/>
          <p:cNvSpPr txBox="1"/>
          <p:nvPr/>
        </p:nvSpPr>
        <p:spPr>
          <a:xfrm>
            <a:off x="304800" y="3048000"/>
            <a:ext cx="2148204" cy="1068241"/>
          </a:xfrm>
          <a:prstGeom prst="rect">
            <a:avLst/>
          </a:prstGeom>
        </p:spPr>
        <p:txBody>
          <a:bodyPr vert="horz" wrap="square" lIns="0" tIns="16510" rIns="0" bIns="0" rtlCol="0">
            <a:spAutoFit/>
          </a:bodyPr>
          <a:lstStyle/>
          <a:p>
            <a:pPr algn="ctr">
              <a:lnSpc>
                <a:spcPts val="2820"/>
              </a:lnSpc>
              <a:spcBef>
                <a:spcPts val="130"/>
              </a:spcBef>
            </a:pPr>
            <a:r>
              <a:rPr sz="2450" b="0" spc="-10" dirty="0">
                <a:solidFill>
                  <a:srgbClr val="FFFFFF"/>
                </a:solidFill>
                <a:latin typeface="Calibri Light"/>
                <a:cs typeface="Calibri Light"/>
              </a:rPr>
              <a:t>Sesiynau</a:t>
            </a:r>
            <a:endParaRPr sz="2450" dirty="0">
              <a:latin typeface="Calibri Light"/>
              <a:cs typeface="Calibri Light"/>
            </a:endParaRPr>
          </a:p>
          <a:p>
            <a:pPr marL="5080" algn="ctr">
              <a:lnSpc>
                <a:spcPts val="2705"/>
              </a:lnSpc>
            </a:pPr>
            <a:r>
              <a:rPr sz="2450" b="0" spc="-10" dirty="0">
                <a:solidFill>
                  <a:srgbClr val="FFFFFF"/>
                </a:solidFill>
                <a:latin typeface="Calibri Light"/>
                <a:cs typeface="Calibri Light"/>
              </a:rPr>
              <a:t>ECAD40</a:t>
            </a:r>
            <a:r>
              <a:rPr lang="en-GB" sz="2450" b="0" spc="-10" dirty="0">
                <a:solidFill>
                  <a:srgbClr val="FFFFFF"/>
                </a:solidFill>
                <a:latin typeface="Calibri Light"/>
                <a:cs typeface="Calibri Light"/>
              </a:rPr>
              <a:t>17</a:t>
            </a:r>
            <a:r>
              <a:rPr sz="2450" b="0" spc="-10" dirty="0">
                <a:solidFill>
                  <a:srgbClr val="FFFFFF"/>
                </a:solidFill>
                <a:latin typeface="Calibri Light"/>
                <a:cs typeface="Calibri Light"/>
              </a:rPr>
              <a:t>c</a:t>
            </a:r>
            <a:endParaRPr sz="2450" dirty="0">
              <a:latin typeface="Calibri Light"/>
              <a:cs typeface="Calibri Light"/>
            </a:endParaRPr>
          </a:p>
          <a:p>
            <a:pPr marL="4445" algn="ctr">
              <a:lnSpc>
                <a:spcPts val="2705"/>
              </a:lnSpc>
            </a:pPr>
            <a:r>
              <a:rPr sz="2450" b="0" spc="-10" dirty="0">
                <a:solidFill>
                  <a:srgbClr val="FFFFFF"/>
                </a:solidFill>
                <a:latin typeface="Calibri Light"/>
                <a:cs typeface="Calibri Light"/>
              </a:rPr>
              <a:t>Sessions</a:t>
            </a:r>
            <a:endParaRPr sz="2450" dirty="0">
              <a:latin typeface="Calibri Light"/>
              <a:cs typeface="Calibri Light"/>
            </a:endParaRPr>
          </a:p>
        </p:txBody>
      </p:sp>
      <p:pic>
        <p:nvPicPr>
          <p:cNvPr id="5" name="Picture 4">
            <a:extLst>
              <a:ext uri="{FF2B5EF4-FFF2-40B4-BE49-F238E27FC236}">
                <a16:creationId xmlns:a16="http://schemas.microsoft.com/office/drawing/2014/main" id="{17B3BD60-8C1E-9941-B993-2C581CF2834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76400" y="304800"/>
            <a:ext cx="10058400" cy="6011179"/>
          </a:xfrm>
          <a:prstGeom prst="rect">
            <a:avLst/>
          </a:prstGeom>
        </p:spPr>
      </p:pic>
      <p:pic>
        <p:nvPicPr>
          <p:cNvPr id="6" name="Picture 5">
            <a:extLst>
              <a:ext uri="{FF2B5EF4-FFF2-40B4-BE49-F238E27FC236}">
                <a16:creationId xmlns:a16="http://schemas.microsoft.com/office/drawing/2014/main" id="{3973BACD-7BB6-9347-8F4A-CDBEFAA1DD4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548028">
            <a:off x="10260184" y="257076"/>
            <a:ext cx="1067171" cy="786657"/>
          </a:xfrm>
          <a:prstGeom prst="rect">
            <a:avLst/>
          </a:prstGeom>
        </p:spPr>
      </p:pic>
    </p:spTree>
    <p:extLst>
      <p:ext uri="{BB962C8B-B14F-4D97-AF65-F5344CB8AC3E}">
        <p14:creationId xmlns:p14="http://schemas.microsoft.com/office/powerpoint/2010/main" val="318384122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CC38DFB-AFC3-774E-9906-FFA7C0A17D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57200"/>
            <a:ext cx="12192000" cy="7315200"/>
          </a:xfrm>
          <a:prstGeom prst="rect">
            <a:avLst/>
          </a:prstGeom>
        </p:spPr>
      </p:pic>
    </p:spTree>
    <p:extLst>
      <p:ext uri="{BB962C8B-B14F-4D97-AF65-F5344CB8AC3E}">
        <p14:creationId xmlns:p14="http://schemas.microsoft.com/office/powerpoint/2010/main" val="1788938835"/>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EC0DE7E-B612-29B2-7082-65EC5E88DF07}"/>
              </a:ext>
            </a:extLst>
          </p:cNvPr>
          <p:cNvSpPr txBox="1"/>
          <p:nvPr/>
        </p:nvSpPr>
        <p:spPr>
          <a:xfrm>
            <a:off x="375988" y="2081173"/>
            <a:ext cx="4143873" cy="1354217"/>
          </a:xfrm>
          <a:prstGeom prst="rect">
            <a:avLst/>
          </a:prstGeom>
          <a:noFill/>
        </p:spPr>
        <p:txBody>
          <a:bodyPr wrap="square" rtlCol="0">
            <a:spAutoFit/>
          </a:bodyPr>
          <a:lstStyle/>
          <a:p>
            <a:pPr algn="ctr"/>
            <a:r>
              <a:rPr lang="en-GB" sz="3200" dirty="0">
                <a:hlinkClick r:id="rId2"/>
              </a:rPr>
              <a:t>https://hwb.gov.wales/curriculum-for-wales</a:t>
            </a:r>
            <a:endParaRPr lang="en-GB" sz="3200" dirty="0"/>
          </a:p>
          <a:p>
            <a:pPr algn="ctr"/>
            <a:endParaRPr lang="en-GB" dirty="0"/>
          </a:p>
        </p:txBody>
      </p:sp>
      <p:pic>
        <p:nvPicPr>
          <p:cNvPr id="1026" name="Picture 2" descr="Curriculum for Wales - Hwb">
            <a:extLst>
              <a:ext uri="{FF2B5EF4-FFF2-40B4-BE49-F238E27FC236}">
                <a16:creationId xmlns:a16="http://schemas.microsoft.com/office/drawing/2014/main" id="{D39C46DF-EAC7-0617-B33E-70438CBB32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 y="3657600"/>
            <a:ext cx="3676650" cy="25724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C2B9D45-FF0D-78C1-9836-EBE6A345DCD0}"/>
              </a:ext>
            </a:extLst>
          </p:cNvPr>
          <p:cNvSpPr>
            <a:spLocks noGrp="1"/>
          </p:cNvSpPr>
          <p:nvPr>
            <p:ph type="title"/>
          </p:nvPr>
        </p:nvSpPr>
        <p:spPr>
          <a:xfrm>
            <a:off x="152400" y="319127"/>
            <a:ext cx="12309655" cy="1325563"/>
          </a:xfrm>
        </p:spPr>
        <p:txBody>
          <a:bodyPr>
            <a:normAutofit/>
          </a:bodyPr>
          <a:lstStyle/>
          <a:p>
            <a:pPr algn="ctr"/>
            <a:r>
              <a:rPr lang="en-GB" sz="3600" b="1" dirty="0">
                <a:solidFill>
                  <a:schemeClr val="accent1">
                    <a:lumMod val="75000"/>
                  </a:schemeClr>
                </a:solidFill>
              </a:rPr>
              <a:t>A Curriculum for Wales framework is available here</a:t>
            </a:r>
            <a:br>
              <a:rPr lang="en-GB" sz="3600" b="1" dirty="0">
                <a:solidFill>
                  <a:schemeClr val="accent1">
                    <a:lumMod val="75000"/>
                  </a:schemeClr>
                </a:solidFill>
              </a:rPr>
            </a:br>
            <a:r>
              <a:rPr lang="en-GB" sz="3600" b="1" dirty="0">
                <a:solidFill>
                  <a:schemeClr val="accent1">
                    <a:lumMod val="75000"/>
                  </a:schemeClr>
                </a:solidFill>
              </a:rPr>
              <a:t>Mae </a:t>
            </a:r>
            <a:r>
              <a:rPr lang="en-GB" sz="3600" b="1" dirty="0" err="1">
                <a:solidFill>
                  <a:schemeClr val="accent1">
                    <a:lumMod val="75000"/>
                  </a:schemeClr>
                </a:solidFill>
              </a:rPr>
              <a:t>fframwaith</a:t>
            </a:r>
            <a:r>
              <a:rPr lang="en-GB" sz="3600" b="1" dirty="0">
                <a:solidFill>
                  <a:schemeClr val="accent1">
                    <a:lumMod val="75000"/>
                  </a:schemeClr>
                </a:solidFill>
              </a:rPr>
              <a:t> </a:t>
            </a:r>
            <a:r>
              <a:rPr lang="en-GB" sz="3600" b="1" dirty="0" err="1">
                <a:solidFill>
                  <a:schemeClr val="accent1">
                    <a:lumMod val="75000"/>
                  </a:schemeClr>
                </a:solidFill>
              </a:rPr>
              <a:t>Cwricwlwm</a:t>
            </a:r>
            <a:r>
              <a:rPr lang="en-GB" sz="3600" b="1" dirty="0">
                <a:solidFill>
                  <a:schemeClr val="accent1">
                    <a:lumMod val="75000"/>
                  </a:schemeClr>
                </a:solidFill>
              </a:rPr>
              <a:t> </a:t>
            </a:r>
            <a:r>
              <a:rPr lang="en-GB" sz="3600" b="1" dirty="0" err="1">
                <a:solidFill>
                  <a:schemeClr val="accent1">
                    <a:lumMod val="75000"/>
                  </a:schemeClr>
                </a:solidFill>
              </a:rPr>
              <a:t>i</a:t>
            </a:r>
            <a:r>
              <a:rPr lang="en-GB" sz="3600" b="1" dirty="0">
                <a:solidFill>
                  <a:schemeClr val="accent1">
                    <a:lumMod val="75000"/>
                  </a:schemeClr>
                </a:solidFill>
              </a:rPr>
              <a:t> </a:t>
            </a:r>
            <a:r>
              <a:rPr lang="en-GB" sz="3600" b="1" dirty="0" err="1">
                <a:solidFill>
                  <a:schemeClr val="accent1">
                    <a:lumMod val="75000"/>
                  </a:schemeClr>
                </a:solidFill>
              </a:rPr>
              <a:t>Gymru</a:t>
            </a:r>
            <a:r>
              <a:rPr lang="en-GB" sz="3600" b="1" dirty="0">
                <a:solidFill>
                  <a:schemeClr val="accent1">
                    <a:lumMod val="75000"/>
                  </a:schemeClr>
                </a:solidFill>
              </a:rPr>
              <a:t> </a:t>
            </a:r>
            <a:r>
              <a:rPr lang="en-GB" sz="3600" b="1" dirty="0" err="1">
                <a:solidFill>
                  <a:schemeClr val="accent1">
                    <a:lumMod val="75000"/>
                  </a:schemeClr>
                </a:solidFill>
              </a:rPr>
              <a:t>ar</a:t>
            </a:r>
            <a:r>
              <a:rPr lang="en-GB" sz="3600" b="1" dirty="0">
                <a:solidFill>
                  <a:schemeClr val="accent1">
                    <a:lumMod val="75000"/>
                  </a:schemeClr>
                </a:solidFill>
              </a:rPr>
              <a:t> </a:t>
            </a:r>
            <a:r>
              <a:rPr lang="en-GB" sz="3600" b="1" dirty="0" err="1">
                <a:solidFill>
                  <a:schemeClr val="accent1">
                    <a:lumMod val="75000"/>
                  </a:schemeClr>
                </a:solidFill>
              </a:rPr>
              <a:t>gael</a:t>
            </a:r>
            <a:r>
              <a:rPr lang="en-GB" sz="3600" b="1" dirty="0">
                <a:solidFill>
                  <a:schemeClr val="accent1">
                    <a:lumMod val="75000"/>
                  </a:schemeClr>
                </a:solidFill>
              </a:rPr>
              <a:t> </a:t>
            </a:r>
            <a:r>
              <a:rPr lang="en-GB" sz="3600" b="1" dirty="0" err="1">
                <a:solidFill>
                  <a:schemeClr val="accent1">
                    <a:lumMod val="75000"/>
                  </a:schemeClr>
                </a:solidFill>
              </a:rPr>
              <a:t>yma</a:t>
            </a:r>
            <a:r>
              <a:rPr lang="en-GB" sz="3600" b="1" dirty="0">
                <a:solidFill>
                  <a:schemeClr val="accent1">
                    <a:lumMod val="75000"/>
                  </a:schemeClr>
                </a:solidFill>
              </a:rPr>
              <a:t> </a:t>
            </a:r>
          </a:p>
        </p:txBody>
      </p:sp>
      <p:pic>
        <p:nvPicPr>
          <p:cNvPr id="5" name="Picture 4">
            <a:extLst>
              <a:ext uri="{FF2B5EF4-FFF2-40B4-BE49-F238E27FC236}">
                <a16:creationId xmlns:a16="http://schemas.microsoft.com/office/drawing/2014/main" id="{563B7951-AE29-AB4F-9834-C3B4E8BEC8B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00800" y="1866900"/>
            <a:ext cx="4971055" cy="4991100"/>
          </a:xfrm>
          <a:prstGeom prst="rect">
            <a:avLst/>
          </a:prstGeom>
        </p:spPr>
      </p:pic>
      <p:pic>
        <p:nvPicPr>
          <p:cNvPr id="7" name="Picture 6">
            <a:extLst>
              <a:ext uri="{FF2B5EF4-FFF2-40B4-BE49-F238E27FC236}">
                <a16:creationId xmlns:a16="http://schemas.microsoft.com/office/drawing/2014/main" id="{5A0018BF-1BBD-5F4B-866C-7FC0C98B41F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3482368">
            <a:off x="4267901" y="1481475"/>
            <a:ext cx="1886727" cy="1390787"/>
          </a:xfrm>
          <a:prstGeom prst="rect">
            <a:avLst/>
          </a:prstGeom>
        </p:spPr>
      </p:pic>
    </p:spTree>
    <p:extLst>
      <p:ext uri="{BB962C8B-B14F-4D97-AF65-F5344CB8AC3E}">
        <p14:creationId xmlns:p14="http://schemas.microsoft.com/office/powerpoint/2010/main" val="3228273149"/>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5" name="Picture 14"/>
          <p:cNvPicPr/>
          <p:nvPr/>
        </p:nvPicPr>
        <p:blipFill>
          <a:blip r:embed="rId3">
            <a:extLst>
              <a:ext uri="{28A0092B-C50C-407E-A947-70E740481C1C}">
                <a14:useLocalDpi xmlns:a14="http://schemas.microsoft.com/office/drawing/2010/main" val="0"/>
              </a:ext>
            </a:extLst>
          </a:blip>
          <a:stretch>
            <a:fillRect/>
          </a:stretch>
        </p:blipFill>
        <p:spPr>
          <a:xfrm>
            <a:off x="10581694" y="5671586"/>
            <a:ext cx="1631088" cy="1186414"/>
          </a:xfrm>
          <a:prstGeom prst="rect">
            <a:avLst/>
          </a:prstGeom>
        </p:spPr>
      </p:pic>
      <p:sp>
        <p:nvSpPr>
          <p:cNvPr id="2" name="Rectangle 1">
            <a:extLst>
              <a:ext uri="{FF2B5EF4-FFF2-40B4-BE49-F238E27FC236}">
                <a16:creationId xmlns:a16="http://schemas.microsoft.com/office/drawing/2014/main" id="{74B3997C-70FA-8643-B88D-96F2A6DBECCC}"/>
              </a:ext>
            </a:extLst>
          </p:cNvPr>
          <p:cNvSpPr/>
          <p:nvPr/>
        </p:nvSpPr>
        <p:spPr>
          <a:xfrm>
            <a:off x="6518563" y="34637"/>
            <a:ext cx="5659582" cy="13555570"/>
          </a:xfrm>
          <a:prstGeom prst="rect">
            <a:avLst/>
          </a:prstGeom>
        </p:spPr>
        <p:txBody>
          <a:bodyPr wrap="square">
            <a:spAutoFit/>
          </a:bodyPr>
          <a:lstStyle/>
          <a:p>
            <a:r>
              <a:rPr lang="en-GB" sz="1600" b="1" dirty="0">
                <a:latin typeface="+mn-lt"/>
                <a:ea typeface="Calibri" panose="020F0502020204030204" pitchFamily="34" charset="0"/>
                <a:cs typeface="Times New Roman" panose="02020603050405020304" pitchFamily="18" charset="0"/>
              </a:rPr>
              <a:t>How many purposes are there to the curriculum?  </a:t>
            </a:r>
          </a:p>
          <a:p>
            <a:r>
              <a:rPr lang="en-GB" sz="1600" b="1" dirty="0">
                <a:latin typeface="+mn-lt"/>
                <a:ea typeface="Calibri" panose="020F0502020204030204" pitchFamily="34" charset="0"/>
                <a:cs typeface="Times New Roman" panose="02020603050405020304" pitchFamily="18" charset="0"/>
              </a:rPr>
              <a:t>What are they?</a:t>
            </a:r>
          </a:p>
          <a:p>
            <a:endParaRPr lang="en-GB" sz="1600" b="1" dirty="0">
              <a:latin typeface="+mn-lt"/>
              <a:ea typeface="Calibri" panose="020F0502020204030204" pitchFamily="34" charset="0"/>
              <a:cs typeface="Times New Roman" panose="02020603050405020304" pitchFamily="18" charset="0"/>
            </a:endParaRPr>
          </a:p>
          <a:p>
            <a:pPr>
              <a:lnSpc>
                <a:spcPct val="107000"/>
              </a:lnSpc>
              <a:spcAft>
                <a:spcPts val="800"/>
              </a:spcAft>
            </a:pPr>
            <a:r>
              <a:rPr lang="en-GB" sz="1600" b="1" dirty="0">
                <a:latin typeface="+mn-lt"/>
                <a:ea typeface="Calibri" panose="020F0502020204030204" pitchFamily="34" charset="0"/>
                <a:cs typeface="Times New Roman" panose="02020603050405020304" pitchFamily="18" charset="0"/>
              </a:rPr>
              <a:t>How many Areas of Learning and Experience (</a:t>
            </a:r>
            <a:r>
              <a:rPr lang="en-GB" sz="1600" b="1" dirty="0" err="1">
                <a:latin typeface="+mn-lt"/>
                <a:ea typeface="Calibri" panose="020F0502020204030204" pitchFamily="34" charset="0"/>
                <a:cs typeface="Times New Roman" panose="02020603050405020304" pitchFamily="18" charset="0"/>
              </a:rPr>
              <a:t>AoLEs</a:t>
            </a:r>
            <a:r>
              <a:rPr lang="en-GB" sz="1600" b="1" dirty="0">
                <a:latin typeface="+mn-lt"/>
                <a:ea typeface="Calibri" panose="020F0502020204030204" pitchFamily="34" charset="0"/>
                <a:cs typeface="Times New Roman" panose="02020603050405020304" pitchFamily="18" charset="0"/>
              </a:rPr>
              <a:t>) are there in the curriculum? What are they?</a:t>
            </a:r>
          </a:p>
          <a:p>
            <a:pPr>
              <a:lnSpc>
                <a:spcPct val="107000"/>
              </a:lnSpc>
              <a:spcAft>
                <a:spcPts val="800"/>
              </a:spcAft>
            </a:pPr>
            <a:endParaRPr lang="en-GB" sz="1600" b="1" dirty="0">
              <a:latin typeface="+mn-lt"/>
              <a:ea typeface="Calibri" panose="020F0502020204030204" pitchFamily="34" charset="0"/>
              <a:cs typeface="Times New Roman" panose="02020603050405020304" pitchFamily="18" charset="0"/>
            </a:endParaRPr>
          </a:p>
          <a:p>
            <a:pPr>
              <a:lnSpc>
                <a:spcPct val="107000"/>
              </a:lnSpc>
              <a:spcAft>
                <a:spcPts val="800"/>
              </a:spcAft>
            </a:pPr>
            <a:r>
              <a:rPr lang="en-GB" sz="1600" b="1" dirty="0">
                <a:latin typeface="+mn-lt"/>
                <a:ea typeface="Calibri" panose="020F0502020204030204" pitchFamily="34" charset="0"/>
                <a:cs typeface="Times New Roman" panose="02020603050405020304" pitchFamily="18" charset="0"/>
              </a:rPr>
              <a:t>How many ‘What Matters statements’ are in the Humanities AoLE?</a:t>
            </a:r>
          </a:p>
          <a:p>
            <a:pPr>
              <a:lnSpc>
                <a:spcPct val="107000"/>
              </a:lnSpc>
              <a:spcAft>
                <a:spcPts val="800"/>
              </a:spcAft>
            </a:pPr>
            <a:endParaRPr lang="en-GB" sz="1600" b="1" dirty="0">
              <a:latin typeface="+mn-lt"/>
              <a:ea typeface="Calibri" panose="020F0502020204030204" pitchFamily="34" charset="0"/>
              <a:cs typeface="Times New Roman" panose="02020603050405020304" pitchFamily="18" charset="0"/>
            </a:endParaRPr>
          </a:p>
          <a:p>
            <a:pPr>
              <a:lnSpc>
                <a:spcPct val="107000"/>
              </a:lnSpc>
              <a:spcAft>
                <a:spcPts val="800"/>
              </a:spcAft>
            </a:pPr>
            <a:r>
              <a:rPr lang="en-GB" sz="1600" b="1" dirty="0">
                <a:latin typeface="+mn-lt"/>
                <a:ea typeface="Calibri" panose="020F0502020204030204" pitchFamily="34" charset="0"/>
                <a:cs typeface="Times New Roman" panose="02020603050405020304" pitchFamily="18" charset="0"/>
              </a:rPr>
              <a:t>How many progression steps are there?</a:t>
            </a:r>
          </a:p>
          <a:p>
            <a:pPr>
              <a:lnSpc>
                <a:spcPct val="107000"/>
              </a:lnSpc>
              <a:spcAft>
                <a:spcPts val="800"/>
              </a:spcAft>
            </a:pPr>
            <a:endParaRPr lang="en-GB" sz="1600" b="1" dirty="0">
              <a:latin typeface="+mn-lt"/>
              <a:ea typeface="Calibri" panose="020F0502020204030204" pitchFamily="34" charset="0"/>
              <a:cs typeface="Times New Roman" panose="02020603050405020304" pitchFamily="18" charset="0"/>
            </a:endParaRPr>
          </a:p>
          <a:p>
            <a:pPr>
              <a:lnSpc>
                <a:spcPct val="107000"/>
              </a:lnSpc>
              <a:spcAft>
                <a:spcPts val="800"/>
              </a:spcAft>
            </a:pPr>
            <a:r>
              <a:rPr lang="en-GB" sz="1600" b="1" dirty="0">
                <a:latin typeface="+mn-lt"/>
                <a:ea typeface="Calibri" panose="020F0502020204030204" pitchFamily="34" charset="0"/>
                <a:cs typeface="Times New Roman" panose="02020603050405020304" pitchFamily="18" charset="0"/>
              </a:rPr>
              <a:t>What are the pedagogical principles and how many are there?</a:t>
            </a:r>
          </a:p>
          <a:p>
            <a:pPr>
              <a:lnSpc>
                <a:spcPct val="107000"/>
              </a:lnSpc>
              <a:spcAft>
                <a:spcPts val="800"/>
              </a:spcAft>
            </a:pPr>
            <a:endParaRPr lang="en-GB" sz="1600" b="1" dirty="0">
              <a:latin typeface="+mn-lt"/>
              <a:ea typeface="Calibri" panose="020F0502020204030204" pitchFamily="34" charset="0"/>
              <a:cs typeface="Times New Roman" panose="02020603050405020304" pitchFamily="18" charset="0"/>
            </a:endParaRPr>
          </a:p>
          <a:p>
            <a:pPr>
              <a:lnSpc>
                <a:spcPct val="107000"/>
              </a:lnSpc>
              <a:spcAft>
                <a:spcPts val="800"/>
              </a:spcAft>
            </a:pPr>
            <a:r>
              <a:rPr lang="en-GB" sz="1600" b="1" dirty="0">
                <a:latin typeface="+mn-lt"/>
                <a:ea typeface="Calibri" panose="020F0502020204030204" pitchFamily="34" charset="0"/>
                <a:cs typeface="Times New Roman" panose="02020603050405020304" pitchFamily="18" charset="0"/>
              </a:rPr>
              <a:t>What are the cross curricular skills that schools should develop?</a:t>
            </a:r>
          </a:p>
          <a:p>
            <a:pPr>
              <a:lnSpc>
                <a:spcPct val="107000"/>
              </a:lnSpc>
              <a:spcAft>
                <a:spcPts val="800"/>
              </a:spcAft>
            </a:pPr>
            <a:endParaRPr lang="en-GB" sz="1600" b="1" dirty="0">
              <a:latin typeface="+mn-lt"/>
              <a:ea typeface="Calibri" panose="020F0502020204030204" pitchFamily="34" charset="0"/>
              <a:cs typeface="Times New Roman" panose="02020603050405020304" pitchFamily="18" charset="0"/>
            </a:endParaRPr>
          </a:p>
          <a:p>
            <a:pPr>
              <a:lnSpc>
                <a:spcPct val="107000"/>
              </a:lnSpc>
              <a:spcAft>
                <a:spcPts val="800"/>
              </a:spcAft>
            </a:pPr>
            <a:r>
              <a:rPr lang="en-GB" sz="1600" b="1" dirty="0">
                <a:latin typeface="Calibri" panose="020F0502020204030204" pitchFamily="34" charset="0"/>
                <a:ea typeface="Calibri" panose="020F0502020204030204" pitchFamily="34" charset="0"/>
                <a:cs typeface="Times New Roman" panose="02020603050405020304" pitchFamily="18" charset="0"/>
              </a:rPr>
              <a:t>Does the </a:t>
            </a:r>
            <a:r>
              <a:rPr lang="en-GB" sz="1600" b="1" dirty="0" err="1">
                <a:latin typeface="Calibri" panose="020F0502020204030204" pitchFamily="34" charset="0"/>
                <a:ea typeface="Calibri" panose="020F0502020204030204" pitchFamily="34" charset="0"/>
                <a:cs typeface="Times New Roman" panose="02020603050405020304" pitchFamily="18" charset="0"/>
              </a:rPr>
              <a:t>CfW</a:t>
            </a:r>
            <a:r>
              <a:rPr lang="en-GB" sz="1600" b="1" dirty="0">
                <a:latin typeface="Calibri" panose="020F0502020204030204" pitchFamily="34" charset="0"/>
                <a:ea typeface="Calibri" panose="020F0502020204030204" pitchFamily="34" charset="0"/>
                <a:cs typeface="Times New Roman" panose="02020603050405020304" pitchFamily="18" charset="0"/>
              </a:rPr>
              <a:t> have any integral skills?</a:t>
            </a:r>
          </a:p>
          <a:p>
            <a:pPr>
              <a:lnSpc>
                <a:spcPct val="107000"/>
              </a:lnSpc>
              <a:spcAft>
                <a:spcPts val="800"/>
              </a:spcAft>
            </a:pPr>
            <a:endParaRPr lang="en-GB" sz="1600" b="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b="1" dirty="0">
                <a:latin typeface="Calibri" panose="020F0502020204030204" pitchFamily="34" charset="0"/>
                <a:ea typeface="Calibri" panose="020F0502020204030204" pitchFamily="34" charset="0"/>
                <a:cs typeface="Times New Roman" panose="02020603050405020304" pitchFamily="18" charset="0"/>
              </a:rPr>
              <a:t>Can you list the mandatory curriculum elements?</a:t>
            </a:r>
          </a:p>
          <a:p>
            <a:pPr>
              <a:lnSpc>
                <a:spcPct val="107000"/>
              </a:lnSpc>
              <a:spcAft>
                <a:spcPts val="800"/>
              </a:spcAft>
            </a:pPr>
            <a:r>
              <a:rPr lang="en-GB" sz="1600" b="1"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endParaRPr lang="en-GB" sz="1600" b="1" dirty="0">
              <a:latin typeface="+mn-lt"/>
              <a:ea typeface="Calibri" panose="020F0502020204030204" pitchFamily="34" charset="0"/>
              <a:cs typeface="Times New Roman" panose="02020603050405020304" pitchFamily="18" charset="0"/>
            </a:endParaRPr>
          </a:p>
          <a:p>
            <a:pPr>
              <a:lnSpc>
                <a:spcPct val="107000"/>
              </a:lnSpc>
              <a:spcAft>
                <a:spcPts val="800"/>
              </a:spcAft>
            </a:pPr>
            <a:endParaRPr lang="en-GB" sz="1600" b="1" dirty="0">
              <a:latin typeface="+mn-lt"/>
              <a:ea typeface="Calibri" panose="020F0502020204030204" pitchFamily="34" charset="0"/>
              <a:cs typeface="Times New Roman" panose="02020603050405020304" pitchFamily="18" charset="0"/>
            </a:endParaRPr>
          </a:p>
          <a:p>
            <a:pPr>
              <a:lnSpc>
                <a:spcPct val="107000"/>
              </a:lnSpc>
              <a:spcAft>
                <a:spcPts val="800"/>
              </a:spcAft>
            </a:pPr>
            <a:endParaRPr lang="en-GB" sz="1600" b="1" dirty="0">
              <a:latin typeface="+mn-lt"/>
              <a:ea typeface="Calibri" panose="020F0502020204030204" pitchFamily="34" charset="0"/>
              <a:cs typeface="Times New Roman" panose="02020603050405020304" pitchFamily="18" charset="0"/>
            </a:endParaRPr>
          </a:p>
          <a:p>
            <a:pPr>
              <a:lnSpc>
                <a:spcPct val="107000"/>
              </a:lnSpc>
              <a:spcAft>
                <a:spcPts val="800"/>
              </a:spcAft>
            </a:pPr>
            <a:endParaRPr lang="en-GB" sz="1600" b="1" dirty="0">
              <a:latin typeface="+mn-lt"/>
              <a:ea typeface="Calibri" panose="020F0502020204030204" pitchFamily="34" charset="0"/>
              <a:cs typeface="Times New Roman" panose="02020603050405020304" pitchFamily="18" charset="0"/>
            </a:endParaRPr>
          </a:p>
          <a:p>
            <a:pPr>
              <a:lnSpc>
                <a:spcPct val="107000"/>
              </a:lnSpc>
              <a:spcAft>
                <a:spcPts val="800"/>
              </a:spcAft>
            </a:pPr>
            <a:r>
              <a:rPr lang="en-GB" sz="1600" b="1" dirty="0">
                <a:latin typeface="+mn-lt"/>
                <a:ea typeface="Calibri" panose="020F0502020204030204" pitchFamily="34" charset="0"/>
                <a:cs typeface="Times New Roman" panose="02020603050405020304" pitchFamily="18" charset="0"/>
              </a:rPr>
              <a:t> </a:t>
            </a:r>
            <a:endParaRPr lang="en-US" sz="1600" dirty="0">
              <a:latin typeface="+mn-lt"/>
            </a:endParaRPr>
          </a:p>
          <a:p>
            <a:pPr>
              <a:lnSpc>
                <a:spcPct val="107000"/>
              </a:lnSpc>
              <a:spcAft>
                <a:spcPts val="800"/>
              </a:spcAft>
            </a:pPr>
            <a:endParaRPr lang="en-GB" sz="2000" b="1" dirty="0">
              <a:latin typeface="+mn-lt"/>
              <a:ea typeface="Calibri" panose="020F0502020204030204" pitchFamily="34" charset="0"/>
              <a:cs typeface="Times New Roman" panose="02020603050405020304" pitchFamily="18" charset="0"/>
            </a:endParaRPr>
          </a:p>
          <a:p>
            <a:pPr>
              <a:lnSpc>
                <a:spcPct val="107000"/>
              </a:lnSpc>
              <a:spcAft>
                <a:spcPts val="800"/>
              </a:spcAft>
            </a:pPr>
            <a:endParaRPr lang="en-GB" sz="2000" b="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000" b="1" dirty="0">
              <a:latin typeface="Calibri" panose="020F0502020204030204" pitchFamily="34" charset="0"/>
              <a:cs typeface="Times New Roman" panose="02020603050405020304" pitchFamily="18" charset="0"/>
            </a:endParaRPr>
          </a:p>
          <a:p>
            <a:pPr>
              <a:lnSpc>
                <a:spcPct val="107000"/>
              </a:lnSpc>
              <a:spcAft>
                <a:spcPts val="800"/>
              </a:spcAft>
            </a:pPr>
            <a:endParaRPr lang="en-US" sz="2000" dirty="0"/>
          </a:p>
          <a:p>
            <a:pPr>
              <a:lnSpc>
                <a:spcPct val="107000"/>
              </a:lnSpc>
              <a:spcAft>
                <a:spcPts val="800"/>
              </a:spcAft>
            </a:pPr>
            <a:endParaRPr lang="en-GB" sz="2000" b="1" dirty="0">
              <a:latin typeface="+mn-lt"/>
              <a:ea typeface="Calibri" panose="020F0502020204030204" pitchFamily="34" charset="0"/>
              <a:cs typeface="Times New Roman" panose="02020603050405020304" pitchFamily="18" charset="0"/>
            </a:endParaRPr>
          </a:p>
          <a:p>
            <a:pPr>
              <a:lnSpc>
                <a:spcPct val="107000"/>
              </a:lnSpc>
              <a:spcAft>
                <a:spcPts val="800"/>
              </a:spcAft>
            </a:pPr>
            <a:endParaRPr lang="en-GB" sz="2000" b="1" dirty="0">
              <a:latin typeface="+mn-lt"/>
              <a:ea typeface="Calibri" panose="020F0502020204030204" pitchFamily="34" charset="0"/>
              <a:cs typeface="Times New Roman" panose="02020603050405020304" pitchFamily="18" charset="0"/>
            </a:endParaRPr>
          </a:p>
          <a:p>
            <a:pPr>
              <a:lnSpc>
                <a:spcPct val="107000"/>
              </a:lnSpc>
              <a:spcAft>
                <a:spcPts val="800"/>
              </a:spcAft>
            </a:pPr>
            <a:r>
              <a:rPr lang="en-GB" sz="2000" b="1" dirty="0">
                <a:latin typeface="+mn-lt"/>
                <a:ea typeface="Calibri" panose="020F0502020204030204" pitchFamily="34" charset="0"/>
                <a:cs typeface="Times New Roman" panose="02020603050405020304" pitchFamily="18" charset="0"/>
              </a:rPr>
              <a:t> </a:t>
            </a:r>
            <a:endParaRPr lang="en-GB" sz="2000" b="1" dirty="0">
              <a:latin typeface="+mn-lt"/>
              <a:cs typeface="Times New Roman" panose="02020603050405020304" pitchFamily="18" charset="0"/>
            </a:endParaRPr>
          </a:p>
          <a:p>
            <a:pPr>
              <a:lnSpc>
                <a:spcPct val="107000"/>
              </a:lnSpc>
              <a:spcAft>
                <a:spcPts val="800"/>
              </a:spcAft>
            </a:pPr>
            <a:endParaRPr lang="en-GB" sz="2000" b="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000" b="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000" dirty="0">
              <a:latin typeface="Calibri" panose="020F0502020204030204" pitchFamily="34" charset="0"/>
              <a:ea typeface="Calibri" panose="020F0502020204030204" pitchFamily="34" charset="0"/>
              <a:cs typeface="Times New Roman" panose="02020603050405020304" pitchFamily="18" charset="0"/>
            </a:endParaRPr>
          </a:p>
          <a:p>
            <a:r>
              <a:rPr lang="en-GB" sz="2000" b="1" dirty="0">
                <a:latin typeface="Calibri" panose="020F0502020204030204" pitchFamily="34" charset="0"/>
                <a:ea typeface="Calibri" panose="020F0502020204030204" pitchFamily="34" charset="0"/>
                <a:cs typeface="Times New Roman" panose="02020603050405020304" pitchFamily="18" charset="0"/>
              </a:rPr>
              <a:t> </a:t>
            </a:r>
          </a:p>
          <a:p>
            <a:endParaRPr lang="en-GB" sz="4000" b="1" dirty="0">
              <a:latin typeface="Calibri" panose="020F0502020204030204" pitchFamily="34" charset="0"/>
              <a:cs typeface="Times New Roman" panose="02020603050405020304" pitchFamily="18" charset="0"/>
            </a:endParaRPr>
          </a:p>
        </p:txBody>
      </p:sp>
      <p:sp>
        <p:nvSpPr>
          <p:cNvPr id="5" name="Rectangle 4">
            <a:extLst>
              <a:ext uri="{FF2B5EF4-FFF2-40B4-BE49-F238E27FC236}">
                <a16:creationId xmlns:a16="http://schemas.microsoft.com/office/drawing/2014/main" id="{F189DC29-647A-DA46-B517-906E562EF778}"/>
              </a:ext>
            </a:extLst>
          </p:cNvPr>
          <p:cNvSpPr/>
          <p:nvPr/>
        </p:nvSpPr>
        <p:spPr>
          <a:xfrm>
            <a:off x="152400" y="34637"/>
            <a:ext cx="6092124" cy="10002738"/>
          </a:xfrm>
          <a:prstGeom prst="rect">
            <a:avLst/>
          </a:prstGeom>
        </p:spPr>
        <p:txBody>
          <a:bodyPr wrap="square">
            <a:spAutoFit/>
          </a:bodyPr>
          <a:lstStyle/>
          <a:p>
            <a:r>
              <a:rPr lang="en-US" sz="1600" b="1" dirty="0">
                <a:latin typeface="+mn-lt"/>
              </a:rPr>
              <a:t>Faint o </a:t>
            </a:r>
            <a:r>
              <a:rPr lang="en-US" sz="1600" b="1" dirty="0" err="1">
                <a:latin typeface="+mn-lt"/>
              </a:rPr>
              <a:t>ddibenion</a:t>
            </a:r>
            <a:r>
              <a:rPr lang="en-US" sz="1600" b="1" dirty="0">
                <a:latin typeface="+mn-lt"/>
              </a:rPr>
              <a:t> </a:t>
            </a:r>
            <a:r>
              <a:rPr lang="en-US" sz="1600" b="1" dirty="0" err="1">
                <a:latin typeface="+mn-lt"/>
              </a:rPr>
              <a:t>sydd</a:t>
            </a:r>
            <a:r>
              <a:rPr lang="en-US" sz="1600" b="1" dirty="0">
                <a:latin typeface="+mn-lt"/>
              </a:rPr>
              <a:t> </a:t>
            </a:r>
            <a:r>
              <a:rPr lang="en-US" sz="1600" b="1" dirty="0" err="1">
                <a:latin typeface="+mn-lt"/>
              </a:rPr>
              <a:t>i'r</a:t>
            </a:r>
            <a:r>
              <a:rPr lang="en-US" sz="1600" b="1" dirty="0">
                <a:latin typeface="+mn-lt"/>
              </a:rPr>
              <a:t> </a:t>
            </a:r>
            <a:r>
              <a:rPr lang="en-US" sz="1600" b="1" dirty="0" err="1">
                <a:latin typeface="+mn-lt"/>
              </a:rPr>
              <a:t>cwricwlwm</a:t>
            </a:r>
            <a:r>
              <a:rPr lang="en-US" sz="1600" b="1" dirty="0">
                <a:latin typeface="+mn-lt"/>
              </a:rPr>
              <a:t>? </a:t>
            </a:r>
          </a:p>
          <a:p>
            <a:r>
              <a:rPr lang="en-US" sz="1600" b="1" dirty="0">
                <a:latin typeface="+mn-lt"/>
              </a:rPr>
              <a:t>Beth </a:t>
            </a:r>
            <a:r>
              <a:rPr lang="en-US" sz="1600" b="1" dirty="0" err="1">
                <a:latin typeface="+mn-lt"/>
              </a:rPr>
              <a:t>ydyn</a:t>
            </a:r>
            <a:r>
              <a:rPr lang="en-US" sz="1600" b="1" dirty="0">
                <a:latin typeface="+mn-lt"/>
              </a:rPr>
              <a:t> </a:t>
            </a:r>
            <a:r>
              <a:rPr lang="en-US" sz="1600" b="1" dirty="0" err="1">
                <a:latin typeface="+mn-lt"/>
              </a:rPr>
              <a:t>nhw</a:t>
            </a:r>
            <a:r>
              <a:rPr lang="en-US" sz="1600" b="1" dirty="0">
                <a:latin typeface="+mn-lt"/>
              </a:rPr>
              <a:t>?</a:t>
            </a:r>
          </a:p>
          <a:p>
            <a:endParaRPr lang="en-US" sz="1600" b="1" dirty="0">
              <a:latin typeface="+mn-lt"/>
            </a:endParaRPr>
          </a:p>
          <a:p>
            <a:r>
              <a:rPr lang="en-US" sz="1600" b="1" dirty="0">
                <a:latin typeface="+mn-lt"/>
              </a:rPr>
              <a:t>Faint o </a:t>
            </a:r>
            <a:r>
              <a:rPr lang="en-US" sz="1600" b="1" dirty="0" err="1">
                <a:latin typeface="+mn-lt"/>
              </a:rPr>
              <a:t>Feysydd</a:t>
            </a:r>
            <a:r>
              <a:rPr lang="en-US" sz="1600" b="1" dirty="0">
                <a:latin typeface="+mn-lt"/>
              </a:rPr>
              <a:t> Dysgu a </a:t>
            </a:r>
            <a:r>
              <a:rPr lang="en-US" sz="1600" b="1" dirty="0" err="1">
                <a:latin typeface="+mn-lt"/>
              </a:rPr>
              <a:t>Phrofiad</a:t>
            </a:r>
            <a:r>
              <a:rPr lang="en-US" sz="1600" b="1" dirty="0">
                <a:latin typeface="+mn-lt"/>
              </a:rPr>
              <a:t> (</a:t>
            </a:r>
            <a:r>
              <a:rPr lang="en-US" sz="1600" b="1" dirty="0" err="1">
                <a:latin typeface="+mn-lt"/>
              </a:rPr>
              <a:t>MDPh</a:t>
            </a:r>
            <a:r>
              <a:rPr lang="en-US" sz="1600" b="1" dirty="0">
                <a:latin typeface="+mn-lt"/>
              </a:rPr>
              <a:t>) </a:t>
            </a:r>
            <a:r>
              <a:rPr lang="en-US" sz="1600" b="1" dirty="0" err="1">
                <a:latin typeface="+mn-lt"/>
              </a:rPr>
              <a:t>sydd</a:t>
            </a:r>
            <a:r>
              <a:rPr lang="en-US" sz="1600" b="1" dirty="0">
                <a:latin typeface="+mn-lt"/>
              </a:rPr>
              <a:t> </a:t>
            </a:r>
            <a:r>
              <a:rPr lang="en-US" sz="1600" b="1" dirty="0" err="1">
                <a:latin typeface="+mn-lt"/>
              </a:rPr>
              <a:t>yn</a:t>
            </a:r>
            <a:r>
              <a:rPr lang="en-US" sz="1600" b="1" dirty="0">
                <a:latin typeface="+mn-lt"/>
              </a:rPr>
              <a:t> y </a:t>
            </a:r>
            <a:r>
              <a:rPr lang="en-US" sz="1600" b="1" dirty="0" err="1">
                <a:latin typeface="+mn-lt"/>
              </a:rPr>
              <a:t>cwricwlwm</a:t>
            </a:r>
            <a:r>
              <a:rPr lang="en-US" sz="1600" b="1" dirty="0">
                <a:latin typeface="+mn-lt"/>
              </a:rPr>
              <a:t>? Beth </a:t>
            </a:r>
            <a:r>
              <a:rPr lang="en-US" sz="1600" b="1" dirty="0" err="1">
                <a:latin typeface="+mn-lt"/>
              </a:rPr>
              <a:t>ydyn</a:t>
            </a:r>
            <a:r>
              <a:rPr lang="en-US" sz="1600" b="1" dirty="0">
                <a:latin typeface="+mn-lt"/>
              </a:rPr>
              <a:t> </a:t>
            </a:r>
            <a:r>
              <a:rPr lang="en-US" sz="1600" b="1" dirty="0" err="1">
                <a:latin typeface="+mn-lt"/>
              </a:rPr>
              <a:t>nhw</a:t>
            </a:r>
            <a:r>
              <a:rPr lang="en-US" sz="1600" b="1" dirty="0">
                <a:latin typeface="+mn-lt"/>
              </a:rPr>
              <a:t>?</a:t>
            </a:r>
          </a:p>
          <a:p>
            <a:endParaRPr lang="en-US" sz="1600" b="1" dirty="0">
              <a:latin typeface="+mn-lt"/>
              <a:ea typeface="Calibri" panose="020F0502020204030204" pitchFamily="34" charset="0"/>
              <a:cs typeface="Times New Roman" panose="02020603050405020304" pitchFamily="18" charset="0"/>
            </a:endParaRPr>
          </a:p>
          <a:p>
            <a:endParaRPr lang="en-US" sz="1600" b="1" dirty="0">
              <a:latin typeface="+mn-lt"/>
              <a:ea typeface="Calibri" panose="020F0502020204030204" pitchFamily="34" charset="0"/>
              <a:cs typeface="Times New Roman" panose="02020603050405020304" pitchFamily="18" charset="0"/>
            </a:endParaRPr>
          </a:p>
          <a:p>
            <a:r>
              <a:rPr lang="en-US" sz="1600" b="1" dirty="0">
                <a:latin typeface="+mn-lt"/>
              </a:rPr>
              <a:t>Faint o </a:t>
            </a:r>
            <a:r>
              <a:rPr lang="en-US" sz="1600" b="1" dirty="0" err="1">
                <a:latin typeface="+mn-lt"/>
              </a:rPr>
              <a:t>ddatganiadau</a:t>
            </a:r>
            <a:r>
              <a:rPr lang="en-US" sz="1600" b="1" dirty="0">
                <a:latin typeface="+mn-lt"/>
              </a:rPr>
              <a:t> ‘Beth </a:t>
            </a:r>
            <a:r>
              <a:rPr lang="en-US" sz="1600" b="1" dirty="0" err="1">
                <a:latin typeface="+mn-lt"/>
              </a:rPr>
              <a:t>sy’n</a:t>
            </a:r>
            <a:r>
              <a:rPr lang="en-US" sz="1600" b="1" dirty="0">
                <a:latin typeface="+mn-lt"/>
              </a:rPr>
              <a:t> </a:t>
            </a:r>
            <a:r>
              <a:rPr lang="en-US" sz="1600" b="1" dirty="0" err="1">
                <a:latin typeface="+mn-lt"/>
              </a:rPr>
              <a:t>Bwysig</a:t>
            </a:r>
            <a:r>
              <a:rPr lang="en-US" sz="1600" b="1" dirty="0">
                <a:latin typeface="+mn-lt"/>
              </a:rPr>
              <a:t>’ </a:t>
            </a:r>
            <a:r>
              <a:rPr lang="en-US" sz="1600" b="1" dirty="0" err="1">
                <a:latin typeface="+mn-lt"/>
              </a:rPr>
              <a:t>sydd</a:t>
            </a:r>
            <a:r>
              <a:rPr lang="en-US" sz="1600" b="1" dirty="0">
                <a:latin typeface="+mn-lt"/>
              </a:rPr>
              <a:t> </a:t>
            </a:r>
            <a:r>
              <a:rPr lang="en-US" sz="1600" b="1" dirty="0" err="1">
                <a:latin typeface="+mn-lt"/>
              </a:rPr>
              <a:t>yn</a:t>
            </a:r>
            <a:r>
              <a:rPr lang="en-US" sz="1600" b="1" dirty="0">
                <a:latin typeface="+mn-lt"/>
              </a:rPr>
              <a:t> y </a:t>
            </a:r>
            <a:r>
              <a:rPr lang="en-US" sz="1600" b="1" dirty="0" err="1">
                <a:latin typeface="+mn-lt"/>
              </a:rPr>
              <a:t>Maes</a:t>
            </a:r>
            <a:r>
              <a:rPr lang="en-US" sz="1600" b="1" dirty="0">
                <a:latin typeface="+mn-lt"/>
              </a:rPr>
              <a:t> Dysgu a </a:t>
            </a:r>
            <a:r>
              <a:rPr lang="en-US" sz="1600" b="1" dirty="0" err="1">
                <a:latin typeface="+mn-lt"/>
              </a:rPr>
              <a:t>Phrofiad</a:t>
            </a:r>
            <a:r>
              <a:rPr lang="en-US" sz="1600" b="1" dirty="0">
                <a:latin typeface="+mn-lt"/>
              </a:rPr>
              <a:t> (AoLE) </a:t>
            </a:r>
            <a:r>
              <a:rPr lang="en-US" sz="1600" b="1" dirty="0" err="1">
                <a:latin typeface="+mn-lt"/>
              </a:rPr>
              <a:t>Dyniaethau</a:t>
            </a:r>
            <a:r>
              <a:rPr lang="en-US" sz="1600" b="1" dirty="0">
                <a:latin typeface="+mn-lt"/>
              </a:rPr>
              <a:t>?</a:t>
            </a:r>
          </a:p>
          <a:p>
            <a:endParaRPr lang="en-US" sz="1600" b="1" dirty="0">
              <a:latin typeface="+mn-lt"/>
            </a:endParaRPr>
          </a:p>
          <a:p>
            <a:endParaRPr lang="en-US" sz="1600" b="1" dirty="0">
              <a:latin typeface="+mn-lt"/>
              <a:cs typeface="Times New Roman" panose="02020603050405020304" pitchFamily="18" charset="0"/>
            </a:endParaRPr>
          </a:p>
          <a:p>
            <a:r>
              <a:rPr lang="en-US" sz="1600" b="1" dirty="0">
                <a:latin typeface="+mn-lt"/>
              </a:rPr>
              <a:t>Faint o </a:t>
            </a:r>
            <a:r>
              <a:rPr lang="en-US" sz="1600" b="1" dirty="0" err="1">
                <a:latin typeface="+mn-lt"/>
              </a:rPr>
              <a:t>gamau</a:t>
            </a:r>
            <a:r>
              <a:rPr lang="en-US" sz="1600" b="1" dirty="0">
                <a:latin typeface="+mn-lt"/>
              </a:rPr>
              <a:t> </a:t>
            </a:r>
            <a:r>
              <a:rPr lang="en-US" sz="1600" b="1" dirty="0" err="1">
                <a:latin typeface="+mn-lt"/>
              </a:rPr>
              <a:t>cynnydd</a:t>
            </a:r>
            <a:r>
              <a:rPr lang="en-US" sz="1600" b="1" dirty="0">
                <a:latin typeface="+mn-lt"/>
              </a:rPr>
              <a:t> </a:t>
            </a:r>
            <a:r>
              <a:rPr lang="en-US" sz="1600" b="1" dirty="0" err="1">
                <a:latin typeface="+mn-lt"/>
              </a:rPr>
              <a:t>sydd</a:t>
            </a:r>
            <a:r>
              <a:rPr lang="en-US" sz="1600" b="1" dirty="0">
                <a:latin typeface="+mn-lt"/>
              </a:rPr>
              <a:t> </a:t>
            </a:r>
            <a:r>
              <a:rPr lang="en-US" sz="1600" b="1" dirty="0" err="1">
                <a:latin typeface="+mn-lt"/>
              </a:rPr>
              <a:t>yna</a:t>
            </a:r>
            <a:r>
              <a:rPr lang="en-US" sz="1600" b="1" dirty="0">
                <a:latin typeface="+mn-lt"/>
              </a:rPr>
              <a:t>?</a:t>
            </a:r>
          </a:p>
          <a:p>
            <a:endParaRPr lang="en-US" sz="1600" b="1" dirty="0">
              <a:latin typeface="+mn-lt"/>
            </a:endParaRPr>
          </a:p>
          <a:p>
            <a:endParaRPr lang="en-US" sz="1600" b="1" dirty="0">
              <a:latin typeface="+mn-lt"/>
            </a:endParaRPr>
          </a:p>
          <a:p>
            <a:r>
              <a:rPr lang="en-GB" sz="1600" b="1" dirty="0">
                <a:latin typeface="+mn-lt"/>
                <a:ea typeface="Calibri" panose="020F0502020204030204" pitchFamily="34" charset="0"/>
                <a:cs typeface="Times New Roman" panose="02020603050405020304" pitchFamily="18" charset="0"/>
              </a:rPr>
              <a:t>Beth </a:t>
            </a:r>
            <a:r>
              <a:rPr lang="en-GB" sz="1600" b="1" dirty="0" err="1">
                <a:latin typeface="+mn-lt"/>
                <a:ea typeface="Calibri" panose="020F0502020204030204" pitchFamily="34" charset="0"/>
                <a:cs typeface="Times New Roman" panose="02020603050405020304" pitchFamily="18" charset="0"/>
              </a:rPr>
              <a:t>yw'r</a:t>
            </a:r>
            <a:r>
              <a:rPr lang="en-GB" sz="1600" b="1" dirty="0">
                <a:latin typeface="+mn-lt"/>
                <a:ea typeface="Calibri" panose="020F0502020204030204" pitchFamily="34" charset="0"/>
                <a:cs typeface="Times New Roman" panose="02020603050405020304" pitchFamily="18" charset="0"/>
              </a:rPr>
              <a:t> </a:t>
            </a:r>
            <a:r>
              <a:rPr lang="en-GB" sz="1600" b="1" dirty="0" err="1">
                <a:latin typeface="+mn-lt"/>
                <a:ea typeface="Calibri" panose="020F0502020204030204" pitchFamily="34" charset="0"/>
                <a:cs typeface="Times New Roman" panose="02020603050405020304" pitchFamily="18" charset="0"/>
              </a:rPr>
              <a:t>egwyddorion</a:t>
            </a:r>
            <a:r>
              <a:rPr lang="en-GB" sz="1600" b="1" dirty="0">
                <a:latin typeface="+mn-lt"/>
                <a:ea typeface="Calibri" panose="020F0502020204030204" pitchFamily="34" charset="0"/>
                <a:cs typeface="Times New Roman" panose="02020603050405020304" pitchFamily="18" charset="0"/>
              </a:rPr>
              <a:t> </a:t>
            </a:r>
            <a:r>
              <a:rPr lang="en-GB" sz="1600" b="1" dirty="0" err="1">
                <a:latin typeface="+mn-lt"/>
                <a:ea typeface="Calibri" panose="020F0502020204030204" pitchFamily="34" charset="0"/>
                <a:cs typeface="Times New Roman" panose="02020603050405020304" pitchFamily="18" charset="0"/>
              </a:rPr>
              <a:t>addysgeg</a:t>
            </a:r>
            <a:r>
              <a:rPr lang="en-GB" sz="1600" b="1" dirty="0">
                <a:latin typeface="+mn-lt"/>
                <a:ea typeface="Calibri" panose="020F0502020204030204" pitchFamily="34" charset="0"/>
                <a:cs typeface="Times New Roman" panose="02020603050405020304" pitchFamily="18" charset="0"/>
              </a:rPr>
              <a:t> a faint </a:t>
            </a:r>
            <a:r>
              <a:rPr lang="en-GB" sz="1600" b="1" dirty="0" err="1">
                <a:latin typeface="+mn-lt"/>
                <a:ea typeface="Calibri" panose="020F0502020204030204" pitchFamily="34" charset="0"/>
                <a:cs typeface="Times New Roman" panose="02020603050405020304" pitchFamily="18" charset="0"/>
              </a:rPr>
              <a:t>sydd</a:t>
            </a:r>
            <a:r>
              <a:rPr lang="en-GB" sz="1600" b="1" dirty="0">
                <a:latin typeface="+mn-lt"/>
                <a:ea typeface="Calibri" panose="020F0502020204030204" pitchFamily="34" charset="0"/>
                <a:cs typeface="Times New Roman" panose="02020603050405020304" pitchFamily="18" charset="0"/>
              </a:rPr>
              <a:t> </a:t>
            </a:r>
            <a:r>
              <a:rPr lang="en-GB" sz="1600" b="1" dirty="0" err="1">
                <a:latin typeface="+mn-lt"/>
                <a:ea typeface="Calibri" panose="020F0502020204030204" pitchFamily="34" charset="0"/>
                <a:cs typeface="Times New Roman" panose="02020603050405020304" pitchFamily="18" charset="0"/>
              </a:rPr>
              <a:t>yna</a:t>
            </a:r>
            <a:r>
              <a:rPr lang="en-GB" sz="1600" b="1" dirty="0">
                <a:latin typeface="+mn-lt"/>
                <a:ea typeface="Calibri" panose="020F0502020204030204" pitchFamily="34" charset="0"/>
                <a:cs typeface="Times New Roman" panose="02020603050405020304" pitchFamily="18" charset="0"/>
              </a:rPr>
              <a:t>?</a:t>
            </a:r>
          </a:p>
          <a:p>
            <a:endParaRPr lang="en-GB" sz="1600" b="1" dirty="0">
              <a:latin typeface="+mn-lt"/>
              <a:ea typeface="Calibri" panose="020F0502020204030204" pitchFamily="34" charset="0"/>
              <a:cs typeface="Times New Roman" panose="02020603050405020304" pitchFamily="18" charset="0"/>
            </a:endParaRPr>
          </a:p>
          <a:p>
            <a:endParaRPr lang="en-GB" sz="1600" b="1" dirty="0">
              <a:latin typeface="+mn-lt"/>
              <a:ea typeface="Calibri" panose="020F0502020204030204" pitchFamily="34" charset="0"/>
              <a:cs typeface="Times New Roman" panose="02020603050405020304" pitchFamily="18" charset="0"/>
            </a:endParaRPr>
          </a:p>
          <a:p>
            <a:r>
              <a:rPr lang="en-US" sz="1600" b="1" dirty="0">
                <a:latin typeface="+mn-lt"/>
              </a:rPr>
              <a:t>Beth </a:t>
            </a:r>
            <a:r>
              <a:rPr lang="en-US" sz="1600" b="1" dirty="0" err="1">
                <a:latin typeface="+mn-lt"/>
              </a:rPr>
              <a:t>yw'r</a:t>
            </a:r>
            <a:r>
              <a:rPr lang="en-US" sz="1600" b="1" dirty="0">
                <a:latin typeface="+mn-lt"/>
              </a:rPr>
              <a:t> </a:t>
            </a:r>
            <a:r>
              <a:rPr lang="en-US" sz="1600" b="1" dirty="0" err="1">
                <a:latin typeface="+mn-lt"/>
              </a:rPr>
              <a:t>sgiliau</a:t>
            </a:r>
            <a:r>
              <a:rPr lang="en-US" sz="1600" b="1" dirty="0">
                <a:latin typeface="+mn-lt"/>
              </a:rPr>
              <a:t> </a:t>
            </a:r>
            <a:r>
              <a:rPr lang="en-US" sz="1600" b="1" dirty="0" err="1">
                <a:latin typeface="+mn-lt"/>
              </a:rPr>
              <a:t>trawsgwricwlaidd</a:t>
            </a:r>
            <a:r>
              <a:rPr lang="en-US" sz="1600" b="1" dirty="0">
                <a:latin typeface="+mn-lt"/>
              </a:rPr>
              <a:t> y </a:t>
            </a:r>
            <a:r>
              <a:rPr lang="en-US" sz="1600" b="1" dirty="0" err="1">
                <a:latin typeface="+mn-lt"/>
              </a:rPr>
              <a:t>dylai</a:t>
            </a:r>
            <a:r>
              <a:rPr lang="en-US" sz="1600" b="1" dirty="0">
                <a:latin typeface="+mn-lt"/>
              </a:rPr>
              <a:t> </a:t>
            </a:r>
            <a:r>
              <a:rPr lang="en-US" sz="1600" b="1" dirty="0" err="1">
                <a:latin typeface="+mn-lt"/>
              </a:rPr>
              <a:t>ysgolion</a:t>
            </a:r>
            <a:r>
              <a:rPr lang="en-US" sz="1600" b="1" dirty="0">
                <a:latin typeface="+mn-lt"/>
              </a:rPr>
              <a:t> </a:t>
            </a:r>
            <a:r>
              <a:rPr lang="en-US" sz="1600" b="1" dirty="0" err="1">
                <a:latin typeface="+mn-lt"/>
              </a:rPr>
              <a:t>eu</a:t>
            </a:r>
            <a:r>
              <a:rPr lang="en-US" sz="1600" b="1" dirty="0">
                <a:latin typeface="+mn-lt"/>
              </a:rPr>
              <a:t> datblygu?</a:t>
            </a:r>
          </a:p>
          <a:p>
            <a:endParaRPr lang="en-US" sz="1600" b="1" dirty="0">
              <a:latin typeface="+mn-lt"/>
            </a:endParaRPr>
          </a:p>
          <a:p>
            <a:endParaRPr lang="en-US" sz="1600" b="1" dirty="0">
              <a:latin typeface="+mn-lt"/>
            </a:endParaRPr>
          </a:p>
          <a:p>
            <a:r>
              <a:rPr lang="en-GB" sz="1600" b="1" dirty="0" err="1">
                <a:latin typeface="+mn-lt"/>
                <a:ea typeface="Calibri" panose="020F0502020204030204" pitchFamily="34" charset="0"/>
                <a:cs typeface="Times New Roman" panose="02020603050405020304" pitchFamily="18" charset="0"/>
              </a:rPr>
              <a:t>Oes</a:t>
            </a:r>
            <a:r>
              <a:rPr lang="en-GB" sz="1600" b="1" dirty="0">
                <a:latin typeface="+mn-lt"/>
                <a:ea typeface="Calibri" panose="020F0502020204030204" pitchFamily="34" charset="0"/>
                <a:cs typeface="Times New Roman" panose="02020603050405020304" pitchFamily="18" charset="0"/>
              </a:rPr>
              <a:t> gan y </a:t>
            </a:r>
            <a:r>
              <a:rPr lang="en-GB" sz="1600" b="1" dirty="0" err="1">
                <a:latin typeface="+mn-lt"/>
                <a:ea typeface="Calibri" panose="020F0502020204030204" pitchFamily="34" charset="0"/>
                <a:cs typeface="Times New Roman" panose="02020603050405020304" pitchFamily="18" charset="0"/>
              </a:rPr>
              <a:t>CfW</a:t>
            </a:r>
            <a:r>
              <a:rPr lang="en-GB" sz="1600" b="1" dirty="0">
                <a:latin typeface="+mn-lt"/>
                <a:ea typeface="Calibri" panose="020F0502020204030204" pitchFamily="34" charset="0"/>
                <a:cs typeface="Times New Roman" panose="02020603050405020304" pitchFamily="18" charset="0"/>
              </a:rPr>
              <a:t> </a:t>
            </a:r>
            <a:r>
              <a:rPr lang="en-GB" sz="1600" b="1" dirty="0" err="1">
                <a:latin typeface="+mn-lt"/>
                <a:ea typeface="Calibri" panose="020F0502020204030204" pitchFamily="34" charset="0"/>
                <a:cs typeface="Times New Roman" panose="02020603050405020304" pitchFamily="18" charset="0"/>
              </a:rPr>
              <a:t>unrhyw</a:t>
            </a:r>
            <a:r>
              <a:rPr lang="en-GB" sz="1600" b="1" dirty="0">
                <a:latin typeface="+mn-lt"/>
                <a:ea typeface="Calibri" panose="020F0502020204030204" pitchFamily="34" charset="0"/>
                <a:cs typeface="Times New Roman" panose="02020603050405020304" pitchFamily="18" charset="0"/>
              </a:rPr>
              <a:t> </a:t>
            </a:r>
            <a:r>
              <a:rPr lang="en-GB" sz="1600" b="1" dirty="0" err="1">
                <a:latin typeface="+mn-lt"/>
                <a:ea typeface="Calibri" panose="020F0502020204030204" pitchFamily="34" charset="0"/>
                <a:cs typeface="Times New Roman" panose="02020603050405020304" pitchFamily="18" charset="0"/>
              </a:rPr>
              <a:t>sgiliau</a:t>
            </a:r>
            <a:r>
              <a:rPr lang="en-GB" sz="1600" b="1" dirty="0">
                <a:latin typeface="+mn-lt"/>
                <a:ea typeface="Calibri" panose="020F0502020204030204" pitchFamily="34" charset="0"/>
                <a:cs typeface="Times New Roman" panose="02020603050405020304" pitchFamily="18" charset="0"/>
              </a:rPr>
              <a:t> </a:t>
            </a:r>
            <a:r>
              <a:rPr lang="en-GB" sz="1600" b="1" dirty="0" err="1">
                <a:latin typeface="+mn-lt"/>
                <a:ea typeface="Calibri" panose="020F0502020204030204" pitchFamily="34" charset="0"/>
                <a:cs typeface="Times New Roman" panose="02020603050405020304" pitchFamily="18" charset="0"/>
              </a:rPr>
              <a:t>annatod</a:t>
            </a:r>
            <a:r>
              <a:rPr lang="en-GB" sz="1600" b="1" dirty="0">
                <a:latin typeface="+mn-lt"/>
                <a:ea typeface="Calibri" panose="020F0502020204030204" pitchFamily="34" charset="0"/>
                <a:cs typeface="Times New Roman" panose="02020603050405020304" pitchFamily="18" charset="0"/>
              </a:rPr>
              <a:t>?</a:t>
            </a:r>
          </a:p>
          <a:p>
            <a:endParaRPr lang="en-GB" sz="1600" b="1" dirty="0">
              <a:latin typeface="+mn-lt"/>
              <a:ea typeface="Calibri" panose="020F0502020204030204" pitchFamily="34" charset="0"/>
              <a:cs typeface="Times New Roman" panose="02020603050405020304" pitchFamily="18" charset="0"/>
            </a:endParaRPr>
          </a:p>
          <a:p>
            <a:endParaRPr lang="en-GB" sz="1600" b="1" dirty="0">
              <a:latin typeface="+mn-lt"/>
              <a:cs typeface="Times New Roman" panose="02020603050405020304" pitchFamily="18" charset="0"/>
            </a:endParaRPr>
          </a:p>
          <a:p>
            <a:r>
              <a:rPr lang="en-GB" sz="1600" b="1" dirty="0">
                <a:latin typeface="+mn-lt"/>
                <a:ea typeface="Calibri" panose="020F0502020204030204" pitchFamily="34" charset="0"/>
                <a:cs typeface="Times New Roman" panose="02020603050405020304" pitchFamily="18" charset="0"/>
              </a:rPr>
              <a:t>A </a:t>
            </a:r>
            <a:r>
              <a:rPr lang="en-GB" sz="1600" b="1" dirty="0" err="1">
                <a:latin typeface="+mn-lt"/>
                <a:ea typeface="Calibri" panose="020F0502020204030204" pitchFamily="34" charset="0"/>
                <a:cs typeface="Times New Roman" panose="02020603050405020304" pitchFamily="18" charset="0"/>
              </a:rPr>
              <a:t>allwch</a:t>
            </a:r>
            <a:r>
              <a:rPr lang="en-GB" sz="1600" b="1" dirty="0">
                <a:latin typeface="+mn-lt"/>
                <a:ea typeface="Calibri" panose="020F0502020204030204" pitchFamily="34" charset="0"/>
                <a:cs typeface="Times New Roman" panose="02020603050405020304" pitchFamily="18" charset="0"/>
              </a:rPr>
              <a:t> chi </a:t>
            </a:r>
            <a:r>
              <a:rPr lang="en-GB" sz="1600" b="1" dirty="0" err="1">
                <a:latin typeface="+mn-lt"/>
                <a:ea typeface="Calibri" panose="020F0502020204030204" pitchFamily="34" charset="0"/>
                <a:cs typeface="Times New Roman" panose="02020603050405020304" pitchFamily="18" charset="0"/>
              </a:rPr>
              <a:t>restru'r</a:t>
            </a:r>
            <a:r>
              <a:rPr lang="en-GB" sz="1600" b="1" dirty="0">
                <a:latin typeface="+mn-lt"/>
                <a:ea typeface="Calibri" panose="020F0502020204030204" pitchFamily="34" charset="0"/>
                <a:cs typeface="Times New Roman" panose="02020603050405020304" pitchFamily="18" charset="0"/>
              </a:rPr>
              <a:t> </a:t>
            </a:r>
            <a:r>
              <a:rPr lang="en-GB" sz="1600" b="1" dirty="0" err="1">
                <a:latin typeface="+mn-lt"/>
                <a:ea typeface="Calibri" panose="020F0502020204030204" pitchFamily="34" charset="0"/>
                <a:cs typeface="Times New Roman" panose="02020603050405020304" pitchFamily="18" charset="0"/>
              </a:rPr>
              <a:t>elfennau</a:t>
            </a:r>
            <a:r>
              <a:rPr lang="en-GB" sz="1600" b="1" dirty="0">
                <a:latin typeface="+mn-lt"/>
                <a:ea typeface="Calibri" panose="020F0502020204030204" pitchFamily="34" charset="0"/>
                <a:cs typeface="Times New Roman" panose="02020603050405020304" pitchFamily="18" charset="0"/>
              </a:rPr>
              <a:t> </a:t>
            </a:r>
            <a:r>
              <a:rPr lang="en-GB" sz="1600" b="1" dirty="0" err="1">
                <a:latin typeface="+mn-lt"/>
                <a:ea typeface="Calibri" panose="020F0502020204030204" pitchFamily="34" charset="0"/>
                <a:cs typeface="Times New Roman" panose="02020603050405020304" pitchFamily="18" charset="0"/>
              </a:rPr>
              <a:t>cwricwlwm</a:t>
            </a:r>
            <a:r>
              <a:rPr lang="en-GB" sz="1600" b="1" dirty="0">
                <a:latin typeface="+mn-lt"/>
                <a:ea typeface="Calibri" panose="020F0502020204030204" pitchFamily="34" charset="0"/>
                <a:cs typeface="Times New Roman" panose="02020603050405020304" pitchFamily="18" charset="0"/>
              </a:rPr>
              <a:t> </a:t>
            </a:r>
            <a:r>
              <a:rPr lang="en-GB" sz="1600" b="1" dirty="0" err="1">
                <a:latin typeface="+mn-lt"/>
                <a:ea typeface="Calibri" panose="020F0502020204030204" pitchFamily="34" charset="0"/>
                <a:cs typeface="Times New Roman" panose="02020603050405020304" pitchFamily="18" charset="0"/>
              </a:rPr>
              <a:t>gorfodol</a:t>
            </a:r>
            <a:r>
              <a:rPr lang="en-GB" sz="1600" b="1" dirty="0">
                <a:latin typeface="+mn-lt"/>
                <a:ea typeface="Calibri" panose="020F0502020204030204" pitchFamily="34" charset="0"/>
                <a:cs typeface="Times New Roman" panose="02020603050405020304" pitchFamily="18" charset="0"/>
              </a:rPr>
              <a:t>?</a:t>
            </a:r>
            <a:endParaRPr lang="en-US" sz="1600" dirty="0">
              <a:latin typeface="+mn-lt"/>
            </a:endParaRPr>
          </a:p>
          <a:p>
            <a:endParaRPr lang="en-US" sz="2000" dirty="0"/>
          </a:p>
          <a:p>
            <a:endParaRPr lang="en-US" sz="2000" b="1" dirty="0">
              <a:latin typeface="+mn-lt"/>
            </a:endParaRPr>
          </a:p>
          <a:p>
            <a:r>
              <a:rPr lang="en-GB" sz="2000" b="1" dirty="0">
                <a:latin typeface="Calibri" panose="020F0502020204030204" pitchFamily="34" charset="0"/>
                <a:ea typeface="Calibri" panose="020F0502020204030204" pitchFamily="34" charset="0"/>
                <a:cs typeface="Times New Roman" panose="02020603050405020304" pitchFamily="18" charset="0"/>
              </a:rPr>
              <a:t> </a:t>
            </a:r>
            <a:endParaRPr lang="en-US" sz="2000" dirty="0"/>
          </a:p>
          <a:p>
            <a:endParaRPr lang="en-US" sz="2000" b="1" dirty="0"/>
          </a:p>
          <a:p>
            <a:endParaRPr lang="en-US" sz="2000" b="1" dirty="0"/>
          </a:p>
          <a:p>
            <a:endParaRPr lang="en-US" sz="2000" b="1" dirty="0"/>
          </a:p>
          <a:p>
            <a:endParaRPr lang="en-GB" sz="2000" b="1" dirty="0">
              <a:cs typeface="Times New Roman" panose="02020603050405020304" pitchFamily="18" charset="0"/>
            </a:endParaRPr>
          </a:p>
          <a:p>
            <a:r>
              <a:rPr lang="en-GB" sz="2000" b="1" dirty="0">
                <a:latin typeface="+mn-lt"/>
                <a:ea typeface="Calibri" panose="020F0502020204030204" pitchFamily="34" charset="0"/>
                <a:cs typeface="Times New Roman" panose="02020603050405020304" pitchFamily="18" charset="0"/>
              </a:rPr>
              <a:t> </a:t>
            </a:r>
          </a:p>
          <a:p>
            <a:endParaRPr lang="en-US" sz="2000" b="1" dirty="0">
              <a:latin typeface="+mn-lt"/>
            </a:endParaRPr>
          </a:p>
          <a:p>
            <a:r>
              <a:rPr lang="en-GB" sz="4000" b="1" dirty="0">
                <a:latin typeface="+mn-lt"/>
                <a:ea typeface="Calibri" panose="020F0502020204030204" pitchFamily="34" charset="0"/>
                <a:cs typeface="Times New Roman" panose="02020603050405020304" pitchFamily="18" charset="0"/>
              </a:rPr>
              <a:t> </a:t>
            </a:r>
          </a:p>
          <a:p>
            <a:endParaRPr lang="en-GB" sz="4000" b="1" dirty="0">
              <a:latin typeface="+mn-lt"/>
              <a:cs typeface="Times New Roman" panose="02020603050405020304" pitchFamily="18" charset="0"/>
            </a:endParaRPr>
          </a:p>
        </p:txBody>
      </p:sp>
    </p:spTree>
    <p:extLst>
      <p:ext uri="{BB962C8B-B14F-4D97-AF65-F5344CB8AC3E}">
        <p14:creationId xmlns:p14="http://schemas.microsoft.com/office/powerpoint/2010/main" val="586088953"/>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5" name="Picture 14"/>
          <p:cNvPicPr/>
          <p:nvPr/>
        </p:nvPicPr>
        <p:blipFill>
          <a:blip r:embed="rId3">
            <a:extLst>
              <a:ext uri="{28A0092B-C50C-407E-A947-70E740481C1C}">
                <a14:useLocalDpi xmlns:a14="http://schemas.microsoft.com/office/drawing/2010/main" val="0"/>
              </a:ext>
            </a:extLst>
          </a:blip>
          <a:stretch>
            <a:fillRect/>
          </a:stretch>
        </p:blipFill>
        <p:spPr>
          <a:xfrm>
            <a:off x="197712" y="170481"/>
            <a:ext cx="2777964" cy="2235133"/>
          </a:xfrm>
          <a:prstGeom prst="rect">
            <a:avLst/>
          </a:prstGeom>
        </p:spPr>
      </p:pic>
      <p:sp>
        <p:nvSpPr>
          <p:cNvPr id="2" name="Rectangle 1">
            <a:extLst>
              <a:ext uri="{FF2B5EF4-FFF2-40B4-BE49-F238E27FC236}">
                <a16:creationId xmlns:a16="http://schemas.microsoft.com/office/drawing/2014/main" id="{74B3997C-70FA-8643-B88D-96F2A6DBECCC}"/>
              </a:ext>
            </a:extLst>
          </p:cNvPr>
          <p:cNvSpPr/>
          <p:nvPr/>
        </p:nvSpPr>
        <p:spPr>
          <a:xfrm>
            <a:off x="6248400" y="2819400"/>
            <a:ext cx="5486400" cy="3170099"/>
          </a:xfrm>
          <a:prstGeom prst="rect">
            <a:avLst/>
          </a:prstGeom>
        </p:spPr>
        <p:txBody>
          <a:bodyPr wrap="square">
            <a:spAutoFit/>
          </a:bodyPr>
          <a:lstStyle/>
          <a:p>
            <a:r>
              <a:rPr lang="en-GB" sz="4000" b="1" dirty="0">
                <a:latin typeface="Calibri" panose="020F0502020204030204" pitchFamily="34" charset="0"/>
                <a:ea typeface="Calibri" panose="020F0502020204030204" pitchFamily="34" charset="0"/>
                <a:cs typeface="Times New Roman" panose="02020603050405020304" pitchFamily="18" charset="0"/>
              </a:rPr>
              <a:t>How many purposes are there to the curriculum?  </a:t>
            </a:r>
          </a:p>
          <a:p>
            <a:endParaRPr lang="en-GB" sz="4000" b="1" dirty="0">
              <a:latin typeface="Calibri" panose="020F0502020204030204" pitchFamily="34" charset="0"/>
              <a:ea typeface="Calibri" panose="020F0502020204030204" pitchFamily="34" charset="0"/>
              <a:cs typeface="Times New Roman" panose="02020603050405020304" pitchFamily="18" charset="0"/>
            </a:endParaRPr>
          </a:p>
          <a:p>
            <a:r>
              <a:rPr lang="en-GB" sz="4000" b="1" dirty="0">
                <a:latin typeface="Calibri" panose="020F0502020204030204" pitchFamily="34" charset="0"/>
                <a:ea typeface="Calibri" panose="020F0502020204030204" pitchFamily="34" charset="0"/>
                <a:cs typeface="Times New Roman" panose="02020603050405020304" pitchFamily="18" charset="0"/>
              </a:rPr>
              <a:t>What are they? </a:t>
            </a:r>
          </a:p>
          <a:p>
            <a:endParaRPr lang="en-GB" sz="4000" b="1" dirty="0">
              <a:latin typeface="Calibri" panose="020F0502020204030204" pitchFamily="34" charset="0"/>
              <a:cs typeface="Times New Roman" panose="02020603050405020304" pitchFamily="18" charset="0"/>
            </a:endParaRPr>
          </a:p>
        </p:txBody>
      </p:sp>
      <p:sp>
        <p:nvSpPr>
          <p:cNvPr id="5" name="Rectangle 4">
            <a:extLst>
              <a:ext uri="{FF2B5EF4-FFF2-40B4-BE49-F238E27FC236}">
                <a16:creationId xmlns:a16="http://schemas.microsoft.com/office/drawing/2014/main" id="{F189DC29-647A-DA46-B517-906E562EF778}"/>
              </a:ext>
            </a:extLst>
          </p:cNvPr>
          <p:cNvSpPr/>
          <p:nvPr/>
        </p:nvSpPr>
        <p:spPr>
          <a:xfrm>
            <a:off x="384876" y="2819400"/>
            <a:ext cx="5181600" cy="3785652"/>
          </a:xfrm>
          <a:prstGeom prst="rect">
            <a:avLst/>
          </a:prstGeom>
        </p:spPr>
        <p:txBody>
          <a:bodyPr wrap="square">
            <a:spAutoFit/>
          </a:bodyPr>
          <a:lstStyle/>
          <a:p>
            <a:r>
              <a:rPr lang="en-US" sz="4000" b="1" dirty="0">
                <a:latin typeface="+mn-lt"/>
              </a:rPr>
              <a:t>Faint o </a:t>
            </a:r>
            <a:r>
              <a:rPr lang="en-US" sz="4000" b="1" dirty="0" err="1">
                <a:latin typeface="+mn-lt"/>
              </a:rPr>
              <a:t>ddibenion</a:t>
            </a:r>
            <a:r>
              <a:rPr lang="en-US" sz="4000" b="1" dirty="0">
                <a:latin typeface="+mn-lt"/>
              </a:rPr>
              <a:t> </a:t>
            </a:r>
            <a:r>
              <a:rPr lang="en-US" sz="4000" b="1" dirty="0" err="1">
                <a:latin typeface="+mn-lt"/>
              </a:rPr>
              <a:t>sydd</a:t>
            </a:r>
            <a:r>
              <a:rPr lang="en-US" sz="4000" b="1" dirty="0">
                <a:latin typeface="+mn-lt"/>
              </a:rPr>
              <a:t> </a:t>
            </a:r>
            <a:r>
              <a:rPr lang="en-US" sz="4000" b="1" dirty="0" err="1">
                <a:latin typeface="+mn-lt"/>
              </a:rPr>
              <a:t>i'r</a:t>
            </a:r>
            <a:r>
              <a:rPr lang="en-US" sz="4000" b="1" dirty="0">
                <a:latin typeface="+mn-lt"/>
              </a:rPr>
              <a:t> </a:t>
            </a:r>
            <a:r>
              <a:rPr lang="en-US" sz="4000" b="1" dirty="0" err="1">
                <a:latin typeface="+mn-lt"/>
              </a:rPr>
              <a:t>cwricwlwm</a:t>
            </a:r>
            <a:r>
              <a:rPr lang="en-US" sz="4000" b="1" dirty="0">
                <a:latin typeface="+mn-lt"/>
              </a:rPr>
              <a:t>?</a:t>
            </a:r>
          </a:p>
          <a:p>
            <a:endParaRPr lang="en-US" sz="4000" b="1" dirty="0">
              <a:latin typeface="+mn-lt"/>
            </a:endParaRPr>
          </a:p>
          <a:p>
            <a:r>
              <a:rPr lang="en-US" sz="4000" b="1" dirty="0">
                <a:latin typeface="+mn-lt"/>
              </a:rPr>
              <a:t>Beth </a:t>
            </a:r>
            <a:r>
              <a:rPr lang="en-US" sz="4000" b="1" dirty="0" err="1">
                <a:latin typeface="+mn-lt"/>
              </a:rPr>
              <a:t>ydyn</a:t>
            </a:r>
            <a:r>
              <a:rPr lang="en-US" sz="4000" b="1" dirty="0">
                <a:latin typeface="+mn-lt"/>
              </a:rPr>
              <a:t> </a:t>
            </a:r>
            <a:r>
              <a:rPr lang="en-US" sz="4000" b="1" dirty="0" err="1">
                <a:latin typeface="+mn-lt"/>
              </a:rPr>
              <a:t>nhw</a:t>
            </a:r>
            <a:r>
              <a:rPr lang="en-US" sz="4000" b="1" dirty="0">
                <a:latin typeface="+mn-lt"/>
              </a:rPr>
              <a:t>?</a:t>
            </a:r>
          </a:p>
          <a:p>
            <a:r>
              <a:rPr lang="en-GB" sz="4000" b="1" dirty="0">
                <a:latin typeface="+mn-lt"/>
                <a:ea typeface="Calibri" panose="020F0502020204030204" pitchFamily="34" charset="0"/>
                <a:cs typeface="Times New Roman" panose="02020603050405020304" pitchFamily="18" charset="0"/>
              </a:rPr>
              <a:t> </a:t>
            </a:r>
          </a:p>
          <a:p>
            <a:endParaRPr lang="en-GB" sz="4000" b="1" dirty="0">
              <a:latin typeface="+mn-lt"/>
              <a:cs typeface="Times New Roman" panose="02020603050405020304" pitchFamily="18" charset="0"/>
            </a:endParaRPr>
          </a:p>
        </p:txBody>
      </p:sp>
    </p:spTree>
    <p:extLst>
      <p:ext uri="{BB962C8B-B14F-4D97-AF65-F5344CB8AC3E}">
        <p14:creationId xmlns:p14="http://schemas.microsoft.com/office/powerpoint/2010/main" val="3818766361"/>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p:cNvPicPr>
            <a:picLocks noGrp="1" noChangeAspect="1"/>
          </p:cNvPicPr>
          <p:nvPr>
            <p:ph sz="half" idx="4294967295"/>
          </p:nvPr>
        </p:nvPicPr>
        <p:blipFill>
          <a:blip r:embed="rId3"/>
          <a:stretch>
            <a:fillRect/>
          </a:stretch>
        </p:blipFill>
        <p:spPr>
          <a:xfrm>
            <a:off x="6096000" y="605518"/>
            <a:ext cx="5578284" cy="5583400"/>
          </a:xfrm>
          <a:prstGeom prst="rect">
            <a:avLst/>
          </a:prstGeom>
        </p:spPr>
      </p:pic>
      <p:pic>
        <p:nvPicPr>
          <p:cNvPr id="8" name="Picture 7">
            <a:extLst>
              <a:ext uri="{FF2B5EF4-FFF2-40B4-BE49-F238E27FC236}">
                <a16:creationId xmlns:a16="http://schemas.microsoft.com/office/drawing/2014/main" id="{747BEF55-5118-4CAB-91DC-AA523C6BF9EA}"/>
              </a:ext>
            </a:extLst>
          </p:cNvPr>
          <p:cNvPicPr>
            <a:picLocks noChangeAspect="1"/>
          </p:cNvPicPr>
          <p:nvPr/>
        </p:nvPicPr>
        <p:blipFill>
          <a:blip r:embed="rId4"/>
          <a:stretch>
            <a:fillRect/>
          </a:stretch>
        </p:blipFill>
        <p:spPr>
          <a:xfrm>
            <a:off x="0" y="698830"/>
            <a:ext cx="5746729" cy="5396777"/>
          </a:xfrm>
          <a:prstGeom prst="rect">
            <a:avLst/>
          </a:prstGeom>
        </p:spPr>
      </p:pic>
    </p:spTree>
    <p:extLst>
      <p:ext uri="{BB962C8B-B14F-4D97-AF65-F5344CB8AC3E}">
        <p14:creationId xmlns:p14="http://schemas.microsoft.com/office/powerpoint/2010/main" val="250341193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5" name="Picture 14"/>
          <p:cNvPicPr/>
          <p:nvPr/>
        </p:nvPicPr>
        <p:blipFill>
          <a:blip r:embed="rId3">
            <a:extLst>
              <a:ext uri="{28A0092B-C50C-407E-A947-70E740481C1C}">
                <a14:useLocalDpi xmlns:a14="http://schemas.microsoft.com/office/drawing/2010/main" val="0"/>
              </a:ext>
            </a:extLst>
          </a:blip>
          <a:stretch>
            <a:fillRect/>
          </a:stretch>
        </p:blipFill>
        <p:spPr>
          <a:xfrm>
            <a:off x="197712" y="170481"/>
            <a:ext cx="2777964" cy="2235133"/>
          </a:xfrm>
          <a:prstGeom prst="rect">
            <a:avLst/>
          </a:prstGeom>
        </p:spPr>
      </p:pic>
      <p:sp>
        <p:nvSpPr>
          <p:cNvPr id="2" name="Rectangle 1">
            <a:extLst>
              <a:ext uri="{FF2B5EF4-FFF2-40B4-BE49-F238E27FC236}">
                <a16:creationId xmlns:a16="http://schemas.microsoft.com/office/drawing/2014/main" id="{74B3997C-70FA-8643-B88D-96F2A6DBECCC}"/>
              </a:ext>
            </a:extLst>
          </p:cNvPr>
          <p:cNvSpPr/>
          <p:nvPr/>
        </p:nvSpPr>
        <p:spPr>
          <a:xfrm>
            <a:off x="6400800" y="2375797"/>
            <a:ext cx="5638800" cy="4206280"/>
          </a:xfrm>
          <a:prstGeom prst="rect">
            <a:avLst/>
          </a:prstGeom>
        </p:spPr>
        <p:txBody>
          <a:bodyPr wrap="square">
            <a:spAutoFit/>
          </a:bodyPr>
          <a:lstStyle/>
          <a:p>
            <a:pPr>
              <a:lnSpc>
                <a:spcPct val="107000"/>
              </a:lnSpc>
              <a:spcAft>
                <a:spcPts val="800"/>
              </a:spcAft>
            </a:pPr>
            <a:r>
              <a:rPr lang="en-GB" sz="4000" b="1" dirty="0">
                <a:latin typeface="Calibri" panose="020F0502020204030204" pitchFamily="34" charset="0"/>
                <a:ea typeface="Calibri" panose="020F0502020204030204" pitchFamily="34" charset="0"/>
                <a:cs typeface="Times New Roman" panose="02020603050405020304" pitchFamily="18" charset="0"/>
              </a:rPr>
              <a:t>How many Areas of Learning and Experience (</a:t>
            </a:r>
            <a:r>
              <a:rPr lang="en-GB" sz="4000" b="1" dirty="0" err="1">
                <a:latin typeface="Calibri" panose="020F0502020204030204" pitchFamily="34" charset="0"/>
                <a:ea typeface="Calibri" panose="020F0502020204030204" pitchFamily="34" charset="0"/>
                <a:cs typeface="Times New Roman" panose="02020603050405020304" pitchFamily="18" charset="0"/>
              </a:rPr>
              <a:t>AoLEs</a:t>
            </a:r>
            <a:r>
              <a:rPr lang="en-GB" sz="4000" b="1" dirty="0">
                <a:latin typeface="Calibri" panose="020F0502020204030204" pitchFamily="34" charset="0"/>
                <a:ea typeface="Calibri" panose="020F0502020204030204" pitchFamily="34" charset="0"/>
                <a:cs typeface="Times New Roman" panose="02020603050405020304" pitchFamily="18" charset="0"/>
              </a:rPr>
              <a:t>) are there in the curriculum? </a:t>
            </a:r>
            <a:endParaRPr lang="en-GB" sz="4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4000" b="1" dirty="0">
                <a:latin typeface="Calibri" panose="020F0502020204030204" pitchFamily="34" charset="0"/>
                <a:ea typeface="Calibri" panose="020F0502020204030204" pitchFamily="34" charset="0"/>
                <a:cs typeface="Times New Roman" panose="02020603050405020304" pitchFamily="18" charset="0"/>
              </a:rPr>
              <a:t>What are they?</a:t>
            </a:r>
            <a:endParaRPr lang="en-GB" sz="4000" dirty="0">
              <a:latin typeface="Calibri" panose="020F0502020204030204" pitchFamily="34" charset="0"/>
              <a:ea typeface="Calibri" panose="020F0502020204030204" pitchFamily="34" charset="0"/>
              <a:cs typeface="Times New Roman" panose="02020603050405020304" pitchFamily="18" charset="0"/>
            </a:endParaRPr>
          </a:p>
          <a:p>
            <a:endParaRPr lang="en-GB" sz="4000" b="1" dirty="0">
              <a:latin typeface="Calibri" panose="020F0502020204030204" pitchFamily="34" charset="0"/>
              <a:cs typeface="Times New Roman" panose="02020603050405020304" pitchFamily="18" charset="0"/>
            </a:endParaRPr>
          </a:p>
        </p:txBody>
      </p:sp>
      <p:sp>
        <p:nvSpPr>
          <p:cNvPr id="5" name="Rectangle 4">
            <a:extLst>
              <a:ext uri="{FF2B5EF4-FFF2-40B4-BE49-F238E27FC236}">
                <a16:creationId xmlns:a16="http://schemas.microsoft.com/office/drawing/2014/main" id="{F189DC29-647A-DA46-B517-906E562EF778}"/>
              </a:ext>
            </a:extLst>
          </p:cNvPr>
          <p:cNvSpPr/>
          <p:nvPr/>
        </p:nvSpPr>
        <p:spPr>
          <a:xfrm>
            <a:off x="381000" y="2428805"/>
            <a:ext cx="5486400" cy="3785652"/>
          </a:xfrm>
          <a:prstGeom prst="rect">
            <a:avLst/>
          </a:prstGeom>
        </p:spPr>
        <p:txBody>
          <a:bodyPr wrap="square">
            <a:spAutoFit/>
          </a:bodyPr>
          <a:lstStyle/>
          <a:p>
            <a:r>
              <a:rPr lang="en-US" sz="4000" b="1" dirty="0">
                <a:latin typeface="+mn-lt"/>
              </a:rPr>
              <a:t>Faint o </a:t>
            </a:r>
            <a:r>
              <a:rPr lang="en-US" sz="4000" b="1" dirty="0" err="1">
                <a:latin typeface="+mn-lt"/>
              </a:rPr>
              <a:t>Feysydd</a:t>
            </a:r>
            <a:r>
              <a:rPr lang="en-US" sz="4000" b="1" dirty="0">
                <a:latin typeface="+mn-lt"/>
              </a:rPr>
              <a:t> Dysgu a </a:t>
            </a:r>
            <a:r>
              <a:rPr lang="en-US" sz="4000" b="1" dirty="0" err="1">
                <a:latin typeface="+mn-lt"/>
              </a:rPr>
              <a:t>Phrofiad</a:t>
            </a:r>
            <a:r>
              <a:rPr lang="en-US" sz="4000" b="1" dirty="0">
                <a:latin typeface="+mn-lt"/>
              </a:rPr>
              <a:t> (</a:t>
            </a:r>
            <a:r>
              <a:rPr lang="en-US" sz="4000" b="1" dirty="0" err="1">
                <a:latin typeface="+mn-lt"/>
              </a:rPr>
              <a:t>MDPh</a:t>
            </a:r>
            <a:r>
              <a:rPr lang="en-US" sz="4000" b="1" dirty="0">
                <a:latin typeface="+mn-lt"/>
              </a:rPr>
              <a:t>) </a:t>
            </a:r>
            <a:r>
              <a:rPr lang="en-US" sz="4000" b="1" dirty="0" err="1">
                <a:latin typeface="+mn-lt"/>
              </a:rPr>
              <a:t>sydd</a:t>
            </a:r>
            <a:r>
              <a:rPr lang="en-US" sz="4000" b="1" dirty="0">
                <a:latin typeface="+mn-lt"/>
              </a:rPr>
              <a:t> </a:t>
            </a:r>
            <a:r>
              <a:rPr lang="en-US" sz="4000" b="1" dirty="0" err="1">
                <a:latin typeface="+mn-lt"/>
              </a:rPr>
              <a:t>yn</a:t>
            </a:r>
            <a:r>
              <a:rPr lang="en-US" sz="4000" b="1" dirty="0">
                <a:latin typeface="+mn-lt"/>
              </a:rPr>
              <a:t> y </a:t>
            </a:r>
            <a:r>
              <a:rPr lang="en-US" sz="4000" b="1" dirty="0" err="1">
                <a:latin typeface="+mn-lt"/>
              </a:rPr>
              <a:t>cwricwlwm</a:t>
            </a:r>
            <a:r>
              <a:rPr lang="en-US" sz="4000" b="1" dirty="0">
                <a:latin typeface="+mn-lt"/>
              </a:rPr>
              <a:t>?</a:t>
            </a:r>
          </a:p>
          <a:p>
            <a:endParaRPr lang="en-US" sz="4000" b="1" dirty="0">
              <a:latin typeface="+mn-lt"/>
            </a:endParaRPr>
          </a:p>
          <a:p>
            <a:r>
              <a:rPr lang="en-US" sz="4000" b="1" dirty="0">
                <a:latin typeface="+mn-lt"/>
              </a:rPr>
              <a:t>Beth </a:t>
            </a:r>
            <a:r>
              <a:rPr lang="en-US" sz="4000" b="1" dirty="0" err="1">
                <a:latin typeface="+mn-lt"/>
              </a:rPr>
              <a:t>ydyn</a:t>
            </a:r>
            <a:r>
              <a:rPr lang="en-US" sz="4000" b="1" dirty="0">
                <a:latin typeface="+mn-lt"/>
              </a:rPr>
              <a:t> </a:t>
            </a:r>
            <a:r>
              <a:rPr lang="en-US" sz="4000" b="1" dirty="0" err="1">
                <a:latin typeface="+mn-lt"/>
              </a:rPr>
              <a:t>nhw</a:t>
            </a:r>
            <a:r>
              <a:rPr lang="en-US" sz="4000" b="1" dirty="0">
                <a:latin typeface="+mn-lt"/>
              </a:rPr>
              <a:t>?</a:t>
            </a:r>
            <a:r>
              <a:rPr lang="en-GB" sz="4000" b="1" dirty="0">
                <a:latin typeface="+mn-lt"/>
                <a:ea typeface="Calibri" panose="020F0502020204030204" pitchFamily="34" charset="0"/>
                <a:cs typeface="Times New Roman" panose="02020603050405020304" pitchFamily="18" charset="0"/>
              </a:rPr>
              <a:t> </a:t>
            </a:r>
          </a:p>
          <a:p>
            <a:endParaRPr lang="en-GB" sz="4000" b="1" dirty="0">
              <a:latin typeface="+mn-lt"/>
              <a:cs typeface="Times New Roman" panose="02020603050405020304" pitchFamily="18" charset="0"/>
            </a:endParaRPr>
          </a:p>
        </p:txBody>
      </p:sp>
    </p:spTree>
    <p:extLst>
      <p:ext uri="{BB962C8B-B14F-4D97-AF65-F5344CB8AC3E}">
        <p14:creationId xmlns:p14="http://schemas.microsoft.com/office/powerpoint/2010/main" val="704284086"/>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8A97B08-5BC7-054B-903A-20C0EC0C8D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2263" y="0"/>
            <a:ext cx="10807473" cy="6858000"/>
          </a:xfrm>
          <a:prstGeom prst="rect">
            <a:avLst/>
          </a:prstGeom>
        </p:spPr>
      </p:pic>
    </p:spTree>
    <p:extLst>
      <p:ext uri="{BB962C8B-B14F-4D97-AF65-F5344CB8AC3E}">
        <p14:creationId xmlns:p14="http://schemas.microsoft.com/office/powerpoint/2010/main" val="366949955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523224D-058A-EC47-BF55-A9C3C2889EB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1200" y="0"/>
            <a:ext cx="10769600" cy="6858000"/>
          </a:xfrm>
          <a:prstGeom prst="rect">
            <a:avLst/>
          </a:prstGeom>
        </p:spPr>
      </p:pic>
    </p:spTree>
    <p:extLst>
      <p:ext uri="{BB962C8B-B14F-4D97-AF65-F5344CB8AC3E}">
        <p14:creationId xmlns:p14="http://schemas.microsoft.com/office/powerpoint/2010/main" val="1306870717"/>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5" name="Picture 14"/>
          <p:cNvPicPr/>
          <p:nvPr/>
        </p:nvPicPr>
        <p:blipFill>
          <a:blip r:embed="rId3">
            <a:extLst>
              <a:ext uri="{28A0092B-C50C-407E-A947-70E740481C1C}">
                <a14:useLocalDpi xmlns:a14="http://schemas.microsoft.com/office/drawing/2010/main" val="0"/>
              </a:ext>
            </a:extLst>
          </a:blip>
          <a:stretch>
            <a:fillRect/>
          </a:stretch>
        </p:blipFill>
        <p:spPr>
          <a:xfrm>
            <a:off x="197712" y="170481"/>
            <a:ext cx="2777964" cy="2235133"/>
          </a:xfrm>
          <a:prstGeom prst="rect">
            <a:avLst/>
          </a:prstGeom>
        </p:spPr>
      </p:pic>
      <p:sp>
        <p:nvSpPr>
          <p:cNvPr id="2" name="Rectangle 1">
            <a:extLst>
              <a:ext uri="{FF2B5EF4-FFF2-40B4-BE49-F238E27FC236}">
                <a16:creationId xmlns:a16="http://schemas.microsoft.com/office/drawing/2014/main" id="{74B3997C-70FA-8643-B88D-96F2A6DBECCC}"/>
              </a:ext>
            </a:extLst>
          </p:cNvPr>
          <p:cNvSpPr/>
          <p:nvPr/>
        </p:nvSpPr>
        <p:spPr>
          <a:xfrm>
            <a:off x="7010400" y="2760756"/>
            <a:ext cx="4724400" cy="2697662"/>
          </a:xfrm>
          <a:prstGeom prst="rect">
            <a:avLst/>
          </a:prstGeom>
        </p:spPr>
        <p:txBody>
          <a:bodyPr wrap="square">
            <a:spAutoFit/>
          </a:bodyPr>
          <a:lstStyle/>
          <a:p>
            <a:pPr>
              <a:lnSpc>
                <a:spcPct val="107000"/>
              </a:lnSpc>
              <a:spcAft>
                <a:spcPts val="800"/>
              </a:spcAft>
            </a:pPr>
            <a:r>
              <a:rPr lang="en-GB" sz="4000" b="1" dirty="0">
                <a:latin typeface="Calibri" panose="020F0502020204030204" pitchFamily="34" charset="0"/>
                <a:ea typeface="Calibri" panose="020F0502020204030204" pitchFamily="34" charset="0"/>
                <a:cs typeface="Times New Roman" panose="02020603050405020304" pitchFamily="18" charset="0"/>
              </a:rPr>
              <a:t>How many ‘What Matters statements’ are in the Humanities AoLE? </a:t>
            </a:r>
            <a:endParaRPr lang="en-GB" sz="4000" b="1" dirty="0">
              <a:latin typeface="Calibri" panose="020F0502020204030204" pitchFamily="34" charset="0"/>
              <a:cs typeface="Times New Roman" panose="02020603050405020304" pitchFamily="18" charset="0"/>
            </a:endParaRPr>
          </a:p>
        </p:txBody>
      </p:sp>
      <p:sp>
        <p:nvSpPr>
          <p:cNvPr id="5" name="Rectangle 4">
            <a:extLst>
              <a:ext uri="{FF2B5EF4-FFF2-40B4-BE49-F238E27FC236}">
                <a16:creationId xmlns:a16="http://schemas.microsoft.com/office/drawing/2014/main" id="{F189DC29-647A-DA46-B517-906E562EF778}"/>
              </a:ext>
            </a:extLst>
          </p:cNvPr>
          <p:cNvSpPr/>
          <p:nvPr/>
        </p:nvSpPr>
        <p:spPr>
          <a:xfrm>
            <a:off x="533400" y="2760756"/>
            <a:ext cx="5257800" cy="3170099"/>
          </a:xfrm>
          <a:prstGeom prst="rect">
            <a:avLst/>
          </a:prstGeom>
        </p:spPr>
        <p:txBody>
          <a:bodyPr wrap="square">
            <a:spAutoFit/>
          </a:bodyPr>
          <a:lstStyle/>
          <a:p>
            <a:r>
              <a:rPr lang="en-US" sz="4000" b="1" dirty="0">
                <a:latin typeface="+mn-lt"/>
              </a:rPr>
              <a:t>Faint o </a:t>
            </a:r>
            <a:r>
              <a:rPr lang="en-US" sz="4000" b="1" dirty="0" err="1">
                <a:latin typeface="+mn-lt"/>
              </a:rPr>
              <a:t>ddatganiadau</a:t>
            </a:r>
            <a:r>
              <a:rPr lang="en-US" sz="4000" b="1" dirty="0">
                <a:latin typeface="+mn-lt"/>
              </a:rPr>
              <a:t> ‘Beth </a:t>
            </a:r>
            <a:r>
              <a:rPr lang="en-US" sz="4000" b="1" dirty="0" err="1">
                <a:latin typeface="+mn-lt"/>
              </a:rPr>
              <a:t>sy’n</a:t>
            </a:r>
            <a:r>
              <a:rPr lang="en-US" sz="4000" b="1" dirty="0">
                <a:latin typeface="+mn-lt"/>
              </a:rPr>
              <a:t> </a:t>
            </a:r>
            <a:r>
              <a:rPr lang="en-US" sz="4000" b="1" dirty="0" err="1">
                <a:latin typeface="+mn-lt"/>
              </a:rPr>
              <a:t>Bwysig</a:t>
            </a:r>
            <a:r>
              <a:rPr lang="en-US" sz="4000" b="1" dirty="0">
                <a:latin typeface="+mn-lt"/>
              </a:rPr>
              <a:t>’ </a:t>
            </a:r>
            <a:r>
              <a:rPr lang="en-US" sz="4000" b="1" dirty="0" err="1">
                <a:latin typeface="+mn-lt"/>
              </a:rPr>
              <a:t>sydd</a:t>
            </a:r>
            <a:r>
              <a:rPr lang="en-US" sz="4000" b="1" dirty="0">
                <a:latin typeface="+mn-lt"/>
              </a:rPr>
              <a:t> </a:t>
            </a:r>
            <a:r>
              <a:rPr lang="en-US" sz="4000" b="1" dirty="0" err="1">
                <a:latin typeface="+mn-lt"/>
              </a:rPr>
              <a:t>yn</a:t>
            </a:r>
            <a:r>
              <a:rPr lang="en-US" sz="4000" b="1" dirty="0">
                <a:latin typeface="+mn-lt"/>
              </a:rPr>
              <a:t> y </a:t>
            </a:r>
            <a:r>
              <a:rPr lang="en-US" sz="4000" b="1" dirty="0" err="1">
                <a:latin typeface="+mn-lt"/>
              </a:rPr>
              <a:t>Maes</a:t>
            </a:r>
            <a:r>
              <a:rPr lang="en-US" sz="4000" b="1" dirty="0">
                <a:latin typeface="+mn-lt"/>
              </a:rPr>
              <a:t> Dysgu a </a:t>
            </a:r>
            <a:r>
              <a:rPr lang="en-US" sz="4000" b="1" dirty="0" err="1">
                <a:latin typeface="+mn-lt"/>
              </a:rPr>
              <a:t>Phrofiad</a:t>
            </a:r>
            <a:r>
              <a:rPr lang="en-US" sz="4000" b="1" dirty="0">
                <a:latin typeface="+mn-lt"/>
              </a:rPr>
              <a:t> (AoLE) </a:t>
            </a:r>
            <a:r>
              <a:rPr lang="en-US" sz="4000" b="1" dirty="0" err="1">
                <a:latin typeface="+mn-lt"/>
              </a:rPr>
              <a:t>Dyniaethau</a:t>
            </a:r>
            <a:r>
              <a:rPr lang="en-US" sz="4000" b="1" dirty="0">
                <a:latin typeface="+mn-lt"/>
              </a:rPr>
              <a:t>?</a:t>
            </a:r>
            <a:endParaRPr lang="en-GB" sz="4000" b="1" dirty="0">
              <a:latin typeface="+mn-lt"/>
              <a:cs typeface="Times New Roman" panose="02020603050405020304" pitchFamily="18" charset="0"/>
            </a:endParaRPr>
          </a:p>
        </p:txBody>
      </p:sp>
    </p:spTree>
    <p:extLst>
      <p:ext uri="{BB962C8B-B14F-4D97-AF65-F5344CB8AC3E}">
        <p14:creationId xmlns:p14="http://schemas.microsoft.com/office/powerpoint/2010/main" val="3405544801"/>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computer&#10;&#10;Description automatically generated">
            <a:extLst>
              <a:ext uri="{FF2B5EF4-FFF2-40B4-BE49-F238E27FC236}">
                <a16:creationId xmlns:a16="http://schemas.microsoft.com/office/drawing/2014/main" id="{60F85EDD-B29D-7C56-99DC-2F80716395BB}"/>
              </a:ext>
            </a:extLst>
          </p:cNvPr>
          <p:cNvPicPr>
            <a:picLocks noChangeAspect="1"/>
          </p:cNvPicPr>
          <p:nvPr/>
        </p:nvPicPr>
        <p:blipFill rotWithShape="1">
          <a:blip r:embed="rId3"/>
          <a:srcRect l="20265" t="15198" r="12147" b="13299"/>
          <a:stretch/>
        </p:blipFill>
        <p:spPr>
          <a:xfrm>
            <a:off x="1219200" y="-104086"/>
            <a:ext cx="9871364" cy="6962086"/>
          </a:xfrm>
          <a:prstGeom prst="rect">
            <a:avLst/>
          </a:prstGeom>
          <a:ln w="28575">
            <a:solidFill>
              <a:srgbClr val="0070C0"/>
            </a:solidFill>
          </a:ln>
        </p:spPr>
      </p:pic>
    </p:spTree>
    <p:extLst>
      <p:ext uri="{BB962C8B-B14F-4D97-AF65-F5344CB8AC3E}">
        <p14:creationId xmlns:p14="http://schemas.microsoft.com/office/powerpoint/2010/main" val="1742829573"/>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95851" y="-111250"/>
            <a:ext cx="7886700" cy="994172"/>
          </a:xfrm>
        </p:spPr>
        <p:txBody>
          <a:bodyPr/>
          <a:lstStyle/>
          <a:p>
            <a:r>
              <a:rPr lang="en-GB" b="1" dirty="0"/>
              <a:t>Overview of the AoLEs</a:t>
            </a:r>
          </a:p>
        </p:txBody>
      </p:sp>
      <p:pic>
        <p:nvPicPr>
          <p:cNvPr id="6" name="Content Placeholder 5"/>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l="19816" t="25290" r="20983" b="16305"/>
          <a:stretch/>
        </p:blipFill>
        <p:spPr>
          <a:xfrm>
            <a:off x="755406" y="0"/>
            <a:ext cx="10427145" cy="6858000"/>
          </a:xfrm>
          <a:ln w="38100">
            <a:solidFill>
              <a:schemeClr val="accent1"/>
            </a:solidFill>
          </a:ln>
        </p:spPr>
      </p:pic>
    </p:spTree>
    <p:extLst>
      <p:ext uri="{BB962C8B-B14F-4D97-AF65-F5344CB8AC3E}">
        <p14:creationId xmlns:p14="http://schemas.microsoft.com/office/powerpoint/2010/main" val="1836274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5" name="Picture 14"/>
          <p:cNvPicPr/>
          <p:nvPr/>
        </p:nvPicPr>
        <p:blipFill>
          <a:blip r:embed="rId3">
            <a:extLst>
              <a:ext uri="{28A0092B-C50C-407E-A947-70E740481C1C}">
                <a14:useLocalDpi xmlns:a14="http://schemas.microsoft.com/office/drawing/2010/main" val="0"/>
              </a:ext>
            </a:extLst>
          </a:blip>
          <a:stretch>
            <a:fillRect/>
          </a:stretch>
        </p:blipFill>
        <p:spPr>
          <a:xfrm>
            <a:off x="197712" y="170481"/>
            <a:ext cx="2777964" cy="2235133"/>
          </a:xfrm>
          <a:prstGeom prst="rect">
            <a:avLst/>
          </a:prstGeom>
        </p:spPr>
      </p:pic>
      <p:sp>
        <p:nvSpPr>
          <p:cNvPr id="2" name="Rectangle 1">
            <a:extLst>
              <a:ext uri="{FF2B5EF4-FFF2-40B4-BE49-F238E27FC236}">
                <a16:creationId xmlns:a16="http://schemas.microsoft.com/office/drawing/2014/main" id="{74B3997C-70FA-8643-B88D-96F2A6DBECCC}"/>
              </a:ext>
            </a:extLst>
          </p:cNvPr>
          <p:cNvSpPr/>
          <p:nvPr/>
        </p:nvSpPr>
        <p:spPr>
          <a:xfrm>
            <a:off x="7391400" y="2819400"/>
            <a:ext cx="3810000" cy="2035044"/>
          </a:xfrm>
          <a:prstGeom prst="rect">
            <a:avLst/>
          </a:prstGeom>
        </p:spPr>
        <p:txBody>
          <a:bodyPr wrap="square">
            <a:spAutoFit/>
          </a:bodyPr>
          <a:lstStyle/>
          <a:p>
            <a:pPr>
              <a:lnSpc>
                <a:spcPct val="107000"/>
              </a:lnSpc>
              <a:spcAft>
                <a:spcPts val="800"/>
              </a:spcAft>
            </a:pPr>
            <a:r>
              <a:rPr lang="en-GB" sz="4000" b="1" dirty="0">
                <a:latin typeface="Calibri" panose="020F0502020204030204" pitchFamily="34" charset="0"/>
                <a:ea typeface="Calibri" panose="020F0502020204030204" pitchFamily="34" charset="0"/>
                <a:cs typeface="Times New Roman" panose="02020603050405020304" pitchFamily="18" charset="0"/>
              </a:rPr>
              <a:t>How many progression steps are there?</a:t>
            </a:r>
            <a:endParaRPr lang="en-US" sz="4000" dirty="0"/>
          </a:p>
        </p:txBody>
      </p:sp>
      <p:sp>
        <p:nvSpPr>
          <p:cNvPr id="3" name="Rectangle 2">
            <a:extLst>
              <a:ext uri="{FF2B5EF4-FFF2-40B4-BE49-F238E27FC236}">
                <a16:creationId xmlns:a16="http://schemas.microsoft.com/office/drawing/2014/main" id="{DA4D74EC-57F9-4F4F-9B7D-BC48510738DC}"/>
              </a:ext>
            </a:extLst>
          </p:cNvPr>
          <p:cNvSpPr/>
          <p:nvPr/>
        </p:nvSpPr>
        <p:spPr>
          <a:xfrm>
            <a:off x="1371600" y="2929307"/>
            <a:ext cx="3657600" cy="1938992"/>
          </a:xfrm>
          <a:prstGeom prst="rect">
            <a:avLst/>
          </a:prstGeom>
        </p:spPr>
        <p:txBody>
          <a:bodyPr wrap="square">
            <a:spAutoFit/>
          </a:bodyPr>
          <a:lstStyle/>
          <a:p>
            <a:r>
              <a:rPr lang="en-US" sz="4000" b="1" dirty="0">
                <a:latin typeface="+mn-lt"/>
              </a:rPr>
              <a:t>Faint o </a:t>
            </a:r>
            <a:r>
              <a:rPr lang="en-US" sz="4000" b="1" dirty="0" err="1">
                <a:latin typeface="+mn-lt"/>
              </a:rPr>
              <a:t>gamau</a:t>
            </a:r>
            <a:r>
              <a:rPr lang="en-US" sz="4000" b="1" dirty="0">
                <a:latin typeface="+mn-lt"/>
              </a:rPr>
              <a:t> </a:t>
            </a:r>
            <a:r>
              <a:rPr lang="en-US" sz="4000" b="1" dirty="0" err="1">
                <a:latin typeface="+mn-lt"/>
              </a:rPr>
              <a:t>cynnydd</a:t>
            </a:r>
            <a:r>
              <a:rPr lang="en-US" sz="4000" b="1" dirty="0">
                <a:latin typeface="+mn-lt"/>
              </a:rPr>
              <a:t> </a:t>
            </a:r>
            <a:r>
              <a:rPr lang="en-US" sz="4000" b="1" dirty="0" err="1">
                <a:latin typeface="+mn-lt"/>
              </a:rPr>
              <a:t>sydd</a:t>
            </a:r>
            <a:r>
              <a:rPr lang="en-US" sz="4000" b="1" dirty="0">
                <a:latin typeface="+mn-lt"/>
              </a:rPr>
              <a:t> </a:t>
            </a:r>
            <a:r>
              <a:rPr lang="en-US" sz="4000" b="1" dirty="0" err="1">
                <a:latin typeface="+mn-lt"/>
              </a:rPr>
              <a:t>yna</a:t>
            </a:r>
            <a:r>
              <a:rPr lang="en-US" sz="4000" b="1" dirty="0">
                <a:latin typeface="+mn-lt"/>
              </a:rPr>
              <a:t>?</a:t>
            </a:r>
          </a:p>
        </p:txBody>
      </p:sp>
    </p:spTree>
    <p:extLst>
      <p:ext uri="{BB962C8B-B14F-4D97-AF65-F5344CB8AC3E}">
        <p14:creationId xmlns:p14="http://schemas.microsoft.com/office/powerpoint/2010/main" val="892173657"/>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2758699" y="0"/>
            <a:ext cx="6540284" cy="6897460"/>
          </a:xfrm>
        </p:spPr>
      </p:pic>
    </p:spTree>
    <p:extLst>
      <p:ext uri="{BB962C8B-B14F-4D97-AF65-F5344CB8AC3E}">
        <p14:creationId xmlns:p14="http://schemas.microsoft.com/office/powerpoint/2010/main" val="2897187031"/>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5" name="Picture 14"/>
          <p:cNvPicPr/>
          <p:nvPr/>
        </p:nvPicPr>
        <p:blipFill>
          <a:blip r:embed="rId3">
            <a:extLst>
              <a:ext uri="{28A0092B-C50C-407E-A947-70E740481C1C}">
                <a14:useLocalDpi xmlns:a14="http://schemas.microsoft.com/office/drawing/2010/main" val="0"/>
              </a:ext>
            </a:extLst>
          </a:blip>
          <a:stretch>
            <a:fillRect/>
          </a:stretch>
        </p:blipFill>
        <p:spPr>
          <a:xfrm>
            <a:off x="197712" y="170481"/>
            <a:ext cx="2777964" cy="2235133"/>
          </a:xfrm>
          <a:prstGeom prst="rect">
            <a:avLst/>
          </a:prstGeom>
        </p:spPr>
      </p:pic>
      <p:sp>
        <p:nvSpPr>
          <p:cNvPr id="2" name="Rectangle 1">
            <a:extLst>
              <a:ext uri="{FF2B5EF4-FFF2-40B4-BE49-F238E27FC236}">
                <a16:creationId xmlns:a16="http://schemas.microsoft.com/office/drawing/2014/main" id="{74B3997C-70FA-8643-B88D-96F2A6DBECCC}"/>
              </a:ext>
            </a:extLst>
          </p:cNvPr>
          <p:cNvSpPr/>
          <p:nvPr/>
        </p:nvSpPr>
        <p:spPr>
          <a:xfrm>
            <a:off x="7010400" y="2819400"/>
            <a:ext cx="4724400" cy="3454920"/>
          </a:xfrm>
          <a:prstGeom prst="rect">
            <a:avLst/>
          </a:prstGeom>
        </p:spPr>
        <p:txBody>
          <a:bodyPr wrap="square">
            <a:spAutoFit/>
          </a:bodyPr>
          <a:lstStyle/>
          <a:p>
            <a:pPr>
              <a:lnSpc>
                <a:spcPct val="107000"/>
              </a:lnSpc>
              <a:spcAft>
                <a:spcPts val="800"/>
              </a:spcAft>
            </a:pPr>
            <a:r>
              <a:rPr lang="en-GB" sz="4000" b="1" dirty="0">
                <a:latin typeface="Calibri" panose="020F0502020204030204" pitchFamily="34" charset="0"/>
                <a:ea typeface="Calibri" panose="020F0502020204030204" pitchFamily="34" charset="0"/>
                <a:cs typeface="Times New Roman" panose="02020603050405020304" pitchFamily="18" charset="0"/>
              </a:rPr>
              <a:t>What are the pedagogical principles and how many are there? </a:t>
            </a:r>
          </a:p>
          <a:p>
            <a:pPr>
              <a:lnSpc>
                <a:spcPct val="107000"/>
              </a:lnSpc>
              <a:spcAft>
                <a:spcPts val="800"/>
              </a:spcAft>
            </a:pPr>
            <a:r>
              <a:rPr lang="en-GB" sz="4000" b="1" dirty="0">
                <a:latin typeface="Calibri" panose="020F0502020204030204" pitchFamily="34" charset="0"/>
                <a:ea typeface="Calibri" panose="020F0502020204030204" pitchFamily="34" charset="0"/>
                <a:cs typeface="Times New Roman" panose="02020603050405020304" pitchFamily="18" charset="0"/>
              </a:rPr>
              <a:t> </a:t>
            </a:r>
            <a:endParaRPr lang="en-US" sz="4000" dirty="0"/>
          </a:p>
        </p:txBody>
      </p:sp>
      <p:sp>
        <p:nvSpPr>
          <p:cNvPr id="4" name="Rectangle 3">
            <a:extLst>
              <a:ext uri="{FF2B5EF4-FFF2-40B4-BE49-F238E27FC236}">
                <a16:creationId xmlns:a16="http://schemas.microsoft.com/office/drawing/2014/main" id="{F9071C85-D010-6647-8FBB-538268086C0B}"/>
              </a:ext>
            </a:extLst>
          </p:cNvPr>
          <p:cNvSpPr/>
          <p:nvPr/>
        </p:nvSpPr>
        <p:spPr>
          <a:xfrm>
            <a:off x="1295400" y="2819400"/>
            <a:ext cx="4724400" cy="2693686"/>
          </a:xfrm>
          <a:prstGeom prst="rect">
            <a:avLst/>
          </a:prstGeom>
        </p:spPr>
        <p:txBody>
          <a:bodyPr wrap="square">
            <a:spAutoFit/>
          </a:bodyPr>
          <a:lstStyle/>
          <a:p>
            <a:pPr>
              <a:lnSpc>
                <a:spcPct val="107000"/>
              </a:lnSpc>
              <a:spcAft>
                <a:spcPts val="800"/>
              </a:spcAft>
            </a:pPr>
            <a:r>
              <a:rPr lang="en-GB" sz="4000" b="1" dirty="0">
                <a:latin typeface="Calibri" panose="020F0502020204030204" pitchFamily="34" charset="0"/>
                <a:ea typeface="Calibri" panose="020F0502020204030204" pitchFamily="34" charset="0"/>
                <a:cs typeface="Times New Roman" panose="02020603050405020304" pitchFamily="18" charset="0"/>
              </a:rPr>
              <a:t>Beth </a:t>
            </a:r>
            <a:r>
              <a:rPr lang="en-GB" sz="4000" b="1" dirty="0" err="1">
                <a:latin typeface="Calibri" panose="020F0502020204030204" pitchFamily="34" charset="0"/>
                <a:ea typeface="Calibri" panose="020F0502020204030204" pitchFamily="34" charset="0"/>
                <a:cs typeface="Times New Roman" panose="02020603050405020304" pitchFamily="18" charset="0"/>
              </a:rPr>
              <a:t>yw'r</a:t>
            </a:r>
            <a:r>
              <a:rPr lang="en-GB" sz="4000" b="1" dirty="0">
                <a:latin typeface="Calibri" panose="020F0502020204030204" pitchFamily="34" charset="0"/>
                <a:ea typeface="Calibri" panose="020F0502020204030204" pitchFamily="34" charset="0"/>
                <a:cs typeface="Times New Roman" panose="02020603050405020304" pitchFamily="18" charset="0"/>
              </a:rPr>
              <a:t> </a:t>
            </a:r>
            <a:r>
              <a:rPr lang="en-GB" sz="4000" b="1" dirty="0" err="1">
                <a:latin typeface="Calibri" panose="020F0502020204030204" pitchFamily="34" charset="0"/>
                <a:ea typeface="Calibri" panose="020F0502020204030204" pitchFamily="34" charset="0"/>
                <a:cs typeface="Times New Roman" panose="02020603050405020304" pitchFamily="18" charset="0"/>
              </a:rPr>
              <a:t>egwyddorion</a:t>
            </a:r>
            <a:r>
              <a:rPr lang="en-GB" sz="4000" b="1" dirty="0">
                <a:latin typeface="Calibri" panose="020F0502020204030204" pitchFamily="34" charset="0"/>
                <a:ea typeface="Calibri" panose="020F0502020204030204" pitchFamily="34" charset="0"/>
                <a:cs typeface="Times New Roman" panose="02020603050405020304" pitchFamily="18" charset="0"/>
              </a:rPr>
              <a:t> </a:t>
            </a:r>
            <a:r>
              <a:rPr lang="en-GB" sz="4000" b="1" dirty="0" err="1">
                <a:latin typeface="Calibri" panose="020F0502020204030204" pitchFamily="34" charset="0"/>
                <a:ea typeface="Calibri" panose="020F0502020204030204" pitchFamily="34" charset="0"/>
                <a:cs typeface="Times New Roman" panose="02020603050405020304" pitchFamily="18" charset="0"/>
              </a:rPr>
              <a:t>addysgeg</a:t>
            </a:r>
            <a:r>
              <a:rPr lang="en-GB" sz="4000" b="1" dirty="0">
                <a:latin typeface="Calibri" panose="020F0502020204030204" pitchFamily="34" charset="0"/>
                <a:ea typeface="Calibri" panose="020F0502020204030204" pitchFamily="34" charset="0"/>
                <a:cs typeface="Times New Roman" panose="02020603050405020304" pitchFamily="18" charset="0"/>
              </a:rPr>
              <a:t> a faint </a:t>
            </a:r>
            <a:r>
              <a:rPr lang="en-GB" sz="4000" b="1" dirty="0" err="1">
                <a:latin typeface="Calibri" panose="020F0502020204030204" pitchFamily="34" charset="0"/>
                <a:ea typeface="Calibri" panose="020F0502020204030204" pitchFamily="34" charset="0"/>
                <a:cs typeface="Times New Roman" panose="02020603050405020304" pitchFamily="18" charset="0"/>
              </a:rPr>
              <a:t>sydd</a:t>
            </a:r>
            <a:r>
              <a:rPr lang="en-GB" sz="4000" b="1" dirty="0">
                <a:latin typeface="Calibri" panose="020F0502020204030204" pitchFamily="34" charset="0"/>
                <a:ea typeface="Calibri" panose="020F0502020204030204" pitchFamily="34" charset="0"/>
                <a:cs typeface="Times New Roman" panose="02020603050405020304" pitchFamily="18" charset="0"/>
              </a:rPr>
              <a:t> </a:t>
            </a:r>
            <a:r>
              <a:rPr lang="en-GB" sz="4000" b="1" dirty="0" err="1">
                <a:latin typeface="Calibri" panose="020F0502020204030204" pitchFamily="34" charset="0"/>
                <a:ea typeface="Calibri" panose="020F0502020204030204" pitchFamily="34" charset="0"/>
                <a:cs typeface="Times New Roman" panose="02020603050405020304" pitchFamily="18" charset="0"/>
              </a:rPr>
              <a:t>yna</a:t>
            </a:r>
            <a:r>
              <a:rPr lang="en-GB" sz="4000" b="1" dirty="0">
                <a:latin typeface="Calibri" panose="020F0502020204030204" pitchFamily="34" charset="0"/>
                <a:ea typeface="Calibri" panose="020F0502020204030204" pitchFamily="34" charset="0"/>
                <a:cs typeface="Times New Roman" panose="02020603050405020304" pitchFamily="18" charset="0"/>
              </a:rPr>
              <a:t>? </a:t>
            </a:r>
            <a:endParaRPr lang="en-US" sz="4000" dirty="0"/>
          </a:p>
        </p:txBody>
      </p:sp>
    </p:spTree>
    <p:extLst>
      <p:ext uri="{BB962C8B-B14F-4D97-AF65-F5344CB8AC3E}">
        <p14:creationId xmlns:p14="http://schemas.microsoft.com/office/powerpoint/2010/main" val="731559748"/>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F2D2B61-5DBA-9843-8DBE-265B0E1C6E67}"/>
              </a:ext>
            </a:extLst>
          </p:cNvPr>
          <p:cNvPicPr>
            <a:picLocks noChangeAspect="1"/>
          </p:cNvPicPr>
          <p:nvPr/>
        </p:nvPicPr>
        <p:blipFill rotWithShape="1">
          <a:blip r:embed="rId2">
            <a:extLst>
              <a:ext uri="{28A0092B-C50C-407E-A947-70E740481C1C}">
                <a14:useLocalDpi xmlns:a14="http://schemas.microsoft.com/office/drawing/2010/main" val="0"/>
              </a:ext>
            </a:extLst>
          </a:blip>
          <a:srcRect r="28616"/>
          <a:stretch/>
        </p:blipFill>
        <p:spPr>
          <a:xfrm>
            <a:off x="23037" y="0"/>
            <a:ext cx="7631206" cy="6858000"/>
          </a:xfrm>
          <a:prstGeom prst="rect">
            <a:avLst/>
          </a:prstGeom>
        </p:spPr>
      </p:pic>
      <p:sp>
        <p:nvSpPr>
          <p:cNvPr id="2" name="Rectangle 1">
            <a:extLst>
              <a:ext uri="{FF2B5EF4-FFF2-40B4-BE49-F238E27FC236}">
                <a16:creationId xmlns:a16="http://schemas.microsoft.com/office/drawing/2014/main" id="{262F5D71-9B58-0B46-A8A6-4ABBAA00A9F2}"/>
              </a:ext>
            </a:extLst>
          </p:cNvPr>
          <p:cNvSpPr/>
          <p:nvPr/>
        </p:nvSpPr>
        <p:spPr>
          <a:xfrm>
            <a:off x="8077200" y="1274564"/>
            <a:ext cx="3505200" cy="4308872"/>
          </a:xfrm>
          <a:prstGeom prst="rect">
            <a:avLst/>
          </a:prstGeom>
        </p:spPr>
        <p:txBody>
          <a:bodyPr wrap="square">
            <a:spAutoFit/>
          </a:bodyPr>
          <a:lstStyle/>
          <a:p>
            <a:r>
              <a:rPr lang="en-GB" sz="3200" b="1" dirty="0">
                <a:latin typeface="+mn-lt"/>
              </a:rPr>
              <a:t>What do you think these statements mean?</a:t>
            </a:r>
          </a:p>
          <a:p>
            <a:endParaRPr lang="en-GB" sz="3200" b="1" dirty="0">
              <a:latin typeface="+mn-lt"/>
            </a:endParaRPr>
          </a:p>
          <a:p>
            <a:r>
              <a:rPr lang="en-GB" sz="3200" b="1" dirty="0">
                <a:latin typeface="+mn-lt"/>
              </a:rPr>
              <a:t>Make a list of the words and phrases you would like to know more about?</a:t>
            </a:r>
          </a:p>
          <a:p>
            <a:endParaRPr lang="en-GB" dirty="0"/>
          </a:p>
        </p:txBody>
      </p:sp>
    </p:spTree>
    <p:extLst>
      <p:ext uri="{BB962C8B-B14F-4D97-AF65-F5344CB8AC3E}">
        <p14:creationId xmlns:p14="http://schemas.microsoft.com/office/powerpoint/2010/main" val="651739549"/>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8278807-35B5-6846-B10B-9C3312D85472}"/>
              </a:ext>
            </a:extLst>
          </p:cNvPr>
          <p:cNvPicPr>
            <a:picLocks noChangeAspect="1"/>
          </p:cNvPicPr>
          <p:nvPr/>
        </p:nvPicPr>
        <p:blipFill rotWithShape="1">
          <a:blip r:embed="rId2">
            <a:extLst>
              <a:ext uri="{28A0092B-C50C-407E-A947-70E740481C1C}">
                <a14:useLocalDpi xmlns:a14="http://schemas.microsoft.com/office/drawing/2010/main" val="0"/>
              </a:ext>
            </a:extLst>
          </a:blip>
          <a:srcRect r="29391"/>
          <a:stretch/>
        </p:blipFill>
        <p:spPr>
          <a:xfrm>
            <a:off x="20783" y="20782"/>
            <a:ext cx="7523018" cy="6858000"/>
          </a:xfrm>
          <a:prstGeom prst="rect">
            <a:avLst/>
          </a:prstGeom>
        </p:spPr>
      </p:pic>
      <p:sp>
        <p:nvSpPr>
          <p:cNvPr id="2" name="Rectangle 1">
            <a:extLst>
              <a:ext uri="{FF2B5EF4-FFF2-40B4-BE49-F238E27FC236}">
                <a16:creationId xmlns:a16="http://schemas.microsoft.com/office/drawing/2014/main" id="{2ABDA2BD-EF91-D643-A666-A89BBFD1174F}"/>
              </a:ext>
            </a:extLst>
          </p:cNvPr>
          <p:cNvSpPr/>
          <p:nvPr/>
        </p:nvSpPr>
        <p:spPr>
          <a:xfrm>
            <a:off x="7973291" y="990600"/>
            <a:ext cx="4191000" cy="4524315"/>
          </a:xfrm>
          <a:prstGeom prst="rect">
            <a:avLst/>
          </a:prstGeom>
        </p:spPr>
        <p:txBody>
          <a:bodyPr wrap="square">
            <a:spAutoFit/>
          </a:bodyPr>
          <a:lstStyle/>
          <a:p>
            <a:r>
              <a:rPr lang="cy-GB" sz="3200" b="1" dirty="0">
                <a:latin typeface="+mn-lt"/>
              </a:rPr>
              <a:t>Beth yw ystyr y datganiadau hyn yn eich barn chi?</a:t>
            </a:r>
          </a:p>
          <a:p>
            <a:endParaRPr lang="cy-GB" sz="3200" b="1" dirty="0">
              <a:latin typeface="+mn-lt"/>
            </a:endParaRPr>
          </a:p>
          <a:p>
            <a:r>
              <a:rPr lang="cy-GB" sz="3200" b="1" dirty="0">
                <a:latin typeface="+mn-lt"/>
              </a:rPr>
              <a:t>Gwnewch restr o'r geiriau a'r ymadroddion yr hoffech chi wybod mwy amdanynt?</a:t>
            </a:r>
            <a:endParaRPr lang="en-US" sz="3200" b="1" dirty="0">
              <a:latin typeface="+mn-lt"/>
            </a:endParaRPr>
          </a:p>
        </p:txBody>
      </p:sp>
    </p:spTree>
    <p:extLst>
      <p:ext uri="{BB962C8B-B14F-4D97-AF65-F5344CB8AC3E}">
        <p14:creationId xmlns:p14="http://schemas.microsoft.com/office/powerpoint/2010/main" val="3458618351"/>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440E8E4-8C37-7B41-9716-A34F0DC997C3}"/>
              </a:ext>
            </a:extLst>
          </p:cNvPr>
          <p:cNvPicPr>
            <a:picLocks noChangeAspect="1"/>
          </p:cNvPicPr>
          <p:nvPr/>
        </p:nvPicPr>
        <p:blipFill rotWithShape="1">
          <a:blip r:embed="rId2"/>
          <a:srcRect t="4038"/>
          <a:stretch/>
        </p:blipFill>
        <p:spPr>
          <a:xfrm>
            <a:off x="266484" y="1348352"/>
            <a:ext cx="11621641" cy="4287219"/>
          </a:xfrm>
          <a:prstGeom prst="rect">
            <a:avLst/>
          </a:prstGeom>
        </p:spPr>
      </p:pic>
    </p:spTree>
    <p:extLst>
      <p:ext uri="{BB962C8B-B14F-4D97-AF65-F5344CB8AC3E}">
        <p14:creationId xmlns:p14="http://schemas.microsoft.com/office/powerpoint/2010/main" val="420852148"/>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F22A93BE-230A-FA2D-2E1B-CC96F0FE4207}"/>
              </a:ext>
            </a:extLst>
          </p:cNvPr>
          <p:cNvSpPr txBox="1">
            <a:spLocks/>
          </p:cNvSpPr>
          <p:nvPr/>
        </p:nvSpPr>
        <p:spPr>
          <a:xfrm>
            <a:off x="3002844" y="134644"/>
            <a:ext cx="8579556" cy="9828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chemeClr val="accent1">
                    <a:lumMod val="75000"/>
                  </a:schemeClr>
                </a:solidFill>
              </a:rPr>
              <a:t>The twelve pedagogical principles</a:t>
            </a:r>
          </a:p>
        </p:txBody>
      </p:sp>
      <p:pic>
        <p:nvPicPr>
          <p:cNvPr id="10" name="Picture 9" descr="A person drawing a diagram&#10;&#10;AI-generated content may be incorrect.">
            <a:extLst>
              <a:ext uri="{FF2B5EF4-FFF2-40B4-BE49-F238E27FC236}">
                <a16:creationId xmlns:a16="http://schemas.microsoft.com/office/drawing/2014/main" id="{46D78FD5-D85E-CC7B-9059-B361683282B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4629" y="2504714"/>
            <a:ext cx="1401445" cy="1537335"/>
          </a:xfrm>
          <a:prstGeom prst="rect">
            <a:avLst/>
          </a:prstGeom>
          <a:noFill/>
          <a:ln>
            <a:noFill/>
          </a:ln>
        </p:spPr>
      </p:pic>
      <p:sp>
        <p:nvSpPr>
          <p:cNvPr id="12" name="TextBox 11">
            <a:extLst>
              <a:ext uri="{FF2B5EF4-FFF2-40B4-BE49-F238E27FC236}">
                <a16:creationId xmlns:a16="http://schemas.microsoft.com/office/drawing/2014/main" id="{615EE2A9-4117-660C-3A9F-C43D4ED019B4}"/>
              </a:ext>
            </a:extLst>
          </p:cNvPr>
          <p:cNvSpPr txBox="1"/>
          <p:nvPr/>
        </p:nvSpPr>
        <p:spPr>
          <a:xfrm>
            <a:off x="3370318" y="5657671"/>
            <a:ext cx="5258294" cy="1200329"/>
          </a:xfrm>
          <a:prstGeom prst="rect">
            <a:avLst/>
          </a:prstGeom>
          <a:noFill/>
        </p:spPr>
        <p:txBody>
          <a:bodyPr wrap="square" rtlCol="0">
            <a:spAutoFit/>
          </a:bodyPr>
          <a:lstStyle/>
          <a:p>
            <a:r>
              <a:rPr lang="en-GB" dirty="0"/>
              <a:t>What do you think these statements mean?</a:t>
            </a:r>
          </a:p>
          <a:p>
            <a:r>
              <a:rPr lang="en-GB" dirty="0"/>
              <a:t>Are there words and phrases you do not understand? Make a list.</a:t>
            </a:r>
          </a:p>
          <a:p>
            <a:endParaRPr lang="en-GB" dirty="0"/>
          </a:p>
        </p:txBody>
      </p:sp>
      <p:pic>
        <p:nvPicPr>
          <p:cNvPr id="14" name="Picture 13" descr="A chart of different learning styles&#10;&#10;AI-generated content may be incorrect.">
            <a:extLst>
              <a:ext uri="{FF2B5EF4-FFF2-40B4-BE49-F238E27FC236}">
                <a16:creationId xmlns:a16="http://schemas.microsoft.com/office/drawing/2014/main" id="{36F90DC3-1866-FAEA-1A01-0A499D6829F2}"/>
              </a:ext>
            </a:extLst>
          </p:cNvPr>
          <p:cNvPicPr>
            <a:picLocks noChangeAspect="1"/>
          </p:cNvPicPr>
          <p:nvPr/>
        </p:nvPicPr>
        <p:blipFill>
          <a:blip r:embed="rId4"/>
          <a:stretch>
            <a:fillRect/>
          </a:stretch>
        </p:blipFill>
        <p:spPr>
          <a:xfrm>
            <a:off x="3562487" y="1270056"/>
            <a:ext cx="7817725" cy="4006650"/>
          </a:xfrm>
          <a:prstGeom prst="rect">
            <a:avLst/>
          </a:prstGeom>
          <a:ln w="57150">
            <a:solidFill>
              <a:schemeClr val="accent1"/>
            </a:solidFill>
          </a:ln>
        </p:spPr>
      </p:pic>
      <p:pic>
        <p:nvPicPr>
          <p:cNvPr id="15" name="Picture 14" descr="A group of people with speech bubbles&#10;&#10;AI-generated content may be incorrect.">
            <a:extLst>
              <a:ext uri="{FF2B5EF4-FFF2-40B4-BE49-F238E27FC236}">
                <a16:creationId xmlns:a16="http://schemas.microsoft.com/office/drawing/2014/main" id="{B920B4B0-BEB1-FA8C-49AA-11CA0EAF7880}"/>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620086" y="5566466"/>
            <a:ext cx="1200612" cy="1156890"/>
          </a:xfrm>
          <a:prstGeom prst="rect">
            <a:avLst/>
          </a:prstGeom>
          <a:noFill/>
          <a:ln>
            <a:noFill/>
          </a:ln>
        </p:spPr>
      </p:pic>
    </p:spTree>
    <p:extLst>
      <p:ext uri="{BB962C8B-B14F-4D97-AF65-F5344CB8AC3E}">
        <p14:creationId xmlns:p14="http://schemas.microsoft.com/office/powerpoint/2010/main" val="2158123676"/>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5" name="Picture 14"/>
          <p:cNvPicPr/>
          <p:nvPr/>
        </p:nvPicPr>
        <p:blipFill>
          <a:blip r:embed="rId3">
            <a:extLst>
              <a:ext uri="{28A0092B-C50C-407E-A947-70E740481C1C}">
                <a14:useLocalDpi xmlns:a14="http://schemas.microsoft.com/office/drawing/2010/main" val="0"/>
              </a:ext>
            </a:extLst>
          </a:blip>
          <a:stretch>
            <a:fillRect/>
          </a:stretch>
        </p:blipFill>
        <p:spPr>
          <a:xfrm>
            <a:off x="197712" y="170481"/>
            <a:ext cx="2777964" cy="2235133"/>
          </a:xfrm>
          <a:prstGeom prst="rect">
            <a:avLst/>
          </a:prstGeom>
        </p:spPr>
      </p:pic>
      <p:sp>
        <p:nvSpPr>
          <p:cNvPr id="2" name="Rectangle 1">
            <a:extLst>
              <a:ext uri="{FF2B5EF4-FFF2-40B4-BE49-F238E27FC236}">
                <a16:creationId xmlns:a16="http://schemas.microsoft.com/office/drawing/2014/main" id="{74B3997C-70FA-8643-B88D-96F2A6DBECCC}"/>
              </a:ext>
            </a:extLst>
          </p:cNvPr>
          <p:cNvSpPr/>
          <p:nvPr/>
        </p:nvSpPr>
        <p:spPr>
          <a:xfrm>
            <a:off x="7086600" y="2746853"/>
            <a:ext cx="4243953" cy="2693686"/>
          </a:xfrm>
          <a:prstGeom prst="rect">
            <a:avLst/>
          </a:prstGeom>
        </p:spPr>
        <p:txBody>
          <a:bodyPr wrap="square">
            <a:spAutoFit/>
          </a:bodyPr>
          <a:lstStyle/>
          <a:p>
            <a:pPr>
              <a:lnSpc>
                <a:spcPct val="107000"/>
              </a:lnSpc>
              <a:spcAft>
                <a:spcPts val="800"/>
              </a:spcAft>
            </a:pPr>
            <a:r>
              <a:rPr lang="en-GB" sz="4000" b="1" dirty="0">
                <a:latin typeface="Calibri" panose="020F0502020204030204" pitchFamily="34" charset="0"/>
                <a:ea typeface="Calibri" panose="020F0502020204030204" pitchFamily="34" charset="0"/>
                <a:cs typeface="Times New Roman" panose="02020603050405020304" pitchFamily="18" charset="0"/>
              </a:rPr>
              <a:t>What are the cross curricular skills that schools should develop? </a:t>
            </a:r>
            <a:endParaRPr lang="en-US" sz="4000" dirty="0"/>
          </a:p>
        </p:txBody>
      </p:sp>
      <p:sp>
        <p:nvSpPr>
          <p:cNvPr id="3" name="Rectangle 2">
            <a:extLst>
              <a:ext uri="{FF2B5EF4-FFF2-40B4-BE49-F238E27FC236}">
                <a16:creationId xmlns:a16="http://schemas.microsoft.com/office/drawing/2014/main" id="{418F5484-93EC-8B49-8CE0-1D4D0839A78F}"/>
              </a:ext>
            </a:extLst>
          </p:cNvPr>
          <p:cNvSpPr/>
          <p:nvPr/>
        </p:nvSpPr>
        <p:spPr>
          <a:xfrm>
            <a:off x="1066800" y="2920630"/>
            <a:ext cx="4339524" cy="2554545"/>
          </a:xfrm>
          <a:prstGeom prst="rect">
            <a:avLst/>
          </a:prstGeom>
        </p:spPr>
        <p:txBody>
          <a:bodyPr wrap="square">
            <a:spAutoFit/>
          </a:bodyPr>
          <a:lstStyle/>
          <a:p>
            <a:r>
              <a:rPr lang="en-US" sz="4000" b="1" dirty="0">
                <a:latin typeface="+mn-lt"/>
              </a:rPr>
              <a:t>Beth </a:t>
            </a:r>
            <a:r>
              <a:rPr lang="en-US" sz="4000" b="1" dirty="0" err="1">
                <a:latin typeface="+mn-lt"/>
              </a:rPr>
              <a:t>yw'r</a:t>
            </a:r>
            <a:r>
              <a:rPr lang="en-US" sz="4000" b="1" dirty="0">
                <a:latin typeface="+mn-lt"/>
              </a:rPr>
              <a:t> </a:t>
            </a:r>
            <a:r>
              <a:rPr lang="en-US" sz="4000" b="1" dirty="0" err="1">
                <a:latin typeface="+mn-lt"/>
              </a:rPr>
              <a:t>sgiliau</a:t>
            </a:r>
            <a:r>
              <a:rPr lang="en-US" sz="4000" b="1" dirty="0">
                <a:latin typeface="+mn-lt"/>
              </a:rPr>
              <a:t> </a:t>
            </a:r>
            <a:r>
              <a:rPr lang="en-US" sz="4000" b="1" dirty="0" err="1">
                <a:latin typeface="+mn-lt"/>
              </a:rPr>
              <a:t>trawsgwricwlaidd</a:t>
            </a:r>
            <a:r>
              <a:rPr lang="en-US" sz="4000" b="1" dirty="0">
                <a:latin typeface="+mn-lt"/>
              </a:rPr>
              <a:t> y </a:t>
            </a:r>
            <a:r>
              <a:rPr lang="en-US" sz="4000" b="1" dirty="0" err="1">
                <a:latin typeface="+mn-lt"/>
              </a:rPr>
              <a:t>dylai</a:t>
            </a:r>
            <a:r>
              <a:rPr lang="en-US" sz="4000" b="1" dirty="0">
                <a:latin typeface="+mn-lt"/>
              </a:rPr>
              <a:t> </a:t>
            </a:r>
            <a:r>
              <a:rPr lang="en-US" sz="4000" b="1" dirty="0" err="1">
                <a:latin typeface="+mn-lt"/>
              </a:rPr>
              <a:t>ysgolion</a:t>
            </a:r>
            <a:r>
              <a:rPr lang="en-US" sz="4000" b="1" dirty="0">
                <a:latin typeface="+mn-lt"/>
              </a:rPr>
              <a:t> </a:t>
            </a:r>
            <a:r>
              <a:rPr lang="en-US" sz="4000" b="1" dirty="0" err="1">
                <a:latin typeface="+mn-lt"/>
              </a:rPr>
              <a:t>eu</a:t>
            </a:r>
            <a:r>
              <a:rPr lang="en-US" sz="4000" b="1" dirty="0">
                <a:latin typeface="+mn-lt"/>
              </a:rPr>
              <a:t> datblygu?</a:t>
            </a:r>
          </a:p>
        </p:txBody>
      </p:sp>
    </p:spTree>
    <p:extLst>
      <p:ext uri="{BB962C8B-B14F-4D97-AF65-F5344CB8AC3E}">
        <p14:creationId xmlns:p14="http://schemas.microsoft.com/office/powerpoint/2010/main" val="3587266592"/>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6859DBC-8858-624F-A5F4-794AB8B85C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7550" y="0"/>
            <a:ext cx="10756900" cy="6858000"/>
          </a:xfrm>
          <a:prstGeom prst="rect">
            <a:avLst/>
          </a:prstGeom>
        </p:spPr>
      </p:pic>
    </p:spTree>
    <p:extLst>
      <p:ext uri="{BB962C8B-B14F-4D97-AF65-F5344CB8AC3E}">
        <p14:creationId xmlns:p14="http://schemas.microsoft.com/office/powerpoint/2010/main" val="473298729"/>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58E58E5-77FE-5148-A9AD-AE31465E3B9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7491" y="0"/>
            <a:ext cx="10737017" cy="6858000"/>
          </a:xfrm>
          <a:prstGeom prst="rect">
            <a:avLst/>
          </a:prstGeom>
        </p:spPr>
      </p:pic>
    </p:spTree>
    <p:extLst>
      <p:ext uri="{BB962C8B-B14F-4D97-AF65-F5344CB8AC3E}">
        <p14:creationId xmlns:p14="http://schemas.microsoft.com/office/powerpoint/2010/main" val="1729222997"/>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5" name="Picture 14"/>
          <p:cNvPicPr/>
          <p:nvPr/>
        </p:nvPicPr>
        <p:blipFill>
          <a:blip r:embed="rId3">
            <a:extLst>
              <a:ext uri="{28A0092B-C50C-407E-A947-70E740481C1C}">
                <a14:useLocalDpi xmlns:a14="http://schemas.microsoft.com/office/drawing/2010/main" val="0"/>
              </a:ext>
            </a:extLst>
          </a:blip>
          <a:stretch>
            <a:fillRect/>
          </a:stretch>
        </p:blipFill>
        <p:spPr>
          <a:xfrm>
            <a:off x="197712" y="170481"/>
            <a:ext cx="2777964" cy="2235133"/>
          </a:xfrm>
          <a:prstGeom prst="rect">
            <a:avLst/>
          </a:prstGeom>
        </p:spPr>
      </p:pic>
      <p:sp>
        <p:nvSpPr>
          <p:cNvPr id="2" name="Rectangle 1">
            <a:extLst>
              <a:ext uri="{FF2B5EF4-FFF2-40B4-BE49-F238E27FC236}">
                <a16:creationId xmlns:a16="http://schemas.microsoft.com/office/drawing/2014/main" id="{74B3997C-70FA-8643-B88D-96F2A6DBECCC}"/>
              </a:ext>
            </a:extLst>
          </p:cNvPr>
          <p:cNvSpPr/>
          <p:nvPr/>
        </p:nvSpPr>
        <p:spPr>
          <a:xfrm>
            <a:off x="6858000" y="3193090"/>
            <a:ext cx="4724400" cy="2137636"/>
          </a:xfrm>
          <a:prstGeom prst="rect">
            <a:avLst/>
          </a:prstGeom>
        </p:spPr>
        <p:txBody>
          <a:bodyPr wrap="square">
            <a:spAutoFit/>
          </a:bodyPr>
          <a:lstStyle/>
          <a:p>
            <a:pPr>
              <a:lnSpc>
                <a:spcPct val="107000"/>
              </a:lnSpc>
              <a:spcAft>
                <a:spcPts val="800"/>
              </a:spcAft>
            </a:pPr>
            <a:r>
              <a:rPr lang="en-GB" sz="4000" b="1" dirty="0">
                <a:latin typeface="Calibri" panose="020F0502020204030204" pitchFamily="34" charset="0"/>
                <a:ea typeface="Calibri" panose="020F0502020204030204" pitchFamily="34" charset="0"/>
                <a:cs typeface="Times New Roman" panose="02020603050405020304" pitchFamily="18" charset="0"/>
              </a:rPr>
              <a:t>Does the </a:t>
            </a:r>
            <a:r>
              <a:rPr lang="en-GB" sz="4000" b="1" dirty="0" err="1">
                <a:latin typeface="Calibri" panose="020F0502020204030204" pitchFamily="34" charset="0"/>
                <a:ea typeface="Calibri" panose="020F0502020204030204" pitchFamily="34" charset="0"/>
                <a:cs typeface="Times New Roman" panose="02020603050405020304" pitchFamily="18" charset="0"/>
              </a:rPr>
              <a:t>CfW</a:t>
            </a:r>
            <a:r>
              <a:rPr lang="en-GB" sz="4000" b="1" dirty="0">
                <a:latin typeface="Calibri" panose="020F0502020204030204" pitchFamily="34" charset="0"/>
                <a:ea typeface="Calibri" panose="020F0502020204030204" pitchFamily="34" charset="0"/>
                <a:cs typeface="Times New Roman" panose="02020603050405020304" pitchFamily="18" charset="0"/>
              </a:rPr>
              <a:t> have any integral skills? </a:t>
            </a:r>
          </a:p>
          <a:p>
            <a:pPr>
              <a:lnSpc>
                <a:spcPct val="107000"/>
              </a:lnSpc>
              <a:spcAft>
                <a:spcPts val="800"/>
              </a:spcAft>
            </a:pPr>
            <a:r>
              <a:rPr lang="en-GB" sz="4000" b="1" dirty="0">
                <a:latin typeface="Calibri" panose="020F0502020204030204" pitchFamily="34" charset="0"/>
                <a:ea typeface="Calibri" panose="020F0502020204030204" pitchFamily="34" charset="0"/>
                <a:cs typeface="Times New Roman" panose="02020603050405020304" pitchFamily="18" charset="0"/>
              </a:rPr>
              <a:t> </a:t>
            </a:r>
            <a:endParaRPr lang="en-US" sz="4000" dirty="0"/>
          </a:p>
        </p:txBody>
      </p:sp>
      <p:sp>
        <p:nvSpPr>
          <p:cNvPr id="4" name="Rectangle 3">
            <a:extLst>
              <a:ext uri="{FF2B5EF4-FFF2-40B4-BE49-F238E27FC236}">
                <a16:creationId xmlns:a16="http://schemas.microsoft.com/office/drawing/2014/main" id="{F9071C85-D010-6647-8FBB-538268086C0B}"/>
              </a:ext>
            </a:extLst>
          </p:cNvPr>
          <p:cNvSpPr/>
          <p:nvPr/>
        </p:nvSpPr>
        <p:spPr>
          <a:xfrm>
            <a:off x="762000" y="3200017"/>
            <a:ext cx="5181600" cy="1376402"/>
          </a:xfrm>
          <a:prstGeom prst="rect">
            <a:avLst/>
          </a:prstGeom>
        </p:spPr>
        <p:txBody>
          <a:bodyPr wrap="square">
            <a:spAutoFit/>
          </a:bodyPr>
          <a:lstStyle/>
          <a:p>
            <a:pPr>
              <a:lnSpc>
                <a:spcPct val="107000"/>
              </a:lnSpc>
              <a:spcAft>
                <a:spcPts val="800"/>
              </a:spcAft>
            </a:pPr>
            <a:r>
              <a:rPr lang="en-GB" sz="4000" b="1" dirty="0" err="1">
                <a:latin typeface="Calibri" panose="020F0502020204030204" pitchFamily="34" charset="0"/>
                <a:ea typeface="Calibri" panose="020F0502020204030204" pitchFamily="34" charset="0"/>
                <a:cs typeface="Times New Roman" panose="02020603050405020304" pitchFamily="18" charset="0"/>
              </a:rPr>
              <a:t>Oes</a:t>
            </a:r>
            <a:r>
              <a:rPr lang="en-GB" sz="4000" b="1" dirty="0">
                <a:latin typeface="Calibri" panose="020F0502020204030204" pitchFamily="34" charset="0"/>
                <a:ea typeface="Calibri" panose="020F0502020204030204" pitchFamily="34" charset="0"/>
                <a:cs typeface="Times New Roman" panose="02020603050405020304" pitchFamily="18" charset="0"/>
              </a:rPr>
              <a:t> gan y </a:t>
            </a:r>
            <a:r>
              <a:rPr lang="en-GB" sz="4000" b="1" dirty="0" err="1">
                <a:latin typeface="Calibri" panose="020F0502020204030204" pitchFamily="34" charset="0"/>
                <a:ea typeface="Calibri" panose="020F0502020204030204" pitchFamily="34" charset="0"/>
                <a:cs typeface="Times New Roman" panose="02020603050405020304" pitchFamily="18" charset="0"/>
              </a:rPr>
              <a:t>CfW</a:t>
            </a:r>
            <a:r>
              <a:rPr lang="en-GB" sz="4000" b="1" dirty="0">
                <a:latin typeface="Calibri" panose="020F0502020204030204" pitchFamily="34" charset="0"/>
                <a:ea typeface="Calibri" panose="020F0502020204030204" pitchFamily="34" charset="0"/>
                <a:cs typeface="Times New Roman" panose="02020603050405020304" pitchFamily="18" charset="0"/>
              </a:rPr>
              <a:t> </a:t>
            </a:r>
            <a:r>
              <a:rPr lang="en-GB" sz="4000" b="1" dirty="0" err="1">
                <a:latin typeface="Calibri" panose="020F0502020204030204" pitchFamily="34" charset="0"/>
                <a:ea typeface="Calibri" panose="020F0502020204030204" pitchFamily="34" charset="0"/>
                <a:cs typeface="Times New Roman" panose="02020603050405020304" pitchFamily="18" charset="0"/>
              </a:rPr>
              <a:t>unrhyw</a:t>
            </a:r>
            <a:r>
              <a:rPr lang="en-GB" sz="4000" b="1" dirty="0">
                <a:latin typeface="Calibri" panose="020F0502020204030204" pitchFamily="34" charset="0"/>
                <a:ea typeface="Calibri" panose="020F0502020204030204" pitchFamily="34" charset="0"/>
                <a:cs typeface="Times New Roman" panose="02020603050405020304" pitchFamily="18" charset="0"/>
              </a:rPr>
              <a:t> </a:t>
            </a:r>
            <a:r>
              <a:rPr lang="en-GB" sz="4000" b="1" dirty="0" err="1">
                <a:latin typeface="Calibri" panose="020F0502020204030204" pitchFamily="34" charset="0"/>
                <a:ea typeface="Calibri" panose="020F0502020204030204" pitchFamily="34" charset="0"/>
                <a:cs typeface="Times New Roman" panose="02020603050405020304" pitchFamily="18" charset="0"/>
              </a:rPr>
              <a:t>sgiliau</a:t>
            </a:r>
            <a:r>
              <a:rPr lang="en-GB" sz="4000" b="1" dirty="0">
                <a:latin typeface="Calibri" panose="020F0502020204030204" pitchFamily="34" charset="0"/>
                <a:ea typeface="Calibri" panose="020F0502020204030204" pitchFamily="34" charset="0"/>
                <a:cs typeface="Times New Roman" panose="02020603050405020304" pitchFamily="18" charset="0"/>
              </a:rPr>
              <a:t> </a:t>
            </a:r>
            <a:r>
              <a:rPr lang="en-GB" sz="4000" b="1" dirty="0" err="1">
                <a:latin typeface="Calibri" panose="020F0502020204030204" pitchFamily="34" charset="0"/>
                <a:ea typeface="Calibri" panose="020F0502020204030204" pitchFamily="34" charset="0"/>
                <a:cs typeface="Times New Roman" panose="02020603050405020304" pitchFamily="18" charset="0"/>
              </a:rPr>
              <a:t>annatod</a:t>
            </a:r>
            <a:r>
              <a:rPr lang="en-GB" sz="4000" b="1" dirty="0">
                <a:latin typeface="Calibri" panose="020F0502020204030204" pitchFamily="34" charset="0"/>
                <a:ea typeface="Calibri" panose="020F0502020204030204" pitchFamily="34" charset="0"/>
                <a:cs typeface="Times New Roman" panose="02020603050405020304" pitchFamily="18" charset="0"/>
              </a:rPr>
              <a:t>?</a:t>
            </a:r>
            <a:endParaRPr lang="en-US" sz="4000" dirty="0"/>
          </a:p>
        </p:txBody>
      </p:sp>
    </p:spTree>
    <p:extLst>
      <p:ext uri="{BB962C8B-B14F-4D97-AF65-F5344CB8AC3E}">
        <p14:creationId xmlns:p14="http://schemas.microsoft.com/office/powerpoint/2010/main" val="895272864"/>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0211241-1B7B-4844-AC41-8A17E657C01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26" y="100823"/>
            <a:ext cx="12185073" cy="6757177"/>
          </a:xfrm>
          <a:prstGeom prst="rect">
            <a:avLst/>
          </a:prstGeom>
        </p:spPr>
      </p:pic>
    </p:spTree>
    <p:extLst>
      <p:ext uri="{BB962C8B-B14F-4D97-AF65-F5344CB8AC3E}">
        <p14:creationId xmlns:p14="http://schemas.microsoft.com/office/powerpoint/2010/main" val="585406580"/>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829223C-E178-7E41-AD51-52CEC7E3CDA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7851"/>
            <a:ext cx="12420600" cy="6850149"/>
          </a:xfrm>
          <a:prstGeom prst="rect">
            <a:avLst/>
          </a:prstGeom>
        </p:spPr>
      </p:pic>
    </p:spTree>
    <p:extLst>
      <p:ext uri="{BB962C8B-B14F-4D97-AF65-F5344CB8AC3E}">
        <p14:creationId xmlns:p14="http://schemas.microsoft.com/office/powerpoint/2010/main" val="1630666375"/>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5" name="Picture 14"/>
          <p:cNvPicPr/>
          <p:nvPr/>
        </p:nvPicPr>
        <p:blipFill>
          <a:blip r:embed="rId3">
            <a:extLst>
              <a:ext uri="{28A0092B-C50C-407E-A947-70E740481C1C}">
                <a14:useLocalDpi xmlns:a14="http://schemas.microsoft.com/office/drawing/2010/main" val="0"/>
              </a:ext>
            </a:extLst>
          </a:blip>
          <a:stretch>
            <a:fillRect/>
          </a:stretch>
        </p:blipFill>
        <p:spPr>
          <a:xfrm>
            <a:off x="197712" y="170481"/>
            <a:ext cx="2777964" cy="2235133"/>
          </a:xfrm>
          <a:prstGeom prst="rect">
            <a:avLst/>
          </a:prstGeom>
        </p:spPr>
      </p:pic>
      <p:sp>
        <p:nvSpPr>
          <p:cNvPr id="2" name="Rectangle 1">
            <a:extLst>
              <a:ext uri="{FF2B5EF4-FFF2-40B4-BE49-F238E27FC236}">
                <a16:creationId xmlns:a16="http://schemas.microsoft.com/office/drawing/2014/main" id="{74B3997C-70FA-8643-B88D-96F2A6DBECCC}"/>
              </a:ext>
            </a:extLst>
          </p:cNvPr>
          <p:cNvSpPr/>
          <p:nvPr/>
        </p:nvSpPr>
        <p:spPr>
          <a:xfrm>
            <a:off x="6858000" y="3193090"/>
            <a:ext cx="5029200" cy="2796278"/>
          </a:xfrm>
          <a:prstGeom prst="rect">
            <a:avLst/>
          </a:prstGeom>
        </p:spPr>
        <p:txBody>
          <a:bodyPr wrap="square">
            <a:spAutoFit/>
          </a:bodyPr>
          <a:lstStyle/>
          <a:p>
            <a:pPr>
              <a:lnSpc>
                <a:spcPct val="107000"/>
              </a:lnSpc>
              <a:spcAft>
                <a:spcPts val="800"/>
              </a:spcAft>
            </a:pPr>
            <a:r>
              <a:rPr lang="en-GB" sz="4000" b="1" dirty="0">
                <a:latin typeface="Calibri" panose="020F0502020204030204" pitchFamily="34" charset="0"/>
                <a:ea typeface="Calibri" panose="020F0502020204030204" pitchFamily="34" charset="0"/>
                <a:cs typeface="Times New Roman" panose="02020603050405020304" pitchFamily="18" charset="0"/>
              </a:rPr>
              <a:t>Can you list the mandatory curriculum elements?</a:t>
            </a:r>
          </a:p>
          <a:p>
            <a:pPr>
              <a:lnSpc>
                <a:spcPct val="107000"/>
              </a:lnSpc>
              <a:spcAft>
                <a:spcPts val="800"/>
              </a:spcAft>
            </a:pPr>
            <a:r>
              <a:rPr lang="en-GB" sz="4000" b="1" dirty="0">
                <a:latin typeface="Calibri" panose="020F0502020204030204" pitchFamily="34" charset="0"/>
                <a:ea typeface="Calibri" panose="020F0502020204030204" pitchFamily="34" charset="0"/>
                <a:cs typeface="Times New Roman" panose="02020603050405020304" pitchFamily="18" charset="0"/>
              </a:rPr>
              <a:t> </a:t>
            </a:r>
            <a:endParaRPr lang="en-US" sz="4000" dirty="0"/>
          </a:p>
        </p:txBody>
      </p:sp>
      <p:sp>
        <p:nvSpPr>
          <p:cNvPr id="4" name="Rectangle 3">
            <a:extLst>
              <a:ext uri="{FF2B5EF4-FFF2-40B4-BE49-F238E27FC236}">
                <a16:creationId xmlns:a16="http://schemas.microsoft.com/office/drawing/2014/main" id="{F9071C85-D010-6647-8FBB-538268086C0B}"/>
              </a:ext>
            </a:extLst>
          </p:cNvPr>
          <p:cNvSpPr/>
          <p:nvPr/>
        </p:nvSpPr>
        <p:spPr>
          <a:xfrm>
            <a:off x="762000" y="3200017"/>
            <a:ext cx="5181600" cy="2035044"/>
          </a:xfrm>
          <a:prstGeom prst="rect">
            <a:avLst/>
          </a:prstGeom>
        </p:spPr>
        <p:txBody>
          <a:bodyPr wrap="square">
            <a:spAutoFit/>
          </a:bodyPr>
          <a:lstStyle/>
          <a:p>
            <a:pPr>
              <a:lnSpc>
                <a:spcPct val="107000"/>
              </a:lnSpc>
              <a:spcAft>
                <a:spcPts val="800"/>
              </a:spcAft>
            </a:pPr>
            <a:r>
              <a:rPr lang="en-GB" sz="4000" b="1" dirty="0">
                <a:latin typeface="Calibri" panose="020F0502020204030204" pitchFamily="34" charset="0"/>
                <a:ea typeface="Calibri" panose="020F0502020204030204" pitchFamily="34" charset="0"/>
                <a:cs typeface="Times New Roman" panose="02020603050405020304" pitchFamily="18" charset="0"/>
              </a:rPr>
              <a:t>A </a:t>
            </a:r>
            <a:r>
              <a:rPr lang="en-GB" sz="4000" b="1" dirty="0" err="1">
                <a:latin typeface="Calibri" panose="020F0502020204030204" pitchFamily="34" charset="0"/>
                <a:ea typeface="Calibri" panose="020F0502020204030204" pitchFamily="34" charset="0"/>
                <a:cs typeface="Times New Roman" panose="02020603050405020304" pitchFamily="18" charset="0"/>
              </a:rPr>
              <a:t>allwch</a:t>
            </a:r>
            <a:r>
              <a:rPr lang="en-GB" sz="4000" b="1" dirty="0">
                <a:latin typeface="Calibri" panose="020F0502020204030204" pitchFamily="34" charset="0"/>
                <a:ea typeface="Calibri" panose="020F0502020204030204" pitchFamily="34" charset="0"/>
                <a:cs typeface="Times New Roman" panose="02020603050405020304" pitchFamily="18" charset="0"/>
              </a:rPr>
              <a:t> chi </a:t>
            </a:r>
            <a:r>
              <a:rPr lang="en-GB" sz="4000" b="1" dirty="0" err="1">
                <a:latin typeface="Calibri" panose="020F0502020204030204" pitchFamily="34" charset="0"/>
                <a:ea typeface="Calibri" panose="020F0502020204030204" pitchFamily="34" charset="0"/>
                <a:cs typeface="Times New Roman" panose="02020603050405020304" pitchFamily="18" charset="0"/>
              </a:rPr>
              <a:t>restru'r</a:t>
            </a:r>
            <a:r>
              <a:rPr lang="en-GB" sz="4000" b="1" dirty="0">
                <a:latin typeface="Calibri" panose="020F0502020204030204" pitchFamily="34" charset="0"/>
                <a:ea typeface="Calibri" panose="020F0502020204030204" pitchFamily="34" charset="0"/>
                <a:cs typeface="Times New Roman" panose="02020603050405020304" pitchFamily="18" charset="0"/>
              </a:rPr>
              <a:t> </a:t>
            </a:r>
            <a:r>
              <a:rPr lang="en-GB" sz="4000" b="1" dirty="0" err="1">
                <a:latin typeface="Calibri" panose="020F0502020204030204" pitchFamily="34" charset="0"/>
                <a:ea typeface="Calibri" panose="020F0502020204030204" pitchFamily="34" charset="0"/>
                <a:cs typeface="Times New Roman" panose="02020603050405020304" pitchFamily="18" charset="0"/>
              </a:rPr>
              <a:t>elfennau</a:t>
            </a:r>
            <a:r>
              <a:rPr lang="en-GB" sz="4000" b="1" dirty="0">
                <a:latin typeface="Calibri" panose="020F0502020204030204" pitchFamily="34" charset="0"/>
                <a:ea typeface="Calibri" panose="020F0502020204030204" pitchFamily="34" charset="0"/>
                <a:cs typeface="Times New Roman" panose="02020603050405020304" pitchFamily="18" charset="0"/>
              </a:rPr>
              <a:t> </a:t>
            </a:r>
            <a:r>
              <a:rPr lang="en-GB" sz="4000" b="1" dirty="0" err="1">
                <a:latin typeface="Calibri" panose="020F0502020204030204" pitchFamily="34" charset="0"/>
                <a:ea typeface="Calibri" panose="020F0502020204030204" pitchFamily="34" charset="0"/>
                <a:cs typeface="Times New Roman" panose="02020603050405020304" pitchFamily="18" charset="0"/>
              </a:rPr>
              <a:t>cwricwlwm</a:t>
            </a:r>
            <a:r>
              <a:rPr lang="en-GB" sz="4000" b="1" dirty="0">
                <a:latin typeface="Calibri" panose="020F0502020204030204" pitchFamily="34" charset="0"/>
                <a:ea typeface="Calibri" panose="020F0502020204030204" pitchFamily="34" charset="0"/>
                <a:cs typeface="Times New Roman" panose="02020603050405020304" pitchFamily="18" charset="0"/>
              </a:rPr>
              <a:t> </a:t>
            </a:r>
            <a:r>
              <a:rPr lang="en-GB" sz="4000" b="1" dirty="0" err="1">
                <a:latin typeface="Calibri" panose="020F0502020204030204" pitchFamily="34" charset="0"/>
                <a:ea typeface="Calibri" panose="020F0502020204030204" pitchFamily="34" charset="0"/>
                <a:cs typeface="Times New Roman" panose="02020603050405020304" pitchFamily="18" charset="0"/>
              </a:rPr>
              <a:t>gorfodol</a:t>
            </a:r>
            <a:r>
              <a:rPr lang="en-GB" sz="4000" b="1" dirty="0">
                <a:latin typeface="Calibri" panose="020F0502020204030204" pitchFamily="34" charset="0"/>
                <a:ea typeface="Calibri" panose="020F0502020204030204" pitchFamily="34" charset="0"/>
                <a:cs typeface="Times New Roman" panose="02020603050405020304" pitchFamily="18" charset="0"/>
              </a:rPr>
              <a:t>?</a:t>
            </a:r>
            <a:endParaRPr lang="en-US" sz="4000" dirty="0"/>
          </a:p>
        </p:txBody>
      </p:sp>
    </p:spTree>
    <p:extLst>
      <p:ext uri="{BB962C8B-B14F-4D97-AF65-F5344CB8AC3E}">
        <p14:creationId xmlns:p14="http://schemas.microsoft.com/office/powerpoint/2010/main" val="3148141093"/>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F9648FA-943E-6D47-9E5B-AC56592C53A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1200" y="6350"/>
            <a:ext cx="10769600" cy="6845300"/>
          </a:xfrm>
          <a:prstGeom prst="rect">
            <a:avLst/>
          </a:prstGeom>
        </p:spPr>
      </p:pic>
    </p:spTree>
    <p:extLst>
      <p:ext uri="{BB962C8B-B14F-4D97-AF65-F5344CB8AC3E}">
        <p14:creationId xmlns:p14="http://schemas.microsoft.com/office/powerpoint/2010/main" val="2836569694"/>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7F2C8D0-7F87-394F-8A0F-CD302DA8AED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1200" y="6350"/>
            <a:ext cx="10769600" cy="6845300"/>
          </a:xfrm>
          <a:prstGeom prst="rect">
            <a:avLst/>
          </a:prstGeom>
        </p:spPr>
      </p:pic>
    </p:spTree>
    <p:extLst>
      <p:ext uri="{BB962C8B-B14F-4D97-AF65-F5344CB8AC3E}">
        <p14:creationId xmlns:p14="http://schemas.microsoft.com/office/powerpoint/2010/main" val="1767633175"/>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3EBF205-C480-2D4B-8757-B7D970A878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7550" y="0"/>
            <a:ext cx="10756900" cy="6858000"/>
          </a:xfrm>
          <a:prstGeom prst="rect">
            <a:avLst/>
          </a:prstGeom>
        </p:spPr>
      </p:pic>
    </p:spTree>
    <p:extLst>
      <p:ext uri="{BB962C8B-B14F-4D97-AF65-F5344CB8AC3E}">
        <p14:creationId xmlns:p14="http://schemas.microsoft.com/office/powerpoint/2010/main" val="3121241527"/>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DEA5D1E-800F-D54F-A791-0C04B63F07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7550" y="0"/>
            <a:ext cx="10756900" cy="6858000"/>
          </a:xfrm>
          <a:prstGeom prst="rect">
            <a:avLst/>
          </a:prstGeom>
        </p:spPr>
      </p:pic>
    </p:spTree>
    <p:extLst>
      <p:ext uri="{BB962C8B-B14F-4D97-AF65-F5344CB8AC3E}">
        <p14:creationId xmlns:p14="http://schemas.microsoft.com/office/powerpoint/2010/main" val="2043752845"/>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434168A-7887-914E-8DCB-4C00B9D108CC}"/>
              </a:ext>
            </a:extLst>
          </p:cNvPr>
          <p:cNvPicPr>
            <a:picLocks noChangeAspect="1"/>
          </p:cNvPicPr>
          <p:nvPr/>
        </p:nvPicPr>
        <p:blipFill rotWithShape="1">
          <a:blip r:embed="rId2">
            <a:extLst>
              <a:ext uri="{28A0092B-C50C-407E-A947-70E740481C1C}">
                <a14:useLocalDpi xmlns:a14="http://schemas.microsoft.com/office/drawing/2010/main" val="0"/>
              </a:ext>
            </a:extLst>
          </a:blip>
          <a:srcRect t="6666"/>
          <a:stretch/>
        </p:blipFill>
        <p:spPr>
          <a:xfrm>
            <a:off x="0" y="-725170"/>
            <a:ext cx="12192000" cy="7583170"/>
          </a:xfrm>
          <a:prstGeom prst="rect">
            <a:avLst/>
          </a:prstGeom>
        </p:spPr>
      </p:pic>
    </p:spTree>
    <p:extLst>
      <p:ext uri="{BB962C8B-B14F-4D97-AF65-F5344CB8AC3E}">
        <p14:creationId xmlns:p14="http://schemas.microsoft.com/office/powerpoint/2010/main" val="2462218922"/>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CB87E55-9BFD-1A45-AE69-258EB22B55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111750"/>
            <a:ext cx="2747347" cy="1746250"/>
          </a:xfrm>
          <a:prstGeom prst="rect">
            <a:avLst/>
          </a:prstGeom>
        </p:spPr>
      </p:pic>
      <p:pic>
        <p:nvPicPr>
          <p:cNvPr id="3" name="Picture 2">
            <a:extLst>
              <a:ext uri="{FF2B5EF4-FFF2-40B4-BE49-F238E27FC236}">
                <a16:creationId xmlns:a16="http://schemas.microsoft.com/office/drawing/2014/main" id="{776DDF73-FFF4-284B-96A5-BB1902305B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384280"/>
            <a:ext cx="2717800" cy="1727470"/>
          </a:xfrm>
          <a:prstGeom prst="rect">
            <a:avLst/>
          </a:prstGeom>
        </p:spPr>
      </p:pic>
      <p:pic>
        <p:nvPicPr>
          <p:cNvPr id="4" name="Picture 3">
            <a:extLst>
              <a:ext uri="{FF2B5EF4-FFF2-40B4-BE49-F238E27FC236}">
                <a16:creationId xmlns:a16="http://schemas.microsoft.com/office/drawing/2014/main" id="{FF22E8F9-74D9-3746-9E92-B58078A168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52321" y="5257800"/>
            <a:ext cx="2901462" cy="1600200"/>
          </a:xfrm>
          <a:prstGeom prst="rect">
            <a:avLst/>
          </a:prstGeom>
        </p:spPr>
      </p:pic>
      <p:pic>
        <p:nvPicPr>
          <p:cNvPr id="5" name="Picture 4">
            <a:extLst>
              <a:ext uri="{FF2B5EF4-FFF2-40B4-BE49-F238E27FC236}">
                <a16:creationId xmlns:a16="http://schemas.microsoft.com/office/drawing/2014/main" id="{B17B5554-3665-CE4D-9495-A65F5024F31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781983" y="3424016"/>
            <a:ext cx="2971800" cy="1647998"/>
          </a:xfrm>
          <a:prstGeom prst="rect">
            <a:avLst/>
          </a:prstGeom>
        </p:spPr>
      </p:pic>
      <p:pic>
        <p:nvPicPr>
          <p:cNvPr id="6" name="Picture 5">
            <a:extLst>
              <a:ext uri="{FF2B5EF4-FFF2-40B4-BE49-F238E27FC236}">
                <a16:creationId xmlns:a16="http://schemas.microsoft.com/office/drawing/2014/main" id="{41E6EBA2-B7A6-554F-BCC2-259CB94F7DE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858757" y="5111750"/>
            <a:ext cx="2733572" cy="1746000"/>
          </a:xfrm>
          <a:prstGeom prst="rect">
            <a:avLst/>
          </a:prstGeom>
        </p:spPr>
      </p:pic>
      <p:pic>
        <p:nvPicPr>
          <p:cNvPr id="7" name="Picture 6">
            <a:extLst>
              <a:ext uri="{FF2B5EF4-FFF2-40B4-BE49-F238E27FC236}">
                <a16:creationId xmlns:a16="http://schemas.microsoft.com/office/drawing/2014/main" id="{EFF1A40D-9DF4-EB47-A3AD-CFA1F8D3E7D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858757" y="3370425"/>
            <a:ext cx="2610064" cy="1664032"/>
          </a:xfrm>
          <a:prstGeom prst="rect">
            <a:avLst/>
          </a:prstGeom>
        </p:spPr>
      </p:pic>
      <p:pic>
        <p:nvPicPr>
          <p:cNvPr id="8" name="Picture 7">
            <a:extLst>
              <a:ext uri="{FF2B5EF4-FFF2-40B4-BE49-F238E27FC236}">
                <a16:creationId xmlns:a16="http://schemas.microsoft.com/office/drawing/2014/main" id="{F158D43C-DA49-1446-94B5-FF7AADF85997}"/>
              </a:ext>
            </a:extLst>
          </p:cNvPr>
          <p:cNvPicPr>
            <a:picLocks noChangeAspect="1"/>
          </p:cNvPicPr>
          <p:nvPr/>
        </p:nvPicPr>
        <p:blipFill rotWithShape="1">
          <a:blip r:embed="rId8">
            <a:extLst>
              <a:ext uri="{28A0092B-C50C-407E-A947-70E740481C1C}">
                <a14:useLocalDpi xmlns:a14="http://schemas.microsoft.com/office/drawing/2010/main" val="0"/>
              </a:ext>
            </a:extLst>
          </a:blip>
          <a:srcRect r="29391"/>
          <a:stretch/>
        </p:blipFill>
        <p:spPr>
          <a:xfrm>
            <a:off x="9448800" y="5034457"/>
            <a:ext cx="1975743" cy="1801091"/>
          </a:xfrm>
          <a:prstGeom prst="rect">
            <a:avLst/>
          </a:prstGeom>
        </p:spPr>
      </p:pic>
      <p:pic>
        <p:nvPicPr>
          <p:cNvPr id="9" name="Picture 8">
            <a:extLst>
              <a:ext uri="{FF2B5EF4-FFF2-40B4-BE49-F238E27FC236}">
                <a16:creationId xmlns:a16="http://schemas.microsoft.com/office/drawing/2014/main" id="{F993EFC8-CE22-454A-A549-AF36FB305985}"/>
              </a:ext>
            </a:extLst>
          </p:cNvPr>
          <p:cNvPicPr>
            <a:picLocks noChangeAspect="1"/>
          </p:cNvPicPr>
          <p:nvPr/>
        </p:nvPicPr>
        <p:blipFill rotWithShape="1">
          <a:blip r:embed="rId9">
            <a:extLst>
              <a:ext uri="{28A0092B-C50C-407E-A947-70E740481C1C}">
                <a14:useLocalDpi xmlns:a14="http://schemas.microsoft.com/office/drawing/2010/main" val="0"/>
              </a:ext>
            </a:extLst>
          </a:blip>
          <a:srcRect r="28616"/>
          <a:stretch/>
        </p:blipFill>
        <p:spPr>
          <a:xfrm>
            <a:off x="9448800" y="3066493"/>
            <a:ext cx="2130339" cy="1914489"/>
          </a:xfrm>
          <a:prstGeom prst="rect">
            <a:avLst/>
          </a:prstGeom>
        </p:spPr>
      </p:pic>
      <p:pic>
        <p:nvPicPr>
          <p:cNvPr id="10" name="Picture 9">
            <a:extLst>
              <a:ext uri="{FF2B5EF4-FFF2-40B4-BE49-F238E27FC236}">
                <a16:creationId xmlns:a16="http://schemas.microsoft.com/office/drawing/2014/main" id="{5E3B43AB-6CCF-194B-A1CC-AC222405F87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644145" y="152400"/>
            <a:ext cx="3441060" cy="2183562"/>
          </a:xfrm>
          <a:prstGeom prst="rect">
            <a:avLst/>
          </a:prstGeom>
        </p:spPr>
      </p:pic>
      <p:pic>
        <p:nvPicPr>
          <p:cNvPr id="11" name="Picture 10">
            <a:extLst>
              <a:ext uri="{FF2B5EF4-FFF2-40B4-BE49-F238E27FC236}">
                <a16:creationId xmlns:a16="http://schemas.microsoft.com/office/drawing/2014/main" id="{B83BD421-CB8A-CA4C-9B2A-B572C8CF5FC4}"/>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953000" y="152400"/>
            <a:ext cx="3429000" cy="2183562"/>
          </a:xfrm>
          <a:prstGeom prst="rect">
            <a:avLst/>
          </a:prstGeom>
        </p:spPr>
      </p:pic>
      <p:pic>
        <p:nvPicPr>
          <p:cNvPr id="13" name="Picture 12">
            <a:extLst>
              <a:ext uri="{FF2B5EF4-FFF2-40B4-BE49-F238E27FC236}">
                <a16:creationId xmlns:a16="http://schemas.microsoft.com/office/drawing/2014/main" id="{97F3FAC1-0DBB-D347-9D0A-E121A6EF96B1}"/>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80057" y="131618"/>
            <a:ext cx="4610798" cy="2609293"/>
          </a:xfrm>
          <a:prstGeom prst="rect">
            <a:avLst/>
          </a:prstGeom>
        </p:spPr>
      </p:pic>
    </p:spTree>
    <p:extLst>
      <p:ext uri="{BB962C8B-B14F-4D97-AF65-F5344CB8AC3E}">
        <p14:creationId xmlns:p14="http://schemas.microsoft.com/office/powerpoint/2010/main" val="2671335762"/>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961958"/>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CB87E55-9BFD-1A45-AE69-258EB22B55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111750"/>
            <a:ext cx="2747347" cy="1746250"/>
          </a:xfrm>
          <a:prstGeom prst="rect">
            <a:avLst/>
          </a:prstGeom>
        </p:spPr>
      </p:pic>
      <p:pic>
        <p:nvPicPr>
          <p:cNvPr id="3" name="Picture 2">
            <a:extLst>
              <a:ext uri="{FF2B5EF4-FFF2-40B4-BE49-F238E27FC236}">
                <a16:creationId xmlns:a16="http://schemas.microsoft.com/office/drawing/2014/main" id="{776DDF73-FFF4-284B-96A5-BB1902305B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384280"/>
            <a:ext cx="2717800" cy="1727470"/>
          </a:xfrm>
          <a:prstGeom prst="rect">
            <a:avLst/>
          </a:prstGeom>
        </p:spPr>
      </p:pic>
      <p:pic>
        <p:nvPicPr>
          <p:cNvPr id="4" name="Picture 3">
            <a:extLst>
              <a:ext uri="{FF2B5EF4-FFF2-40B4-BE49-F238E27FC236}">
                <a16:creationId xmlns:a16="http://schemas.microsoft.com/office/drawing/2014/main" id="{FF22E8F9-74D9-3746-9E92-B58078A168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52321" y="5257800"/>
            <a:ext cx="2901462" cy="1600200"/>
          </a:xfrm>
          <a:prstGeom prst="rect">
            <a:avLst/>
          </a:prstGeom>
        </p:spPr>
      </p:pic>
      <p:pic>
        <p:nvPicPr>
          <p:cNvPr id="5" name="Picture 4">
            <a:extLst>
              <a:ext uri="{FF2B5EF4-FFF2-40B4-BE49-F238E27FC236}">
                <a16:creationId xmlns:a16="http://schemas.microsoft.com/office/drawing/2014/main" id="{B17B5554-3665-CE4D-9495-A65F5024F31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781983" y="3424016"/>
            <a:ext cx="2971800" cy="1647998"/>
          </a:xfrm>
          <a:prstGeom prst="rect">
            <a:avLst/>
          </a:prstGeom>
        </p:spPr>
      </p:pic>
      <p:pic>
        <p:nvPicPr>
          <p:cNvPr id="6" name="Picture 5">
            <a:extLst>
              <a:ext uri="{FF2B5EF4-FFF2-40B4-BE49-F238E27FC236}">
                <a16:creationId xmlns:a16="http://schemas.microsoft.com/office/drawing/2014/main" id="{41E6EBA2-B7A6-554F-BCC2-259CB94F7DE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858757" y="5111750"/>
            <a:ext cx="2733572" cy="1746000"/>
          </a:xfrm>
          <a:prstGeom prst="rect">
            <a:avLst/>
          </a:prstGeom>
        </p:spPr>
      </p:pic>
      <p:pic>
        <p:nvPicPr>
          <p:cNvPr id="7" name="Picture 6">
            <a:extLst>
              <a:ext uri="{FF2B5EF4-FFF2-40B4-BE49-F238E27FC236}">
                <a16:creationId xmlns:a16="http://schemas.microsoft.com/office/drawing/2014/main" id="{EFF1A40D-9DF4-EB47-A3AD-CFA1F8D3E7D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858757" y="3370425"/>
            <a:ext cx="2610064" cy="1664032"/>
          </a:xfrm>
          <a:prstGeom prst="rect">
            <a:avLst/>
          </a:prstGeom>
        </p:spPr>
      </p:pic>
      <p:pic>
        <p:nvPicPr>
          <p:cNvPr id="8" name="Picture 7">
            <a:extLst>
              <a:ext uri="{FF2B5EF4-FFF2-40B4-BE49-F238E27FC236}">
                <a16:creationId xmlns:a16="http://schemas.microsoft.com/office/drawing/2014/main" id="{F158D43C-DA49-1446-94B5-FF7AADF85997}"/>
              </a:ext>
            </a:extLst>
          </p:cNvPr>
          <p:cNvPicPr>
            <a:picLocks noChangeAspect="1"/>
          </p:cNvPicPr>
          <p:nvPr/>
        </p:nvPicPr>
        <p:blipFill rotWithShape="1">
          <a:blip r:embed="rId8">
            <a:extLst>
              <a:ext uri="{28A0092B-C50C-407E-A947-70E740481C1C}">
                <a14:useLocalDpi xmlns:a14="http://schemas.microsoft.com/office/drawing/2010/main" val="0"/>
              </a:ext>
            </a:extLst>
          </a:blip>
          <a:srcRect r="29391"/>
          <a:stretch/>
        </p:blipFill>
        <p:spPr>
          <a:xfrm>
            <a:off x="9448800" y="5034457"/>
            <a:ext cx="1975743" cy="1801091"/>
          </a:xfrm>
          <a:prstGeom prst="rect">
            <a:avLst/>
          </a:prstGeom>
        </p:spPr>
      </p:pic>
      <p:pic>
        <p:nvPicPr>
          <p:cNvPr id="9" name="Picture 8">
            <a:extLst>
              <a:ext uri="{FF2B5EF4-FFF2-40B4-BE49-F238E27FC236}">
                <a16:creationId xmlns:a16="http://schemas.microsoft.com/office/drawing/2014/main" id="{F993EFC8-CE22-454A-A549-AF36FB305985}"/>
              </a:ext>
            </a:extLst>
          </p:cNvPr>
          <p:cNvPicPr>
            <a:picLocks noChangeAspect="1"/>
          </p:cNvPicPr>
          <p:nvPr/>
        </p:nvPicPr>
        <p:blipFill rotWithShape="1">
          <a:blip r:embed="rId9">
            <a:extLst>
              <a:ext uri="{28A0092B-C50C-407E-A947-70E740481C1C}">
                <a14:useLocalDpi xmlns:a14="http://schemas.microsoft.com/office/drawing/2010/main" val="0"/>
              </a:ext>
            </a:extLst>
          </a:blip>
          <a:srcRect r="28616"/>
          <a:stretch/>
        </p:blipFill>
        <p:spPr>
          <a:xfrm>
            <a:off x="9448800" y="3066493"/>
            <a:ext cx="2130339" cy="1914489"/>
          </a:xfrm>
          <a:prstGeom prst="rect">
            <a:avLst/>
          </a:prstGeom>
        </p:spPr>
      </p:pic>
      <p:pic>
        <p:nvPicPr>
          <p:cNvPr id="10" name="Picture 9">
            <a:extLst>
              <a:ext uri="{FF2B5EF4-FFF2-40B4-BE49-F238E27FC236}">
                <a16:creationId xmlns:a16="http://schemas.microsoft.com/office/drawing/2014/main" id="{5E3B43AB-6CCF-194B-A1CC-AC222405F87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644145" y="152400"/>
            <a:ext cx="3441060" cy="2183562"/>
          </a:xfrm>
          <a:prstGeom prst="rect">
            <a:avLst/>
          </a:prstGeom>
        </p:spPr>
      </p:pic>
      <p:pic>
        <p:nvPicPr>
          <p:cNvPr id="11" name="Picture 10">
            <a:extLst>
              <a:ext uri="{FF2B5EF4-FFF2-40B4-BE49-F238E27FC236}">
                <a16:creationId xmlns:a16="http://schemas.microsoft.com/office/drawing/2014/main" id="{B83BD421-CB8A-CA4C-9B2A-B572C8CF5FC4}"/>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953000" y="152400"/>
            <a:ext cx="3429000" cy="2183562"/>
          </a:xfrm>
          <a:prstGeom prst="rect">
            <a:avLst/>
          </a:prstGeom>
        </p:spPr>
      </p:pic>
    </p:spTree>
    <p:extLst>
      <p:ext uri="{BB962C8B-B14F-4D97-AF65-F5344CB8AC3E}">
        <p14:creationId xmlns:p14="http://schemas.microsoft.com/office/powerpoint/2010/main" val="683273395"/>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CB87E55-9BFD-1A45-AE69-258EB22B55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111750"/>
            <a:ext cx="2747347" cy="1746250"/>
          </a:xfrm>
          <a:prstGeom prst="rect">
            <a:avLst/>
          </a:prstGeom>
        </p:spPr>
      </p:pic>
      <p:pic>
        <p:nvPicPr>
          <p:cNvPr id="3" name="Picture 2">
            <a:extLst>
              <a:ext uri="{FF2B5EF4-FFF2-40B4-BE49-F238E27FC236}">
                <a16:creationId xmlns:a16="http://schemas.microsoft.com/office/drawing/2014/main" id="{776DDF73-FFF4-284B-96A5-BB1902305B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384280"/>
            <a:ext cx="2717800" cy="1727470"/>
          </a:xfrm>
          <a:prstGeom prst="rect">
            <a:avLst/>
          </a:prstGeom>
        </p:spPr>
      </p:pic>
      <p:pic>
        <p:nvPicPr>
          <p:cNvPr id="4" name="Picture 3">
            <a:extLst>
              <a:ext uri="{FF2B5EF4-FFF2-40B4-BE49-F238E27FC236}">
                <a16:creationId xmlns:a16="http://schemas.microsoft.com/office/drawing/2014/main" id="{FF22E8F9-74D9-3746-9E92-B58078A168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52321" y="5257800"/>
            <a:ext cx="2901462" cy="1600200"/>
          </a:xfrm>
          <a:prstGeom prst="rect">
            <a:avLst/>
          </a:prstGeom>
        </p:spPr>
      </p:pic>
      <p:pic>
        <p:nvPicPr>
          <p:cNvPr id="5" name="Picture 4">
            <a:extLst>
              <a:ext uri="{FF2B5EF4-FFF2-40B4-BE49-F238E27FC236}">
                <a16:creationId xmlns:a16="http://schemas.microsoft.com/office/drawing/2014/main" id="{B17B5554-3665-CE4D-9495-A65F5024F31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781983" y="3424016"/>
            <a:ext cx="2971800" cy="1647998"/>
          </a:xfrm>
          <a:prstGeom prst="rect">
            <a:avLst/>
          </a:prstGeom>
        </p:spPr>
      </p:pic>
      <p:pic>
        <p:nvPicPr>
          <p:cNvPr id="6" name="Picture 5">
            <a:extLst>
              <a:ext uri="{FF2B5EF4-FFF2-40B4-BE49-F238E27FC236}">
                <a16:creationId xmlns:a16="http://schemas.microsoft.com/office/drawing/2014/main" id="{41E6EBA2-B7A6-554F-BCC2-259CB94F7DE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858757" y="5111750"/>
            <a:ext cx="2733572" cy="1746000"/>
          </a:xfrm>
          <a:prstGeom prst="rect">
            <a:avLst/>
          </a:prstGeom>
        </p:spPr>
      </p:pic>
      <p:pic>
        <p:nvPicPr>
          <p:cNvPr id="7" name="Picture 6">
            <a:extLst>
              <a:ext uri="{FF2B5EF4-FFF2-40B4-BE49-F238E27FC236}">
                <a16:creationId xmlns:a16="http://schemas.microsoft.com/office/drawing/2014/main" id="{EFF1A40D-9DF4-EB47-A3AD-CFA1F8D3E7D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858757" y="3370425"/>
            <a:ext cx="2610064" cy="1664032"/>
          </a:xfrm>
          <a:prstGeom prst="rect">
            <a:avLst/>
          </a:prstGeom>
        </p:spPr>
      </p:pic>
      <p:pic>
        <p:nvPicPr>
          <p:cNvPr id="8" name="Picture 7">
            <a:extLst>
              <a:ext uri="{FF2B5EF4-FFF2-40B4-BE49-F238E27FC236}">
                <a16:creationId xmlns:a16="http://schemas.microsoft.com/office/drawing/2014/main" id="{F158D43C-DA49-1446-94B5-FF7AADF85997}"/>
              </a:ext>
            </a:extLst>
          </p:cNvPr>
          <p:cNvPicPr>
            <a:picLocks noChangeAspect="1"/>
          </p:cNvPicPr>
          <p:nvPr/>
        </p:nvPicPr>
        <p:blipFill rotWithShape="1">
          <a:blip r:embed="rId8">
            <a:extLst>
              <a:ext uri="{28A0092B-C50C-407E-A947-70E740481C1C}">
                <a14:useLocalDpi xmlns:a14="http://schemas.microsoft.com/office/drawing/2010/main" val="0"/>
              </a:ext>
            </a:extLst>
          </a:blip>
          <a:srcRect r="29391"/>
          <a:stretch/>
        </p:blipFill>
        <p:spPr>
          <a:xfrm>
            <a:off x="9448800" y="5034457"/>
            <a:ext cx="1975743" cy="1801091"/>
          </a:xfrm>
          <a:prstGeom prst="rect">
            <a:avLst/>
          </a:prstGeom>
        </p:spPr>
      </p:pic>
      <p:pic>
        <p:nvPicPr>
          <p:cNvPr id="9" name="Picture 8">
            <a:extLst>
              <a:ext uri="{FF2B5EF4-FFF2-40B4-BE49-F238E27FC236}">
                <a16:creationId xmlns:a16="http://schemas.microsoft.com/office/drawing/2014/main" id="{F993EFC8-CE22-454A-A549-AF36FB305985}"/>
              </a:ext>
            </a:extLst>
          </p:cNvPr>
          <p:cNvPicPr>
            <a:picLocks noChangeAspect="1"/>
          </p:cNvPicPr>
          <p:nvPr/>
        </p:nvPicPr>
        <p:blipFill rotWithShape="1">
          <a:blip r:embed="rId9">
            <a:extLst>
              <a:ext uri="{28A0092B-C50C-407E-A947-70E740481C1C}">
                <a14:useLocalDpi xmlns:a14="http://schemas.microsoft.com/office/drawing/2010/main" val="0"/>
              </a:ext>
            </a:extLst>
          </a:blip>
          <a:srcRect r="28616"/>
          <a:stretch/>
        </p:blipFill>
        <p:spPr>
          <a:xfrm>
            <a:off x="9448800" y="3066493"/>
            <a:ext cx="2130339" cy="1914489"/>
          </a:xfrm>
          <a:prstGeom prst="rect">
            <a:avLst/>
          </a:prstGeom>
        </p:spPr>
      </p:pic>
      <p:pic>
        <p:nvPicPr>
          <p:cNvPr id="10" name="Picture 9">
            <a:extLst>
              <a:ext uri="{FF2B5EF4-FFF2-40B4-BE49-F238E27FC236}">
                <a16:creationId xmlns:a16="http://schemas.microsoft.com/office/drawing/2014/main" id="{5E3B43AB-6CCF-194B-A1CC-AC222405F87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644145" y="152400"/>
            <a:ext cx="3441060" cy="2183562"/>
          </a:xfrm>
          <a:prstGeom prst="rect">
            <a:avLst/>
          </a:prstGeom>
        </p:spPr>
      </p:pic>
      <p:pic>
        <p:nvPicPr>
          <p:cNvPr id="11" name="Picture 10">
            <a:extLst>
              <a:ext uri="{FF2B5EF4-FFF2-40B4-BE49-F238E27FC236}">
                <a16:creationId xmlns:a16="http://schemas.microsoft.com/office/drawing/2014/main" id="{B83BD421-CB8A-CA4C-9B2A-B572C8CF5FC4}"/>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953000" y="152400"/>
            <a:ext cx="3429000" cy="2183562"/>
          </a:xfrm>
          <a:prstGeom prst="rect">
            <a:avLst/>
          </a:prstGeom>
        </p:spPr>
      </p:pic>
      <p:pic>
        <p:nvPicPr>
          <p:cNvPr id="13" name="Picture 12">
            <a:extLst>
              <a:ext uri="{FF2B5EF4-FFF2-40B4-BE49-F238E27FC236}">
                <a16:creationId xmlns:a16="http://schemas.microsoft.com/office/drawing/2014/main" id="{97F3FAC1-0DBB-D347-9D0A-E121A6EF96B1}"/>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80057" y="131618"/>
            <a:ext cx="4610798" cy="2609293"/>
          </a:xfrm>
          <a:prstGeom prst="rect">
            <a:avLst/>
          </a:prstGeom>
        </p:spPr>
      </p:pic>
    </p:spTree>
    <p:extLst>
      <p:ext uri="{BB962C8B-B14F-4D97-AF65-F5344CB8AC3E}">
        <p14:creationId xmlns:p14="http://schemas.microsoft.com/office/powerpoint/2010/main" val="2979408898"/>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790000485"/>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CB87E55-9BFD-1A45-AE69-258EB22B55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111750"/>
            <a:ext cx="2747347" cy="1746250"/>
          </a:xfrm>
          <a:prstGeom prst="rect">
            <a:avLst/>
          </a:prstGeom>
        </p:spPr>
      </p:pic>
      <p:pic>
        <p:nvPicPr>
          <p:cNvPr id="3" name="Picture 2">
            <a:extLst>
              <a:ext uri="{FF2B5EF4-FFF2-40B4-BE49-F238E27FC236}">
                <a16:creationId xmlns:a16="http://schemas.microsoft.com/office/drawing/2014/main" id="{776DDF73-FFF4-284B-96A5-BB1902305B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384280"/>
            <a:ext cx="2717800" cy="1727470"/>
          </a:xfrm>
          <a:prstGeom prst="rect">
            <a:avLst/>
          </a:prstGeom>
        </p:spPr>
      </p:pic>
      <p:pic>
        <p:nvPicPr>
          <p:cNvPr id="4" name="Picture 3">
            <a:extLst>
              <a:ext uri="{FF2B5EF4-FFF2-40B4-BE49-F238E27FC236}">
                <a16:creationId xmlns:a16="http://schemas.microsoft.com/office/drawing/2014/main" id="{FF22E8F9-74D9-3746-9E92-B58078A168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52321" y="5257800"/>
            <a:ext cx="2901462" cy="1600200"/>
          </a:xfrm>
          <a:prstGeom prst="rect">
            <a:avLst/>
          </a:prstGeom>
        </p:spPr>
      </p:pic>
      <p:pic>
        <p:nvPicPr>
          <p:cNvPr id="5" name="Picture 4">
            <a:extLst>
              <a:ext uri="{FF2B5EF4-FFF2-40B4-BE49-F238E27FC236}">
                <a16:creationId xmlns:a16="http://schemas.microsoft.com/office/drawing/2014/main" id="{B17B5554-3665-CE4D-9495-A65F5024F31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781983" y="3424016"/>
            <a:ext cx="2971800" cy="1647998"/>
          </a:xfrm>
          <a:prstGeom prst="rect">
            <a:avLst/>
          </a:prstGeom>
        </p:spPr>
      </p:pic>
      <p:pic>
        <p:nvPicPr>
          <p:cNvPr id="8" name="Picture 7">
            <a:extLst>
              <a:ext uri="{FF2B5EF4-FFF2-40B4-BE49-F238E27FC236}">
                <a16:creationId xmlns:a16="http://schemas.microsoft.com/office/drawing/2014/main" id="{F158D43C-DA49-1446-94B5-FF7AADF85997}"/>
              </a:ext>
            </a:extLst>
          </p:cNvPr>
          <p:cNvPicPr>
            <a:picLocks noChangeAspect="1"/>
          </p:cNvPicPr>
          <p:nvPr/>
        </p:nvPicPr>
        <p:blipFill rotWithShape="1">
          <a:blip r:embed="rId6">
            <a:extLst>
              <a:ext uri="{28A0092B-C50C-407E-A947-70E740481C1C}">
                <a14:useLocalDpi xmlns:a14="http://schemas.microsoft.com/office/drawing/2010/main" val="0"/>
              </a:ext>
            </a:extLst>
          </a:blip>
          <a:srcRect r="29391"/>
          <a:stretch/>
        </p:blipFill>
        <p:spPr>
          <a:xfrm>
            <a:off x="9448800" y="5034457"/>
            <a:ext cx="1975743" cy="1801091"/>
          </a:xfrm>
          <a:prstGeom prst="rect">
            <a:avLst/>
          </a:prstGeom>
        </p:spPr>
      </p:pic>
      <p:pic>
        <p:nvPicPr>
          <p:cNvPr id="9" name="Picture 8">
            <a:extLst>
              <a:ext uri="{FF2B5EF4-FFF2-40B4-BE49-F238E27FC236}">
                <a16:creationId xmlns:a16="http://schemas.microsoft.com/office/drawing/2014/main" id="{F993EFC8-CE22-454A-A549-AF36FB305985}"/>
              </a:ext>
            </a:extLst>
          </p:cNvPr>
          <p:cNvPicPr>
            <a:picLocks noChangeAspect="1"/>
          </p:cNvPicPr>
          <p:nvPr/>
        </p:nvPicPr>
        <p:blipFill rotWithShape="1">
          <a:blip r:embed="rId7">
            <a:extLst>
              <a:ext uri="{28A0092B-C50C-407E-A947-70E740481C1C}">
                <a14:useLocalDpi xmlns:a14="http://schemas.microsoft.com/office/drawing/2010/main" val="0"/>
              </a:ext>
            </a:extLst>
          </a:blip>
          <a:srcRect r="28616"/>
          <a:stretch/>
        </p:blipFill>
        <p:spPr>
          <a:xfrm>
            <a:off x="9448800" y="3066493"/>
            <a:ext cx="2130339" cy="1914489"/>
          </a:xfrm>
          <a:prstGeom prst="rect">
            <a:avLst/>
          </a:prstGeom>
        </p:spPr>
      </p:pic>
      <p:pic>
        <p:nvPicPr>
          <p:cNvPr id="10" name="Picture 9">
            <a:extLst>
              <a:ext uri="{FF2B5EF4-FFF2-40B4-BE49-F238E27FC236}">
                <a16:creationId xmlns:a16="http://schemas.microsoft.com/office/drawing/2014/main" id="{5E3B43AB-6CCF-194B-A1CC-AC222405F87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644145" y="152400"/>
            <a:ext cx="3441060" cy="2183562"/>
          </a:xfrm>
          <a:prstGeom prst="rect">
            <a:avLst/>
          </a:prstGeom>
        </p:spPr>
      </p:pic>
      <p:pic>
        <p:nvPicPr>
          <p:cNvPr id="11" name="Picture 10">
            <a:extLst>
              <a:ext uri="{FF2B5EF4-FFF2-40B4-BE49-F238E27FC236}">
                <a16:creationId xmlns:a16="http://schemas.microsoft.com/office/drawing/2014/main" id="{B83BD421-CB8A-CA4C-9B2A-B572C8CF5FC4}"/>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953000" y="152400"/>
            <a:ext cx="3429000" cy="2183562"/>
          </a:xfrm>
          <a:prstGeom prst="rect">
            <a:avLst/>
          </a:prstGeom>
        </p:spPr>
      </p:pic>
      <p:pic>
        <p:nvPicPr>
          <p:cNvPr id="13" name="Picture 12">
            <a:extLst>
              <a:ext uri="{FF2B5EF4-FFF2-40B4-BE49-F238E27FC236}">
                <a16:creationId xmlns:a16="http://schemas.microsoft.com/office/drawing/2014/main" id="{97F3FAC1-0DBB-D347-9D0A-E121A6EF96B1}"/>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0057" y="131618"/>
            <a:ext cx="4610798" cy="2609293"/>
          </a:xfrm>
          <a:prstGeom prst="rect">
            <a:avLst/>
          </a:prstGeom>
        </p:spPr>
      </p:pic>
    </p:spTree>
    <p:extLst>
      <p:ext uri="{BB962C8B-B14F-4D97-AF65-F5344CB8AC3E}">
        <p14:creationId xmlns:p14="http://schemas.microsoft.com/office/powerpoint/2010/main" val="1499186607"/>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CB87E55-9BFD-1A45-AE69-258EB22B55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111750"/>
            <a:ext cx="2747347" cy="1746250"/>
          </a:xfrm>
          <a:prstGeom prst="rect">
            <a:avLst/>
          </a:prstGeom>
        </p:spPr>
      </p:pic>
      <p:pic>
        <p:nvPicPr>
          <p:cNvPr id="3" name="Picture 2">
            <a:extLst>
              <a:ext uri="{FF2B5EF4-FFF2-40B4-BE49-F238E27FC236}">
                <a16:creationId xmlns:a16="http://schemas.microsoft.com/office/drawing/2014/main" id="{776DDF73-FFF4-284B-96A5-BB1902305B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384280"/>
            <a:ext cx="2717800" cy="1727470"/>
          </a:xfrm>
          <a:prstGeom prst="rect">
            <a:avLst/>
          </a:prstGeom>
        </p:spPr>
      </p:pic>
      <p:pic>
        <p:nvPicPr>
          <p:cNvPr id="4" name="Picture 3">
            <a:extLst>
              <a:ext uri="{FF2B5EF4-FFF2-40B4-BE49-F238E27FC236}">
                <a16:creationId xmlns:a16="http://schemas.microsoft.com/office/drawing/2014/main" id="{FF22E8F9-74D9-3746-9E92-B58078A168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52321" y="5257800"/>
            <a:ext cx="2901462" cy="1600200"/>
          </a:xfrm>
          <a:prstGeom prst="rect">
            <a:avLst/>
          </a:prstGeom>
        </p:spPr>
      </p:pic>
      <p:pic>
        <p:nvPicPr>
          <p:cNvPr id="5" name="Picture 4">
            <a:extLst>
              <a:ext uri="{FF2B5EF4-FFF2-40B4-BE49-F238E27FC236}">
                <a16:creationId xmlns:a16="http://schemas.microsoft.com/office/drawing/2014/main" id="{B17B5554-3665-CE4D-9495-A65F5024F31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781983" y="3424016"/>
            <a:ext cx="2971800" cy="1647998"/>
          </a:xfrm>
          <a:prstGeom prst="rect">
            <a:avLst/>
          </a:prstGeom>
        </p:spPr>
      </p:pic>
      <p:pic>
        <p:nvPicPr>
          <p:cNvPr id="6" name="Picture 5">
            <a:extLst>
              <a:ext uri="{FF2B5EF4-FFF2-40B4-BE49-F238E27FC236}">
                <a16:creationId xmlns:a16="http://schemas.microsoft.com/office/drawing/2014/main" id="{41E6EBA2-B7A6-554F-BCC2-259CB94F7DE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858757" y="5111750"/>
            <a:ext cx="2733572" cy="1746000"/>
          </a:xfrm>
          <a:prstGeom prst="rect">
            <a:avLst/>
          </a:prstGeom>
        </p:spPr>
      </p:pic>
      <p:pic>
        <p:nvPicPr>
          <p:cNvPr id="7" name="Picture 6">
            <a:extLst>
              <a:ext uri="{FF2B5EF4-FFF2-40B4-BE49-F238E27FC236}">
                <a16:creationId xmlns:a16="http://schemas.microsoft.com/office/drawing/2014/main" id="{EFF1A40D-9DF4-EB47-A3AD-CFA1F8D3E7D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858757" y="3370425"/>
            <a:ext cx="2610064" cy="1664032"/>
          </a:xfrm>
          <a:prstGeom prst="rect">
            <a:avLst/>
          </a:prstGeom>
        </p:spPr>
      </p:pic>
      <p:pic>
        <p:nvPicPr>
          <p:cNvPr id="8" name="Picture 7">
            <a:extLst>
              <a:ext uri="{FF2B5EF4-FFF2-40B4-BE49-F238E27FC236}">
                <a16:creationId xmlns:a16="http://schemas.microsoft.com/office/drawing/2014/main" id="{F158D43C-DA49-1446-94B5-FF7AADF85997}"/>
              </a:ext>
            </a:extLst>
          </p:cNvPr>
          <p:cNvPicPr>
            <a:picLocks noChangeAspect="1"/>
          </p:cNvPicPr>
          <p:nvPr/>
        </p:nvPicPr>
        <p:blipFill rotWithShape="1">
          <a:blip r:embed="rId8">
            <a:extLst>
              <a:ext uri="{28A0092B-C50C-407E-A947-70E740481C1C}">
                <a14:useLocalDpi xmlns:a14="http://schemas.microsoft.com/office/drawing/2010/main" val="0"/>
              </a:ext>
            </a:extLst>
          </a:blip>
          <a:srcRect r="29391"/>
          <a:stretch/>
        </p:blipFill>
        <p:spPr>
          <a:xfrm>
            <a:off x="9448800" y="5034457"/>
            <a:ext cx="1975743" cy="1801091"/>
          </a:xfrm>
          <a:prstGeom prst="rect">
            <a:avLst/>
          </a:prstGeom>
        </p:spPr>
      </p:pic>
      <p:pic>
        <p:nvPicPr>
          <p:cNvPr id="9" name="Picture 8">
            <a:extLst>
              <a:ext uri="{FF2B5EF4-FFF2-40B4-BE49-F238E27FC236}">
                <a16:creationId xmlns:a16="http://schemas.microsoft.com/office/drawing/2014/main" id="{F993EFC8-CE22-454A-A549-AF36FB305985}"/>
              </a:ext>
            </a:extLst>
          </p:cNvPr>
          <p:cNvPicPr>
            <a:picLocks noChangeAspect="1"/>
          </p:cNvPicPr>
          <p:nvPr/>
        </p:nvPicPr>
        <p:blipFill rotWithShape="1">
          <a:blip r:embed="rId9">
            <a:extLst>
              <a:ext uri="{28A0092B-C50C-407E-A947-70E740481C1C}">
                <a14:useLocalDpi xmlns:a14="http://schemas.microsoft.com/office/drawing/2010/main" val="0"/>
              </a:ext>
            </a:extLst>
          </a:blip>
          <a:srcRect r="28616"/>
          <a:stretch/>
        </p:blipFill>
        <p:spPr>
          <a:xfrm>
            <a:off x="9448800" y="3066493"/>
            <a:ext cx="2130339" cy="1914489"/>
          </a:xfrm>
          <a:prstGeom prst="rect">
            <a:avLst/>
          </a:prstGeom>
        </p:spPr>
      </p:pic>
      <p:pic>
        <p:nvPicPr>
          <p:cNvPr id="10" name="Picture 9">
            <a:extLst>
              <a:ext uri="{FF2B5EF4-FFF2-40B4-BE49-F238E27FC236}">
                <a16:creationId xmlns:a16="http://schemas.microsoft.com/office/drawing/2014/main" id="{5E3B43AB-6CCF-194B-A1CC-AC222405F87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644145" y="152400"/>
            <a:ext cx="3441060" cy="2183562"/>
          </a:xfrm>
          <a:prstGeom prst="rect">
            <a:avLst/>
          </a:prstGeom>
        </p:spPr>
      </p:pic>
      <p:pic>
        <p:nvPicPr>
          <p:cNvPr id="11" name="Picture 10">
            <a:extLst>
              <a:ext uri="{FF2B5EF4-FFF2-40B4-BE49-F238E27FC236}">
                <a16:creationId xmlns:a16="http://schemas.microsoft.com/office/drawing/2014/main" id="{B83BD421-CB8A-CA4C-9B2A-B572C8CF5FC4}"/>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953000" y="152400"/>
            <a:ext cx="3429000" cy="2183562"/>
          </a:xfrm>
          <a:prstGeom prst="rect">
            <a:avLst/>
          </a:prstGeom>
        </p:spPr>
      </p:pic>
      <p:pic>
        <p:nvPicPr>
          <p:cNvPr id="13" name="Picture 12">
            <a:extLst>
              <a:ext uri="{FF2B5EF4-FFF2-40B4-BE49-F238E27FC236}">
                <a16:creationId xmlns:a16="http://schemas.microsoft.com/office/drawing/2014/main" id="{97F3FAC1-0DBB-D347-9D0A-E121A6EF96B1}"/>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80057" y="131618"/>
            <a:ext cx="4610798" cy="2609293"/>
          </a:xfrm>
          <a:prstGeom prst="rect">
            <a:avLst/>
          </a:prstGeom>
        </p:spPr>
      </p:pic>
    </p:spTree>
    <p:extLst>
      <p:ext uri="{BB962C8B-B14F-4D97-AF65-F5344CB8AC3E}">
        <p14:creationId xmlns:p14="http://schemas.microsoft.com/office/powerpoint/2010/main" val="3550873989"/>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87964023"/>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CB87E55-9BFD-1A45-AE69-258EB22B55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111750"/>
            <a:ext cx="2747347" cy="1746250"/>
          </a:xfrm>
          <a:prstGeom prst="rect">
            <a:avLst/>
          </a:prstGeom>
        </p:spPr>
      </p:pic>
      <p:pic>
        <p:nvPicPr>
          <p:cNvPr id="3" name="Picture 2">
            <a:extLst>
              <a:ext uri="{FF2B5EF4-FFF2-40B4-BE49-F238E27FC236}">
                <a16:creationId xmlns:a16="http://schemas.microsoft.com/office/drawing/2014/main" id="{776DDF73-FFF4-284B-96A5-BB1902305B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384280"/>
            <a:ext cx="2717800" cy="1727470"/>
          </a:xfrm>
          <a:prstGeom prst="rect">
            <a:avLst/>
          </a:prstGeom>
        </p:spPr>
      </p:pic>
      <p:pic>
        <p:nvPicPr>
          <p:cNvPr id="4" name="Picture 3">
            <a:extLst>
              <a:ext uri="{FF2B5EF4-FFF2-40B4-BE49-F238E27FC236}">
                <a16:creationId xmlns:a16="http://schemas.microsoft.com/office/drawing/2014/main" id="{FF22E8F9-74D9-3746-9E92-B58078A168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52321" y="5257800"/>
            <a:ext cx="2901462" cy="1600200"/>
          </a:xfrm>
          <a:prstGeom prst="rect">
            <a:avLst/>
          </a:prstGeom>
        </p:spPr>
      </p:pic>
      <p:pic>
        <p:nvPicPr>
          <p:cNvPr id="5" name="Picture 4">
            <a:extLst>
              <a:ext uri="{FF2B5EF4-FFF2-40B4-BE49-F238E27FC236}">
                <a16:creationId xmlns:a16="http://schemas.microsoft.com/office/drawing/2014/main" id="{B17B5554-3665-CE4D-9495-A65F5024F31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781983" y="3424016"/>
            <a:ext cx="2971800" cy="1647998"/>
          </a:xfrm>
          <a:prstGeom prst="rect">
            <a:avLst/>
          </a:prstGeom>
        </p:spPr>
      </p:pic>
      <p:pic>
        <p:nvPicPr>
          <p:cNvPr id="6" name="Picture 5">
            <a:extLst>
              <a:ext uri="{FF2B5EF4-FFF2-40B4-BE49-F238E27FC236}">
                <a16:creationId xmlns:a16="http://schemas.microsoft.com/office/drawing/2014/main" id="{41E6EBA2-B7A6-554F-BCC2-259CB94F7DE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858757" y="5111750"/>
            <a:ext cx="2733572" cy="1746000"/>
          </a:xfrm>
          <a:prstGeom prst="rect">
            <a:avLst/>
          </a:prstGeom>
        </p:spPr>
      </p:pic>
      <p:pic>
        <p:nvPicPr>
          <p:cNvPr id="7" name="Picture 6">
            <a:extLst>
              <a:ext uri="{FF2B5EF4-FFF2-40B4-BE49-F238E27FC236}">
                <a16:creationId xmlns:a16="http://schemas.microsoft.com/office/drawing/2014/main" id="{EFF1A40D-9DF4-EB47-A3AD-CFA1F8D3E7D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858757" y="3370425"/>
            <a:ext cx="2610064" cy="1664032"/>
          </a:xfrm>
          <a:prstGeom prst="rect">
            <a:avLst/>
          </a:prstGeom>
        </p:spPr>
      </p:pic>
      <p:pic>
        <p:nvPicPr>
          <p:cNvPr id="8" name="Picture 7">
            <a:extLst>
              <a:ext uri="{FF2B5EF4-FFF2-40B4-BE49-F238E27FC236}">
                <a16:creationId xmlns:a16="http://schemas.microsoft.com/office/drawing/2014/main" id="{F158D43C-DA49-1446-94B5-FF7AADF85997}"/>
              </a:ext>
            </a:extLst>
          </p:cNvPr>
          <p:cNvPicPr>
            <a:picLocks noChangeAspect="1"/>
          </p:cNvPicPr>
          <p:nvPr/>
        </p:nvPicPr>
        <p:blipFill rotWithShape="1">
          <a:blip r:embed="rId8">
            <a:extLst>
              <a:ext uri="{28A0092B-C50C-407E-A947-70E740481C1C}">
                <a14:useLocalDpi xmlns:a14="http://schemas.microsoft.com/office/drawing/2010/main" val="0"/>
              </a:ext>
            </a:extLst>
          </a:blip>
          <a:srcRect r="29391"/>
          <a:stretch/>
        </p:blipFill>
        <p:spPr>
          <a:xfrm>
            <a:off x="9448800" y="5034457"/>
            <a:ext cx="1975743" cy="1801091"/>
          </a:xfrm>
          <a:prstGeom prst="rect">
            <a:avLst/>
          </a:prstGeom>
        </p:spPr>
      </p:pic>
      <p:pic>
        <p:nvPicPr>
          <p:cNvPr id="9" name="Picture 8">
            <a:extLst>
              <a:ext uri="{FF2B5EF4-FFF2-40B4-BE49-F238E27FC236}">
                <a16:creationId xmlns:a16="http://schemas.microsoft.com/office/drawing/2014/main" id="{F993EFC8-CE22-454A-A549-AF36FB305985}"/>
              </a:ext>
            </a:extLst>
          </p:cNvPr>
          <p:cNvPicPr>
            <a:picLocks noChangeAspect="1"/>
          </p:cNvPicPr>
          <p:nvPr/>
        </p:nvPicPr>
        <p:blipFill rotWithShape="1">
          <a:blip r:embed="rId9">
            <a:extLst>
              <a:ext uri="{28A0092B-C50C-407E-A947-70E740481C1C}">
                <a14:useLocalDpi xmlns:a14="http://schemas.microsoft.com/office/drawing/2010/main" val="0"/>
              </a:ext>
            </a:extLst>
          </a:blip>
          <a:srcRect r="28616"/>
          <a:stretch/>
        </p:blipFill>
        <p:spPr>
          <a:xfrm>
            <a:off x="9448800" y="3066493"/>
            <a:ext cx="2130339" cy="1914489"/>
          </a:xfrm>
          <a:prstGeom prst="rect">
            <a:avLst/>
          </a:prstGeom>
        </p:spPr>
      </p:pic>
      <p:pic>
        <p:nvPicPr>
          <p:cNvPr id="13" name="Picture 12">
            <a:extLst>
              <a:ext uri="{FF2B5EF4-FFF2-40B4-BE49-F238E27FC236}">
                <a16:creationId xmlns:a16="http://schemas.microsoft.com/office/drawing/2014/main" id="{97F3FAC1-0DBB-D347-9D0A-E121A6EF96B1}"/>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0057" y="131618"/>
            <a:ext cx="4610798" cy="2609293"/>
          </a:xfrm>
          <a:prstGeom prst="rect">
            <a:avLst/>
          </a:prstGeom>
        </p:spPr>
      </p:pic>
    </p:spTree>
    <p:extLst>
      <p:ext uri="{BB962C8B-B14F-4D97-AF65-F5344CB8AC3E}">
        <p14:creationId xmlns:p14="http://schemas.microsoft.com/office/powerpoint/2010/main" val="335040122"/>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CB87E55-9BFD-1A45-AE69-258EB22B55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111750"/>
            <a:ext cx="2747347" cy="1746250"/>
          </a:xfrm>
          <a:prstGeom prst="rect">
            <a:avLst/>
          </a:prstGeom>
        </p:spPr>
      </p:pic>
      <p:pic>
        <p:nvPicPr>
          <p:cNvPr id="3" name="Picture 2">
            <a:extLst>
              <a:ext uri="{FF2B5EF4-FFF2-40B4-BE49-F238E27FC236}">
                <a16:creationId xmlns:a16="http://schemas.microsoft.com/office/drawing/2014/main" id="{776DDF73-FFF4-284B-96A5-BB1902305B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384280"/>
            <a:ext cx="2717800" cy="1727470"/>
          </a:xfrm>
          <a:prstGeom prst="rect">
            <a:avLst/>
          </a:prstGeom>
        </p:spPr>
      </p:pic>
      <p:pic>
        <p:nvPicPr>
          <p:cNvPr id="4" name="Picture 3">
            <a:extLst>
              <a:ext uri="{FF2B5EF4-FFF2-40B4-BE49-F238E27FC236}">
                <a16:creationId xmlns:a16="http://schemas.microsoft.com/office/drawing/2014/main" id="{FF22E8F9-74D9-3746-9E92-B58078A168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52321" y="5257800"/>
            <a:ext cx="2901462" cy="1600200"/>
          </a:xfrm>
          <a:prstGeom prst="rect">
            <a:avLst/>
          </a:prstGeom>
        </p:spPr>
      </p:pic>
      <p:pic>
        <p:nvPicPr>
          <p:cNvPr id="5" name="Picture 4">
            <a:extLst>
              <a:ext uri="{FF2B5EF4-FFF2-40B4-BE49-F238E27FC236}">
                <a16:creationId xmlns:a16="http://schemas.microsoft.com/office/drawing/2014/main" id="{B17B5554-3665-CE4D-9495-A65F5024F31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781983" y="3424016"/>
            <a:ext cx="2971800" cy="1647998"/>
          </a:xfrm>
          <a:prstGeom prst="rect">
            <a:avLst/>
          </a:prstGeom>
        </p:spPr>
      </p:pic>
      <p:pic>
        <p:nvPicPr>
          <p:cNvPr id="6" name="Picture 5">
            <a:extLst>
              <a:ext uri="{FF2B5EF4-FFF2-40B4-BE49-F238E27FC236}">
                <a16:creationId xmlns:a16="http://schemas.microsoft.com/office/drawing/2014/main" id="{41E6EBA2-B7A6-554F-BCC2-259CB94F7DE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858757" y="5111750"/>
            <a:ext cx="2733572" cy="1746000"/>
          </a:xfrm>
          <a:prstGeom prst="rect">
            <a:avLst/>
          </a:prstGeom>
        </p:spPr>
      </p:pic>
      <p:pic>
        <p:nvPicPr>
          <p:cNvPr id="7" name="Picture 6">
            <a:extLst>
              <a:ext uri="{FF2B5EF4-FFF2-40B4-BE49-F238E27FC236}">
                <a16:creationId xmlns:a16="http://schemas.microsoft.com/office/drawing/2014/main" id="{EFF1A40D-9DF4-EB47-A3AD-CFA1F8D3E7D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858757" y="3370425"/>
            <a:ext cx="2610064" cy="1664032"/>
          </a:xfrm>
          <a:prstGeom prst="rect">
            <a:avLst/>
          </a:prstGeom>
        </p:spPr>
      </p:pic>
      <p:pic>
        <p:nvPicPr>
          <p:cNvPr id="8" name="Picture 7">
            <a:extLst>
              <a:ext uri="{FF2B5EF4-FFF2-40B4-BE49-F238E27FC236}">
                <a16:creationId xmlns:a16="http://schemas.microsoft.com/office/drawing/2014/main" id="{F158D43C-DA49-1446-94B5-FF7AADF85997}"/>
              </a:ext>
            </a:extLst>
          </p:cNvPr>
          <p:cNvPicPr>
            <a:picLocks noChangeAspect="1"/>
          </p:cNvPicPr>
          <p:nvPr/>
        </p:nvPicPr>
        <p:blipFill rotWithShape="1">
          <a:blip r:embed="rId8">
            <a:extLst>
              <a:ext uri="{28A0092B-C50C-407E-A947-70E740481C1C}">
                <a14:useLocalDpi xmlns:a14="http://schemas.microsoft.com/office/drawing/2010/main" val="0"/>
              </a:ext>
            </a:extLst>
          </a:blip>
          <a:srcRect r="29391"/>
          <a:stretch/>
        </p:blipFill>
        <p:spPr>
          <a:xfrm>
            <a:off x="9448800" y="5034457"/>
            <a:ext cx="1975743" cy="1801091"/>
          </a:xfrm>
          <a:prstGeom prst="rect">
            <a:avLst/>
          </a:prstGeom>
        </p:spPr>
      </p:pic>
      <p:pic>
        <p:nvPicPr>
          <p:cNvPr id="9" name="Picture 8">
            <a:extLst>
              <a:ext uri="{FF2B5EF4-FFF2-40B4-BE49-F238E27FC236}">
                <a16:creationId xmlns:a16="http://schemas.microsoft.com/office/drawing/2014/main" id="{F993EFC8-CE22-454A-A549-AF36FB305985}"/>
              </a:ext>
            </a:extLst>
          </p:cNvPr>
          <p:cNvPicPr>
            <a:picLocks noChangeAspect="1"/>
          </p:cNvPicPr>
          <p:nvPr/>
        </p:nvPicPr>
        <p:blipFill rotWithShape="1">
          <a:blip r:embed="rId9">
            <a:extLst>
              <a:ext uri="{28A0092B-C50C-407E-A947-70E740481C1C}">
                <a14:useLocalDpi xmlns:a14="http://schemas.microsoft.com/office/drawing/2010/main" val="0"/>
              </a:ext>
            </a:extLst>
          </a:blip>
          <a:srcRect r="28616"/>
          <a:stretch/>
        </p:blipFill>
        <p:spPr>
          <a:xfrm>
            <a:off x="9448800" y="3066493"/>
            <a:ext cx="2130339" cy="1914489"/>
          </a:xfrm>
          <a:prstGeom prst="rect">
            <a:avLst/>
          </a:prstGeom>
        </p:spPr>
      </p:pic>
      <p:pic>
        <p:nvPicPr>
          <p:cNvPr id="10" name="Picture 9">
            <a:extLst>
              <a:ext uri="{FF2B5EF4-FFF2-40B4-BE49-F238E27FC236}">
                <a16:creationId xmlns:a16="http://schemas.microsoft.com/office/drawing/2014/main" id="{5E3B43AB-6CCF-194B-A1CC-AC222405F87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644145" y="152400"/>
            <a:ext cx="3441060" cy="2183562"/>
          </a:xfrm>
          <a:prstGeom prst="rect">
            <a:avLst/>
          </a:prstGeom>
        </p:spPr>
      </p:pic>
      <p:pic>
        <p:nvPicPr>
          <p:cNvPr id="11" name="Picture 10">
            <a:extLst>
              <a:ext uri="{FF2B5EF4-FFF2-40B4-BE49-F238E27FC236}">
                <a16:creationId xmlns:a16="http://schemas.microsoft.com/office/drawing/2014/main" id="{B83BD421-CB8A-CA4C-9B2A-B572C8CF5FC4}"/>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953000" y="152400"/>
            <a:ext cx="3429000" cy="2183562"/>
          </a:xfrm>
          <a:prstGeom prst="rect">
            <a:avLst/>
          </a:prstGeom>
        </p:spPr>
      </p:pic>
      <p:pic>
        <p:nvPicPr>
          <p:cNvPr id="13" name="Picture 12">
            <a:extLst>
              <a:ext uri="{FF2B5EF4-FFF2-40B4-BE49-F238E27FC236}">
                <a16:creationId xmlns:a16="http://schemas.microsoft.com/office/drawing/2014/main" id="{97F3FAC1-0DBB-D347-9D0A-E121A6EF96B1}"/>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80057" y="131618"/>
            <a:ext cx="4610798" cy="2609293"/>
          </a:xfrm>
          <a:prstGeom prst="rect">
            <a:avLst/>
          </a:prstGeom>
        </p:spPr>
      </p:pic>
    </p:spTree>
    <p:extLst>
      <p:ext uri="{BB962C8B-B14F-4D97-AF65-F5344CB8AC3E}">
        <p14:creationId xmlns:p14="http://schemas.microsoft.com/office/powerpoint/2010/main" val="599336473"/>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305775400"/>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F22E8F9-74D9-3746-9E92-B58078A168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52321" y="5257800"/>
            <a:ext cx="2901462" cy="1600200"/>
          </a:xfrm>
          <a:prstGeom prst="rect">
            <a:avLst/>
          </a:prstGeom>
        </p:spPr>
      </p:pic>
      <p:pic>
        <p:nvPicPr>
          <p:cNvPr id="5" name="Picture 4">
            <a:extLst>
              <a:ext uri="{FF2B5EF4-FFF2-40B4-BE49-F238E27FC236}">
                <a16:creationId xmlns:a16="http://schemas.microsoft.com/office/drawing/2014/main" id="{B17B5554-3665-CE4D-9495-A65F5024F3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81983" y="3424016"/>
            <a:ext cx="2971800" cy="1647998"/>
          </a:xfrm>
          <a:prstGeom prst="rect">
            <a:avLst/>
          </a:prstGeom>
        </p:spPr>
      </p:pic>
      <p:pic>
        <p:nvPicPr>
          <p:cNvPr id="6" name="Picture 5">
            <a:extLst>
              <a:ext uri="{FF2B5EF4-FFF2-40B4-BE49-F238E27FC236}">
                <a16:creationId xmlns:a16="http://schemas.microsoft.com/office/drawing/2014/main" id="{41E6EBA2-B7A6-554F-BCC2-259CB94F7DE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58757" y="5111750"/>
            <a:ext cx="2733572" cy="1746000"/>
          </a:xfrm>
          <a:prstGeom prst="rect">
            <a:avLst/>
          </a:prstGeom>
        </p:spPr>
      </p:pic>
      <p:pic>
        <p:nvPicPr>
          <p:cNvPr id="7" name="Picture 6">
            <a:extLst>
              <a:ext uri="{FF2B5EF4-FFF2-40B4-BE49-F238E27FC236}">
                <a16:creationId xmlns:a16="http://schemas.microsoft.com/office/drawing/2014/main" id="{EFF1A40D-9DF4-EB47-A3AD-CFA1F8D3E7D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858757" y="3370425"/>
            <a:ext cx="2610064" cy="1664032"/>
          </a:xfrm>
          <a:prstGeom prst="rect">
            <a:avLst/>
          </a:prstGeom>
        </p:spPr>
      </p:pic>
      <p:pic>
        <p:nvPicPr>
          <p:cNvPr id="8" name="Picture 7">
            <a:extLst>
              <a:ext uri="{FF2B5EF4-FFF2-40B4-BE49-F238E27FC236}">
                <a16:creationId xmlns:a16="http://schemas.microsoft.com/office/drawing/2014/main" id="{F158D43C-DA49-1446-94B5-FF7AADF85997}"/>
              </a:ext>
            </a:extLst>
          </p:cNvPr>
          <p:cNvPicPr>
            <a:picLocks noChangeAspect="1"/>
          </p:cNvPicPr>
          <p:nvPr/>
        </p:nvPicPr>
        <p:blipFill rotWithShape="1">
          <a:blip r:embed="rId6">
            <a:extLst>
              <a:ext uri="{28A0092B-C50C-407E-A947-70E740481C1C}">
                <a14:useLocalDpi xmlns:a14="http://schemas.microsoft.com/office/drawing/2010/main" val="0"/>
              </a:ext>
            </a:extLst>
          </a:blip>
          <a:srcRect r="29391"/>
          <a:stretch/>
        </p:blipFill>
        <p:spPr>
          <a:xfrm>
            <a:off x="9448800" y="5034457"/>
            <a:ext cx="1975743" cy="1801091"/>
          </a:xfrm>
          <a:prstGeom prst="rect">
            <a:avLst/>
          </a:prstGeom>
        </p:spPr>
      </p:pic>
      <p:pic>
        <p:nvPicPr>
          <p:cNvPr id="9" name="Picture 8">
            <a:extLst>
              <a:ext uri="{FF2B5EF4-FFF2-40B4-BE49-F238E27FC236}">
                <a16:creationId xmlns:a16="http://schemas.microsoft.com/office/drawing/2014/main" id="{F993EFC8-CE22-454A-A549-AF36FB305985}"/>
              </a:ext>
            </a:extLst>
          </p:cNvPr>
          <p:cNvPicPr>
            <a:picLocks noChangeAspect="1"/>
          </p:cNvPicPr>
          <p:nvPr/>
        </p:nvPicPr>
        <p:blipFill rotWithShape="1">
          <a:blip r:embed="rId7">
            <a:extLst>
              <a:ext uri="{28A0092B-C50C-407E-A947-70E740481C1C}">
                <a14:useLocalDpi xmlns:a14="http://schemas.microsoft.com/office/drawing/2010/main" val="0"/>
              </a:ext>
            </a:extLst>
          </a:blip>
          <a:srcRect r="28616"/>
          <a:stretch/>
        </p:blipFill>
        <p:spPr>
          <a:xfrm>
            <a:off x="9448800" y="3066493"/>
            <a:ext cx="2130339" cy="1914489"/>
          </a:xfrm>
          <a:prstGeom prst="rect">
            <a:avLst/>
          </a:prstGeom>
        </p:spPr>
      </p:pic>
      <p:pic>
        <p:nvPicPr>
          <p:cNvPr id="10" name="Picture 9">
            <a:extLst>
              <a:ext uri="{FF2B5EF4-FFF2-40B4-BE49-F238E27FC236}">
                <a16:creationId xmlns:a16="http://schemas.microsoft.com/office/drawing/2014/main" id="{5E3B43AB-6CCF-194B-A1CC-AC222405F87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644145" y="152400"/>
            <a:ext cx="3441060" cy="2183562"/>
          </a:xfrm>
          <a:prstGeom prst="rect">
            <a:avLst/>
          </a:prstGeom>
        </p:spPr>
      </p:pic>
      <p:pic>
        <p:nvPicPr>
          <p:cNvPr id="11" name="Picture 10">
            <a:extLst>
              <a:ext uri="{FF2B5EF4-FFF2-40B4-BE49-F238E27FC236}">
                <a16:creationId xmlns:a16="http://schemas.microsoft.com/office/drawing/2014/main" id="{B83BD421-CB8A-CA4C-9B2A-B572C8CF5FC4}"/>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953000" y="152400"/>
            <a:ext cx="3429000" cy="2183562"/>
          </a:xfrm>
          <a:prstGeom prst="rect">
            <a:avLst/>
          </a:prstGeom>
        </p:spPr>
      </p:pic>
      <p:pic>
        <p:nvPicPr>
          <p:cNvPr id="13" name="Picture 12">
            <a:extLst>
              <a:ext uri="{FF2B5EF4-FFF2-40B4-BE49-F238E27FC236}">
                <a16:creationId xmlns:a16="http://schemas.microsoft.com/office/drawing/2014/main" id="{97F3FAC1-0DBB-D347-9D0A-E121A6EF96B1}"/>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0057" y="131618"/>
            <a:ext cx="4610798" cy="2609293"/>
          </a:xfrm>
          <a:prstGeom prst="rect">
            <a:avLst/>
          </a:prstGeom>
        </p:spPr>
      </p:pic>
    </p:spTree>
    <p:extLst>
      <p:ext uri="{BB962C8B-B14F-4D97-AF65-F5344CB8AC3E}">
        <p14:creationId xmlns:p14="http://schemas.microsoft.com/office/powerpoint/2010/main" val="3268193098"/>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CB87E55-9BFD-1A45-AE69-258EB22B55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111750"/>
            <a:ext cx="2747347" cy="1746250"/>
          </a:xfrm>
          <a:prstGeom prst="rect">
            <a:avLst/>
          </a:prstGeom>
        </p:spPr>
      </p:pic>
      <p:pic>
        <p:nvPicPr>
          <p:cNvPr id="3" name="Picture 2">
            <a:extLst>
              <a:ext uri="{FF2B5EF4-FFF2-40B4-BE49-F238E27FC236}">
                <a16:creationId xmlns:a16="http://schemas.microsoft.com/office/drawing/2014/main" id="{776DDF73-FFF4-284B-96A5-BB1902305B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384280"/>
            <a:ext cx="2717800" cy="1727470"/>
          </a:xfrm>
          <a:prstGeom prst="rect">
            <a:avLst/>
          </a:prstGeom>
        </p:spPr>
      </p:pic>
      <p:pic>
        <p:nvPicPr>
          <p:cNvPr id="4" name="Picture 3">
            <a:extLst>
              <a:ext uri="{FF2B5EF4-FFF2-40B4-BE49-F238E27FC236}">
                <a16:creationId xmlns:a16="http://schemas.microsoft.com/office/drawing/2014/main" id="{FF22E8F9-74D9-3746-9E92-B58078A168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52321" y="5257800"/>
            <a:ext cx="2901462" cy="1600200"/>
          </a:xfrm>
          <a:prstGeom prst="rect">
            <a:avLst/>
          </a:prstGeom>
        </p:spPr>
      </p:pic>
      <p:pic>
        <p:nvPicPr>
          <p:cNvPr id="5" name="Picture 4">
            <a:extLst>
              <a:ext uri="{FF2B5EF4-FFF2-40B4-BE49-F238E27FC236}">
                <a16:creationId xmlns:a16="http://schemas.microsoft.com/office/drawing/2014/main" id="{B17B5554-3665-CE4D-9495-A65F5024F31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781983" y="3424016"/>
            <a:ext cx="2971800" cy="1647998"/>
          </a:xfrm>
          <a:prstGeom prst="rect">
            <a:avLst/>
          </a:prstGeom>
        </p:spPr>
      </p:pic>
      <p:pic>
        <p:nvPicPr>
          <p:cNvPr id="6" name="Picture 5">
            <a:extLst>
              <a:ext uri="{FF2B5EF4-FFF2-40B4-BE49-F238E27FC236}">
                <a16:creationId xmlns:a16="http://schemas.microsoft.com/office/drawing/2014/main" id="{41E6EBA2-B7A6-554F-BCC2-259CB94F7DE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858757" y="5111750"/>
            <a:ext cx="2733572" cy="1746000"/>
          </a:xfrm>
          <a:prstGeom prst="rect">
            <a:avLst/>
          </a:prstGeom>
        </p:spPr>
      </p:pic>
      <p:pic>
        <p:nvPicPr>
          <p:cNvPr id="7" name="Picture 6">
            <a:extLst>
              <a:ext uri="{FF2B5EF4-FFF2-40B4-BE49-F238E27FC236}">
                <a16:creationId xmlns:a16="http://schemas.microsoft.com/office/drawing/2014/main" id="{EFF1A40D-9DF4-EB47-A3AD-CFA1F8D3E7D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858757" y="3370425"/>
            <a:ext cx="2610064" cy="1664032"/>
          </a:xfrm>
          <a:prstGeom prst="rect">
            <a:avLst/>
          </a:prstGeom>
        </p:spPr>
      </p:pic>
      <p:pic>
        <p:nvPicPr>
          <p:cNvPr id="8" name="Picture 7">
            <a:extLst>
              <a:ext uri="{FF2B5EF4-FFF2-40B4-BE49-F238E27FC236}">
                <a16:creationId xmlns:a16="http://schemas.microsoft.com/office/drawing/2014/main" id="{F158D43C-DA49-1446-94B5-FF7AADF85997}"/>
              </a:ext>
            </a:extLst>
          </p:cNvPr>
          <p:cNvPicPr>
            <a:picLocks noChangeAspect="1"/>
          </p:cNvPicPr>
          <p:nvPr/>
        </p:nvPicPr>
        <p:blipFill rotWithShape="1">
          <a:blip r:embed="rId8">
            <a:extLst>
              <a:ext uri="{28A0092B-C50C-407E-A947-70E740481C1C}">
                <a14:useLocalDpi xmlns:a14="http://schemas.microsoft.com/office/drawing/2010/main" val="0"/>
              </a:ext>
            </a:extLst>
          </a:blip>
          <a:srcRect r="29391"/>
          <a:stretch/>
        </p:blipFill>
        <p:spPr>
          <a:xfrm>
            <a:off x="9448800" y="5034457"/>
            <a:ext cx="1975743" cy="1801091"/>
          </a:xfrm>
          <a:prstGeom prst="rect">
            <a:avLst/>
          </a:prstGeom>
        </p:spPr>
      </p:pic>
      <p:pic>
        <p:nvPicPr>
          <p:cNvPr id="9" name="Picture 8">
            <a:extLst>
              <a:ext uri="{FF2B5EF4-FFF2-40B4-BE49-F238E27FC236}">
                <a16:creationId xmlns:a16="http://schemas.microsoft.com/office/drawing/2014/main" id="{F993EFC8-CE22-454A-A549-AF36FB305985}"/>
              </a:ext>
            </a:extLst>
          </p:cNvPr>
          <p:cNvPicPr>
            <a:picLocks noChangeAspect="1"/>
          </p:cNvPicPr>
          <p:nvPr/>
        </p:nvPicPr>
        <p:blipFill rotWithShape="1">
          <a:blip r:embed="rId9">
            <a:extLst>
              <a:ext uri="{28A0092B-C50C-407E-A947-70E740481C1C}">
                <a14:useLocalDpi xmlns:a14="http://schemas.microsoft.com/office/drawing/2010/main" val="0"/>
              </a:ext>
            </a:extLst>
          </a:blip>
          <a:srcRect r="28616"/>
          <a:stretch/>
        </p:blipFill>
        <p:spPr>
          <a:xfrm>
            <a:off x="9448800" y="3066493"/>
            <a:ext cx="2130339" cy="1914489"/>
          </a:xfrm>
          <a:prstGeom prst="rect">
            <a:avLst/>
          </a:prstGeom>
        </p:spPr>
      </p:pic>
      <p:pic>
        <p:nvPicPr>
          <p:cNvPr id="10" name="Picture 9">
            <a:extLst>
              <a:ext uri="{FF2B5EF4-FFF2-40B4-BE49-F238E27FC236}">
                <a16:creationId xmlns:a16="http://schemas.microsoft.com/office/drawing/2014/main" id="{5E3B43AB-6CCF-194B-A1CC-AC222405F87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644145" y="152400"/>
            <a:ext cx="3441060" cy="2183562"/>
          </a:xfrm>
          <a:prstGeom prst="rect">
            <a:avLst/>
          </a:prstGeom>
        </p:spPr>
      </p:pic>
      <p:pic>
        <p:nvPicPr>
          <p:cNvPr id="11" name="Picture 10">
            <a:extLst>
              <a:ext uri="{FF2B5EF4-FFF2-40B4-BE49-F238E27FC236}">
                <a16:creationId xmlns:a16="http://schemas.microsoft.com/office/drawing/2014/main" id="{B83BD421-CB8A-CA4C-9B2A-B572C8CF5FC4}"/>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953000" y="152400"/>
            <a:ext cx="3429000" cy="2183562"/>
          </a:xfrm>
          <a:prstGeom prst="rect">
            <a:avLst/>
          </a:prstGeom>
        </p:spPr>
      </p:pic>
      <p:pic>
        <p:nvPicPr>
          <p:cNvPr id="13" name="Picture 12">
            <a:extLst>
              <a:ext uri="{FF2B5EF4-FFF2-40B4-BE49-F238E27FC236}">
                <a16:creationId xmlns:a16="http://schemas.microsoft.com/office/drawing/2014/main" id="{97F3FAC1-0DBB-D347-9D0A-E121A6EF96B1}"/>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80057" y="131618"/>
            <a:ext cx="4610798" cy="2609293"/>
          </a:xfrm>
          <a:prstGeom prst="rect">
            <a:avLst/>
          </a:prstGeom>
        </p:spPr>
      </p:pic>
    </p:spTree>
    <p:extLst>
      <p:ext uri="{BB962C8B-B14F-4D97-AF65-F5344CB8AC3E}">
        <p14:creationId xmlns:p14="http://schemas.microsoft.com/office/powerpoint/2010/main" val="2705881659"/>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3184585"/>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CB87E55-9BFD-1A45-AE69-258EB22B55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111750"/>
            <a:ext cx="2747347" cy="1746250"/>
          </a:xfrm>
          <a:prstGeom prst="rect">
            <a:avLst/>
          </a:prstGeom>
        </p:spPr>
      </p:pic>
      <p:pic>
        <p:nvPicPr>
          <p:cNvPr id="3" name="Picture 2">
            <a:extLst>
              <a:ext uri="{FF2B5EF4-FFF2-40B4-BE49-F238E27FC236}">
                <a16:creationId xmlns:a16="http://schemas.microsoft.com/office/drawing/2014/main" id="{776DDF73-FFF4-284B-96A5-BB1902305B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384280"/>
            <a:ext cx="2717800" cy="1727470"/>
          </a:xfrm>
          <a:prstGeom prst="rect">
            <a:avLst/>
          </a:prstGeom>
        </p:spPr>
      </p:pic>
      <p:pic>
        <p:nvPicPr>
          <p:cNvPr id="4" name="Picture 3">
            <a:extLst>
              <a:ext uri="{FF2B5EF4-FFF2-40B4-BE49-F238E27FC236}">
                <a16:creationId xmlns:a16="http://schemas.microsoft.com/office/drawing/2014/main" id="{FF22E8F9-74D9-3746-9E92-B58078A168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52321" y="5257800"/>
            <a:ext cx="2901462" cy="1600200"/>
          </a:xfrm>
          <a:prstGeom prst="rect">
            <a:avLst/>
          </a:prstGeom>
        </p:spPr>
      </p:pic>
      <p:pic>
        <p:nvPicPr>
          <p:cNvPr id="5" name="Picture 4">
            <a:extLst>
              <a:ext uri="{FF2B5EF4-FFF2-40B4-BE49-F238E27FC236}">
                <a16:creationId xmlns:a16="http://schemas.microsoft.com/office/drawing/2014/main" id="{B17B5554-3665-CE4D-9495-A65F5024F31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781983" y="3424016"/>
            <a:ext cx="2971800" cy="1647998"/>
          </a:xfrm>
          <a:prstGeom prst="rect">
            <a:avLst/>
          </a:prstGeom>
        </p:spPr>
      </p:pic>
      <p:pic>
        <p:nvPicPr>
          <p:cNvPr id="6" name="Picture 5">
            <a:extLst>
              <a:ext uri="{FF2B5EF4-FFF2-40B4-BE49-F238E27FC236}">
                <a16:creationId xmlns:a16="http://schemas.microsoft.com/office/drawing/2014/main" id="{41E6EBA2-B7A6-554F-BCC2-259CB94F7DE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858757" y="5111750"/>
            <a:ext cx="2733572" cy="1746000"/>
          </a:xfrm>
          <a:prstGeom prst="rect">
            <a:avLst/>
          </a:prstGeom>
        </p:spPr>
      </p:pic>
      <p:pic>
        <p:nvPicPr>
          <p:cNvPr id="7" name="Picture 6">
            <a:extLst>
              <a:ext uri="{FF2B5EF4-FFF2-40B4-BE49-F238E27FC236}">
                <a16:creationId xmlns:a16="http://schemas.microsoft.com/office/drawing/2014/main" id="{EFF1A40D-9DF4-EB47-A3AD-CFA1F8D3E7D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858757" y="3370425"/>
            <a:ext cx="2610064" cy="1664032"/>
          </a:xfrm>
          <a:prstGeom prst="rect">
            <a:avLst/>
          </a:prstGeom>
        </p:spPr>
      </p:pic>
      <p:pic>
        <p:nvPicPr>
          <p:cNvPr id="10" name="Picture 9">
            <a:extLst>
              <a:ext uri="{FF2B5EF4-FFF2-40B4-BE49-F238E27FC236}">
                <a16:creationId xmlns:a16="http://schemas.microsoft.com/office/drawing/2014/main" id="{5E3B43AB-6CCF-194B-A1CC-AC222405F87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644145" y="152400"/>
            <a:ext cx="3441060" cy="2183562"/>
          </a:xfrm>
          <a:prstGeom prst="rect">
            <a:avLst/>
          </a:prstGeom>
        </p:spPr>
      </p:pic>
      <p:pic>
        <p:nvPicPr>
          <p:cNvPr id="11" name="Picture 10">
            <a:extLst>
              <a:ext uri="{FF2B5EF4-FFF2-40B4-BE49-F238E27FC236}">
                <a16:creationId xmlns:a16="http://schemas.microsoft.com/office/drawing/2014/main" id="{B83BD421-CB8A-CA4C-9B2A-B572C8CF5FC4}"/>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953000" y="152400"/>
            <a:ext cx="3429000" cy="2183562"/>
          </a:xfrm>
          <a:prstGeom prst="rect">
            <a:avLst/>
          </a:prstGeom>
        </p:spPr>
      </p:pic>
      <p:pic>
        <p:nvPicPr>
          <p:cNvPr id="13" name="Picture 12">
            <a:extLst>
              <a:ext uri="{FF2B5EF4-FFF2-40B4-BE49-F238E27FC236}">
                <a16:creationId xmlns:a16="http://schemas.microsoft.com/office/drawing/2014/main" id="{97F3FAC1-0DBB-D347-9D0A-E121A6EF96B1}"/>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0057" y="131618"/>
            <a:ext cx="4610798" cy="2609293"/>
          </a:xfrm>
          <a:prstGeom prst="rect">
            <a:avLst/>
          </a:prstGeom>
        </p:spPr>
      </p:pic>
    </p:spTree>
    <p:extLst>
      <p:ext uri="{BB962C8B-B14F-4D97-AF65-F5344CB8AC3E}">
        <p14:creationId xmlns:p14="http://schemas.microsoft.com/office/powerpoint/2010/main" val="767545738"/>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CB87E55-9BFD-1A45-AE69-258EB22B55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111750"/>
            <a:ext cx="2747347" cy="1746250"/>
          </a:xfrm>
          <a:prstGeom prst="rect">
            <a:avLst/>
          </a:prstGeom>
        </p:spPr>
      </p:pic>
      <p:pic>
        <p:nvPicPr>
          <p:cNvPr id="3" name="Picture 2">
            <a:extLst>
              <a:ext uri="{FF2B5EF4-FFF2-40B4-BE49-F238E27FC236}">
                <a16:creationId xmlns:a16="http://schemas.microsoft.com/office/drawing/2014/main" id="{776DDF73-FFF4-284B-96A5-BB1902305B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384280"/>
            <a:ext cx="2717800" cy="1727470"/>
          </a:xfrm>
          <a:prstGeom prst="rect">
            <a:avLst/>
          </a:prstGeom>
        </p:spPr>
      </p:pic>
      <p:pic>
        <p:nvPicPr>
          <p:cNvPr id="4" name="Picture 3">
            <a:extLst>
              <a:ext uri="{FF2B5EF4-FFF2-40B4-BE49-F238E27FC236}">
                <a16:creationId xmlns:a16="http://schemas.microsoft.com/office/drawing/2014/main" id="{FF22E8F9-74D9-3746-9E92-B58078A168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52321" y="5257800"/>
            <a:ext cx="2901462" cy="1600200"/>
          </a:xfrm>
          <a:prstGeom prst="rect">
            <a:avLst/>
          </a:prstGeom>
        </p:spPr>
      </p:pic>
      <p:pic>
        <p:nvPicPr>
          <p:cNvPr id="5" name="Picture 4">
            <a:extLst>
              <a:ext uri="{FF2B5EF4-FFF2-40B4-BE49-F238E27FC236}">
                <a16:creationId xmlns:a16="http://schemas.microsoft.com/office/drawing/2014/main" id="{B17B5554-3665-CE4D-9495-A65F5024F31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781983" y="3424016"/>
            <a:ext cx="2971800" cy="1647998"/>
          </a:xfrm>
          <a:prstGeom prst="rect">
            <a:avLst/>
          </a:prstGeom>
        </p:spPr>
      </p:pic>
      <p:pic>
        <p:nvPicPr>
          <p:cNvPr id="6" name="Picture 5">
            <a:extLst>
              <a:ext uri="{FF2B5EF4-FFF2-40B4-BE49-F238E27FC236}">
                <a16:creationId xmlns:a16="http://schemas.microsoft.com/office/drawing/2014/main" id="{41E6EBA2-B7A6-554F-BCC2-259CB94F7DE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858757" y="5111750"/>
            <a:ext cx="2733572" cy="1746000"/>
          </a:xfrm>
          <a:prstGeom prst="rect">
            <a:avLst/>
          </a:prstGeom>
        </p:spPr>
      </p:pic>
      <p:pic>
        <p:nvPicPr>
          <p:cNvPr id="7" name="Picture 6">
            <a:extLst>
              <a:ext uri="{FF2B5EF4-FFF2-40B4-BE49-F238E27FC236}">
                <a16:creationId xmlns:a16="http://schemas.microsoft.com/office/drawing/2014/main" id="{EFF1A40D-9DF4-EB47-A3AD-CFA1F8D3E7D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858757" y="3370425"/>
            <a:ext cx="2610064" cy="1664032"/>
          </a:xfrm>
          <a:prstGeom prst="rect">
            <a:avLst/>
          </a:prstGeom>
        </p:spPr>
      </p:pic>
      <p:pic>
        <p:nvPicPr>
          <p:cNvPr id="8" name="Picture 7">
            <a:extLst>
              <a:ext uri="{FF2B5EF4-FFF2-40B4-BE49-F238E27FC236}">
                <a16:creationId xmlns:a16="http://schemas.microsoft.com/office/drawing/2014/main" id="{F158D43C-DA49-1446-94B5-FF7AADF85997}"/>
              </a:ext>
            </a:extLst>
          </p:cNvPr>
          <p:cNvPicPr>
            <a:picLocks noChangeAspect="1"/>
          </p:cNvPicPr>
          <p:nvPr/>
        </p:nvPicPr>
        <p:blipFill rotWithShape="1">
          <a:blip r:embed="rId8">
            <a:extLst>
              <a:ext uri="{28A0092B-C50C-407E-A947-70E740481C1C}">
                <a14:useLocalDpi xmlns:a14="http://schemas.microsoft.com/office/drawing/2010/main" val="0"/>
              </a:ext>
            </a:extLst>
          </a:blip>
          <a:srcRect r="29391"/>
          <a:stretch/>
        </p:blipFill>
        <p:spPr>
          <a:xfrm>
            <a:off x="9448800" y="5034457"/>
            <a:ext cx="1975743" cy="1801091"/>
          </a:xfrm>
          <a:prstGeom prst="rect">
            <a:avLst/>
          </a:prstGeom>
        </p:spPr>
      </p:pic>
      <p:pic>
        <p:nvPicPr>
          <p:cNvPr id="9" name="Picture 8">
            <a:extLst>
              <a:ext uri="{FF2B5EF4-FFF2-40B4-BE49-F238E27FC236}">
                <a16:creationId xmlns:a16="http://schemas.microsoft.com/office/drawing/2014/main" id="{F993EFC8-CE22-454A-A549-AF36FB305985}"/>
              </a:ext>
            </a:extLst>
          </p:cNvPr>
          <p:cNvPicPr>
            <a:picLocks noChangeAspect="1"/>
          </p:cNvPicPr>
          <p:nvPr/>
        </p:nvPicPr>
        <p:blipFill rotWithShape="1">
          <a:blip r:embed="rId9">
            <a:extLst>
              <a:ext uri="{28A0092B-C50C-407E-A947-70E740481C1C}">
                <a14:useLocalDpi xmlns:a14="http://schemas.microsoft.com/office/drawing/2010/main" val="0"/>
              </a:ext>
            </a:extLst>
          </a:blip>
          <a:srcRect r="28616"/>
          <a:stretch/>
        </p:blipFill>
        <p:spPr>
          <a:xfrm>
            <a:off x="9448800" y="3066493"/>
            <a:ext cx="2130339" cy="1914489"/>
          </a:xfrm>
          <a:prstGeom prst="rect">
            <a:avLst/>
          </a:prstGeom>
        </p:spPr>
      </p:pic>
      <p:pic>
        <p:nvPicPr>
          <p:cNvPr id="10" name="Picture 9">
            <a:extLst>
              <a:ext uri="{FF2B5EF4-FFF2-40B4-BE49-F238E27FC236}">
                <a16:creationId xmlns:a16="http://schemas.microsoft.com/office/drawing/2014/main" id="{5E3B43AB-6CCF-194B-A1CC-AC222405F87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644145" y="152400"/>
            <a:ext cx="3441060" cy="2183562"/>
          </a:xfrm>
          <a:prstGeom prst="rect">
            <a:avLst/>
          </a:prstGeom>
        </p:spPr>
      </p:pic>
      <p:pic>
        <p:nvPicPr>
          <p:cNvPr id="11" name="Picture 10">
            <a:extLst>
              <a:ext uri="{FF2B5EF4-FFF2-40B4-BE49-F238E27FC236}">
                <a16:creationId xmlns:a16="http://schemas.microsoft.com/office/drawing/2014/main" id="{B83BD421-CB8A-CA4C-9B2A-B572C8CF5FC4}"/>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953000" y="152400"/>
            <a:ext cx="3429000" cy="2183562"/>
          </a:xfrm>
          <a:prstGeom prst="rect">
            <a:avLst/>
          </a:prstGeom>
        </p:spPr>
      </p:pic>
      <p:pic>
        <p:nvPicPr>
          <p:cNvPr id="13" name="Picture 12">
            <a:extLst>
              <a:ext uri="{FF2B5EF4-FFF2-40B4-BE49-F238E27FC236}">
                <a16:creationId xmlns:a16="http://schemas.microsoft.com/office/drawing/2014/main" id="{97F3FAC1-0DBB-D347-9D0A-E121A6EF96B1}"/>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80057" y="131618"/>
            <a:ext cx="4610798" cy="2609293"/>
          </a:xfrm>
          <a:prstGeom prst="rect">
            <a:avLst/>
          </a:prstGeom>
        </p:spPr>
      </p:pic>
    </p:spTree>
    <p:extLst>
      <p:ext uri="{BB962C8B-B14F-4D97-AF65-F5344CB8AC3E}">
        <p14:creationId xmlns:p14="http://schemas.microsoft.com/office/powerpoint/2010/main" val="2309296482"/>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FB71B6D-592F-194C-A379-CFCFF66033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9210679">
            <a:off x="8510939" y="5032865"/>
            <a:ext cx="1283734" cy="1029199"/>
          </a:xfrm>
          <a:prstGeom prst="rect">
            <a:avLst/>
          </a:prstGeom>
        </p:spPr>
      </p:pic>
      <p:sp>
        <p:nvSpPr>
          <p:cNvPr id="2" name="TextBox 1">
            <a:extLst>
              <a:ext uri="{FF2B5EF4-FFF2-40B4-BE49-F238E27FC236}">
                <a16:creationId xmlns:a16="http://schemas.microsoft.com/office/drawing/2014/main" id="{E3604141-03C7-E44B-8D44-8F73CDBA4C34}"/>
              </a:ext>
            </a:extLst>
          </p:cNvPr>
          <p:cNvSpPr txBox="1"/>
          <p:nvPr/>
        </p:nvSpPr>
        <p:spPr>
          <a:xfrm>
            <a:off x="9109807" y="1210269"/>
            <a:ext cx="2949640" cy="1477328"/>
          </a:xfrm>
          <a:prstGeom prst="rect">
            <a:avLst/>
          </a:prstGeom>
          <a:noFill/>
        </p:spPr>
        <p:txBody>
          <a:bodyPr wrap="square" rtlCol="0">
            <a:spAutoFit/>
          </a:bodyPr>
          <a:lstStyle/>
          <a:p>
            <a:r>
              <a:rPr lang="en-US" dirty="0"/>
              <a:t>What can I do to get ahead of the game Tom?</a:t>
            </a:r>
          </a:p>
          <a:p>
            <a:endParaRPr lang="en-US" dirty="0"/>
          </a:p>
          <a:p>
            <a:endParaRPr lang="en-US" dirty="0"/>
          </a:p>
          <a:p>
            <a:endParaRPr lang="en-US" dirty="0"/>
          </a:p>
        </p:txBody>
      </p:sp>
      <p:sp>
        <p:nvSpPr>
          <p:cNvPr id="5" name="TextBox 4">
            <a:extLst>
              <a:ext uri="{FF2B5EF4-FFF2-40B4-BE49-F238E27FC236}">
                <a16:creationId xmlns:a16="http://schemas.microsoft.com/office/drawing/2014/main" id="{917ECD42-46D6-A74E-819E-90C0EA908FED}"/>
              </a:ext>
            </a:extLst>
          </p:cNvPr>
          <p:cNvSpPr txBox="1"/>
          <p:nvPr/>
        </p:nvSpPr>
        <p:spPr>
          <a:xfrm>
            <a:off x="9152806" y="4042334"/>
            <a:ext cx="3039194" cy="1200329"/>
          </a:xfrm>
          <a:prstGeom prst="rect">
            <a:avLst/>
          </a:prstGeom>
          <a:noFill/>
        </p:spPr>
        <p:txBody>
          <a:bodyPr wrap="square" rtlCol="0">
            <a:spAutoFit/>
          </a:bodyPr>
          <a:lstStyle/>
          <a:p>
            <a:r>
              <a:rPr lang="en-US" dirty="0"/>
              <a:t>Start looking at the </a:t>
            </a:r>
            <a:r>
              <a:rPr lang="en-US" b="1" dirty="0"/>
              <a:t>What Matter Statements</a:t>
            </a:r>
            <a:r>
              <a:rPr lang="en-US" dirty="0"/>
              <a:t> for each AoLE.</a:t>
            </a:r>
          </a:p>
          <a:p>
            <a:endParaRPr lang="en-US" dirty="0"/>
          </a:p>
        </p:txBody>
      </p:sp>
      <p:pic>
        <p:nvPicPr>
          <p:cNvPr id="7" name="Picture 6">
            <a:extLst>
              <a:ext uri="{FF2B5EF4-FFF2-40B4-BE49-F238E27FC236}">
                <a16:creationId xmlns:a16="http://schemas.microsoft.com/office/drawing/2014/main" id="{8C410CA2-B544-BA80-442E-467B3AFFBD2C}"/>
              </a:ext>
            </a:extLst>
          </p:cNvPr>
          <p:cNvPicPr>
            <a:picLocks noChangeAspect="1"/>
          </p:cNvPicPr>
          <p:nvPr/>
        </p:nvPicPr>
        <p:blipFill>
          <a:blip r:embed="rId3"/>
          <a:stretch>
            <a:fillRect/>
          </a:stretch>
        </p:blipFill>
        <p:spPr>
          <a:xfrm>
            <a:off x="2895600" y="152400"/>
            <a:ext cx="5708473" cy="6464006"/>
          </a:xfrm>
          <a:prstGeom prst="rect">
            <a:avLst/>
          </a:prstGeom>
        </p:spPr>
      </p:pic>
    </p:spTree>
    <p:extLst>
      <p:ext uri="{BB962C8B-B14F-4D97-AF65-F5344CB8AC3E}">
        <p14:creationId xmlns:p14="http://schemas.microsoft.com/office/powerpoint/2010/main" val="22237714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3765</TotalTime>
  <Words>4014</Words>
  <Application>Microsoft Office PowerPoint</Application>
  <PresentationFormat>Widescreen</PresentationFormat>
  <Paragraphs>649</Paragraphs>
  <Slides>123</Slides>
  <Notes>39</Notes>
  <HiddenSlides>6</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123</vt:i4>
      </vt:variant>
    </vt:vector>
  </HeadingPairs>
  <TitlesOfParts>
    <vt:vector size="133" baseType="lpstr">
      <vt:lpstr>American Typewriter</vt:lpstr>
      <vt:lpstr>inherit</vt:lpstr>
      <vt:lpstr>Arial</vt:lpstr>
      <vt:lpstr>Arial</vt:lpstr>
      <vt:lpstr>Calibri</vt:lpstr>
      <vt:lpstr>Calibri Light</vt:lpstr>
      <vt:lpstr>Montserrat</vt:lpstr>
      <vt:lpstr>Times New Roman</vt:lpstr>
      <vt:lpstr>Trebuchet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This module will support your development as a teacher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Education in Wales is changing…why?  Mae addysg yng Nghymru yn newid…pam?</vt:lpstr>
      <vt:lpstr>PowerPoint Presentation</vt:lpstr>
      <vt:lpstr>PowerPoint Presentation</vt:lpstr>
      <vt:lpstr>PowerPoint Presentation</vt:lpstr>
      <vt:lpstr>A lot has changed in education over the last 35 years.         Have you noticed any changes in your life-time?</vt:lpstr>
      <vt:lpstr>PowerPoint Presentation</vt:lpstr>
      <vt:lpstr>PowerPoint Presentation</vt:lpstr>
      <vt:lpstr>PISA 2018</vt:lpstr>
      <vt:lpstr>PowerPoint Presentation</vt:lpstr>
      <vt:lpstr>PowerPoint Presentation</vt:lpstr>
      <vt:lpstr>PISA 2023</vt:lpstr>
      <vt:lpstr>What is a Curriculum?  Beth yw Cwricwlwm?</vt:lpstr>
      <vt:lpstr>PowerPoint Presentation</vt:lpstr>
      <vt:lpstr>PowerPoint Presentation</vt:lpstr>
      <vt:lpstr>The Donaldson Review </vt:lpstr>
      <vt:lpstr>The Donaldson Review </vt:lpstr>
      <vt:lpstr>The Donaldson Review </vt:lpstr>
      <vt:lpstr>The Donaldson Review </vt:lpstr>
      <vt:lpstr>The Donaldson Review </vt:lpstr>
      <vt:lpstr>The Donaldson Review </vt:lpstr>
      <vt:lpstr>PowerPoint Presentation</vt:lpstr>
      <vt:lpstr>PowerPoint Presentation</vt:lpstr>
      <vt:lpstr>PowerPoint Presentation</vt:lpstr>
      <vt:lpstr>PowerPoint Presentation</vt:lpstr>
      <vt:lpstr>So what’s the BIG Difference?  Felly beth yw'r Gwahaniaeth MAWR?</vt:lpstr>
      <vt:lpstr>PowerPoint Presentation</vt:lpstr>
      <vt:lpstr>The Curriculum for Wales </vt:lpstr>
      <vt:lpstr>PowerPoint Presentation</vt:lpstr>
      <vt:lpstr>PowerPoint Presentation</vt:lpstr>
      <vt:lpstr>You are going to find out about the Curriculum for Wales for yourselves</vt:lpstr>
      <vt:lpstr>PowerPoint Presentation</vt:lpstr>
      <vt:lpstr>PowerPoint Presentation</vt:lpstr>
      <vt:lpstr>PowerPoint Presentation</vt:lpstr>
      <vt:lpstr>PowerPoint Presentation</vt:lpstr>
      <vt:lpstr>A Curriculum for Wales framework is available here Mae fframwaith Cwricwlwm i Gymru ar gael yma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Overview of the AoLEs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Tom Cox</cp:lastModifiedBy>
  <cp:revision>71</cp:revision>
  <dcterms:created xsi:type="dcterms:W3CDTF">2024-12-10T08:00:10Z</dcterms:created>
  <dcterms:modified xsi:type="dcterms:W3CDTF">2026-10-01T18:26:40Z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2023-10-02T00:00:00Z</vt:filetime>
  </property>
  <property fmtid="{D5CDD505-2E9C-101B-9397-08002B2CF9AE}" pid="3" name="LastSaved">
    <vt:filetime>2024-12-10T00:00:00Z</vt:filetime>
  </property>
</Properties>
</file>